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7" saveSubsetFonts="1">
  <p:sldMasterIdLst>
    <p:sldMasterId id="2147483660" r:id="rId1"/>
  </p:sldMasterIdLst>
  <p:notesMasterIdLst>
    <p:notesMasterId r:id="rId22"/>
  </p:notesMasterIdLst>
  <p:sldIdLst>
    <p:sldId id="256" r:id="rId2"/>
    <p:sldId id="257" r:id="rId3"/>
    <p:sldId id="259" r:id="rId4"/>
    <p:sldId id="275" r:id="rId5"/>
    <p:sldId id="274" r:id="rId6"/>
    <p:sldId id="273" r:id="rId7"/>
    <p:sldId id="272" r:id="rId8"/>
    <p:sldId id="271" r:id="rId9"/>
    <p:sldId id="270" r:id="rId10"/>
    <p:sldId id="269" r:id="rId11"/>
    <p:sldId id="268" r:id="rId12"/>
    <p:sldId id="267" r:id="rId13"/>
    <p:sldId id="266" r:id="rId14"/>
    <p:sldId id="265" r:id="rId15"/>
    <p:sldId id="264" r:id="rId16"/>
    <p:sldId id="263" r:id="rId17"/>
    <p:sldId id="262" r:id="rId18"/>
    <p:sldId id="261" r:id="rId19"/>
    <p:sldId id="279" r:id="rId20"/>
    <p:sldId id="258" r:id="rId21"/>
  </p:sldIdLst>
  <p:sldSz cx="10691813"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4" d="100"/>
          <a:sy n="64" d="100"/>
        </p:scale>
        <p:origin x="11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F6D2AB-B1B4-4258-8BB3-B27AABBC8547}" type="doc">
      <dgm:prSet loTypeId="urn:microsoft.com/office/officeart/2005/8/layout/matrix3" loCatId="matrix" qsTypeId="urn:microsoft.com/office/officeart/2005/8/quickstyle/simple1" qsCatId="simple" csTypeId="urn:microsoft.com/office/officeart/2005/8/colors/colorful3" csCatId="colorful" phldr="1"/>
      <dgm:spPr/>
      <dgm:t>
        <a:bodyPr/>
        <a:lstStyle/>
        <a:p>
          <a:endParaRPr lang="en-US"/>
        </a:p>
      </dgm:t>
    </dgm:pt>
    <dgm:pt modelId="{9021121A-E670-4086-A9D6-6928A4A33F8E}">
      <dgm:prSet custT="1"/>
      <dgm:spPr/>
      <dgm:t>
        <a:bodyPr/>
        <a:lstStyle/>
        <a:p>
          <a:pPr rtl="0"/>
          <a:r>
            <a:rPr lang="en-US" sz="2100" b="1" dirty="0" smtClean="0">
              <a:latin typeface="GaramondItcTEE"/>
            </a:rPr>
            <a:t>HIGH CAPACITY LOW WILLINGNESS</a:t>
          </a:r>
          <a:endParaRPr lang="en-US" sz="2100" b="1" dirty="0">
            <a:latin typeface="GaramondItcTEE"/>
          </a:endParaRPr>
        </a:p>
      </dgm:t>
    </dgm:pt>
    <dgm:pt modelId="{AF07F5E7-6908-4E13-924B-F72DEF59B799}" type="parTrans" cxnId="{20B8D0BE-A16C-4EF3-859A-B02FE4651222}">
      <dgm:prSet/>
      <dgm:spPr/>
      <dgm:t>
        <a:bodyPr/>
        <a:lstStyle/>
        <a:p>
          <a:endParaRPr lang="en-US"/>
        </a:p>
      </dgm:t>
    </dgm:pt>
    <dgm:pt modelId="{67180A37-2F5B-40BA-B9F1-BEB01D5F70A8}" type="sibTrans" cxnId="{20B8D0BE-A16C-4EF3-859A-B02FE4651222}">
      <dgm:prSet/>
      <dgm:spPr/>
      <dgm:t>
        <a:bodyPr/>
        <a:lstStyle/>
        <a:p>
          <a:endParaRPr lang="en-US"/>
        </a:p>
      </dgm:t>
    </dgm:pt>
    <dgm:pt modelId="{F1143DFA-0F0E-4D5A-AA6E-46E3F7231484}">
      <dgm:prSet/>
      <dgm:spPr/>
      <dgm:t>
        <a:bodyPr/>
        <a:lstStyle/>
        <a:p>
          <a:pPr rtl="0"/>
          <a:r>
            <a:rPr lang="en-US" dirty="0" smtClean="0"/>
            <a:t>LOW CAPACITY LOW WILLINGNESS</a:t>
          </a:r>
          <a:endParaRPr lang="en-US" dirty="0"/>
        </a:p>
      </dgm:t>
    </dgm:pt>
    <dgm:pt modelId="{DCCBB5AC-4592-45FD-9DE2-C66E40474C5D}" type="parTrans" cxnId="{98B68851-EFF4-4F0F-80BA-0D678B38FC26}">
      <dgm:prSet/>
      <dgm:spPr/>
      <dgm:t>
        <a:bodyPr/>
        <a:lstStyle/>
        <a:p>
          <a:endParaRPr lang="en-US"/>
        </a:p>
      </dgm:t>
    </dgm:pt>
    <dgm:pt modelId="{0EABF72B-8BE0-4ACA-9835-F06B405237F5}" type="sibTrans" cxnId="{98B68851-EFF4-4F0F-80BA-0D678B38FC26}">
      <dgm:prSet/>
      <dgm:spPr/>
      <dgm:t>
        <a:bodyPr/>
        <a:lstStyle/>
        <a:p>
          <a:endParaRPr lang="en-US"/>
        </a:p>
      </dgm:t>
    </dgm:pt>
    <dgm:pt modelId="{321B58DD-552F-4127-B050-0D194677A524}">
      <dgm:prSet/>
      <dgm:spPr/>
      <dgm:t>
        <a:bodyPr/>
        <a:lstStyle/>
        <a:p>
          <a:pPr rtl="0"/>
          <a:r>
            <a:rPr lang="en-US" dirty="0" smtClean="0"/>
            <a:t>LOW CAPACITY HIGH WILLINGNESS</a:t>
          </a:r>
          <a:endParaRPr lang="en-US" dirty="0"/>
        </a:p>
      </dgm:t>
    </dgm:pt>
    <dgm:pt modelId="{689A90FF-BE0D-4647-AE77-C2704D2FEAEE}" type="parTrans" cxnId="{F78DFE2C-D47C-4E44-81B0-5045BD0D189E}">
      <dgm:prSet/>
      <dgm:spPr/>
      <dgm:t>
        <a:bodyPr/>
        <a:lstStyle/>
        <a:p>
          <a:endParaRPr lang="en-US"/>
        </a:p>
      </dgm:t>
    </dgm:pt>
    <dgm:pt modelId="{1B43D9DA-D503-4B38-8FF0-2AA3E629F1C4}" type="sibTrans" cxnId="{F78DFE2C-D47C-4E44-81B0-5045BD0D189E}">
      <dgm:prSet/>
      <dgm:spPr/>
      <dgm:t>
        <a:bodyPr/>
        <a:lstStyle/>
        <a:p>
          <a:endParaRPr lang="en-US"/>
        </a:p>
      </dgm:t>
    </dgm:pt>
    <dgm:pt modelId="{CEE8E398-9ABA-4C63-8FA1-C904F836520D}">
      <dgm:prSet/>
      <dgm:spPr/>
      <dgm:t>
        <a:bodyPr/>
        <a:lstStyle/>
        <a:p>
          <a:pPr rtl="0"/>
          <a:endParaRPr lang="en-US" dirty="0"/>
        </a:p>
      </dgm:t>
    </dgm:pt>
    <dgm:pt modelId="{4BFA2A28-BB17-4E10-B210-DE2AE44832AB}" type="parTrans" cxnId="{BC296D57-9388-4A52-B022-72D3C56997EB}">
      <dgm:prSet/>
      <dgm:spPr/>
      <dgm:t>
        <a:bodyPr/>
        <a:lstStyle/>
        <a:p>
          <a:endParaRPr lang="en-US"/>
        </a:p>
      </dgm:t>
    </dgm:pt>
    <dgm:pt modelId="{114FFBE6-C53B-41AB-90D6-B6B6C1ED16AC}" type="sibTrans" cxnId="{BC296D57-9388-4A52-B022-72D3C56997EB}">
      <dgm:prSet/>
      <dgm:spPr/>
      <dgm:t>
        <a:bodyPr/>
        <a:lstStyle/>
        <a:p>
          <a:endParaRPr lang="en-US"/>
        </a:p>
      </dgm:t>
    </dgm:pt>
    <dgm:pt modelId="{AA015C21-421D-44CD-B728-CE34B907AD9C}">
      <dgm:prSet custT="1"/>
      <dgm:spPr/>
      <dgm:t>
        <a:bodyPr/>
        <a:lstStyle/>
        <a:p>
          <a:pPr rtl="0"/>
          <a:r>
            <a:rPr lang="en-US" sz="2100" b="1" dirty="0" smtClean="0">
              <a:latin typeface="GaramondItcTEE"/>
            </a:rPr>
            <a:t>HIGH CAPACITY HIGH WILLINGNESS</a:t>
          </a:r>
          <a:endParaRPr lang="en-US" sz="2100" b="1" dirty="0">
            <a:latin typeface="GaramondItcTEE"/>
          </a:endParaRPr>
        </a:p>
      </dgm:t>
    </dgm:pt>
    <dgm:pt modelId="{6DAFF957-480A-43CB-9AAB-20948FB73F49}" type="parTrans" cxnId="{017A9D4B-82C8-4D0C-907D-40C1EF581964}">
      <dgm:prSet/>
      <dgm:spPr/>
      <dgm:t>
        <a:bodyPr/>
        <a:lstStyle/>
        <a:p>
          <a:endParaRPr lang="en-US"/>
        </a:p>
      </dgm:t>
    </dgm:pt>
    <dgm:pt modelId="{C4278554-572E-47DA-BE9B-23F12E5E1D7A}" type="sibTrans" cxnId="{017A9D4B-82C8-4D0C-907D-40C1EF581964}">
      <dgm:prSet/>
      <dgm:spPr/>
      <dgm:t>
        <a:bodyPr/>
        <a:lstStyle/>
        <a:p>
          <a:endParaRPr lang="en-US"/>
        </a:p>
      </dgm:t>
    </dgm:pt>
    <dgm:pt modelId="{372F9F60-9316-4938-945A-7D5A9DFAFA9F}" type="pres">
      <dgm:prSet presAssocID="{9DF6D2AB-B1B4-4258-8BB3-B27AABBC8547}" presName="matrix" presStyleCnt="0">
        <dgm:presLayoutVars>
          <dgm:chMax val="1"/>
          <dgm:dir/>
          <dgm:resizeHandles val="exact"/>
        </dgm:presLayoutVars>
      </dgm:prSet>
      <dgm:spPr/>
      <dgm:t>
        <a:bodyPr/>
        <a:lstStyle/>
        <a:p>
          <a:endParaRPr lang="en-US"/>
        </a:p>
      </dgm:t>
    </dgm:pt>
    <dgm:pt modelId="{95E4650F-2482-40BE-92EE-23482A6759EA}" type="pres">
      <dgm:prSet presAssocID="{9DF6D2AB-B1B4-4258-8BB3-B27AABBC8547}" presName="diamond" presStyleLbl="bgShp" presStyleIdx="0" presStyleCnt="1"/>
      <dgm:spPr/>
    </dgm:pt>
    <dgm:pt modelId="{8CFCE8DA-DB1A-4A9B-B4F7-41EBBCEE981E}" type="pres">
      <dgm:prSet presAssocID="{9DF6D2AB-B1B4-4258-8BB3-B27AABBC8547}" presName="quad1" presStyleLbl="node1" presStyleIdx="0" presStyleCnt="4">
        <dgm:presLayoutVars>
          <dgm:chMax val="0"/>
          <dgm:chPref val="0"/>
          <dgm:bulletEnabled val="1"/>
        </dgm:presLayoutVars>
      </dgm:prSet>
      <dgm:spPr/>
      <dgm:t>
        <a:bodyPr/>
        <a:lstStyle/>
        <a:p>
          <a:endParaRPr lang="en-US"/>
        </a:p>
      </dgm:t>
    </dgm:pt>
    <dgm:pt modelId="{425BF3B1-256D-4B9D-ABB0-CB3C6C5E4810}" type="pres">
      <dgm:prSet presAssocID="{9DF6D2AB-B1B4-4258-8BB3-B27AABBC8547}" presName="quad2" presStyleLbl="node1" presStyleIdx="1" presStyleCnt="4">
        <dgm:presLayoutVars>
          <dgm:chMax val="0"/>
          <dgm:chPref val="0"/>
          <dgm:bulletEnabled val="1"/>
        </dgm:presLayoutVars>
      </dgm:prSet>
      <dgm:spPr/>
      <dgm:t>
        <a:bodyPr/>
        <a:lstStyle/>
        <a:p>
          <a:endParaRPr lang="en-US"/>
        </a:p>
      </dgm:t>
    </dgm:pt>
    <dgm:pt modelId="{EC818938-EE39-4261-AF31-1D06B5710BCF}" type="pres">
      <dgm:prSet presAssocID="{9DF6D2AB-B1B4-4258-8BB3-B27AABBC8547}" presName="quad3" presStyleLbl="node1" presStyleIdx="2" presStyleCnt="4">
        <dgm:presLayoutVars>
          <dgm:chMax val="0"/>
          <dgm:chPref val="0"/>
          <dgm:bulletEnabled val="1"/>
        </dgm:presLayoutVars>
      </dgm:prSet>
      <dgm:spPr/>
      <dgm:t>
        <a:bodyPr/>
        <a:lstStyle/>
        <a:p>
          <a:endParaRPr lang="en-US"/>
        </a:p>
      </dgm:t>
    </dgm:pt>
    <dgm:pt modelId="{04D59BD2-B803-4863-95BB-935397EFF29B}" type="pres">
      <dgm:prSet presAssocID="{9DF6D2AB-B1B4-4258-8BB3-B27AABBC8547}" presName="quad4" presStyleLbl="node1" presStyleIdx="3" presStyleCnt="4">
        <dgm:presLayoutVars>
          <dgm:chMax val="0"/>
          <dgm:chPref val="0"/>
          <dgm:bulletEnabled val="1"/>
        </dgm:presLayoutVars>
      </dgm:prSet>
      <dgm:spPr/>
      <dgm:t>
        <a:bodyPr/>
        <a:lstStyle/>
        <a:p>
          <a:endParaRPr lang="en-US"/>
        </a:p>
      </dgm:t>
    </dgm:pt>
  </dgm:ptLst>
  <dgm:cxnLst>
    <dgm:cxn modelId="{6D7EFF3F-2620-4281-BD9F-8D0C9B03A8ED}" type="presOf" srcId="{F1143DFA-0F0E-4D5A-AA6E-46E3F7231484}" destId="{EC818938-EE39-4261-AF31-1D06B5710BCF}" srcOrd="0" destOrd="0" presId="urn:microsoft.com/office/officeart/2005/8/layout/matrix3"/>
    <dgm:cxn modelId="{98B68851-EFF4-4F0F-80BA-0D678B38FC26}" srcId="{9DF6D2AB-B1B4-4258-8BB3-B27AABBC8547}" destId="{F1143DFA-0F0E-4D5A-AA6E-46E3F7231484}" srcOrd="2" destOrd="0" parTransId="{DCCBB5AC-4592-45FD-9DE2-C66E40474C5D}" sibTransId="{0EABF72B-8BE0-4ACA-9835-F06B405237F5}"/>
    <dgm:cxn modelId="{155E3B17-C253-411C-88DB-5B3ABBD669CC}" type="presOf" srcId="{321B58DD-552F-4127-B050-0D194677A524}" destId="{04D59BD2-B803-4863-95BB-935397EFF29B}" srcOrd="0" destOrd="0" presId="urn:microsoft.com/office/officeart/2005/8/layout/matrix3"/>
    <dgm:cxn modelId="{837DF28B-7FC3-4750-AA3D-1CD9662CC35E}" type="presOf" srcId="{AA015C21-421D-44CD-B728-CE34B907AD9C}" destId="{425BF3B1-256D-4B9D-ABB0-CB3C6C5E4810}" srcOrd="0" destOrd="0" presId="urn:microsoft.com/office/officeart/2005/8/layout/matrix3"/>
    <dgm:cxn modelId="{BC296D57-9388-4A52-B022-72D3C56997EB}" srcId="{9DF6D2AB-B1B4-4258-8BB3-B27AABBC8547}" destId="{CEE8E398-9ABA-4C63-8FA1-C904F836520D}" srcOrd="4" destOrd="0" parTransId="{4BFA2A28-BB17-4E10-B210-DE2AE44832AB}" sibTransId="{114FFBE6-C53B-41AB-90D6-B6B6C1ED16AC}"/>
    <dgm:cxn modelId="{20B8D0BE-A16C-4EF3-859A-B02FE4651222}" srcId="{9DF6D2AB-B1B4-4258-8BB3-B27AABBC8547}" destId="{9021121A-E670-4086-A9D6-6928A4A33F8E}" srcOrd="0" destOrd="0" parTransId="{AF07F5E7-6908-4E13-924B-F72DEF59B799}" sibTransId="{67180A37-2F5B-40BA-B9F1-BEB01D5F70A8}"/>
    <dgm:cxn modelId="{017A9D4B-82C8-4D0C-907D-40C1EF581964}" srcId="{9DF6D2AB-B1B4-4258-8BB3-B27AABBC8547}" destId="{AA015C21-421D-44CD-B728-CE34B907AD9C}" srcOrd="1" destOrd="0" parTransId="{6DAFF957-480A-43CB-9AAB-20948FB73F49}" sibTransId="{C4278554-572E-47DA-BE9B-23F12E5E1D7A}"/>
    <dgm:cxn modelId="{6743EC28-464D-4269-A486-B3F8BCC80C44}" type="presOf" srcId="{9DF6D2AB-B1B4-4258-8BB3-B27AABBC8547}" destId="{372F9F60-9316-4938-945A-7D5A9DFAFA9F}" srcOrd="0" destOrd="0" presId="urn:microsoft.com/office/officeart/2005/8/layout/matrix3"/>
    <dgm:cxn modelId="{F78DFE2C-D47C-4E44-81B0-5045BD0D189E}" srcId="{9DF6D2AB-B1B4-4258-8BB3-B27AABBC8547}" destId="{321B58DD-552F-4127-B050-0D194677A524}" srcOrd="3" destOrd="0" parTransId="{689A90FF-BE0D-4647-AE77-C2704D2FEAEE}" sibTransId="{1B43D9DA-D503-4B38-8FF0-2AA3E629F1C4}"/>
    <dgm:cxn modelId="{A4A1B19F-2300-4AB1-B62C-D45F2C36028A}" type="presOf" srcId="{9021121A-E670-4086-A9D6-6928A4A33F8E}" destId="{8CFCE8DA-DB1A-4A9B-B4F7-41EBBCEE981E}" srcOrd="0" destOrd="0" presId="urn:microsoft.com/office/officeart/2005/8/layout/matrix3"/>
    <dgm:cxn modelId="{1D76A95C-C5D3-4C9C-A62E-D9E7DF1A2B4E}" type="presParOf" srcId="{372F9F60-9316-4938-945A-7D5A9DFAFA9F}" destId="{95E4650F-2482-40BE-92EE-23482A6759EA}" srcOrd="0" destOrd="0" presId="urn:microsoft.com/office/officeart/2005/8/layout/matrix3"/>
    <dgm:cxn modelId="{EB63E0E9-702C-41D0-9EA8-BE1E03936EB4}" type="presParOf" srcId="{372F9F60-9316-4938-945A-7D5A9DFAFA9F}" destId="{8CFCE8DA-DB1A-4A9B-B4F7-41EBBCEE981E}" srcOrd="1" destOrd="0" presId="urn:microsoft.com/office/officeart/2005/8/layout/matrix3"/>
    <dgm:cxn modelId="{419FE5D1-A4A1-4EB5-BF0C-653795BE5AD0}" type="presParOf" srcId="{372F9F60-9316-4938-945A-7D5A9DFAFA9F}" destId="{425BF3B1-256D-4B9D-ABB0-CB3C6C5E4810}" srcOrd="2" destOrd="0" presId="urn:microsoft.com/office/officeart/2005/8/layout/matrix3"/>
    <dgm:cxn modelId="{79101DE0-DF48-4463-B371-2B8019B38D03}" type="presParOf" srcId="{372F9F60-9316-4938-945A-7D5A9DFAFA9F}" destId="{EC818938-EE39-4261-AF31-1D06B5710BCF}" srcOrd="3" destOrd="0" presId="urn:microsoft.com/office/officeart/2005/8/layout/matrix3"/>
    <dgm:cxn modelId="{37C3C999-8A42-4A2E-9665-8A6DE4B7FCE7}" type="presParOf" srcId="{372F9F60-9316-4938-945A-7D5A9DFAFA9F}" destId="{04D59BD2-B803-4863-95BB-935397EFF29B}"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D71D81-99C9-4D92-A753-B34CEEB07860}" type="doc">
      <dgm:prSet loTypeId="urn:microsoft.com/office/officeart/2005/8/layout/radial1" loCatId="relationship" qsTypeId="urn:microsoft.com/office/officeart/2005/8/quickstyle/simple1" qsCatId="simple" csTypeId="urn:microsoft.com/office/officeart/2005/8/colors/accent1_2" csCatId="accent1" phldr="1"/>
      <dgm:spPr/>
    </dgm:pt>
    <dgm:pt modelId="{A8304690-C406-4A13-917F-FEFD8D38B1DC}">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solidFill>
                <a:schemeClr val="tx1"/>
              </a:solidFill>
              <a:effectLst/>
              <a:latin typeface="Arial" panose="020B0604020202020204" pitchFamily="34" charset="0"/>
            </a:rPr>
            <a:t>RO</a:t>
          </a:r>
          <a:endParaRPr kumimoji="0" lang="en-US" altLang="en-US" b="1" i="0" u="none" strike="noStrike" cap="none" normalizeH="0" baseline="0" dirty="0" smtClean="0">
            <a:ln>
              <a:noFill/>
            </a:ln>
            <a:solidFill>
              <a:schemeClr val="tx1"/>
            </a:solidFill>
            <a:effectLst/>
            <a:latin typeface="Arial" panose="020B0604020202020204" pitchFamily="34" charset="0"/>
          </a:endParaRPr>
        </a:p>
      </dgm:t>
    </dgm:pt>
    <dgm:pt modelId="{0F838799-04CB-4DC6-8F1B-E6BFA3135979}" type="parTrans" cxnId="{967D00B1-05CC-4D08-873F-BC4471210D26}">
      <dgm:prSet/>
      <dgm:spPr/>
      <dgm:t>
        <a:bodyPr/>
        <a:lstStyle/>
        <a:p>
          <a:endParaRPr lang="en-US"/>
        </a:p>
      </dgm:t>
    </dgm:pt>
    <dgm:pt modelId="{10E359BD-87D5-48BD-8824-9E32943C3E7A}" type="sibTrans" cxnId="{967D00B1-05CC-4D08-873F-BC4471210D26}">
      <dgm:prSet/>
      <dgm:spPr/>
      <dgm:t>
        <a:bodyPr/>
        <a:lstStyle/>
        <a:p>
          <a:endParaRPr lang="en-US"/>
        </a:p>
      </dgm:t>
    </dgm:pt>
    <dgm:pt modelId="{3D7EB0BD-524D-4E0C-ADFF-16DB75DB9DD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b="0" i="0" u="none" strike="noStrike" cap="none" normalizeH="0" baseline="0" smtClean="0">
              <a:ln>
                <a:noFill/>
              </a:ln>
              <a:solidFill>
                <a:schemeClr val="tx1"/>
              </a:solidFill>
              <a:effectLst/>
              <a:latin typeface="Arial" panose="020B0604020202020204" pitchFamily="34" charset="0"/>
            </a:rPr>
            <a:t>1) </a:t>
          </a:r>
          <a:r>
            <a:rPr kumimoji="0" lang="de-DE" altLang="en-US" b="0" i="0" u="none" strike="noStrike" cap="none" normalizeH="0" baseline="0" smtClean="0">
              <a:ln>
                <a:noFill/>
              </a:ln>
              <a:solidFill>
                <a:schemeClr val="tx1"/>
              </a:solidFill>
              <a:effectLst/>
              <a:latin typeface="Arial" panose="020B0604020202020204" pitchFamily="34" charset="0"/>
            </a:rPr>
            <a:t>Location</a:t>
          </a:r>
          <a:endParaRPr kumimoji="0" lang="en-US" altLang="en-US" b="0" i="0" u="none" strike="noStrike" cap="none" normalizeH="0" baseline="0" smtClean="0">
            <a:ln>
              <a:noFill/>
            </a:ln>
            <a:solidFill>
              <a:schemeClr val="tx1"/>
            </a:solidFill>
            <a:effectLst/>
            <a:latin typeface="Arial" panose="020B0604020202020204" pitchFamily="34" charset="0"/>
          </a:endParaRPr>
        </a:p>
      </dgm:t>
    </dgm:pt>
    <dgm:pt modelId="{15F3F10D-B56E-49FA-AC8F-85FBCAE09B2A}" type="parTrans" cxnId="{806FFA8F-53C8-4758-809B-B3CDE5880C03}">
      <dgm:prSet/>
      <dgm:spPr/>
      <dgm:t>
        <a:bodyPr/>
        <a:lstStyle/>
        <a:p>
          <a:endParaRPr lang="en-US"/>
        </a:p>
      </dgm:t>
    </dgm:pt>
    <dgm:pt modelId="{89B869ED-27DF-4368-A1F5-2110660FC290}" type="sibTrans" cxnId="{806FFA8F-53C8-4758-809B-B3CDE5880C03}">
      <dgm:prSet/>
      <dgm:spPr/>
      <dgm:t>
        <a:bodyPr/>
        <a:lstStyle/>
        <a:p>
          <a:endParaRPr lang="en-US"/>
        </a:p>
      </dgm:t>
    </dgm:pt>
    <dgm:pt modelId="{C9A2FABA-83B9-4A3A-972E-34F0B1373967}">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b="0" i="0" u="none" strike="noStrike" cap="none" normalizeH="0" baseline="0" smtClean="0">
              <a:ln>
                <a:noFill/>
              </a:ln>
              <a:solidFill>
                <a:schemeClr val="tx1"/>
              </a:solidFill>
              <a:effectLst/>
              <a:latin typeface="Arial" panose="020B0604020202020204" pitchFamily="34" charset="0"/>
            </a:rPr>
            <a:t>2) </a:t>
          </a:r>
          <a:r>
            <a:rPr kumimoji="0" lang="de-DE" altLang="en-US" b="0" i="0" u="none" strike="noStrike" cap="none" normalizeH="0" baseline="0" smtClean="0">
              <a:ln>
                <a:noFill/>
              </a:ln>
              <a:solidFill>
                <a:schemeClr val="tx1"/>
              </a:solidFill>
              <a:effectLst/>
              <a:latin typeface="Arial" panose="020B0604020202020204" pitchFamily="34" charset="0"/>
            </a:rPr>
            <a:t>Suppliers</a:t>
          </a:r>
          <a:endParaRPr kumimoji="0" lang="en-US" altLang="en-US" b="0" i="0" u="none" strike="noStrike" cap="none" normalizeH="0" baseline="0" smtClean="0">
            <a:ln>
              <a:noFill/>
            </a:ln>
            <a:solidFill>
              <a:schemeClr val="tx1"/>
            </a:solidFill>
            <a:effectLst/>
            <a:latin typeface="Arial" panose="020B0604020202020204" pitchFamily="34" charset="0"/>
          </a:endParaRPr>
        </a:p>
      </dgm:t>
    </dgm:pt>
    <dgm:pt modelId="{5F1EBE10-CD39-4E49-A663-49393C69AC85}" type="parTrans" cxnId="{53B54CA0-7AD4-493E-8F65-6B442E812000}">
      <dgm:prSet/>
      <dgm:spPr/>
      <dgm:t>
        <a:bodyPr/>
        <a:lstStyle/>
        <a:p>
          <a:endParaRPr lang="en-US"/>
        </a:p>
      </dgm:t>
    </dgm:pt>
    <dgm:pt modelId="{EF636B65-80AE-46B8-A821-2A8D5A6A7575}" type="sibTrans" cxnId="{53B54CA0-7AD4-493E-8F65-6B442E812000}">
      <dgm:prSet/>
      <dgm:spPr/>
      <dgm:t>
        <a:bodyPr/>
        <a:lstStyle/>
        <a:p>
          <a:endParaRPr lang="en-US"/>
        </a:p>
      </dgm:t>
    </dgm:pt>
    <dgm:pt modelId="{1E32B0A5-AAC1-420B-9E1A-FCFD26C4356F}">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b="0" i="0" u="none" strike="noStrike" cap="none" normalizeH="0" baseline="0" smtClean="0">
              <a:ln>
                <a:noFill/>
              </a:ln>
              <a:solidFill>
                <a:schemeClr val="tx1"/>
              </a:solidFill>
              <a:effectLst/>
              <a:latin typeface="Arial" panose="020B0604020202020204" pitchFamily="34" charset="0"/>
            </a:rPr>
            <a:t>3) </a:t>
          </a:r>
          <a:r>
            <a:rPr kumimoji="0" lang="de-DE" altLang="en-US" b="0" i="0" u="none" strike="noStrike" cap="none" normalizeH="0" baseline="0" smtClean="0">
              <a:ln>
                <a:noFill/>
              </a:ln>
              <a:solidFill>
                <a:schemeClr val="tx1"/>
              </a:solidFill>
              <a:effectLst/>
              <a:latin typeface="Arial" panose="020B0604020202020204" pitchFamily="34" charset="0"/>
            </a:rPr>
            <a:t>Customers</a:t>
          </a:r>
          <a:endParaRPr kumimoji="0" lang="en-US" altLang="en-US" b="0" i="0" u="none" strike="noStrike" cap="none" normalizeH="0" baseline="0" smtClean="0">
            <a:ln>
              <a:noFill/>
            </a:ln>
            <a:solidFill>
              <a:schemeClr val="tx1"/>
            </a:solidFill>
            <a:effectLst/>
            <a:latin typeface="Arial" panose="020B0604020202020204" pitchFamily="34" charset="0"/>
          </a:endParaRPr>
        </a:p>
      </dgm:t>
    </dgm:pt>
    <dgm:pt modelId="{B0EA7141-FEE2-4E35-A340-A18B6470485E}" type="parTrans" cxnId="{20D111AE-5FB8-4910-809E-CB3947242031}">
      <dgm:prSet/>
      <dgm:spPr/>
      <dgm:t>
        <a:bodyPr/>
        <a:lstStyle/>
        <a:p>
          <a:endParaRPr lang="en-US"/>
        </a:p>
      </dgm:t>
    </dgm:pt>
    <dgm:pt modelId="{636E8592-5819-42B5-A81C-481776A1885B}" type="sibTrans" cxnId="{20D111AE-5FB8-4910-809E-CB3947242031}">
      <dgm:prSet/>
      <dgm:spPr/>
      <dgm:t>
        <a:bodyPr/>
        <a:lstStyle/>
        <a:p>
          <a:endParaRPr lang="en-US"/>
        </a:p>
      </dgm:t>
    </dgm:pt>
    <dgm:pt modelId="{477700FB-C933-4BE4-9500-676F31C0F883}">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b="0" i="0" u="none" strike="noStrike" cap="none" normalizeH="0" baseline="0" smtClean="0">
              <a:ln>
                <a:noFill/>
              </a:ln>
              <a:solidFill>
                <a:schemeClr val="tx1"/>
              </a:solidFill>
              <a:effectLst/>
              <a:latin typeface="Arial" panose="020B0604020202020204" pitchFamily="34" charset="0"/>
            </a:rPr>
            <a:t>4) </a:t>
          </a:r>
          <a:r>
            <a:rPr kumimoji="0" lang="de-DE" altLang="en-US" b="0" i="0" u="none" strike="noStrike" cap="none" normalizeH="0" baseline="0" smtClean="0">
              <a:ln>
                <a:noFill/>
              </a:ln>
              <a:solidFill>
                <a:schemeClr val="tx1"/>
              </a:solidFill>
              <a:effectLst/>
              <a:latin typeface="Arial" panose="020B0604020202020204" pitchFamily="34" charset="0"/>
            </a:rPr>
            <a:t>Structure of the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en-US" b="0" i="0" u="none" strike="noStrike" cap="none" normalizeH="0" baseline="0" smtClean="0">
              <a:ln>
                <a:noFill/>
              </a:ln>
              <a:solidFill>
                <a:schemeClr val="tx1"/>
              </a:solidFill>
              <a:effectLst/>
              <a:latin typeface="Arial" panose="020B0604020202020204" pitchFamily="34" charset="0"/>
            </a:rPr>
            <a:t>business owners</a:t>
          </a:r>
          <a:endParaRPr kumimoji="0" lang="en-US" altLang="en-US" b="0" i="0" u="none" strike="noStrike" cap="none" normalizeH="0" baseline="0" smtClean="0">
            <a:ln>
              <a:noFill/>
            </a:ln>
            <a:solidFill>
              <a:schemeClr val="tx1"/>
            </a:solidFill>
            <a:effectLst/>
            <a:latin typeface="Arial" panose="020B0604020202020204" pitchFamily="34" charset="0"/>
          </a:endParaRPr>
        </a:p>
      </dgm:t>
    </dgm:pt>
    <dgm:pt modelId="{04F4270E-4E80-4F00-986A-F027986B888D}" type="parTrans" cxnId="{4127C6D5-150C-4408-B850-90AFE7284C92}">
      <dgm:prSet/>
      <dgm:spPr/>
      <dgm:t>
        <a:bodyPr/>
        <a:lstStyle/>
        <a:p>
          <a:endParaRPr lang="en-US"/>
        </a:p>
      </dgm:t>
    </dgm:pt>
    <dgm:pt modelId="{A9568803-FABF-451D-B282-DB5614C0C1C6}" type="sibTrans" cxnId="{4127C6D5-150C-4408-B850-90AFE7284C92}">
      <dgm:prSet/>
      <dgm:spPr/>
      <dgm:t>
        <a:bodyPr/>
        <a:lstStyle/>
        <a:p>
          <a:endParaRPr lang="en-US"/>
        </a:p>
      </dgm:t>
    </dgm:pt>
    <dgm:pt modelId="{89AD6DBE-7554-468F-889F-A7B947C8C3AA}">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b="0" i="0" u="none" strike="noStrike" cap="none" normalizeH="0" baseline="0" smtClean="0">
              <a:ln>
                <a:noFill/>
              </a:ln>
              <a:solidFill>
                <a:schemeClr val="tx1"/>
              </a:solidFill>
              <a:effectLst/>
              <a:latin typeface="Arial" panose="020B0604020202020204" pitchFamily="34" charset="0"/>
            </a:rPr>
            <a:t>5) </a:t>
          </a:r>
          <a:r>
            <a:rPr kumimoji="0" lang="de-DE" altLang="en-US" b="0" i="0" u="none" strike="noStrike" cap="none" normalizeH="0" baseline="0" smtClean="0">
              <a:ln>
                <a:noFill/>
              </a:ln>
              <a:solidFill>
                <a:schemeClr val="tx1"/>
              </a:solidFill>
              <a:effectLst/>
              <a:latin typeface="Arial" panose="020B0604020202020204" pitchFamily="34" charset="0"/>
            </a:rPr>
            <a:t>Other businesses</a:t>
          </a:r>
          <a:endParaRPr kumimoji="0" lang="en-US" altLang="en-US" b="0" i="0" u="none" strike="noStrike" cap="none" normalizeH="0" baseline="0" smtClean="0">
            <a:ln>
              <a:noFill/>
            </a:ln>
            <a:solidFill>
              <a:schemeClr val="tx1"/>
            </a:solidFill>
            <a:effectLst/>
            <a:latin typeface="Arial" panose="020B0604020202020204" pitchFamily="34" charset="0"/>
          </a:endParaRPr>
        </a:p>
      </dgm:t>
    </dgm:pt>
    <dgm:pt modelId="{DECA4240-6DFB-4106-B5B5-435E45F47278}" type="parTrans" cxnId="{732BB7CC-B08E-4555-97A0-FE92A784BE52}">
      <dgm:prSet/>
      <dgm:spPr/>
      <dgm:t>
        <a:bodyPr/>
        <a:lstStyle/>
        <a:p>
          <a:endParaRPr lang="en-US"/>
        </a:p>
      </dgm:t>
    </dgm:pt>
    <dgm:pt modelId="{E456257A-461F-4392-A174-B9E3C78ED248}" type="sibTrans" cxnId="{732BB7CC-B08E-4555-97A0-FE92A784BE52}">
      <dgm:prSet/>
      <dgm:spPr/>
      <dgm:t>
        <a:bodyPr/>
        <a:lstStyle/>
        <a:p>
          <a:endParaRPr lang="en-US"/>
        </a:p>
      </dgm:t>
    </dgm:pt>
    <dgm:pt modelId="{5E610A6F-9B82-4776-9D9E-78D3A4D365A6}">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b="0" i="0" u="none" strike="noStrike" cap="none" normalizeH="0" baseline="0" smtClean="0">
              <a:ln>
                <a:noFill/>
              </a:ln>
              <a:solidFill>
                <a:schemeClr val="tx1"/>
              </a:solidFill>
              <a:effectLst/>
              <a:latin typeface="Arial" panose="020B0604020202020204" pitchFamily="34" charset="0"/>
            </a:rPr>
            <a:t>6)</a:t>
          </a:r>
          <a:r>
            <a:rPr kumimoji="0" lang="de-DE" altLang="en-US" b="0" i="0" u="none" strike="noStrike" cap="none" normalizeH="0" baseline="0" smtClean="0">
              <a:ln>
                <a:noFill/>
              </a:ln>
              <a:solidFill>
                <a:schemeClr val="tx1"/>
              </a:solidFill>
              <a:effectLst/>
              <a:latin typeface="Arial" panose="020B0604020202020204" pitchFamily="34" charset="0"/>
            </a:rPr>
            <a:t> Previous bank </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en-US" b="0" i="0" u="none" strike="noStrike" cap="none" normalizeH="0" baseline="0" smtClean="0">
              <a:ln>
                <a:noFill/>
              </a:ln>
              <a:solidFill>
                <a:schemeClr val="tx1"/>
              </a:solidFill>
              <a:effectLst/>
              <a:latin typeface="Arial" panose="020B0604020202020204" pitchFamily="34" charset="0"/>
            </a:rPr>
            <a:t>information </a:t>
          </a:r>
          <a:endParaRPr kumimoji="0" lang="en-US" altLang="en-US" b="0" i="0" u="none" strike="noStrike" cap="none" normalizeH="0" baseline="0" smtClean="0">
            <a:ln>
              <a:noFill/>
            </a:ln>
            <a:solidFill>
              <a:schemeClr val="tx1"/>
            </a:solidFill>
            <a:effectLst/>
            <a:latin typeface="Arial" panose="020B0604020202020204" pitchFamily="34" charset="0"/>
          </a:endParaRPr>
        </a:p>
      </dgm:t>
    </dgm:pt>
    <dgm:pt modelId="{C2BA4ECA-5F04-4FCE-9047-808C34FD1E35}" type="parTrans" cxnId="{B25DE86B-4135-45AC-BACA-08D11E79E518}">
      <dgm:prSet/>
      <dgm:spPr/>
      <dgm:t>
        <a:bodyPr/>
        <a:lstStyle/>
        <a:p>
          <a:endParaRPr lang="en-US"/>
        </a:p>
      </dgm:t>
    </dgm:pt>
    <dgm:pt modelId="{1E9D6245-17C7-454F-905A-0A17BFF689E8}" type="sibTrans" cxnId="{B25DE86B-4135-45AC-BACA-08D11E79E518}">
      <dgm:prSet/>
      <dgm:spPr/>
      <dgm:t>
        <a:bodyPr/>
        <a:lstStyle/>
        <a:p>
          <a:endParaRPr lang="en-US"/>
        </a:p>
      </dgm:t>
    </dgm:pt>
    <dgm:pt modelId="{249C8DB5-072E-4B36-AF0D-4C16C61BFF38}">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en-US" b="0" i="0" u="none" strike="noStrike" cap="none" normalizeH="0" baseline="0" smtClean="0">
              <a:ln>
                <a:noFill/>
              </a:ln>
              <a:solidFill>
                <a:schemeClr val="tx1"/>
              </a:solidFill>
              <a:effectLst/>
              <a:latin typeface="Arial" panose="020B0604020202020204" pitchFamily="34" charset="0"/>
            </a:rPr>
            <a:t>7) Household  </a:t>
          </a:r>
          <a:endParaRPr kumimoji="0" lang="en-US" altLang="en-US" b="0" i="0" u="none" strike="noStrike" cap="none" normalizeH="0" baseline="0" smtClean="0">
            <a:ln>
              <a:noFill/>
            </a:ln>
            <a:solidFill>
              <a:schemeClr val="tx1"/>
            </a:solidFill>
            <a:effectLst/>
            <a:latin typeface="Arial" panose="020B0604020202020204" pitchFamily="34" charset="0"/>
          </a:endParaRPr>
        </a:p>
      </dgm:t>
    </dgm:pt>
    <dgm:pt modelId="{247AA3BD-FFB2-4B7B-A7ED-E4842BC702A4}" type="parTrans" cxnId="{B52AF82B-EE2B-4ECF-BD72-EA8FF5FD7EE5}">
      <dgm:prSet/>
      <dgm:spPr/>
      <dgm:t>
        <a:bodyPr/>
        <a:lstStyle/>
        <a:p>
          <a:endParaRPr lang="en-US"/>
        </a:p>
      </dgm:t>
    </dgm:pt>
    <dgm:pt modelId="{E459668C-CA4C-42F0-A80E-4B74FD033E83}" type="sibTrans" cxnId="{B52AF82B-EE2B-4ECF-BD72-EA8FF5FD7EE5}">
      <dgm:prSet/>
      <dgm:spPr/>
      <dgm:t>
        <a:bodyPr/>
        <a:lstStyle/>
        <a:p>
          <a:endParaRPr lang="en-US"/>
        </a:p>
      </dgm:t>
    </dgm:pt>
    <dgm:pt modelId="{7CE5793C-1FE1-4FCE-8F55-4D6C53A3290D}">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b="0" i="0" u="none" strike="noStrike" cap="none" normalizeH="0" baseline="0" smtClean="0">
              <a:ln>
                <a:noFill/>
              </a:ln>
              <a:solidFill>
                <a:schemeClr val="tx1"/>
              </a:solidFill>
              <a:effectLst/>
              <a:latin typeface="Arial" panose="020B0604020202020204" pitchFamily="34" charset="0"/>
            </a:rPr>
            <a:t>8) </a:t>
          </a:r>
          <a:r>
            <a:rPr kumimoji="0" lang="de-DE" altLang="en-US" b="0" i="0" u="none" strike="noStrike" cap="none" normalizeH="0" baseline="0" smtClean="0">
              <a:ln>
                <a:noFill/>
              </a:ln>
              <a:solidFill>
                <a:schemeClr val="tx1"/>
              </a:solidFill>
              <a:effectLst/>
              <a:latin typeface="Arial" panose="020B0604020202020204" pitchFamily="34" charset="0"/>
            </a:rPr>
            <a:t>Client‘s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en-US" b="0" i="0" u="none" strike="noStrike" cap="none" normalizeH="0" baseline="0" smtClean="0">
              <a:ln>
                <a:noFill/>
              </a:ln>
              <a:solidFill>
                <a:schemeClr val="tx1"/>
              </a:solidFill>
              <a:effectLst/>
              <a:latin typeface="Arial" panose="020B0604020202020204" pitchFamily="34" charset="0"/>
            </a:rPr>
            <a:t> reputation</a:t>
          </a:r>
          <a:endParaRPr kumimoji="0" lang="en-US" altLang="en-US" b="0" i="0" u="none" strike="noStrike" cap="none" normalizeH="0" baseline="0" smtClean="0">
            <a:ln>
              <a:noFill/>
            </a:ln>
            <a:solidFill>
              <a:schemeClr val="tx1"/>
            </a:solidFill>
            <a:effectLst/>
            <a:latin typeface="Arial" panose="020B0604020202020204" pitchFamily="34" charset="0"/>
          </a:endParaRPr>
        </a:p>
      </dgm:t>
    </dgm:pt>
    <dgm:pt modelId="{3BA2085A-2D32-41ED-B46D-8792A8D9BE3B}" type="parTrans" cxnId="{6BC21B92-35A1-4FA3-ADE2-5222D172CF03}">
      <dgm:prSet/>
      <dgm:spPr/>
      <dgm:t>
        <a:bodyPr/>
        <a:lstStyle/>
        <a:p>
          <a:endParaRPr lang="en-US"/>
        </a:p>
      </dgm:t>
    </dgm:pt>
    <dgm:pt modelId="{AB7A331B-9FEF-4370-B654-1538FB6712FF}" type="sibTrans" cxnId="{6BC21B92-35A1-4FA3-ADE2-5222D172CF03}">
      <dgm:prSet/>
      <dgm:spPr/>
      <dgm:t>
        <a:bodyPr/>
        <a:lstStyle/>
        <a:p>
          <a:endParaRPr lang="en-US"/>
        </a:p>
      </dgm:t>
    </dgm:pt>
    <dgm:pt modelId="{AFEC362B-3630-4EAF-AAFB-7605973D1DF5}">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b="0" i="0" u="none" strike="noStrike" cap="none" normalizeH="0" baseline="0" smtClean="0">
              <a:ln>
                <a:noFill/>
              </a:ln>
              <a:solidFill>
                <a:schemeClr val="tx1"/>
              </a:solidFill>
              <a:effectLst/>
              <a:latin typeface="Arial" panose="020B0604020202020204" pitchFamily="34" charset="0"/>
            </a:rPr>
            <a:t>9) </a:t>
          </a:r>
          <a:r>
            <a:rPr kumimoji="0" lang="de-DE" altLang="en-US" b="0" i="0" u="none" strike="noStrike" cap="none" normalizeH="0" baseline="0" smtClean="0">
              <a:ln>
                <a:noFill/>
              </a:ln>
              <a:solidFill>
                <a:schemeClr val="tx1"/>
              </a:solidFill>
              <a:effectLst/>
              <a:latin typeface="Arial" panose="020B0604020202020204" pitchFamily="34" charset="0"/>
            </a:rPr>
            <a:t>LO initiative</a:t>
          </a:r>
          <a:endParaRPr kumimoji="0" lang="en-US" altLang="en-US" b="0" i="0" u="none" strike="noStrike" cap="none" normalizeH="0" baseline="0" smtClean="0">
            <a:ln>
              <a:noFill/>
            </a:ln>
            <a:solidFill>
              <a:schemeClr val="tx1"/>
            </a:solidFill>
            <a:effectLst/>
            <a:latin typeface="Arial" panose="020B0604020202020204" pitchFamily="34" charset="0"/>
          </a:endParaRPr>
        </a:p>
      </dgm:t>
    </dgm:pt>
    <dgm:pt modelId="{2A069F8A-BFB4-44C9-922B-703A0BC7D272}" type="parTrans" cxnId="{6D4E2C56-EB7D-4AB4-82D6-B14007486410}">
      <dgm:prSet/>
      <dgm:spPr/>
      <dgm:t>
        <a:bodyPr/>
        <a:lstStyle/>
        <a:p>
          <a:endParaRPr lang="en-US"/>
        </a:p>
      </dgm:t>
    </dgm:pt>
    <dgm:pt modelId="{3C50ED7E-EF7D-4950-ADA5-C4B9665C3EA4}" type="sibTrans" cxnId="{6D4E2C56-EB7D-4AB4-82D6-B14007486410}">
      <dgm:prSet/>
      <dgm:spPr/>
      <dgm:t>
        <a:bodyPr/>
        <a:lstStyle/>
        <a:p>
          <a:endParaRPr lang="en-US"/>
        </a:p>
      </dgm:t>
    </dgm:pt>
    <dgm:pt modelId="{EFBC2212-E227-4C29-90D9-0C38B0BB8128}" type="pres">
      <dgm:prSet presAssocID="{A1D71D81-99C9-4D92-A753-B34CEEB07860}" presName="cycle" presStyleCnt="0">
        <dgm:presLayoutVars>
          <dgm:chMax val="1"/>
          <dgm:dir/>
          <dgm:animLvl val="ctr"/>
          <dgm:resizeHandles val="exact"/>
        </dgm:presLayoutVars>
      </dgm:prSet>
      <dgm:spPr/>
    </dgm:pt>
    <dgm:pt modelId="{DA3BAFE7-2A6E-4ABF-AB00-DF411A031FEF}" type="pres">
      <dgm:prSet presAssocID="{A8304690-C406-4A13-917F-FEFD8D38B1DC}" presName="centerShape" presStyleLbl="node0" presStyleIdx="0" presStyleCnt="1"/>
      <dgm:spPr/>
      <dgm:t>
        <a:bodyPr/>
        <a:lstStyle/>
        <a:p>
          <a:endParaRPr lang="en-US"/>
        </a:p>
      </dgm:t>
    </dgm:pt>
    <dgm:pt modelId="{D7E4063F-6796-4FE1-A930-F3F6DB75F490}" type="pres">
      <dgm:prSet presAssocID="{15F3F10D-B56E-49FA-AC8F-85FBCAE09B2A}" presName="Name9" presStyleLbl="parChTrans1D2" presStyleIdx="0" presStyleCnt="9"/>
      <dgm:spPr/>
      <dgm:t>
        <a:bodyPr/>
        <a:lstStyle/>
        <a:p>
          <a:endParaRPr lang="en-US"/>
        </a:p>
      </dgm:t>
    </dgm:pt>
    <dgm:pt modelId="{BAA14DAE-797A-4D37-9751-E434A6F9AE9D}" type="pres">
      <dgm:prSet presAssocID="{15F3F10D-B56E-49FA-AC8F-85FBCAE09B2A}" presName="connTx" presStyleLbl="parChTrans1D2" presStyleIdx="0" presStyleCnt="9"/>
      <dgm:spPr/>
      <dgm:t>
        <a:bodyPr/>
        <a:lstStyle/>
        <a:p>
          <a:endParaRPr lang="en-US"/>
        </a:p>
      </dgm:t>
    </dgm:pt>
    <dgm:pt modelId="{20FD27F0-93B3-41E7-BDCC-C127E810F1C4}" type="pres">
      <dgm:prSet presAssocID="{3D7EB0BD-524D-4E0C-ADFF-16DB75DB9DDE}" presName="node" presStyleLbl="node1" presStyleIdx="0" presStyleCnt="9">
        <dgm:presLayoutVars>
          <dgm:bulletEnabled val="1"/>
        </dgm:presLayoutVars>
      </dgm:prSet>
      <dgm:spPr/>
      <dgm:t>
        <a:bodyPr/>
        <a:lstStyle/>
        <a:p>
          <a:endParaRPr lang="en-US"/>
        </a:p>
      </dgm:t>
    </dgm:pt>
    <dgm:pt modelId="{D6F66460-3FDB-4E9F-9CF0-DA8115EC461C}" type="pres">
      <dgm:prSet presAssocID="{5F1EBE10-CD39-4E49-A663-49393C69AC85}" presName="Name9" presStyleLbl="parChTrans1D2" presStyleIdx="1" presStyleCnt="9"/>
      <dgm:spPr/>
      <dgm:t>
        <a:bodyPr/>
        <a:lstStyle/>
        <a:p>
          <a:endParaRPr lang="en-US"/>
        </a:p>
      </dgm:t>
    </dgm:pt>
    <dgm:pt modelId="{23E49C1C-A942-46CE-93B5-C30BB229087B}" type="pres">
      <dgm:prSet presAssocID="{5F1EBE10-CD39-4E49-A663-49393C69AC85}" presName="connTx" presStyleLbl="parChTrans1D2" presStyleIdx="1" presStyleCnt="9"/>
      <dgm:spPr/>
      <dgm:t>
        <a:bodyPr/>
        <a:lstStyle/>
        <a:p>
          <a:endParaRPr lang="en-US"/>
        </a:p>
      </dgm:t>
    </dgm:pt>
    <dgm:pt modelId="{4DF926E6-E7D4-41B1-9B48-EE5355FDB235}" type="pres">
      <dgm:prSet presAssocID="{C9A2FABA-83B9-4A3A-972E-34F0B1373967}" presName="node" presStyleLbl="node1" presStyleIdx="1" presStyleCnt="9">
        <dgm:presLayoutVars>
          <dgm:bulletEnabled val="1"/>
        </dgm:presLayoutVars>
      </dgm:prSet>
      <dgm:spPr/>
      <dgm:t>
        <a:bodyPr/>
        <a:lstStyle/>
        <a:p>
          <a:endParaRPr lang="en-US"/>
        </a:p>
      </dgm:t>
    </dgm:pt>
    <dgm:pt modelId="{C5AE8E9E-ACF3-4FBD-B2FD-DBA6B587CA38}" type="pres">
      <dgm:prSet presAssocID="{B0EA7141-FEE2-4E35-A340-A18B6470485E}" presName="Name9" presStyleLbl="parChTrans1D2" presStyleIdx="2" presStyleCnt="9"/>
      <dgm:spPr/>
      <dgm:t>
        <a:bodyPr/>
        <a:lstStyle/>
        <a:p>
          <a:endParaRPr lang="en-US"/>
        </a:p>
      </dgm:t>
    </dgm:pt>
    <dgm:pt modelId="{90FAFB7D-BEB7-49FB-99EF-680FF6CC010D}" type="pres">
      <dgm:prSet presAssocID="{B0EA7141-FEE2-4E35-A340-A18B6470485E}" presName="connTx" presStyleLbl="parChTrans1D2" presStyleIdx="2" presStyleCnt="9"/>
      <dgm:spPr/>
      <dgm:t>
        <a:bodyPr/>
        <a:lstStyle/>
        <a:p>
          <a:endParaRPr lang="en-US"/>
        </a:p>
      </dgm:t>
    </dgm:pt>
    <dgm:pt modelId="{E2E77183-14DB-4CB6-BE54-40DB7B32FACB}" type="pres">
      <dgm:prSet presAssocID="{1E32B0A5-AAC1-420B-9E1A-FCFD26C4356F}" presName="node" presStyleLbl="node1" presStyleIdx="2" presStyleCnt="9">
        <dgm:presLayoutVars>
          <dgm:bulletEnabled val="1"/>
        </dgm:presLayoutVars>
      </dgm:prSet>
      <dgm:spPr/>
      <dgm:t>
        <a:bodyPr/>
        <a:lstStyle/>
        <a:p>
          <a:endParaRPr lang="en-US"/>
        </a:p>
      </dgm:t>
    </dgm:pt>
    <dgm:pt modelId="{BF659468-AD96-4C48-BC80-8FBCD23C65FF}" type="pres">
      <dgm:prSet presAssocID="{04F4270E-4E80-4F00-986A-F027986B888D}" presName="Name9" presStyleLbl="parChTrans1D2" presStyleIdx="3" presStyleCnt="9"/>
      <dgm:spPr/>
      <dgm:t>
        <a:bodyPr/>
        <a:lstStyle/>
        <a:p>
          <a:endParaRPr lang="en-US"/>
        </a:p>
      </dgm:t>
    </dgm:pt>
    <dgm:pt modelId="{5822AE2D-D313-481C-B84A-B6126CDDA08A}" type="pres">
      <dgm:prSet presAssocID="{04F4270E-4E80-4F00-986A-F027986B888D}" presName="connTx" presStyleLbl="parChTrans1D2" presStyleIdx="3" presStyleCnt="9"/>
      <dgm:spPr/>
      <dgm:t>
        <a:bodyPr/>
        <a:lstStyle/>
        <a:p>
          <a:endParaRPr lang="en-US"/>
        </a:p>
      </dgm:t>
    </dgm:pt>
    <dgm:pt modelId="{92E017FE-741E-4E31-8292-F20AF45E5A06}" type="pres">
      <dgm:prSet presAssocID="{477700FB-C933-4BE4-9500-676F31C0F883}" presName="node" presStyleLbl="node1" presStyleIdx="3" presStyleCnt="9">
        <dgm:presLayoutVars>
          <dgm:bulletEnabled val="1"/>
        </dgm:presLayoutVars>
      </dgm:prSet>
      <dgm:spPr/>
      <dgm:t>
        <a:bodyPr/>
        <a:lstStyle/>
        <a:p>
          <a:endParaRPr lang="en-US"/>
        </a:p>
      </dgm:t>
    </dgm:pt>
    <dgm:pt modelId="{4F727B28-FF3F-45A8-A18E-FC71CDDE673C}" type="pres">
      <dgm:prSet presAssocID="{DECA4240-6DFB-4106-B5B5-435E45F47278}" presName="Name9" presStyleLbl="parChTrans1D2" presStyleIdx="4" presStyleCnt="9"/>
      <dgm:spPr/>
      <dgm:t>
        <a:bodyPr/>
        <a:lstStyle/>
        <a:p>
          <a:endParaRPr lang="en-US"/>
        </a:p>
      </dgm:t>
    </dgm:pt>
    <dgm:pt modelId="{0E453433-4C47-4A24-BFFB-8E738ADD38DB}" type="pres">
      <dgm:prSet presAssocID="{DECA4240-6DFB-4106-B5B5-435E45F47278}" presName="connTx" presStyleLbl="parChTrans1D2" presStyleIdx="4" presStyleCnt="9"/>
      <dgm:spPr/>
      <dgm:t>
        <a:bodyPr/>
        <a:lstStyle/>
        <a:p>
          <a:endParaRPr lang="en-US"/>
        </a:p>
      </dgm:t>
    </dgm:pt>
    <dgm:pt modelId="{BBE0C552-6589-46DA-95B3-6B8F64B65F20}" type="pres">
      <dgm:prSet presAssocID="{89AD6DBE-7554-468F-889F-A7B947C8C3AA}" presName="node" presStyleLbl="node1" presStyleIdx="4" presStyleCnt="9">
        <dgm:presLayoutVars>
          <dgm:bulletEnabled val="1"/>
        </dgm:presLayoutVars>
      </dgm:prSet>
      <dgm:spPr/>
      <dgm:t>
        <a:bodyPr/>
        <a:lstStyle/>
        <a:p>
          <a:endParaRPr lang="en-US"/>
        </a:p>
      </dgm:t>
    </dgm:pt>
    <dgm:pt modelId="{FA39D283-6748-4DD0-B322-91DBF5A92DA7}" type="pres">
      <dgm:prSet presAssocID="{C2BA4ECA-5F04-4FCE-9047-808C34FD1E35}" presName="Name9" presStyleLbl="parChTrans1D2" presStyleIdx="5" presStyleCnt="9"/>
      <dgm:spPr/>
      <dgm:t>
        <a:bodyPr/>
        <a:lstStyle/>
        <a:p>
          <a:endParaRPr lang="en-US"/>
        </a:p>
      </dgm:t>
    </dgm:pt>
    <dgm:pt modelId="{2F34D742-CAB6-465D-A365-495B7A6ACD03}" type="pres">
      <dgm:prSet presAssocID="{C2BA4ECA-5F04-4FCE-9047-808C34FD1E35}" presName="connTx" presStyleLbl="parChTrans1D2" presStyleIdx="5" presStyleCnt="9"/>
      <dgm:spPr/>
      <dgm:t>
        <a:bodyPr/>
        <a:lstStyle/>
        <a:p>
          <a:endParaRPr lang="en-US"/>
        </a:p>
      </dgm:t>
    </dgm:pt>
    <dgm:pt modelId="{9029A6C5-24B8-499F-8C70-77C89774BD24}" type="pres">
      <dgm:prSet presAssocID="{5E610A6F-9B82-4776-9D9E-78D3A4D365A6}" presName="node" presStyleLbl="node1" presStyleIdx="5" presStyleCnt="9">
        <dgm:presLayoutVars>
          <dgm:bulletEnabled val="1"/>
        </dgm:presLayoutVars>
      </dgm:prSet>
      <dgm:spPr/>
      <dgm:t>
        <a:bodyPr/>
        <a:lstStyle/>
        <a:p>
          <a:endParaRPr lang="en-US"/>
        </a:p>
      </dgm:t>
    </dgm:pt>
    <dgm:pt modelId="{96927ACA-3FD9-42CF-B1F4-53C4AEC66419}" type="pres">
      <dgm:prSet presAssocID="{247AA3BD-FFB2-4B7B-A7ED-E4842BC702A4}" presName="Name9" presStyleLbl="parChTrans1D2" presStyleIdx="6" presStyleCnt="9"/>
      <dgm:spPr/>
      <dgm:t>
        <a:bodyPr/>
        <a:lstStyle/>
        <a:p>
          <a:endParaRPr lang="en-US"/>
        </a:p>
      </dgm:t>
    </dgm:pt>
    <dgm:pt modelId="{8B02ADB9-81CB-4BDF-87A4-AA479122E4F2}" type="pres">
      <dgm:prSet presAssocID="{247AA3BD-FFB2-4B7B-A7ED-E4842BC702A4}" presName="connTx" presStyleLbl="parChTrans1D2" presStyleIdx="6" presStyleCnt="9"/>
      <dgm:spPr/>
      <dgm:t>
        <a:bodyPr/>
        <a:lstStyle/>
        <a:p>
          <a:endParaRPr lang="en-US"/>
        </a:p>
      </dgm:t>
    </dgm:pt>
    <dgm:pt modelId="{A598DB8A-8AD1-4DB7-89AE-E04F9022E23B}" type="pres">
      <dgm:prSet presAssocID="{249C8DB5-072E-4B36-AF0D-4C16C61BFF38}" presName="node" presStyleLbl="node1" presStyleIdx="6" presStyleCnt="9">
        <dgm:presLayoutVars>
          <dgm:bulletEnabled val="1"/>
        </dgm:presLayoutVars>
      </dgm:prSet>
      <dgm:spPr/>
      <dgm:t>
        <a:bodyPr/>
        <a:lstStyle/>
        <a:p>
          <a:endParaRPr lang="en-US"/>
        </a:p>
      </dgm:t>
    </dgm:pt>
    <dgm:pt modelId="{D70B6E25-7200-480F-941D-278755A19C07}" type="pres">
      <dgm:prSet presAssocID="{3BA2085A-2D32-41ED-B46D-8792A8D9BE3B}" presName="Name9" presStyleLbl="parChTrans1D2" presStyleIdx="7" presStyleCnt="9"/>
      <dgm:spPr/>
      <dgm:t>
        <a:bodyPr/>
        <a:lstStyle/>
        <a:p>
          <a:endParaRPr lang="en-US"/>
        </a:p>
      </dgm:t>
    </dgm:pt>
    <dgm:pt modelId="{4590B11F-01E0-41EE-BBB5-32100242A631}" type="pres">
      <dgm:prSet presAssocID="{3BA2085A-2D32-41ED-B46D-8792A8D9BE3B}" presName="connTx" presStyleLbl="parChTrans1D2" presStyleIdx="7" presStyleCnt="9"/>
      <dgm:spPr/>
      <dgm:t>
        <a:bodyPr/>
        <a:lstStyle/>
        <a:p>
          <a:endParaRPr lang="en-US"/>
        </a:p>
      </dgm:t>
    </dgm:pt>
    <dgm:pt modelId="{758D7FA2-DB44-433A-AC84-33A1237C0AE7}" type="pres">
      <dgm:prSet presAssocID="{7CE5793C-1FE1-4FCE-8F55-4D6C53A3290D}" presName="node" presStyleLbl="node1" presStyleIdx="7" presStyleCnt="9">
        <dgm:presLayoutVars>
          <dgm:bulletEnabled val="1"/>
        </dgm:presLayoutVars>
      </dgm:prSet>
      <dgm:spPr/>
      <dgm:t>
        <a:bodyPr/>
        <a:lstStyle/>
        <a:p>
          <a:endParaRPr lang="en-US"/>
        </a:p>
      </dgm:t>
    </dgm:pt>
    <dgm:pt modelId="{22F81A5B-FBF3-4496-9623-401BC65E5208}" type="pres">
      <dgm:prSet presAssocID="{2A069F8A-BFB4-44C9-922B-703A0BC7D272}" presName="Name9" presStyleLbl="parChTrans1D2" presStyleIdx="8" presStyleCnt="9"/>
      <dgm:spPr/>
      <dgm:t>
        <a:bodyPr/>
        <a:lstStyle/>
        <a:p>
          <a:endParaRPr lang="en-US"/>
        </a:p>
      </dgm:t>
    </dgm:pt>
    <dgm:pt modelId="{C3DF0DE1-1F79-48FE-A10B-C38867B04DFE}" type="pres">
      <dgm:prSet presAssocID="{2A069F8A-BFB4-44C9-922B-703A0BC7D272}" presName="connTx" presStyleLbl="parChTrans1D2" presStyleIdx="8" presStyleCnt="9"/>
      <dgm:spPr/>
      <dgm:t>
        <a:bodyPr/>
        <a:lstStyle/>
        <a:p>
          <a:endParaRPr lang="en-US"/>
        </a:p>
      </dgm:t>
    </dgm:pt>
    <dgm:pt modelId="{47F887FC-C583-44E8-AA41-27B6391FE836}" type="pres">
      <dgm:prSet presAssocID="{AFEC362B-3630-4EAF-AAFB-7605973D1DF5}" presName="node" presStyleLbl="node1" presStyleIdx="8" presStyleCnt="9">
        <dgm:presLayoutVars>
          <dgm:bulletEnabled val="1"/>
        </dgm:presLayoutVars>
      </dgm:prSet>
      <dgm:spPr/>
      <dgm:t>
        <a:bodyPr/>
        <a:lstStyle/>
        <a:p>
          <a:endParaRPr lang="en-US"/>
        </a:p>
      </dgm:t>
    </dgm:pt>
  </dgm:ptLst>
  <dgm:cxnLst>
    <dgm:cxn modelId="{B744C8CD-234B-4D5D-A616-E6F1B9A8FD17}" type="presOf" srcId="{C9A2FABA-83B9-4A3A-972E-34F0B1373967}" destId="{4DF926E6-E7D4-41B1-9B48-EE5355FDB235}" srcOrd="0" destOrd="0" presId="urn:microsoft.com/office/officeart/2005/8/layout/radial1"/>
    <dgm:cxn modelId="{4127C6D5-150C-4408-B850-90AFE7284C92}" srcId="{A8304690-C406-4A13-917F-FEFD8D38B1DC}" destId="{477700FB-C933-4BE4-9500-676F31C0F883}" srcOrd="3" destOrd="0" parTransId="{04F4270E-4E80-4F00-986A-F027986B888D}" sibTransId="{A9568803-FABF-451D-B282-DB5614C0C1C6}"/>
    <dgm:cxn modelId="{B52AF82B-EE2B-4ECF-BD72-EA8FF5FD7EE5}" srcId="{A8304690-C406-4A13-917F-FEFD8D38B1DC}" destId="{249C8DB5-072E-4B36-AF0D-4C16C61BFF38}" srcOrd="6" destOrd="0" parTransId="{247AA3BD-FFB2-4B7B-A7ED-E4842BC702A4}" sibTransId="{E459668C-CA4C-42F0-A80E-4B74FD033E83}"/>
    <dgm:cxn modelId="{EEC3360E-4361-4D9C-AA9D-599EAB6FD34B}" type="presOf" srcId="{477700FB-C933-4BE4-9500-676F31C0F883}" destId="{92E017FE-741E-4E31-8292-F20AF45E5A06}" srcOrd="0" destOrd="0" presId="urn:microsoft.com/office/officeart/2005/8/layout/radial1"/>
    <dgm:cxn modelId="{B0D129BA-D7AE-42D2-AFC7-B448F4A52079}" type="presOf" srcId="{3BA2085A-2D32-41ED-B46D-8792A8D9BE3B}" destId="{4590B11F-01E0-41EE-BBB5-32100242A631}" srcOrd="1" destOrd="0" presId="urn:microsoft.com/office/officeart/2005/8/layout/radial1"/>
    <dgm:cxn modelId="{22E3D844-ECDF-41E8-B34E-2A079F76FB7F}" type="presOf" srcId="{247AA3BD-FFB2-4B7B-A7ED-E4842BC702A4}" destId="{96927ACA-3FD9-42CF-B1F4-53C4AEC66419}" srcOrd="0" destOrd="0" presId="urn:microsoft.com/office/officeart/2005/8/layout/radial1"/>
    <dgm:cxn modelId="{8B328EAA-44AD-4C15-A595-9E3A9CF38990}" type="presOf" srcId="{1E32B0A5-AAC1-420B-9E1A-FCFD26C4356F}" destId="{E2E77183-14DB-4CB6-BE54-40DB7B32FACB}" srcOrd="0" destOrd="0" presId="urn:microsoft.com/office/officeart/2005/8/layout/radial1"/>
    <dgm:cxn modelId="{E30D3074-052E-427C-BA2F-AFC169586C46}" type="presOf" srcId="{04F4270E-4E80-4F00-986A-F027986B888D}" destId="{BF659468-AD96-4C48-BC80-8FBCD23C65FF}" srcOrd="0" destOrd="0" presId="urn:microsoft.com/office/officeart/2005/8/layout/radial1"/>
    <dgm:cxn modelId="{A2838D1E-D28A-470A-AF95-F4B445836E7E}" type="presOf" srcId="{C2BA4ECA-5F04-4FCE-9047-808C34FD1E35}" destId="{FA39D283-6748-4DD0-B322-91DBF5A92DA7}" srcOrd="0" destOrd="0" presId="urn:microsoft.com/office/officeart/2005/8/layout/radial1"/>
    <dgm:cxn modelId="{ED6D3C3E-3736-4DCA-B08F-62DC116A8F76}" type="presOf" srcId="{C2BA4ECA-5F04-4FCE-9047-808C34FD1E35}" destId="{2F34D742-CAB6-465D-A365-495B7A6ACD03}" srcOrd="1" destOrd="0" presId="urn:microsoft.com/office/officeart/2005/8/layout/radial1"/>
    <dgm:cxn modelId="{9A60ECFC-B330-422F-9ED1-BF327F879A5F}" type="presOf" srcId="{DECA4240-6DFB-4106-B5B5-435E45F47278}" destId="{0E453433-4C47-4A24-BFFB-8E738ADD38DB}" srcOrd="1" destOrd="0" presId="urn:microsoft.com/office/officeart/2005/8/layout/radial1"/>
    <dgm:cxn modelId="{AAF7070A-3235-4004-B52D-ACF51C952017}" type="presOf" srcId="{A1D71D81-99C9-4D92-A753-B34CEEB07860}" destId="{EFBC2212-E227-4C29-90D9-0C38B0BB8128}" srcOrd="0" destOrd="0" presId="urn:microsoft.com/office/officeart/2005/8/layout/radial1"/>
    <dgm:cxn modelId="{DFF684F0-F1D0-4D06-9C53-9B4A12466BBB}" type="presOf" srcId="{B0EA7141-FEE2-4E35-A340-A18B6470485E}" destId="{90FAFB7D-BEB7-49FB-99EF-680FF6CC010D}" srcOrd="1" destOrd="0" presId="urn:microsoft.com/office/officeart/2005/8/layout/radial1"/>
    <dgm:cxn modelId="{22AB076A-F090-4FC5-A968-6452A76BD6CD}" type="presOf" srcId="{DECA4240-6DFB-4106-B5B5-435E45F47278}" destId="{4F727B28-FF3F-45A8-A18E-FC71CDDE673C}" srcOrd="0" destOrd="0" presId="urn:microsoft.com/office/officeart/2005/8/layout/radial1"/>
    <dgm:cxn modelId="{EE209E70-93F4-4233-9710-C435BD4B3B22}" type="presOf" srcId="{5E610A6F-9B82-4776-9D9E-78D3A4D365A6}" destId="{9029A6C5-24B8-499F-8C70-77C89774BD24}" srcOrd="0" destOrd="0" presId="urn:microsoft.com/office/officeart/2005/8/layout/radial1"/>
    <dgm:cxn modelId="{806FFA8F-53C8-4758-809B-B3CDE5880C03}" srcId="{A8304690-C406-4A13-917F-FEFD8D38B1DC}" destId="{3D7EB0BD-524D-4E0C-ADFF-16DB75DB9DDE}" srcOrd="0" destOrd="0" parTransId="{15F3F10D-B56E-49FA-AC8F-85FBCAE09B2A}" sibTransId="{89B869ED-27DF-4368-A1F5-2110660FC290}"/>
    <dgm:cxn modelId="{1F1CFF8A-10D9-4008-B796-6864CDE36F2A}" type="presOf" srcId="{5F1EBE10-CD39-4E49-A663-49393C69AC85}" destId="{D6F66460-3FDB-4E9F-9CF0-DA8115EC461C}" srcOrd="0" destOrd="0" presId="urn:microsoft.com/office/officeart/2005/8/layout/radial1"/>
    <dgm:cxn modelId="{B08706BD-B796-433A-9CC5-41F69945D593}" type="presOf" srcId="{B0EA7141-FEE2-4E35-A340-A18B6470485E}" destId="{C5AE8E9E-ACF3-4FBD-B2FD-DBA6B587CA38}" srcOrd="0" destOrd="0" presId="urn:microsoft.com/office/officeart/2005/8/layout/radial1"/>
    <dgm:cxn modelId="{58B31292-C974-4642-A438-CF64ADC9E77A}" type="presOf" srcId="{A8304690-C406-4A13-917F-FEFD8D38B1DC}" destId="{DA3BAFE7-2A6E-4ABF-AB00-DF411A031FEF}" srcOrd="0" destOrd="0" presId="urn:microsoft.com/office/officeart/2005/8/layout/radial1"/>
    <dgm:cxn modelId="{78D2CB1E-9048-44B3-AB08-EC5DA41065F9}" type="presOf" srcId="{3BA2085A-2D32-41ED-B46D-8792A8D9BE3B}" destId="{D70B6E25-7200-480F-941D-278755A19C07}" srcOrd="0" destOrd="0" presId="urn:microsoft.com/office/officeart/2005/8/layout/radial1"/>
    <dgm:cxn modelId="{B25DE86B-4135-45AC-BACA-08D11E79E518}" srcId="{A8304690-C406-4A13-917F-FEFD8D38B1DC}" destId="{5E610A6F-9B82-4776-9D9E-78D3A4D365A6}" srcOrd="5" destOrd="0" parTransId="{C2BA4ECA-5F04-4FCE-9047-808C34FD1E35}" sibTransId="{1E9D6245-17C7-454F-905A-0A17BFF689E8}"/>
    <dgm:cxn modelId="{A069D636-A47C-40D2-8079-72482248D142}" type="presOf" srcId="{15F3F10D-B56E-49FA-AC8F-85FBCAE09B2A}" destId="{D7E4063F-6796-4FE1-A930-F3F6DB75F490}" srcOrd="0" destOrd="0" presId="urn:microsoft.com/office/officeart/2005/8/layout/radial1"/>
    <dgm:cxn modelId="{F4C6FF3B-AEA7-4388-BF7B-0B598EF68CDF}" type="presOf" srcId="{5F1EBE10-CD39-4E49-A663-49393C69AC85}" destId="{23E49C1C-A942-46CE-93B5-C30BB229087B}" srcOrd="1" destOrd="0" presId="urn:microsoft.com/office/officeart/2005/8/layout/radial1"/>
    <dgm:cxn modelId="{DB5B8E24-8DD3-4B24-94F6-D8EDB1251414}" type="presOf" srcId="{04F4270E-4E80-4F00-986A-F027986B888D}" destId="{5822AE2D-D313-481C-B84A-B6126CDDA08A}" srcOrd="1" destOrd="0" presId="urn:microsoft.com/office/officeart/2005/8/layout/radial1"/>
    <dgm:cxn modelId="{11F2FD4B-6C76-4A57-B66E-628BF38AAB2A}" type="presOf" srcId="{249C8DB5-072E-4B36-AF0D-4C16C61BFF38}" destId="{A598DB8A-8AD1-4DB7-89AE-E04F9022E23B}" srcOrd="0" destOrd="0" presId="urn:microsoft.com/office/officeart/2005/8/layout/radial1"/>
    <dgm:cxn modelId="{9129369E-DC45-4BE0-A937-B9D9D81471B6}" type="presOf" srcId="{2A069F8A-BFB4-44C9-922B-703A0BC7D272}" destId="{22F81A5B-FBF3-4496-9623-401BC65E5208}" srcOrd="0" destOrd="0" presId="urn:microsoft.com/office/officeart/2005/8/layout/radial1"/>
    <dgm:cxn modelId="{828AA60D-F7D6-4511-AAEC-F8A3098A4AFA}" type="presOf" srcId="{7CE5793C-1FE1-4FCE-8F55-4D6C53A3290D}" destId="{758D7FA2-DB44-433A-AC84-33A1237C0AE7}" srcOrd="0" destOrd="0" presId="urn:microsoft.com/office/officeart/2005/8/layout/radial1"/>
    <dgm:cxn modelId="{20D111AE-5FB8-4910-809E-CB3947242031}" srcId="{A8304690-C406-4A13-917F-FEFD8D38B1DC}" destId="{1E32B0A5-AAC1-420B-9E1A-FCFD26C4356F}" srcOrd="2" destOrd="0" parTransId="{B0EA7141-FEE2-4E35-A340-A18B6470485E}" sibTransId="{636E8592-5819-42B5-A81C-481776A1885B}"/>
    <dgm:cxn modelId="{53B54CA0-7AD4-493E-8F65-6B442E812000}" srcId="{A8304690-C406-4A13-917F-FEFD8D38B1DC}" destId="{C9A2FABA-83B9-4A3A-972E-34F0B1373967}" srcOrd="1" destOrd="0" parTransId="{5F1EBE10-CD39-4E49-A663-49393C69AC85}" sibTransId="{EF636B65-80AE-46B8-A821-2A8D5A6A7575}"/>
    <dgm:cxn modelId="{732BB7CC-B08E-4555-97A0-FE92A784BE52}" srcId="{A8304690-C406-4A13-917F-FEFD8D38B1DC}" destId="{89AD6DBE-7554-468F-889F-A7B947C8C3AA}" srcOrd="4" destOrd="0" parTransId="{DECA4240-6DFB-4106-B5B5-435E45F47278}" sibTransId="{E456257A-461F-4392-A174-B9E3C78ED248}"/>
    <dgm:cxn modelId="{6D4E2C56-EB7D-4AB4-82D6-B14007486410}" srcId="{A8304690-C406-4A13-917F-FEFD8D38B1DC}" destId="{AFEC362B-3630-4EAF-AAFB-7605973D1DF5}" srcOrd="8" destOrd="0" parTransId="{2A069F8A-BFB4-44C9-922B-703A0BC7D272}" sibTransId="{3C50ED7E-EF7D-4950-ADA5-C4B9665C3EA4}"/>
    <dgm:cxn modelId="{2A3D1484-6D10-4BB3-AD32-84342722515E}" type="presOf" srcId="{AFEC362B-3630-4EAF-AAFB-7605973D1DF5}" destId="{47F887FC-C583-44E8-AA41-27B6391FE836}" srcOrd="0" destOrd="0" presId="urn:microsoft.com/office/officeart/2005/8/layout/radial1"/>
    <dgm:cxn modelId="{1E3D5059-1465-493C-83EF-A6F378B6BF97}" type="presOf" srcId="{89AD6DBE-7554-468F-889F-A7B947C8C3AA}" destId="{BBE0C552-6589-46DA-95B3-6B8F64B65F20}" srcOrd="0" destOrd="0" presId="urn:microsoft.com/office/officeart/2005/8/layout/radial1"/>
    <dgm:cxn modelId="{967D00B1-05CC-4D08-873F-BC4471210D26}" srcId="{A1D71D81-99C9-4D92-A753-B34CEEB07860}" destId="{A8304690-C406-4A13-917F-FEFD8D38B1DC}" srcOrd="0" destOrd="0" parTransId="{0F838799-04CB-4DC6-8F1B-E6BFA3135979}" sibTransId="{10E359BD-87D5-48BD-8824-9E32943C3E7A}"/>
    <dgm:cxn modelId="{73DAC6C2-1235-4BB8-9B02-B216CFCB833B}" type="presOf" srcId="{2A069F8A-BFB4-44C9-922B-703A0BC7D272}" destId="{C3DF0DE1-1F79-48FE-A10B-C38867B04DFE}" srcOrd="1" destOrd="0" presId="urn:microsoft.com/office/officeart/2005/8/layout/radial1"/>
    <dgm:cxn modelId="{6BC21B92-35A1-4FA3-ADE2-5222D172CF03}" srcId="{A8304690-C406-4A13-917F-FEFD8D38B1DC}" destId="{7CE5793C-1FE1-4FCE-8F55-4D6C53A3290D}" srcOrd="7" destOrd="0" parTransId="{3BA2085A-2D32-41ED-B46D-8792A8D9BE3B}" sibTransId="{AB7A331B-9FEF-4370-B654-1538FB6712FF}"/>
    <dgm:cxn modelId="{A25AD509-2D4A-4D0F-A9CD-01F7C154A402}" type="presOf" srcId="{15F3F10D-B56E-49FA-AC8F-85FBCAE09B2A}" destId="{BAA14DAE-797A-4D37-9751-E434A6F9AE9D}" srcOrd="1" destOrd="0" presId="urn:microsoft.com/office/officeart/2005/8/layout/radial1"/>
    <dgm:cxn modelId="{7145FB17-AD3A-4C48-9922-2569EB0BC764}" type="presOf" srcId="{3D7EB0BD-524D-4E0C-ADFF-16DB75DB9DDE}" destId="{20FD27F0-93B3-41E7-BDCC-C127E810F1C4}" srcOrd="0" destOrd="0" presId="urn:microsoft.com/office/officeart/2005/8/layout/radial1"/>
    <dgm:cxn modelId="{1BA18B2F-6AC6-4A29-9913-650122EB852E}" type="presOf" srcId="{247AA3BD-FFB2-4B7B-A7ED-E4842BC702A4}" destId="{8B02ADB9-81CB-4BDF-87A4-AA479122E4F2}" srcOrd="1" destOrd="0" presId="urn:microsoft.com/office/officeart/2005/8/layout/radial1"/>
    <dgm:cxn modelId="{7F35A48D-6E98-432A-B30B-595853BEC410}" type="presParOf" srcId="{EFBC2212-E227-4C29-90D9-0C38B0BB8128}" destId="{DA3BAFE7-2A6E-4ABF-AB00-DF411A031FEF}" srcOrd="0" destOrd="0" presId="urn:microsoft.com/office/officeart/2005/8/layout/radial1"/>
    <dgm:cxn modelId="{B4C1702D-EE47-42ED-959F-8A5CA8FA876D}" type="presParOf" srcId="{EFBC2212-E227-4C29-90D9-0C38B0BB8128}" destId="{D7E4063F-6796-4FE1-A930-F3F6DB75F490}" srcOrd="1" destOrd="0" presId="urn:microsoft.com/office/officeart/2005/8/layout/radial1"/>
    <dgm:cxn modelId="{AA2B3648-9312-461F-96A5-4B2220C3B9CD}" type="presParOf" srcId="{D7E4063F-6796-4FE1-A930-F3F6DB75F490}" destId="{BAA14DAE-797A-4D37-9751-E434A6F9AE9D}" srcOrd="0" destOrd="0" presId="urn:microsoft.com/office/officeart/2005/8/layout/radial1"/>
    <dgm:cxn modelId="{1CE49825-82E3-443D-ABD5-72E6AD90DF4F}" type="presParOf" srcId="{EFBC2212-E227-4C29-90D9-0C38B0BB8128}" destId="{20FD27F0-93B3-41E7-BDCC-C127E810F1C4}" srcOrd="2" destOrd="0" presId="urn:microsoft.com/office/officeart/2005/8/layout/radial1"/>
    <dgm:cxn modelId="{C9D3C3A4-A411-4EF2-BA1F-072142B48F37}" type="presParOf" srcId="{EFBC2212-E227-4C29-90D9-0C38B0BB8128}" destId="{D6F66460-3FDB-4E9F-9CF0-DA8115EC461C}" srcOrd="3" destOrd="0" presId="urn:microsoft.com/office/officeart/2005/8/layout/radial1"/>
    <dgm:cxn modelId="{3655CCB3-9D8F-4ED2-9B64-A2B670ED5440}" type="presParOf" srcId="{D6F66460-3FDB-4E9F-9CF0-DA8115EC461C}" destId="{23E49C1C-A942-46CE-93B5-C30BB229087B}" srcOrd="0" destOrd="0" presId="urn:microsoft.com/office/officeart/2005/8/layout/radial1"/>
    <dgm:cxn modelId="{FFB960C2-544D-43D6-AFE1-C2E95427E8C5}" type="presParOf" srcId="{EFBC2212-E227-4C29-90D9-0C38B0BB8128}" destId="{4DF926E6-E7D4-41B1-9B48-EE5355FDB235}" srcOrd="4" destOrd="0" presId="urn:microsoft.com/office/officeart/2005/8/layout/radial1"/>
    <dgm:cxn modelId="{5090E362-D86A-4CFA-8836-251BB5CA5240}" type="presParOf" srcId="{EFBC2212-E227-4C29-90D9-0C38B0BB8128}" destId="{C5AE8E9E-ACF3-4FBD-B2FD-DBA6B587CA38}" srcOrd="5" destOrd="0" presId="urn:microsoft.com/office/officeart/2005/8/layout/radial1"/>
    <dgm:cxn modelId="{0551FEA7-3330-489B-9935-1EEB131FA1A0}" type="presParOf" srcId="{C5AE8E9E-ACF3-4FBD-B2FD-DBA6B587CA38}" destId="{90FAFB7D-BEB7-49FB-99EF-680FF6CC010D}" srcOrd="0" destOrd="0" presId="urn:microsoft.com/office/officeart/2005/8/layout/radial1"/>
    <dgm:cxn modelId="{CEF16F00-3DD6-4054-857F-D70295BCC962}" type="presParOf" srcId="{EFBC2212-E227-4C29-90D9-0C38B0BB8128}" destId="{E2E77183-14DB-4CB6-BE54-40DB7B32FACB}" srcOrd="6" destOrd="0" presId="urn:microsoft.com/office/officeart/2005/8/layout/radial1"/>
    <dgm:cxn modelId="{F7287CAB-614B-4966-953D-9086D72BD675}" type="presParOf" srcId="{EFBC2212-E227-4C29-90D9-0C38B0BB8128}" destId="{BF659468-AD96-4C48-BC80-8FBCD23C65FF}" srcOrd="7" destOrd="0" presId="urn:microsoft.com/office/officeart/2005/8/layout/radial1"/>
    <dgm:cxn modelId="{3AAABDC1-F889-4912-B7B5-7CC7B2BB10FD}" type="presParOf" srcId="{BF659468-AD96-4C48-BC80-8FBCD23C65FF}" destId="{5822AE2D-D313-481C-B84A-B6126CDDA08A}" srcOrd="0" destOrd="0" presId="urn:microsoft.com/office/officeart/2005/8/layout/radial1"/>
    <dgm:cxn modelId="{BBA2C77D-53B9-41C9-B4F2-78CE794B6552}" type="presParOf" srcId="{EFBC2212-E227-4C29-90D9-0C38B0BB8128}" destId="{92E017FE-741E-4E31-8292-F20AF45E5A06}" srcOrd="8" destOrd="0" presId="urn:microsoft.com/office/officeart/2005/8/layout/radial1"/>
    <dgm:cxn modelId="{07A0521E-A015-4428-ADF0-EE21DA85EEAA}" type="presParOf" srcId="{EFBC2212-E227-4C29-90D9-0C38B0BB8128}" destId="{4F727B28-FF3F-45A8-A18E-FC71CDDE673C}" srcOrd="9" destOrd="0" presId="urn:microsoft.com/office/officeart/2005/8/layout/radial1"/>
    <dgm:cxn modelId="{D2FA2451-26F7-4868-98DC-5815C7E71842}" type="presParOf" srcId="{4F727B28-FF3F-45A8-A18E-FC71CDDE673C}" destId="{0E453433-4C47-4A24-BFFB-8E738ADD38DB}" srcOrd="0" destOrd="0" presId="urn:microsoft.com/office/officeart/2005/8/layout/radial1"/>
    <dgm:cxn modelId="{4B27E28A-0C17-4CC9-B6DB-FA6D0150C69C}" type="presParOf" srcId="{EFBC2212-E227-4C29-90D9-0C38B0BB8128}" destId="{BBE0C552-6589-46DA-95B3-6B8F64B65F20}" srcOrd="10" destOrd="0" presId="urn:microsoft.com/office/officeart/2005/8/layout/radial1"/>
    <dgm:cxn modelId="{67BB2630-C577-47B6-BDE5-E02FBC1579DA}" type="presParOf" srcId="{EFBC2212-E227-4C29-90D9-0C38B0BB8128}" destId="{FA39D283-6748-4DD0-B322-91DBF5A92DA7}" srcOrd="11" destOrd="0" presId="urn:microsoft.com/office/officeart/2005/8/layout/radial1"/>
    <dgm:cxn modelId="{3490564E-8C6A-4443-8E3B-037C22876566}" type="presParOf" srcId="{FA39D283-6748-4DD0-B322-91DBF5A92DA7}" destId="{2F34D742-CAB6-465D-A365-495B7A6ACD03}" srcOrd="0" destOrd="0" presId="urn:microsoft.com/office/officeart/2005/8/layout/radial1"/>
    <dgm:cxn modelId="{BB867B29-AF0C-4776-967D-B632AAADACA2}" type="presParOf" srcId="{EFBC2212-E227-4C29-90D9-0C38B0BB8128}" destId="{9029A6C5-24B8-499F-8C70-77C89774BD24}" srcOrd="12" destOrd="0" presId="urn:microsoft.com/office/officeart/2005/8/layout/radial1"/>
    <dgm:cxn modelId="{BAE8B5D2-4F5D-4968-804C-4B61A76081D4}" type="presParOf" srcId="{EFBC2212-E227-4C29-90D9-0C38B0BB8128}" destId="{96927ACA-3FD9-42CF-B1F4-53C4AEC66419}" srcOrd="13" destOrd="0" presId="urn:microsoft.com/office/officeart/2005/8/layout/radial1"/>
    <dgm:cxn modelId="{936628DB-BC44-4F37-8714-9C973F4A397D}" type="presParOf" srcId="{96927ACA-3FD9-42CF-B1F4-53C4AEC66419}" destId="{8B02ADB9-81CB-4BDF-87A4-AA479122E4F2}" srcOrd="0" destOrd="0" presId="urn:microsoft.com/office/officeart/2005/8/layout/radial1"/>
    <dgm:cxn modelId="{93B190FE-D1C2-450D-9473-97EA2D4561F3}" type="presParOf" srcId="{EFBC2212-E227-4C29-90D9-0C38B0BB8128}" destId="{A598DB8A-8AD1-4DB7-89AE-E04F9022E23B}" srcOrd="14" destOrd="0" presId="urn:microsoft.com/office/officeart/2005/8/layout/radial1"/>
    <dgm:cxn modelId="{516CBB36-ACBB-4EFD-8894-5F3F7C4E5658}" type="presParOf" srcId="{EFBC2212-E227-4C29-90D9-0C38B0BB8128}" destId="{D70B6E25-7200-480F-941D-278755A19C07}" srcOrd="15" destOrd="0" presId="urn:microsoft.com/office/officeart/2005/8/layout/radial1"/>
    <dgm:cxn modelId="{8CF06F79-A8B9-48AA-8608-C75AAD032C57}" type="presParOf" srcId="{D70B6E25-7200-480F-941D-278755A19C07}" destId="{4590B11F-01E0-41EE-BBB5-32100242A631}" srcOrd="0" destOrd="0" presId="urn:microsoft.com/office/officeart/2005/8/layout/radial1"/>
    <dgm:cxn modelId="{E7A12752-8289-4282-8A88-0E43E32236FB}" type="presParOf" srcId="{EFBC2212-E227-4C29-90D9-0C38B0BB8128}" destId="{758D7FA2-DB44-433A-AC84-33A1237C0AE7}" srcOrd="16" destOrd="0" presId="urn:microsoft.com/office/officeart/2005/8/layout/radial1"/>
    <dgm:cxn modelId="{26CB1EEE-E594-4D53-AF76-01C14A75DEFA}" type="presParOf" srcId="{EFBC2212-E227-4C29-90D9-0C38B0BB8128}" destId="{22F81A5B-FBF3-4496-9623-401BC65E5208}" srcOrd="17" destOrd="0" presId="urn:microsoft.com/office/officeart/2005/8/layout/radial1"/>
    <dgm:cxn modelId="{C5031937-6875-4E58-A673-A98BCBEA8F28}" type="presParOf" srcId="{22F81A5B-FBF3-4496-9623-401BC65E5208}" destId="{C3DF0DE1-1F79-48FE-A10B-C38867B04DFE}" srcOrd="0" destOrd="0" presId="urn:microsoft.com/office/officeart/2005/8/layout/radial1"/>
    <dgm:cxn modelId="{82129C3A-E744-49CD-8791-26827A197FCD}" type="presParOf" srcId="{EFBC2212-E227-4C29-90D9-0C38B0BB8128}" destId="{47F887FC-C583-44E8-AA41-27B6391FE836}" srcOrd="18" destOrd="0" presId="urn:microsoft.com/office/officeart/2005/8/layout/radia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4650F-2482-40BE-92EE-23482A6759EA}">
      <dsp:nvSpPr>
        <dsp:cNvPr id="0" name=""/>
        <dsp:cNvSpPr/>
      </dsp:nvSpPr>
      <dsp:spPr>
        <a:xfrm>
          <a:off x="2107752" y="0"/>
          <a:ext cx="5684633" cy="5684633"/>
        </a:xfrm>
        <a:prstGeom prst="diamond">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FCE8DA-DB1A-4A9B-B4F7-41EBBCEE981E}">
      <dsp:nvSpPr>
        <dsp:cNvPr id="0" name=""/>
        <dsp:cNvSpPr/>
      </dsp:nvSpPr>
      <dsp:spPr>
        <a:xfrm>
          <a:off x="2647792" y="540040"/>
          <a:ext cx="2217006" cy="221700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smtClean="0">
              <a:latin typeface="GaramondItcTEE"/>
            </a:rPr>
            <a:t>HIGH CAPACITY LOW WILLINGNESS</a:t>
          </a:r>
          <a:endParaRPr lang="en-US" sz="2100" b="1" kern="1200" dirty="0">
            <a:latin typeface="GaramondItcTEE"/>
          </a:endParaRPr>
        </a:p>
      </dsp:txBody>
      <dsp:txXfrm>
        <a:off x="2756017" y="648265"/>
        <a:ext cx="2000556" cy="2000556"/>
      </dsp:txXfrm>
    </dsp:sp>
    <dsp:sp modelId="{425BF3B1-256D-4B9D-ABB0-CB3C6C5E4810}">
      <dsp:nvSpPr>
        <dsp:cNvPr id="0" name=""/>
        <dsp:cNvSpPr/>
      </dsp:nvSpPr>
      <dsp:spPr>
        <a:xfrm>
          <a:off x="5035338" y="540040"/>
          <a:ext cx="2217006" cy="2217006"/>
        </a:xfrm>
        <a:prstGeom prst="round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b="1" kern="1200" dirty="0" smtClean="0">
              <a:latin typeface="GaramondItcTEE"/>
            </a:rPr>
            <a:t>HIGH CAPACITY HIGH WILLINGNESS</a:t>
          </a:r>
          <a:endParaRPr lang="en-US" sz="2100" b="1" kern="1200" dirty="0">
            <a:latin typeface="GaramondItcTEE"/>
          </a:endParaRPr>
        </a:p>
      </dsp:txBody>
      <dsp:txXfrm>
        <a:off x="5143563" y="648265"/>
        <a:ext cx="2000556" cy="2000556"/>
      </dsp:txXfrm>
    </dsp:sp>
    <dsp:sp modelId="{EC818938-EE39-4261-AF31-1D06B5710BCF}">
      <dsp:nvSpPr>
        <dsp:cNvPr id="0" name=""/>
        <dsp:cNvSpPr/>
      </dsp:nvSpPr>
      <dsp:spPr>
        <a:xfrm>
          <a:off x="2647792" y="2927585"/>
          <a:ext cx="2217006" cy="2217006"/>
        </a:xfrm>
        <a:prstGeom prst="round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LOW CAPACITY LOW WILLINGNESS</a:t>
          </a:r>
          <a:endParaRPr lang="en-US" sz="2500" kern="1200" dirty="0"/>
        </a:p>
      </dsp:txBody>
      <dsp:txXfrm>
        <a:off x="2756017" y="3035810"/>
        <a:ext cx="2000556" cy="2000556"/>
      </dsp:txXfrm>
    </dsp:sp>
    <dsp:sp modelId="{04D59BD2-B803-4863-95BB-935397EFF29B}">
      <dsp:nvSpPr>
        <dsp:cNvPr id="0" name=""/>
        <dsp:cNvSpPr/>
      </dsp:nvSpPr>
      <dsp:spPr>
        <a:xfrm>
          <a:off x="5035338" y="2927585"/>
          <a:ext cx="2217006" cy="2217006"/>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LOW CAPACITY HIGH WILLINGNESS</a:t>
          </a:r>
          <a:endParaRPr lang="en-US" sz="2500" kern="1200" dirty="0"/>
        </a:p>
      </dsp:txBody>
      <dsp:txXfrm>
        <a:off x="5143563" y="3035810"/>
        <a:ext cx="2000556" cy="20005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BAFE7-2A6E-4ABF-AB00-DF411A031FEF}">
      <dsp:nvSpPr>
        <dsp:cNvPr id="0" name=""/>
        <dsp:cNvSpPr/>
      </dsp:nvSpPr>
      <dsp:spPr>
        <a:xfrm>
          <a:off x="3418451" y="2064885"/>
          <a:ext cx="1075197" cy="107519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700" b="1" i="0" u="none" strike="noStrike" kern="1200" cap="none" normalizeH="0" baseline="0" smtClean="0">
              <a:ln>
                <a:noFill/>
              </a:ln>
              <a:solidFill>
                <a:schemeClr val="tx1"/>
              </a:solidFill>
              <a:effectLst/>
              <a:latin typeface="Arial" panose="020B0604020202020204" pitchFamily="34" charset="0"/>
            </a:rPr>
            <a:t>RO</a:t>
          </a:r>
          <a:endParaRPr kumimoji="0" lang="en-US" altLang="en-US" sz="3700" b="1" i="0" u="none" strike="noStrike" kern="1200" cap="none" normalizeH="0" baseline="0" dirty="0" smtClean="0">
            <a:ln>
              <a:noFill/>
            </a:ln>
            <a:solidFill>
              <a:schemeClr val="tx1"/>
            </a:solidFill>
            <a:effectLst/>
            <a:latin typeface="Arial" panose="020B0604020202020204" pitchFamily="34" charset="0"/>
          </a:endParaRPr>
        </a:p>
      </dsp:txBody>
      <dsp:txXfrm>
        <a:off x="3575910" y="2222344"/>
        <a:ext cx="760279" cy="760279"/>
      </dsp:txXfrm>
    </dsp:sp>
    <dsp:sp modelId="{D7E4063F-6796-4FE1-A930-F3F6DB75F490}">
      <dsp:nvSpPr>
        <dsp:cNvPr id="0" name=""/>
        <dsp:cNvSpPr/>
      </dsp:nvSpPr>
      <dsp:spPr>
        <a:xfrm rot="16200000">
          <a:off x="3470720" y="1567324"/>
          <a:ext cx="970659" cy="24460"/>
        </a:xfrm>
        <a:custGeom>
          <a:avLst/>
          <a:gdLst/>
          <a:ahLst/>
          <a:cxnLst/>
          <a:rect l="0" t="0" r="0" b="0"/>
          <a:pathLst>
            <a:path>
              <a:moveTo>
                <a:pt x="0" y="12230"/>
              </a:moveTo>
              <a:lnTo>
                <a:pt x="970659" y="122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31783" y="1555288"/>
        <a:ext cx="48532" cy="48532"/>
      </dsp:txXfrm>
    </dsp:sp>
    <dsp:sp modelId="{20FD27F0-93B3-41E7-BDCC-C127E810F1C4}">
      <dsp:nvSpPr>
        <dsp:cNvPr id="0" name=""/>
        <dsp:cNvSpPr/>
      </dsp:nvSpPr>
      <dsp:spPr>
        <a:xfrm>
          <a:off x="3418451" y="19027"/>
          <a:ext cx="1075197" cy="107519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100" b="0" i="0" u="none" strike="noStrike" kern="1200" cap="none" normalizeH="0" baseline="0" smtClean="0">
              <a:ln>
                <a:noFill/>
              </a:ln>
              <a:solidFill>
                <a:schemeClr val="tx1"/>
              </a:solidFill>
              <a:effectLst/>
              <a:latin typeface="Arial" panose="020B0604020202020204" pitchFamily="34" charset="0"/>
            </a:rPr>
            <a:t>1) </a:t>
          </a:r>
          <a:r>
            <a:rPr kumimoji="0" lang="de-DE" altLang="en-US" sz="1100" b="0" i="0" u="none" strike="noStrike" kern="1200" cap="none" normalizeH="0" baseline="0" smtClean="0">
              <a:ln>
                <a:noFill/>
              </a:ln>
              <a:solidFill>
                <a:schemeClr val="tx1"/>
              </a:solidFill>
              <a:effectLst/>
              <a:latin typeface="Arial" panose="020B0604020202020204" pitchFamily="34" charset="0"/>
            </a:rPr>
            <a:t>Location</a:t>
          </a:r>
          <a:endParaRPr kumimoji="0" lang="en-US" altLang="en-US" sz="1100" b="0" i="0" u="none" strike="noStrike" kern="1200" cap="none" normalizeH="0" baseline="0" smtClean="0">
            <a:ln>
              <a:noFill/>
            </a:ln>
            <a:solidFill>
              <a:schemeClr val="tx1"/>
            </a:solidFill>
            <a:effectLst/>
            <a:latin typeface="Arial" panose="020B0604020202020204" pitchFamily="34" charset="0"/>
          </a:endParaRPr>
        </a:p>
      </dsp:txBody>
      <dsp:txXfrm>
        <a:off x="3575910" y="176486"/>
        <a:ext cx="760279" cy="760279"/>
      </dsp:txXfrm>
    </dsp:sp>
    <dsp:sp modelId="{D6F66460-3FDB-4E9F-9CF0-DA8115EC461C}">
      <dsp:nvSpPr>
        <dsp:cNvPr id="0" name=""/>
        <dsp:cNvSpPr/>
      </dsp:nvSpPr>
      <dsp:spPr>
        <a:xfrm rot="18600000">
          <a:off x="4128246" y="1806644"/>
          <a:ext cx="970659" cy="24460"/>
        </a:xfrm>
        <a:custGeom>
          <a:avLst/>
          <a:gdLst/>
          <a:ahLst/>
          <a:cxnLst/>
          <a:rect l="0" t="0" r="0" b="0"/>
          <a:pathLst>
            <a:path>
              <a:moveTo>
                <a:pt x="0" y="12230"/>
              </a:moveTo>
              <a:lnTo>
                <a:pt x="970659" y="122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589309" y="1794608"/>
        <a:ext cx="48532" cy="48532"/>
      </dsp:txXfrm>
    </dsp:sp>
    <dsp:sp modelId="{4DF926E6-E7D4-41B1-9B48-EE5355FDB235}">
      <dsp:nvSpPr>
        <dsp:cNvPr id="0" name=""/>
        <dsp:cNvSpPr/>
      </dsp:nvSpPr>
      <dsp:spPr>
        <a:xfrm>
          <a:off x="4733502" y="497667"/>
          <a:ext cx="1075197" cy="107519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100" b="0" i="0" u="none" strike="noStrike" kern="1200" cap="none" normalizeH="0" baseline="0" smtClean="0">
              <a:ln>
                <a:noFill/>
              </a:ln>
              <a:solidFill>
                <a:schemeClr val="tx1"/>
              </a:solidFill>
              <a:effectLst/>
              <a:latin typeface="Arial" panose="020B0604020202020204" pitchFamily="34" charset="0"/>
            </a:rPr>
            <a:t>2) </a:t>
          </a:r>
          <a:r>
            <a:rPr kumimoji="0" lang="de-DE" altLang="en-US" sz="1100" b="0" i="0" u="none" strike="noStrike" kern="1200" cap="none" normalizeH="0" baseline="0" smtClean="0">
              <a:ln>
                <a:noFill/>
              </a:ln>
              <a:solidFill>
                <a:schemeClr val="tx1"/>
              </a:solidFill>
              <a:effectLst/>
              <a:latin typeface="Arial" panose="020B0604020202020204" pitchFamily="34" charset="0"/>
            </a:rPr>
            <a:t>Suppliers</a:t>
          </a:r>
          <a:endParaRPr kumimoji="0" lang="en-US" altLang="en-US" sz="1100" b="0" i="0" u="none" strike="noStrike" kern="1200" cap="none" normalizeH="0" baseline="0" smtClean="0">
            <a:ln>
              <a:noFill/>
            </a:ln>
            <a:solidFill>
              <a:schemeClr val="tx1"/>
            </a:solidFill>
            <a:effectLst/>
            <a:latin typeface="Arial" panose="020B0604020202020204" pitchFamily="34" charset="0"/>
          </a:endParaRPr>
        </a:p>
      </dsp:txBody>
      <dsp:txXfrm>
        <a:off x="4890961" y="655126"/>
        <a:ext cx="760279" cy="760279"/>
      </dsp:txXfrm>
    </dsp:sp>
    <dsp:sp modelId="{C5AE8E9E-ACF3-4FBD-B2FD-DBA6B587CA38}">
      <dsp:nvSpPr>
        <dsp:cNvPr id="0" name=""/>
        <dsp:cNvSpPr/>
      </dsp:nvSpPr>
      <dsp:spPr>
        <a:xfrm rot="21000000">
          <a:off x="4478108" y="2412624"/>
          <a:ext cx="970659" cy="24460"/>
        </a:xfrm>
        <a:custGeom>
          <a:avLst/>
          <a:gdLst/>
          <a:ahLst/>
          <a:cxnLst/>
          <a:rect l="0" t="0" r="0" b="0"/>
          <a:pathLst>
            <a:path>
              <a:moveTo>
                <a:pt x="0" y="12230"/>
              </a:moveTo>
              <a:lnTo>
                <a:pt x="970659" y="122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39171" y="2400587"/>
        <a:ext cx="48532" cy="48532"/>
      </dsp:txXfrm>
    </dsp:sp>
    <dsp:sp modelId="{E2E77183-14DB-4CB6-BE54-40DB7B32FACB}">
      <dsp:nvSpPr>
        <dsp:cNvPr id="0" name=""/>
        <dsp:cNvSpPr/>
      </dsp:nvSpPr>
      <dsp:spPr>
        <a:xfrm>
          <a:off x="5433227" y="1709625"/>
          <a:ext cx="1075197" cy="107519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100" b="0" i="0" u="none" strike="noStrike" kern="1200" cap="none" normalizeH="0" baseline="0" smtClean="0">
              <a:ln>
                <a:noFill/>
              </a:ln>
              <a:solidFill>
                <a:schemeClr val="tx1"/>
              </a:solidFill>
              <a:effectLst/>
              <a:latin typeface="Arial" panose="020B0604020202020204" pitchFamily="34" charset="0"/>
            </a:rPr>
            <a:t>3) </a:t>
          </a:r>
          <a:r>
            <a:rPr kumimoji="0" lang="de-DE" altLang="en-US" sz="1100" b="0" i="0" u="none" strike="noStrike" kern="1200" cap="none" normalizeH="0" baseline="0" smtClean="0">
              <a:ln>
                <a:noFill/>
              </a:ln>
              <a:solidFill>
                <a:schemeClr val="tx1"/>
              </a:solidFill>
              <a:effectLst/>
              <a:latin typeface="Arial" panose="020B0604020202020204" pitchFamily="34" charset="0"/>
            </a:rPr>
            <a:t>Customers</a:t>
          </a:r>
          <a:endParaRPr kumimoji="0" lang="en-US" altLang="en-US" sz="1100" b="0" i="0" u="none" strike="noStrike" kern="1200" cap="none" normalizeH="0" baseline="0" smtClean="0">
            <a:ln>
              <a:noFill/>
            </a:ln>
            <a:solidFill>
              <a:schemeClr val="tx1"/>
            </a:solidFill>
            <a:effectLst/>
            <a:latin typeface="Arial" panose="020B0604020202020204" pitchFamily="34" charset="0"/>
          </a:endParaRPr>
        </a:p>
      </dsp:txBody>
      <dsp:txXfrm>
        <a:off x="5590686" y="1867084"/>
        <a:ext cx="760279" cy="760279"/>
      </dsp:txXfrm>
    </dsp:sp>
    <dsp:sp modelId="{BF659468-AD96-4C48-BC80-8FBCD23C65FF}">
      <dsp:nvSpPr>
        <dsp:cNvPr id="0" name=""/>
        <dsp:cNvSpPr/>
      </dsp:nvSpPr>
      <dsp:spPr>
        <a:xfrm rot="1800000">
          <a:off x="4356602" y="3101718"/>
          <a:ext cx="970659" cy="24460"/>
        </a:xfrm>
        <a:custGeom>
          <a:avLst/>
          <a:gdLst/>
          <a:ahLst/>
          <a:cxnLst/>
          <a:rect l="0" t="0" r="0" b="0"/>
          <a:pathLst>
            <a:path>
              <a:moveTo>
                <a:pt x="0" y="12230"/>
              </a:moveTo>
              <a:lnTo>
                <a:pt x="970659" y="122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17665" y="3089682"/>
        <a:ext cx="48532" cy="48532"/>
      </dsp:txXfrm>
    </dsp:sp>
    <dsp:sp modelId="{92E017FE-741E-4E31-8292-F20AF45E5A06}">
      <dsp:nvSpPr>
        <dsp:cNvPr id="0" name=""/>
        <dsp:cNvSpPr/>
      </dsp:nvSpPr>
      <dsp:spPr>
        <a:xfrm>
          <a:off x="5190215" y="3087814"/>
          <a:ext cx="1075197" cy="107519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100" b="0" i="0" u="none" strike="noStrike" kern="1200" cap="none" normalizeH="0" baseline="0" smtClean="0">
              <a:ln>
                <a:noFill/>
              </a:ln>
              <a:solidFill>
                <a:schemeClr val="tx1"/>
              </a:solidFill>
              <a:effectLst/>
              <a:latin typeface="Arial" panose="020B0604020202020204" pitchFamily="34" charset="0"/>
            </a:rPr>
            <a:t>4) </a:t>
          </a:r>
          <a:r>
            <a:rPr kumimoji="0" lang="de-DE" altLang="en-US" sz="1100" b="0" i="0" u="none" strike="noStrike" kern="1200" cap="none" normalizeH="0" baseline="0" smtClean="0">
              <a:ln>
                <a:noFill/>
              </a:ln>
              <a:solidFill>
                <a:schemeClr val="tx1"/>
              </a:solidFill>
              <a:effectLst/>
              <a:latin typeface="Arial" panose="020B0604020202020204" pitchFamily="34" charset="0"/>
            </a:rPr>
            <a:t>Structure of the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en-US" sz="1100" b="0" i="0" u="none" strike="noStrike" kern="1200" cap="none" normalizeH="0" baseline="0" smtClean="0">
              <a:ln>
                <a:noFill/>
              </a:ln>
              <a:solidFill>
                <a:schemeClr val="tx1"/>
              </a:solidFill>
              <a:effectLst/>
              <a:latin typeface="Arial" panose="020B0604020202020204" pitchFamily="34" charset="0"/>
            </a:rPr>
            <a:t>business owners</a:t>
          </a:r>
          <a:endParaRPr kumimoji="0" lang="en-US" altLang="en-US" sz="1100" b="0" i="0" u="none" strike="noStrike" kern="1200" cap="none" normalizeH="0" baseline="0" smtClean="0">
            <a:ln>
              <a:noFill/>
            </a:ln>
            <a:solidFill>
              <a:schemeClr val="tx1"/>
            </a:solidFill>
            <a:effectLst/>
            <a:latin typeface="Arial" panose="020B0604020202020204" pitchFamily="34" charset="0"/>
          </a:endParaRPr>
        </a:p>
      </dsp:txBody>
      <dsp:txXfrm>
        <a:off x="5347674" y="3245273"/>
        <a:ext cx="760279" cy="760279"/>
      </dsp:txXfrm>
    </dsp:sp>
    <dsp:sp modelId="{4F727B28-FF3F-45A8-A18E-FC71CDDE673C}">
      <dsp:nvSpPr>
        <dsp:cNvPr id="0" name=""/>
        <dsp:cNvSpPr/>
      </dsp:nvSpPr>
      <dsp:spPr>
        <a:xfrm rot="4200000">
          <a:off x="3820582" y="3551492"/>
          <a:ext cx="970659" cy="24460"/>
        </a:xfrm>
        <a:custGeom>
          <a:avLst/>
          <a:gdLst/>
          <a:ahLst/>
          <a:cxnLst/>
          <a:rect l="0" t="0" r="0" b="0"/>
          <a:pathLst>
            <a:path>
              <a:moveTo>
                <a:pt x="0" y="12230"/>
              </a:moveTo>
              <a:lnTo>
                <a:pt x="970659" y="122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81645" y="3539456"/>
        <a:ext cx="48532" cy="48532"/>
      </dsp:txXfrm>
    </dsp:sp>
    <dsp:sp modelId="{BBE0C552-6589-46DA-95B3-6B8F64B65F20}">
      <dsp:nvSpPr>
        <dsp:cNvPr id="0" name=""/>
        <dsp:cNvSpPr/>
      </dsp:nvSpPr>
      <dsp:spPr>
        <a:xfrm>
          <a:off x="4118175" y="3987362"/>
          <a:ext cx="1075197" cy="107519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100" b="0" i="0" u="none" strike="noStrike" kern="1200" cap="none" normalizeH="0" baseline="0" smtClean="0">
              <a:ln>
                <a:noFill/>
              </a:ln>
              <a:solidFill>
                <a:schemeClr val="tx1"/>
              </a:solidFill>
              <a:effectLst/>
              <a:latin typeface="Arial" panose="020B0604020202020204" pitchFamily="34" charset="0"/>
            </a:rPr>
            <a:t>5) </a:t>
          </a:r>
          <a:r>
            <a:rPr kumimoji="0" lang="de-DE" altLang="en-US" sz="1100" b="0" i="0" u="none" strike="noStrike" kern="1200" cap="none" normalizeH="0" baseline="0" smtClean="0">
              <a:ln>
                <a:noFill/>
              </a:ln>
              <a:solidFill>
                <a:schemeClr val="tx1"/>
              </a:solidFill>
              <a:effectLst/>
              <a:latin typeface="Arial" panose="020B0604020202020204" pitchFamily="34" charset="0"/>
            </a:rPr>
            <a:t>Other businesses</a:t>
          </a:r>
          <a:endParaRPr kumimoji="0" lang="en-US" altLang="en-US" sz="1100" b="0" i="0" u="none" strike="noStrike" kern="1200" cap="none" normalizeH="0" baseline="0" smtClean="0">
            <a:ln>
              <a:noFill/>
            </a:ln>
            <a:solidFill>
              <a:schemeClr val="tx1"/>
            </a:solidFill>
            <a:effectLst/>
            <a:latin typeface="Arial" panose="020B0604020202020204" pitchFamily="34" charset="0"/>
          </a:endParaRPr>
        </a:p>
      </dsp:txBody>
      <dsp:txXfrm>
        <a:off x="4275634" y="4144821"/>
        <a:ext cx="760279" cy="760279"/>
      </dsp:txXfrm>
    </dsp:sp>
    <dsp:sp modelId="{FA39D283-6748-4DD0-B322-91DBF5A92DA7}">
      <dsp:nvSpPr>
        <dsp:cNvPr id="0" name=""/>
        <dsp:cNvSpPr/>
      </dsp:nvSpPr>
      <dsp:spPr>
        <a:xfrm rot="6600000">
          <a:off x="3120857" y="3551492"/>
          <a:ext cx="970659" cy="24460"/>
        </a:xfrm>
        <a:custGeom>
          <a:avLst/>
          <a:gdLst/>
          <a:ahLst/>
          <a:cxnLst/>
          <a:rect l="0" t="0" r="0" b="0"/>
          <a:pathLst>
            <a:path>
              <a:moveTo>
                <a:pt x="0" y="12230"/>
              </a:moveTo>
              <a:lnTo>
                <a:pt x="970659" y="122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581921" y="3539456"/>
        <a:ext cx="48532" cy="48532"/>
      </dsp:txXfrm>
    </dsp:sp>
    <dsp:sp modelId="{9029A6C5-24B8-499F-8C70-77C89774BD24}">
      <dsp:nvSpPr>
        <dsp:cNvPr id="0" name=""/>
        <dsp:cNvSpPr/>
      </dsp:nvSpPr>
      <dsp:spPr>
        <a:xfrm>
          <a:off x="2718726" y="3987362"/>
          <a:ext cx="1075197" cy="107519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100" b="0" i="0" u="none" strike="noStrike" kern="1200" cap="none" normalizeH="0" baseline="0" smtClean="0">
              <a:ln>
                <a:noFill/>
              </a:ln>
              <a:solidFill>
                <a:schemeClr val="tx1"/>
              </a:solidFill>
              <a:effectLst/>
              <a:latin typeface="Arial" panose="020B0604020202020204" pitchFamily="34" charset="0"/>
            </a:rPr>
            <a:t>6)</a:t>
          </a:r>
          <a:r>
            <a:rPr kumimoji="0" lang="de-DE" altLang="en-US" sz="1100" b="0" i="0" u="none" strike="noStrike" kern="1200" cap="none" normalizeH="0" baseline="0" smtClean="0">
              <a:ln>
                <a:noFill/>
              </a:ln>
              <a:solidFill>
                <a:schemeClr val="tx1"/>
              </a:solidFill>
              <a:effectLst/>
              <a:latin typeface="Arial" panose="020B0604020202020204" pitchFamily="34" charset="0"/>
            </a:rPr>
            <a:t> Previous bank </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en-US" sz="1100" b="0" i="0" u="none" strike="noStrike" kern="1200" cap="none" normalizeH="0" baseline="0" smtClean="0">
              <a:ln>
                <a:noFill/>
              </a:ln>
              <a:solidFill>
                <a:schemeClr val="tx1"/>
              </a:solidFill>
              <a:effectLst/>
              <a:latin typeface="Arial" panose="020B0604020202020204" pitchFamily="34" charset="0"/>
            </a:rPr>
            <a:t>information </a:t>
          </a:r>
          <a:endParaRPr kumimoji="0" lang="en-US" altLang="en-US" sz="1100" b="0" i="0" u="none" strike="noStrike" kern="1200" cap="none" normalizeH="0" baseline="0" smtClean="0">
            <a:ln>
              <a:noFill/>
            </a:ln>
            <a:solidFill>
              <a:schemeClr val="tx1"/>
            </a:solidFill>
            <a:effectLst/>
            <a:latin typeface="Arial" panose="020B0604020202020204" pitchFamily="34" charset="0"/>
          </a:endParaRPr>
        </a:p>
      </dsp:txBody>
      <dsp:txXfrm>
        <a:off x="2876185" y="4144821"/>
        <a:ext cx="760279" cy="760279"/>
      </dsp:txXfrm>
    </dsp:sp>
    <dsp:sp modelId="{96927ACA-3FD9-42CF-B1F4-53C4AEC66419}">
      <dsp:nvSpPr>
        <dsp:cNvPr id="0" name=""/>
        <dsp:cNvSpPr/>
      </dsp:nvSpPr>
      <dsp:spPr>
        <a:xfrm rot="9000000">
          <a:off x="2584837" y="3101718"/>
          <a:ext cx="970659" cy="24460"/>
        </a:xfrm>
        <a:custGeom>
          <a:avLst/>
          <a:gdLst/>
          <a:ahLst/>
          <a:cxnLst/>
          <a:rect l="0" t="0" r="0" b="0"/>
          <a:pathLst>
            <a:path>
              <a:moveTo>
                <a:pt x="0" y="12230"/>
              </a:moveTo>
              <a:lnTo>
                <a:pt x="970659" y="122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045901" y="3089682"/>
        <a:ext cx="48532" cy="48532"/>
      </dsp:txXfrm>
    </dsp:sp>
    <dsp:sp modelId="{A598DB8A-8AD1-4DB7-89AE-E04F9022E23B}">
      <dsp:nvSpPr>
        <dsp:cNvPr id="0" name=""/>
        <dsp:cNvSpPr/>
      </dsp:nvSpPr>
      <dsp:spPr>
        <a:xfrm>
          <a:off x="1646686" y="3087814"/>
          <a:ext cx="1075197" cy="107519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en-US" sz="1100" b="0" i="0" u="none" strike="noStrike" kern="1200" cap="none" normalizeH="0" baseline="0" smtClean="0">
              <a:ln>
                <a:noFill/>
              </a:ln>
              <a:solidFill>
                <a:schemeClr val="tx1"/>
              </a:solidFill>
              <a:effectLst/>
              <a:latin typeface="Arial" panose="020B0604020202020204" pitchFamily="34" charset="0"/>
            </a:rPr>
            <a:t>7) Household  </a:t>
          </a:r>
          <a:endParaRPr kumimoji="0" lang="en-US" altLang="en-US" sz="1100" b="0" i="0" u="none" strike="noStrike" kern="1200" cap="none" normalizeH="0" baseline="0" smtClean="0">
            <a:ln>
              <a:noFill/>
            </a:ln>
            <a:solidFill>
              <a:schemeClr val="tx1"/>
            </a:solidFill>
            <a:effectLst/>
            <a:latin typeface="Arial" panose="020B0604020202020204" pitchFamily="34" charset="0"/>
          </a:endParaRPr>
        </a:p>
      </dsp:txBody>
      <dsp:txXfrm>
        <a:off x="1804145" y="3245273"/>
        <a:ext cx="760279" cy="760279"/>
      </dsp:txXfrm>
    </dsp:sp>
    <dsp:sp modelId="{D70B6E25-7200-480F-941D-278755A19C07}">
      <dsp:nvSpPr>
        <dsp:cNvPr id="0" name=""/>
        <dsp:cNvSpPr/>
      </dsp:nvSpPr>
      <dsp:spPr>
        <a:xfrm rot="11400000">
          <a:off x="2463331" y="2412624"/>
          <a:ext cx="970659" cy="24460"/>
        </a:xfrm>
        <a:custGeom>
          <a:avLst/>
          <a:gdLst/>
          <a:ahLst/>
          <a:cxnLst/>
          <a:rect l="0" t="0" r="0" b="0"/>
          <a:pathLst>
            <a:path>
              <a:moveTo>
                <a:pt x="0" y="12230"/>
              </a:moveTo>
              <a:lnTo>
                <a:pt x="970659" y="122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24395" y="2400587"/>
        <a:ext cx="48532" cy="48532"/>
      </dsp:txXfrm>
    </dsp:sp>
    <dsp:sp modelId="{758D7FA2-DB44-433A-AC84-33A1237C0AE7}">
      <dsp:nvSpPr>
        <dsp:cNvPr id="0" name=""/>
        <dsp:cNvSpPr/>
      </dsp:nvSpPr>
      <dsp:spPr>
        <a:xfrm>
          <a:off x="1403674" y="1709625"/>
          <a:ext cx="1075197" cy="107519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100" b="0" i="0" u="none" strike="noStrike" kern="1200" cap="none" normalizeH="0" baseline="0" smtClean="0">
              <a:ln>
                <a:noFill/>
              </a:ln>
              <a:solidFill>
                <a:schemeClr val="tx1"/>
              </a:solidFill>
              <a:effectLst/>
              <a:latin typeface="Arial" panose="020B0604020202020204" pitchFamily="34" charset="0"/>
            </a:rPr>
            <a:t>8) </a:t>
          </a:r>
          <a:r>
            <a:rPr kumimoji="0" lang="de-DE" altLang="en-US" sz="1100" b="0" i="0" u="none" strike="noStrike" kern="1200" cap="none" normalizeH="0" baseline="0" smtClean="0">
              <a:ln>
                <a:noFill/>
              </a:ln>
              <a:solidFill>
                <a:schemeClr val="tx1"/>
              </a:solidFill>
              <a:effectLst/>
              <a:latin typeface="Arial" panose="020B0604020202020204" pitchFamily="34" charset="0"/>
            </a:rPr>
            <a:t>Client‘s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en-US" sz="1100" b="0" i="0" u="none" strike="noStrike" kern="1200" cap="none" normalizeH="0" baseline="0" smtClean="0">
              <a:ln>
                <a:noFill/>
              </a:ln>
              <a:solidFill>
                <a:schemeClr val="tx1"/>
              </a:solidFill>
              <a:effectLst/>
              <a:latin typeface="Arial" panose="020B0604020202020204" pitchFamily="34" charset="0"/>
            </a:rPr>
            <a:t> reputation</a:t>
          </a:r>
          <a:endParaRPr kumimoji="0" lang="en-US" altLang="en-US" sz="1100" b="0" i="0" u="none" strike="noStrike" kern="1200" cap="none" normalizeH="0" baseline="0" smtClean="0">
            <a:ln>
              <a:noFill/>
            </a:ln>
            <a:solidFill>
              <a:schemeClr val="tx1"/>
            </a:solidFill>
            <a:effectLst/>
            <a:latin typeface="Arial" panose="020B0604020202020204" pitchFamily="34" charset="0"/>
          </a:endParaRPr>
        </a:p>
      </dsp:txBody>
      <dsp:txXfrm>
        <a:off x="1561133" y="1867084"/>
        <a:ext cx="760279" cy="760279"/>
      </dsp:txXfrm>
    </dsp:sp>
    <dsp:sp modelId="{22F81A5B-FBF3-4496-9623-401BC65E5208}">
      <dsp:nvSpPr>
        <dsp:cNvPr id="0" name=""/>
        <dsp:cNvSpPr/>
      </dsp:nvSpPr>
      <dsp:spPr>
        <a:xfrm rot="13800000">
          <a:off x="2813194" y="1806644"/>
          <a:ext cx="970659" cy="24460"/>
        </a:xfrm>
        <a:custGeom>
          <a:avLst/>
          <a:gdLst/>
          <a:ahLst/>
          <a:cxnLst/>
          <a:rect l="0" t="0" r="0" b="0"/>
          <a:pathLst>
            <a:path>
              <a:moveTo>
                <a:pt x="0" y="12230"/>
              </a:moveTo>
              <a:lnTo>
                <a:pt x="970659" y="122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274257" y="1794608"/>
        <a:ext cx="48532" cy="48532"/>
      </dsp:txXfrm>
    </dsp:sp>
    <dsp:sp modelId="{47F887FC-C583-44E8-AA41-27B6391FE836}">
      <dsp:nvSpPr>
        <dsp:cNvPr id="0" name=""/>
        <dsp:cNvSpPr/>
      </dsp:nvSpPr>
      <dsp:spPr>
        <a:xfrm>
          <a:off x="2103399" y="497667"/>
          <a:ext cx="1075197" cy="107519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en-US" sz="1100" b="0" i="0" u="none" strike="noStrike" kern="1200" cap="none" normalizeH="0" baseline="0" smtClean="0">
              <a:ln>
                <a:noFill/>
              </a:ln>
              <a:solidFill>
                <a:schemeClr val="tx1"/>
              </a:solidFill>
              <a:effectLst/>
              <a:latin typeface="Arial" panose="020B0604020202020204" pitchFamily="34" charset="0"/>
            </a:rPr>
            <a:t>9) </a:t>
          </a:r>
          <a:r>
            <a:rPr kumimoji="0" lang="de-DE" altLang="en-US" sz="1100" b="0" i="0" u="none" strike="noStrike" kern="1200" cap="none" normalizeH="0" baseline="0" smtClean="0">
              <a:ln>
                <a:noFill/>
              </a:ln>
              <a:solidFill>
                <a:schemeClr val="tx1"/>
              </a:solidFill>
              <a:effectLst/>
              <a:latin typeface="Arial" panose="020B0604020202020204" pitchFamily="34" charset="0"/>
            </a:rPr>
            <a:t>LO initiative</a:t>
          </a:r>
          <a:endParaRPr kumimoji="0" lang="en-US" altLang="en-US" sz="1100" b="0" i="0" u="none" strike="noStrike" kern="1200" cap="none" normalizeH="0" baseline="0" smtClean="0">
            <a:ln>
              <a:noFill/>
            </a:ln>
            <a:solidFill>
              <a:schemeClr val="tx1"/>
            </a:solidFill>
            <a:effectLst/>
            <a:latin typeface="Arial" panose="020B0604020202020204" pitchFamily="34" charset="0"/>
          </a:endParaRPr>
        </a:p>
      </dsp:txBody>
      <dsp:txXfrm>
        <a:off x="2260858" y="655126"/>
        <a:ext cx="760279" cy="76027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054A2-AA76-472D-91D7-1FF2E2BB1FA7}" type="datetimeFigureOut">
              <a:rPr lang="en-US" smtClean="0"/>
              <a:t>3/13/2019</a:t>
            </a:fld>
            <a:endParaRPr lang="en-US"/>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C5A40C-957D-4F5C-AB0A-3F5EA78EAC49}" type="slidenum">
              <a:rPr lang="en-US" smtClean="0"/>
              <a:t>‹#›</a:t>
            </a:fld>
            <a:endParaRPr lang="en-US"/>
          </a:p>
        </p:txBody>
      </p:sp>
    </p:spTree>
    <p:extLst>
      <p:ext uri="{BB962C8B-B14F-4D97-AF65-F5344CB8AC3E}">
        <p14:creationId xmlns:p14="http://schemas.microsoft.com/office/powerpoint/2010/main" val="2085704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7</a:t>
            </a:fld>
            <a:endParaRPr lang="en-US"/>
          </a:p>
        </p:txBody>
      </p:sp>
    </p:spTree>
    <p:extLst>
      <p:ext uri="{BB962C8B-B14F-4D97-AF65-F5344CB8AC3E}">
        <p14:creationId xmlns:p14="http://schemas.microsoft.com/office/powerpoint/2010/main" val="2925883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16</a:t>
            </a:fld>
            <a:endParaRPr lang="en-US"/>
          </a:p>
        </p:txBody>
      </p:sp>
    </p:spTree>
    <p:extLst>
      <p:ext uri="{BB962C8B-B14F-4D97-AF65-F5344CB8AC3E}">
        <p14:creationId xmlns:p14="http://schemas.microsoft.com/office/powerpoint/2010/main" val="440123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17</a:t>
            </a:fld>
            <a:endParaRPr lang="en-US"/>
          </a:p>
        </p:txBody>
      </p:sp>
    </p:spTree>
    <p:extLst>
      <p:ext uri="{BB962C8B-B14F-4D97-AF65-F5344CB8AC3E}">
        <p14:creationId xmlns:p14="http://schemas.microsoft.com/office/powerpoint/2010/main" val="491869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18</a:t>
            </a:fld>
            <a:endParaRPr lang="en-US"/>
          </a:p>
        </p:txBody>
      </p:sp>
    </p:spTree>
    <p:extLst>
      <p:ext uri="{BB962C8B-B14F-4D97-AF65-F5344CB8AC3E}">
        <p14:creationId xmlns:p14="http://schemas.microsoft.com/office/powerpoint/2010/main" val="4162440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19</a:t>
            </a:fld>
            <a:endParaRPr lang="en-US"/>
          </a:p>
        </p:txBody>
      </p:sp>
    </p:spTree>
    <p:extLst>
      <p:ext uri="{BB962C8B-B14F-4D97-AF65-F5344CB8AC3E}">
        <p14:creationId xmlns:p14="http://schemas.microsoft.com/office/powerpoint/2010/main" val="3769220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20</a:t>
            </a:fld>
            <a:endParaRPr lang="en-US"/>
          </a:p>
        </p:txBody>
      </p:sp>
    </p:spTree>
    <p:extLst>
      <p:ext uri="{BB962C8B-B14F-4D97-AF65-F5344CB8AC3E}">
        <p14:creationId xmlns:p14="http://schemas.microsoft.com/office/powerpoint/2010/main" val="2419837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21</a:t>
            </a:fld>
            <a:endParaRPr lang="en-US"/>
          </a:p>
        </p:txBody>
      </p:sp>
    </p:spTree>
    <p:extLst>
      <p:ext uri="{BB962C8B-B14F-4D97-AF65-F5344CB8AC3E}">
        <p14:creationId xmlns:p14="http://schemas.microsoft.com/office/powerpoint/2010/main" val="1029061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22</a:t>
            </a:fld>
            <a:endParaRPr lang="en-US"/>
          </a:p>
        </p:txBody>
      </p:sp>
    </p:spTree>
    <p:extLst>
      <p:ext uri="{BB962C8B-B14F-4D97-AF65-F5344CB8AC3E}">
        <p14:creationId xmlns:p14="http://schemas.microsoft.com/office/powerpoint/2010/main" val="1063520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23</a:t>
            </a:fld>
            <a:endParaRPr lang="en-US"/>
          </a:p>
        </p:txBody>
      </p:sp>
    </p:spTree>
    <p:extLst>
      <p:ext uri="{BB962C8B-B14F-4D97-AF65-F5344CB8AC3E}">
        <p14:creationId xmlns:p14="http://schemas.microsoft.com/office/powerpoint/2010/main" val="74867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24</a:t>
            </a:fld>
            <a:endParaRPr lang="en-US"/>
          </a:p>
        </p:txBody>
      </p:sp>
    </p:spTree>
    <p:extLst>
      <p:ext uri="{BB962C8B-B14F-4D97-AF65-F5344CB8AC3E}">
        <p14:creationId xmlns:p14="http://schemas.microsoft.com/office/powerpoint/2010/main" val="2642940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25</a:t>
            </a:fld>
            <a:endParaRPr lang="en-US"/>
          </a:p>
        </p:txBody>
      </p:sp>
    </p:spTree>
    <p:extLst>
      <p:ext uri="{BB962C8B-B14F-4D97-AF65-F5344CB8AC3E}">
        <p14:creationId xmlns:p14="http://schemas.microsoft.com/office/powerpoint/2010/main" val="214117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8</a:t>
            </a:fld>
            <a:endParaRPr lang="en-US"/>
          </a:p>
        </p:txBody>
      </p:sp>
    </p:spTree>
    <p:extLst>
      <p:ext uri="{BB962C8B-B14F-4D97-AF65-F5344CB8AC3E}">
        <p14:creationId xmlns:p14="http://schemas.microsoft.com/office/powerpoint/2010/main" val="3800419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26</a:t>
            </a:fld>
            <a:endParaRPr lang="en-US"/>
          </a:p>
        </p:txBody>
      </p:sp>
    </p:spTree>
    <p:extLst>
      <p:ext uri="{BB962C8B-B14F-4D97-AF65-F5344CB8AC3E}">
        <p14:creationId xmlns:p14="http://schemas.microsoft.com/office/powerpoint/2010/main" val="2222701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9</a:t>
            </a:fld>
            <a:endParaRPr lang="en-US"/>
          </a:p>
        </p:txBody>
      </p:sp>
    </p:spTree>
    <p:extLst>
      <p:ext uri="{BB962C8B-B14F-4D97-AF65-F5344CB8AC3E}">
        <p14:creationId xmlns:p14="http://schemas.microsoft.com/office/powerpoint/2010/main" val="1602812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10</a:t>
            </a:fld>
            <a:endParaRPr lang="en-US"/>
          </a:p>
        </p:txBody>
      </p:sp>
    </p:spTree>
    <p:extLst>
      <p:ext uri="{BB962C8B-B14F-4D97-AF65-F5344CB8AC3E}">
        <p14:creationId xmlns:p14="http://schemas.microsoft.com/office/powerpoint/2010/main" val="1810422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11</a:t>
            </a:fld>
            <a:endParaRPr lang="en-US"/>
          </a:p>
        </p:txBody>
      </p:sp>
    </p:spTree>
    <p:extLst>
      <p:ext uri="{BB962C8B-B14F-4D97-AF65-F5344CB8AC3E}">
        <p14:creationId xmlns:p14="http://schemas.microsoft.com/office/powerpoint/2010/main" val="4244336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12</a:t>
            </a:fld>
            <a:endParaRPr lang="en-US"/>
          </a:p>
        </p:txBody>
      </p:sp>
    </p:spTree>
    <p:extLst>
      <p:ext uri="{BB962C8B-B14F-4D97-AF65-F5344CB8AC3E}">
        <p14:creationId xmlns:p14="http://schemas.microsoft.com/office/powerpoint/2010/main" val="1348661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13</a:t>
            </a:fld>
            <a:endParaRPr lang="en-US"/>
          </a:p>
        </p:txBody>
      </p:sp>
    </p:spTree>
    <p:extLst>
      <p:ext uri="{BB962C8B-B14F-4D97-AF65-F5344CB8AC3E}">
        <p14:creationId xmlns:p14="http://schemas.microsoft.com/office/powerpoint/2010/main" val="1699282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14</a:t>
            </a:fld>
            <a:endParaRPr lang="en-US"/>
          </a:p>
        </p:txBody>
      </p:sp>
    </p:spTree>
    <p:extLst>
      <p:ext uri="{BB962C8B-B14F-4D97-AF65-F5344CB8AC3E}">
        <p14:creationId xmlns:p14="http://schemas.microsoft.com/office/powerpoint/2010/main" val="1046063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C5A40C-957D-4F5C-AB0A-3F5EA78EAC49}" type="slidenum">
              <a:rPr lang="en-US" smtClean="0"/>
              <a:t>15</a:t>
            </a:fld>
            <a:endParaRPr lang="en-US"/>
          </a:p>
        </p:txBody>
      </p:sp>
    </p:spTree>
    <p:extLst>
      <p:ext uri="{BB962C8B-B14F-4D97-AF65-F5344CB8AC3E}">
        <p14:creationId xmlns:p14="http://schemas.microsoft.com/office/powerpoint/2010/main" val="2843574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1237197"/>
            <a:ext cx="9088041" cy="2631887"/>
          </a:xfrm>
        </p:spPr>
        <p:txBody>
          <a:bodyPr anchor="b"/>
          <a:lstStyle>
            <a:lvl1pPr algn="ctr">
              <a:defRPr sz="6614"/>
            </a:lvl1pPr>
          </a:lstStyle>
          <a:p>
            <a:r>
              <a:rPr lang="en-US"/>
              <a:t>Click to edit Master title style</a:t>
            </a:r>
            <a:endParaRPr lang="en-US" dirty="0"/>
          </a:p>
        </p:txBody>
      </p:sp>
      <p:sp>
        <p:nvSpPr>
          <p:cNvPr id="3" name="Subtitle 2"/>
          <p:cNvSpPr>
            <a:spLocks noGrp="1"/>
          </p:cNvSpPr>
          <p:nvPr>
            <p:ph type="subTitle" idx="1"/>
          </p:nvPr>
        </p:nvSpPr>
        <p:spPr>
          <a:xfrm>
            <a:off x="1336477" y="3970580"/>
            <a:ext cx="8018860"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9CA421-2852-497B-9CE9-D39245E66CCD}" type="datetime1">
              <a:rPr lang="en-GB" smtClean="0"/>
              <a:t>13/03/2019</a:t>
            </a:fld>
            <a:endParaRPr lang="en-GB"/>
          </a:p>
        </p:txBody>
      </p:sp>
      <p:sp>
        <p:nvSpPr>
          <p:cNvPr id="5" name="Footer Placeholder 4"/>
          <p:cNvSpPr>
            <a:spLocks noGrp="1"/>
          </p:cNvSpPr>
          <p:nvPr>
            <p:ph type="ftr" sz="quarter" idx="11"/>
          </p:nvPr>
        </p:nvSpPr>
        <p:spPr/>
        <p:txBody>
          <a:bodyPr/>
          <a:lstStyle/>
          <a:p>
            <a:r>
              <a:rPr lang="en-GB" smtClean="0"/>
              <a:t>1-20</a:t>
            </a:r>
            <a:endParaRPr lang="en-GB"/>
          </a:p>
        </p:txBody>
      </p:sp>
      <p:sp>
        <p:nvSpPr>
          <p:cNvPr id="6" name="Slide Number Placeholder 5"/>
          <p:cNvSpPr>
            <a:spLocks noGrp="1"/>
          </p:cNvSpPr>
          <p:nvPr>
            <p:ph type="sldNum" sz="quarter" idx="12"/>
          </p:nvPr>
        </p:nvSpPr>
        <p:spPr/>
        <p:txBody>
          <a:bodyPr/>
          <a:lstStyle/>
          <a:p>
            <a:fld id="{80B1C7B1-E002-46E3-919B-0E2BF4A8B5B0}" type="slidenum">
              <a:rPr lang="en-GB" smtClean="0"/>
              <a:t>‹#›</a:t>
            </a:fld>
            <a:endParaRPr lang="en-GB"/>
          </a:p>
        </p:txBody>
      </p:sp>
    </p:spTree>
    <p:extLst>
      <p:ext uri="{BB962C8B-B14F-4D97-AF65-F5344CB8AC3E}">
        <p14:creationId xmlns:p14="http://schemas.microsoft.com/office/powerpoint/2010/main" val="1372270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C15FD-4620-4DED-980D-61B23D56D1CF}" type="datetime1">
              <a:rPr lang="en-GB" smtClean="0"/>
              <a:t>13/03/2019</a:t>
            </a:fld>
            <a:endParaRPr lang="en-GB"/>
          </a:p>
        </p:txBody>
      </p:sp>
      <p:sp>
        <p:nvSpPr>
          <p:cNvPr id="5" name="Footer Placeholder 4"/>
          <p:cNvSpPr>
            <a:spLocks noGrp="1"/>
          </p:cNvSpPr>
          <p:nvPr>
            <p:ph type="ftr" sz="quarter" idx="11"/>
          </p:nvPr>
        </p:nvSpPr>
        <p:spPr/>
        <p:txBody>
          <a:bodyPr/>
          <a:lstStyle/>
          <a:p>
            <a:r>
              <a:rPr lang="en-GB" smtClean="0"/>
              <a:t>1-20</a:t>
            </a:r>
            <a:endParaRPr lang="en-GB"/>
          </a:p>
        </p:txBody>
      </p:sp>
      <p:sp>
        <p:nvSpPr>
          <p:cNvPr id="6" name="Slide Number Placeholder 5"/>
          <p:cNvSpPr>
            <a:spLocks noGrp="1"/>
          </p:cNvSpPr>
          <p:nvPr>
            <p:ph type="sldNum" sz="quarter" idx="12"/>
          </p:nvPr>
        </p:nvSpPr>
        <p:spPr/>
        <p:txBody>
          <a:bodyPr/>
          <a:lstStyle/>
          <a:p>
            <a:fld id="{80B1C7B1-E002-46E3-919B-0E2BF4A8B5B0}" type="slidenum">
              <a:rPr lang="en-GB" smtClean="0"/>
              <a:t>‹#›</a:t>
            </a:fld>
            <a:endParaRPr lang="en-GB"/>
          </a:p>
        </p:txBody>
      </p:sp>
    </p:spTree>
    <p:extLst>
      <p:ext uri="{BB962C8B-B14F-4D97-AF65-F5344CB8AC3E}">
        <p14:creationId xmlns:p14="http://schemas.microsoft.com/office/powerpoint/2010/main" val="3840255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402483"/>
            <a:ext cx="2305422" cy="64064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5063" y="402483"/>
            <a:ext cx="6782619" cy="6406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7860C8-1E4B-4139-A386-70B57A04F53B}" type="datetime1">
              <a:rPr lang="en-GB" smtClean="0"/>
              <a:t>13/03/2019</a:t>
            </a:fld>
            <a:endParaRPr lang="en-GB"/>
          </a:p>
        </p:txBody>
      </p:sp>
      <p:sp>
        <p:nvSpPr>
          <p:cNvPr id="5" name="Footer Placeholder 4"/>
          <p:cNvSpPr>
            <a:spLocks noGrp="1"/>
          </p:cNvSpPr>
          <p:nvPr>
            <p:ph type="ftr" sz="quarter" idx="11"/>
          </p:nvPr>
        </p:nvSpPr>
        <p:spPr/>
        <p:txBody>
          <a:bodyPr/>
          <a:lstStyle/>
          <a:p>
            <a:r>
              <a:rPr lang="en-GB" smtClean="0"/>
              <a:t>1-20</a:t>
            </a:r>
            <a:endParaRPr lang="en-GB"/>
          </a:p>
        </p:txBody>
      </p:sp>
      <p:sp>
        <p:nvSpPr>
          <p:cNvPr id="6" name="Slide Number Placeholder 5"/>
          <p:cNvSpPr>
            <a:spLocks noGrp="1"/>
          </p:cNvSpPr>
          <p:nvPr>
            <p:ph type="sldNum" sz="quarter" idx="12"/>
          </p:nvPr>
        </p:nvSpPr>
        <p:spPr/>
        <p:txBody>
          <a:bodyPr/>
          <a:lstStyle/>
          <a:p>
            <a:fld id="{80B1C7B1-E002-46E3-919B-0E2BF4A8B5B0}" type="slidenum">
              <a:rPr lang="en-GB" smtClean="0"/>
              <a:t>‹#›</a:t>
            </a:fld>
            <a:endParaRPr lang="en-GB"/>
          </a:p>
        </p:txBody>
      </p:sp>
    </p:spTree>
    <p:extLst>
      <p:ext uri="{BB962C8B-B14F-4D97-AF65-F5344CB8AC3E}">
        <p14:creationId xmlns:p14="http://schemas.microsoft.com/office/powerpoint/2010/main" val="3782899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188574-4F77-46FC-8E87-2E612A78E88F}" type="datetime1">
              <a:rPr lang="en-GB" smtClean="0"/>
              <a:t>13/03/2019</a:t>
            </a:fld>
            <a:endParaRPr lang="en-GB"/>
          </a:p>
        </p:txBody>
      </p:sp>
      <p:sp>
        <p:nvSpPr>
          <p:cNvPr id="5" name="Footer Placeholder 4"/>
          <p:cNvSpPr>
            <a:spLocks noGrp="1"/>
          </p:cNvSpPr>
          <p:nvPr>
            <p:ph type="ftr" sz="quarter" idx="11"/>
          </p:nvPr>
        </p:nvSpPr>
        <p:spPr/>
        <p:txBody>
          <a:bodyPr/>
          <a:lstStyle/>
          <a:p>
            <a:r>
              <a:rPr lang="en-GB" smtClean="0"/>
              <a:t>1-20</a:t>
            </a:r>
            <a:endParaRPr lang="en-GB"/>
          </a:p>
        </p:txBody>
      </p:sp>
      <p:sp>
        <p:nvSpPr>
          <p:cNvPr id="6" name="Slide Number Placeholder 5"/>
          <p:cNvSpPr>
            <a:spLocks noGrp="1"/>
          </p:cNvSpPr>
          <p:nvPr>
            <p:ph type="sldNum" sz="quarter" idx="12"/>
          </p:nvPr>
        </p:nvSpPr>
        <p:spPr/>
        <p:txBody>
          <a:bodyPr/>
          <a:lstStyle/>
          <a:p>
            <a:fld id="{80B1C7B1-E002-46E3-919B-0E2BF4A8B5B0}" type="slidenum">
              <a:rPr lang="en-GB" smtClean="0"/>
              <a:t>‹#›</a:t>
            </a:fld>
            <a:endParaRPr lang="en-GB"/>
          </a:p>
        </p:txBody>
      </p:sp>
    </p:spTree>
    <p:extLst>
      <p:ext uri="{BB962C8B-B14F-4D97-AF65-F5344CB8AC3E}">
        <p14:creationId xmlns:p14="http://schemas.microsoft.com/office/powerpoint/2010/main" val="23014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144614"/>
          </a:xfrm>
        </p:spPr>
        <p:txBody>
          <a:bodyPr anchor="b"/>
          <a:lstStyle>
            <a:lvl1pPr>
              <a:defRPr sz="6614"/>
            </a:lvl1pPr>
          </a:lstStyle>
          <a:p>
            <a:r>
              <a:rPr lang="en-US"/>
              <a:t>Click to edit Master title style</a:t>
            </a:r>
            <a:endParaRPr lang="en-US" dirty="0"/>
          </a:p>
        </p:txBody>
      </p:sp>
      <p:sp>
        <p:nvSpPr>
          <p:cNvPr id="3" name="Text Placeholder 2"/>
          <p:cNvSpPr>
            <a:spLocks noGrp="1"/>
          </p:cNvSpPr>
          <p:nvPr>
            <p:ph type="body" idx="1"/>
          </p:nvPr>
        </p:nvSpPr>
        <p:spPr>
          <a:xfrm>
            <a:off x="729494" y="5059035"/>
            <a:ext cx="9221689" cy="1653678"/>
          </a:xfrm>
        </p:spPr>
        <p:txBody>
          <a:bodyPr/>
          <a:lstStyle>
            <a:lvl1pPr marL="0" indent="0">
              <a:buNone/>
              <a:defRPr sz="2646">
                <a:solidFill>
                  <a:schemeClr val="tx1"/>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845151-B62F-4DFC-9AC4-CAC8293E1D7D}" type="datetime1">
              <a:rPr lang="en-GB" smtClean="0"/>
              <a:t>13/03/2019</a:t>
            </a:fld>
            <a:endParaRPr lang="en-GB"/>
          </a:p>
        </p:txBody>
      </p:sp>
      <p:sp>
        <p:nvSpPr>
          <p:cNvPr id="5" name="Footer Placeholder 4"/>
          <p:cNvSpPr>
            <a:spLocks noGrp="1"/>
          </p:cNvSpPr>
          <p:nvPr>
            <p:ph type="ftr" sz="quarter" idx="11"/>
          </p:nvPr>
        </p:nvSpPr>
        <p:spPr/>
        <p:txBody>
          <a:bodyPr/>
          <a:lstStyle/>
          <a:p>
            <a:r>
              <a:rPr lang="en-GB" smtClean="0"/>
              <a:t>1-20</a:t>
            </a:r>
            <a:endParaRPr lang="en-GB"/>
          </a:p>
        </p:txBody>
      </p:sp>
      <p:sp>
        <p:nvSpPr>
          <p:cNvPr id="6" name="Slide Number Placeholder 5"/>
          <p:cNvSpPr>
            <a:spLocks noGrp="1"/>
          </p:cNvSpPr>
          <p:nvPr>
            <p:ph type="sldNum" sz="quarter" idx="12"/>
          </p:nvPr>
        </p:nvSpPr>
        <p:spPr/>
        <p:txBody>
          <a:bodyPr/>
          <a:lstStyle/>
          <a:p>
            <a:fld id="{80B1C7B1-E002-46E3-919B-0E2BF4A8B5B0}" type="slidenum">
              <a:rPr lang="en-GB" smtClean="0"/>
              <a:t>‹#›</a:t>
            </a:fld>
            <a:endParaRPr lang="en-GB"/>
          </a:p>
        </p:txBody>
      </p:sp>
    </p:spTree>
    <p:extLst>
      <p:ext uri="{BB962C8B-B14F-4D97-AF65-F5344CB8AC3E}">
        <p14:creationId xmlns:p14="http://schemas.microsoft.com/office/powerpoint/2010/main" val="3333230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5062" y="2012414"/>
            <a:ext cx="4544021" cy="47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12730" y="2012414"/>
            <a:ext cx="4544021" cy="47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B877A9-DCA5-4984-BEC7-204B6D59B13E}" type="datetime1">
              <a:rPr lang="en-GB" smtClean="0"/>
              <a:t>13/03/2019</a:t>
            </a:fld>
            <a:endParaRPr lang="en-GB"/>
          </a:p>
        </p:txBody>
      </p:sp>
      <p:sp>
        <p:nvSpPr>
          <p:cNvPr id="6" name="Footer Placeholder 5"/>
          <p:cNvSpPr>
            <a:spLocks noGrp="1"/>
          </p:cNvSpPr>
          <p:nvPr>
            <p:ph type="ftr" sz="quarter" idx="11"/>
          </p:nvPr>
        </p:nvSpPr>
        <p:spPr/>
        <p:txBody>
          <a:bodyPr/>
          <a:lstStyle/>
          <a:p>
            <a:r>
              <a:rPr lang="en-GB" smtClean="0"/>
              <a:t>1-20</a:t>
            </a:r>
            <a:endParaRPr lang="en-GB"/>
          </a:p>
        </p:txBody>
      </p:sp>
      <p:sp>
        <p:nvSpPr>
          <p:cNvPr id="7" name="Slide Number Placeholder 6"/>
          <p:cNvSpPr>
            <a:spLocks noGrp="1"/>
          </p:cNvSpPr>
          <p:nvPr>
            <p:ph type="sldNum" sz="quarter" idx="12"/>
          </p:nvPr>
        </p:nvSpPr>
        <p:spPr/>
        <p:txBody>
          <a:bodyPr/>
          <a:lstStyle/>
          <a:p>
            <a:fld id="{80B1C7B1-E002-46E3-919B-0E2BF4A8B5B0}" type="slidenum">
              <a:rPr lang="en-GB" smtClean="0"/>
              <a:t>‹#›</a:t>
            </a:fld>
            <a:endParaRPr lang="en-GB"/>
          </a:p>
        </p:txBody>
      </p:sp>
    </p:spTree>
    <p:extLst>
      <p:ext uri="{BB962C8B-B14F-4D97-AF65-F5344CB8AC3E}">
        <p14:creationId xmlns:p14="http://schemas.microsoft.com/office/powerpoint/2010/main" val="219444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402484"/>
            <a:ext cx="9221689" cy="14611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6456" y="1853171"/>
            <a:ext cx="4523137"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4" name="Content Placeholder 3"/>
          <p:cNvSpPr>
            <a:spLocks noGrp="1"/>
          </p:cNvSpPr>
          <p:nvPr>
            <p:ph sz="half" idx="2"/>
          </p:nvPr>
        </p:nvSpPr>
        <p:spPr>
          <a:xfrm>
            <a:off x="736456" y="2761381"/>
            <a:ext cx="4523137" cy="40615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12731" y="1853171"/>
            <a:ext cx="4545413"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6" name="Content Placeholder 5"/>
          <p:cNvSpPr>
            <a:spLocks noGrp="1"/>
          </p:cNvSpPr>
          <p:nvPr>
            <p:ph sz="quarter" idx="4"/>
          </p:nvPr>
        </p:nvSpPr>
        <p:spPr>
          <a:xfrm>
            <a:off x="5412731" y="2761381"/>
            <a:ext cx="4545413" cy="40615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0E567B-E0F7-4B30-BC89-1F1D18B324DE}" type="datetime1">
              <a:rPr lang="en-GB" smtClean="0"/>
              <a:t>13/03/2019</a:t>
            </a:fld>
            <a:endParaRPr lang="en-GB"/>
          </a:p>
        </p:txBody>
      </p:sp>
      <p:sp>
        <p:nvSpPr>
          <p:cNvPr id="8" name="Footer Placeholder 7"/>
          <p:cNvSpPr>
            <a:spLocks noGrp="1"/>
          </p:cNvSpPr>
          <p:nvPr>
            <p:ph type="ftr" sz="quarter" idx="11"/>
          </p:nvPr>
        </p:nvSpPr>
        <p:spPr/>
        <p:txBody>
          <a:bodyPr/>
          <a:lstStyle/>
          <a:p>
            <a:r>
              <a:rPr lang="en-GB" smtClean="0"/>
              <a:t>1-20</a:t>
            </a:r>
            <a:endParaRPr lang="en-GB"/>
          </a:p>
        </p:txBody>
      </p:sp>
      <p:sp>
        <p:nvSpPr>
          <p:cNvPr id="9" name="Slide Number Placeholder 8"/>
          <p:cNvSpPr>
            <a:spLocks noGrp="1"/>
          </p:cNvSpPr>
          <p:nvPr>
            <p:ph type="sldNum" sz="quarter" idx="12"/>
          </p:nvPr>
        </p:nvSpPr>
        <p:spPr/>
        <p:txBody>
          <a:bodyPr/>
          <a:lstStyle/>
          <a:p>
            <a:fld id="{80B1C7B1-E002-46E3-919B-0E2BF4A8B5B0}" type="slidenum">
              <a:rPr lang="en-GB" smtClean="0"/>
              <a:t>‹#›</a:t>
            </a:fld>
            <a:endParaRPr lang="en-GB"/>
          </a:p>
        </p:txBody>
      </p:sp>
    </p:spTree>
    <p:extLst>
      <p:ext uri="{BB962C8B-B14F-4D97-AF65-F5344CB8AC3E}">
        <p14:creationId xmlns:p14="http://schemas.microsoft.com/office/powerpoint/2010/main" val="2003329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423667-649D-4EBF-B8F4-538AF3A15C0A}" type="datetime1">
              <a:rPr lang="en-GB" smtClean="0"/>
              <a:t>13/03/2019</a:t>
            </a:fld>
            <a:endParaRPr lang="en-GB"/>
          </a:p>
        </p:txBody>
      </p:sp>
      <p:sp>
        <p:nvSpPr>
          <p:cNvPr id="4" name="Footer Placeholder 3"/>
          <p:cNvSpPr>
            <a:spLocks noGrp="1"/>
          </p:cNvSpPr>
          <p:nvPr>
            <p:ph type="ftr" sz="quarter" idx="11"/>
          </p:nvPr>
        </p:nvSpPr>
        <p:spPr/>
        <p:txBody>
          <a:bodyPr/>
          <a:lstStyle/>
          <a:p>
            <a:r>
              <a:rPr lang="en-GB" smtClean="0"/>
              <a:t>1-20</a:t>
            </a:r>
            <a:endParaRPr lang="en-GB"/>
          </a:p>
        </p:txBody>
      </p:sp>
      <p:sp>
        <p:nvSpPr>
          <p:cNvPr id="5" name="Slide Number Placeholder 4"/>
          <p:cNvSpPr>
            <a:spLocks noGrp="1"/>
          </p:cNvSpPr>
          <p:nvPr>
            <p:ph type="sldNum" sz="quarter" idx="12"/>
          </p:nvPr>
        </p:nvSpPr>
        <p:spPr/>
        <p:txBody>
          <a:bodyPr/>
          <a:lstStyle/>
          <a:p>
            <a:fld id="{80B1C7B1-E002-46E3-919B-0E2BF4A8B5B0}" type="slidenum">
              <a:rPr lang="en-GB" smtClean="0"/>
              <a:t>‹#›</a:t>
            </a:fld>
            <a:endParaRPr lang="en-GB"/>
          </a:p>
        </p:txBody>
      </p:sp>
    </p:spTree>
    <p:extLst>
      <p:ext uri="{BB962C8B-B14F-4D97-AF65-F5344CB8AC3E}">
        <p14:creationId xmlns:p14="http://schemas.microsoft.com/office/powerpoint/2010/main" val="2190529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6A53F-369F-49DD-BAE4-BB228FB03E94}" type="datetime1">
              <a:rPr lang="en-GB" smtClean="0"/>
              <a:t>13/03/2019</a:t>
            </a:fld>
            <a:endParaRPr lang="en-GB"/>
          </a:p>
        </p:txBody>
      </p:sp>
      <p:sp>
        <p:nvSpPr>
          <p:cNvPr id="3" name="Footer Placeholder 2"/>
          <p:cNvSpPr>
            <a:spLocks noGrp="1"/>
          </p:cNvSpPr>
          <p:nvPr>
            <p:ph type="ftr" sz="quarter" idx="11"/>
          </p:nvPr>
        </p:nvSpPr>
        <p:spPr/>
        <p:txBody>
          <a:bodyPr/>
          <a:lstStyle/>
          <a:p>
            <a:r>
              <a:rPr lang="en-GB" smtClean="0"/>
              <a:t>1-20</a:t>
            </a:r>
            <a:endParaRPr lang="en-GB"/>
          </a:p>
        </p:txBody>
      </p:sp>
      <p:sp>
        <p:nvSpPr>
          <p:cNvPr id="4" name="Slide Number Placeholder 3"/>
          <p:cNvSpPr>
            <a:spLocks noGrp="1"/>
          </p:cNvSpPr>
          <p:nvPr>
            <p:ph type="sldNum" sz="quarter" idx="12"/>
          </p:nvPr>
        </p:nvSpPr>
        <p:spPr/>
        <p:txBody>
          <a:bodyPr/>
          <a:lstStyle/>
          <a:p>
            <a:fld id="{80B1C7B1-E002-46E3-919B-0E2BF4A8B5B0}" type="slidenum">
              <a:rPr lang="en-GB" smtClean="0"/>
              <a:t>‹#›</a:t>
            </a:fld>
            <a:endParaRPr lang="en-GB"/>
          </a:p>
        </p:txBody>
      </p:sp>
    </p:spTree>
    <p:extLst>
      <p:ext uri="{BB962C8B-B14F-4D97-AF65-F5344CB8AC3E}">
        <p14:creationId xmlns:p14="http://schemas.microsoft.com/office/powerpoint/2010/main" val="52100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en-US"/>
              <a:t>Click to edit Master title style</a:t>
            </a:r>
            <a:endParaRPr lang="en-US" dirty="0"/>
          </a:p>
        </p:txBody>
      </p:sp>
      <p:sp>
        <p:nvSpPr>
          <p:cNvPr id="3" name="Content Placeholder 2"/>
          <p:cNvSpPr>
            <a:spLocks noGrp="1"/>
          </p:cNvSpPr>
          <p:nvPr>
            <p:ph idx="1"/>
          </p:nvPr>
        </p:nvSpPr>
        <p:spPr>
          <a:xfrm>
            <a:off x="4545413" y="1088455"/>
            <a:ext cx="5412730"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Edit Master text styles</a:t>
            </a:r>
          </a:p>
        </p:txBody>
      </p:sp>
      <p:sp>
        <p:nvSpPr>
          <p:cNvPr id="5" name="Date Placeholder 4"/>
          <p:cNvSpPr>
            <a:spLocks noGrp="1"/>
          </p:cNvSpPr>
          <p:nvPr>
            <p:ph type="dt" sz="half" idx="10"/>
          </p:nvPr>
        </p:nvSpPr>
        <p:spPr/>
        <p:txBody>
          <a:bodyPr/>
          <a:lstStyle/>
          <a:p>
            <a:fld id="{D532464A-76EF-4781-99EF-721FCDBD8312}" type="datetime1">
              <a:rPr lang="en-GB" smtClean="0"/>
              <a:t>13/03/2019</a:t>
            </a:fld>
            <a:endParaRPr lang="en-GB"/>
          </a:p>
        </p:txBody>
      </p:sp>
      <p:sp>
        <p:nvSpPr>
          <p:cNvPr id="6" name="Footer Placeholder 5"/>
          <p:cNvSpPr>
            <a:spLocks noGrp="1"/>
          </p:cNvSpPr>
          <p:nvPr>
            <p:ph type="ftr" sz="quarter" idx="11"/>
          </p:nvPr>
        </p:nvSpPr>
        <p:spPr/>
        <p:txBody>
          <a:bodyPr/>
          <a:lstStyle/>
          <a:p>
            <a:r>
              <a:rPr lang="en-GB" smtClean="0"/>
              <a:t>1-20</a:t>
            </a:r>
            <a:endParaRPr lang="en-GB"/>
          </a:p>
        </p:txBody>
      </p:sp>
      <p:sp>
        <p:nvSpPr>
          <p:cNvPr id="7" name="Slide Number Placeholder 6"/>
          <p:cNvSpPr>
            <a:spLocks noGrp="1"/>
          </p:cNvSpPr>
          <p:nvPr>
            <p:ph type="sldNum" sz="quarter" idx="12"/>
          </p:nvPr>
        </p:nvSpPr>
        <p:spPr/>
        <p:txBody>
          <a:bodyPr/>
          <a:lstStyle/>
          <a:p>
            <a:fld id="{80B1C7B1-E002-46E3-919B-0E2BF4A8B5B0}" type="slidenum">
              <a:rPr lang="en-GB" smtClean="0"/>
              <a:t>‹#›</a:t>
            </a:fld>
            <a:endParaRPr lang="en-GB"/>
          </a:p>
        </p:txBody>
      </p:sp>
    </p:spTree>
    <p:extLst>
      <p:ext uri="{BB962C8B-B14F-4D97-AF65-F5344CB8AC3E}">
        <p14:creationId xmlns:p14="http://schemas.microsoft.com/office/powerpoint/2010/main" val="246699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5413" y="1088455"/>
            <a:ext cx="5412730"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Edit Master text styles</a:t>
            </a:r>
          </a:p>
        </p:txBody>
      </p:sp>
      <p:sp>
        <p:nvSpPr>
          <p:cNvPr id="5" name="Date Placeholder 4"/>
          <p:cNvSpPr>
            <a:spLocks noGrp="1"/>
          </p:cNvSpPr>
          <p:nvPr>
            <p:ph type="dt" sz="half" idx="10"/>
          </p:nvPr>
        </p:nvSpPr>
        <p:spPr/>
        <p:txBody>
          <a:bodyPr/>
          <a:lstStyle/>
          <a:p>
            <a:fld id="{B8DA9814-60C1-412C-94C9-8A5D8BD25E39}" type="datetime1">
              <a:rPr lang="en-GB" smtClean="0"/>
              <a:t>13/03/2019</a:t>
            </a:fld>
            <a:endParaRPr lang="en-GB"/>
          </a:p>
        </p:txBody>
      </p:sp>
      <p:sp>
        <p:nvSpPr>
          <p:cNvPr id="6" name="Footer Placeholder 5"/>
          <p:cNvSpPr>
            <a:spLocks noGrp="1"/>
          </p:cNvSpPr>
          <p:nvPr>
            <p:ph type="ftr" sz="quarter" idx="11"/>
          </p:nvPr>
        </p:nvSpPr>
        <p:spPr/>
        <p:txBody>
          <a:bodyPr/>
          <a:lstStyle/>
          <a:p>
            <a:r>
              <a:rPr lang="en-GB" smtClean="0"/>
              <a:t>1-20</a:t>
            </a:r>
            <a:endParaRPr lang="en-GB"/>
          </a:p>
        </p:txBody>
      </p:sp>
      <p:sp>
        <p:nvSpPr>
          <p:cNvPr id="7" name="Slide Number Placeholder 6"/>
          <p:cNvSpPr>
            <a:spLocks noGrp="1"/>
          </p:cNvSpPr>
          <p:nvPr>
            <p:ph type="sldNum" sz="quarter" idx="12"/>
          </p:nvPr>
        </p:nvSpPr>
        <p:spPr/>
        <p:txBody>
          <a:bodyPr/>
          <a:lstStyle/>
          <a:p>
            <a:fld id="{80B1C7B1-E002-46E3-919B-0E2BF4A8B5B0}" type="slidenum">
              <a:rPr lang="en-GB" smtClean="0"/>
              <a:t>‹#›</a:t>
            </a:fld>
            <a:endParaRPr lang="en-GB"/>
          </a:p>
        </p:txBody>
      </p:sp>
    </p:spTree>
    <p:extLst>
      <p:ext uri="{BB962C8B-B14F-4D97-AF65-F5344CB8AC3E}">
        <p14:creationId xmlns:p14="http://schemas.microsoft.com/office/powerpoint/2010/main" val="2135042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402484"/>
            <a:ext cx="9221689" cy="14611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5062" y="2012414"/>
            <a:ext cx="9221689" cy="479654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062" y="7006700"/>
            <a:ext cx="2405658"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4F7A8D10-8C55-445B-9FE2-B9CC0409FBC9}" type="datetime1">
              <a:rPr lang="en-GB" smtClean="0"/>
              <a:t>13/03/2019</a:t>
            </a:fld>
            <a:endParaRPr lang="en-GB"/>
          </a:p>
        </p:txBody>
      </p:sp>
      <p:sp>
        <p:nvSpPr>
          <p:cNvPr id="5" name="Footer Placeholder 4"/>
          <p:cNvSpPr>
            <a:spLocks noGrp="1"/>
          </p:cNvSpPr>
          <p:nvPr>
            <p:ph type="ftr" sz="quarter" idx="3"/>
          </p:nvPr>
        </p:nvSpPr>
        <p:spPr>
          <a:xfrm>
            <a:off x="3541663"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r>
              <a:rPr lang="en-GB" smtClean="0"/>
              <a:t>1-20</a:t>
            </a:r>
            <a:endParaRPr lang="en-GB"/>
          </a:p>
        </p:txBody>
      </p:sp>
      <p:sp>
        <p:nvSpPr>
          <p:cNvPr id="6" name="Slide Number Placeholder 5"/>
          <p:cNvSpPr>
            <a:spLocks noGrp="1"/>
          </p:cNvSpPr>
          <p:nvPr>
            <p:ph type="sldNum" sz="quarter" idx="4"/>
          </p:nvPr>
        </p:nvSpPr>
        <p:spPr>
          <a:xfrm>
            <a:off x="7551093" y="7006700"/>
            <a:ext cx="2405658"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80B1C7B1-E002-46E3-919B-0E2BF4A8B5B0}" type="slidenum">
              <a:rPr lang="en-GB" smtClean="0"/>
              <a:t>‹#›</a:t>
            </a:fld>
            <a:endParaRPr lang="en-GB"/>
          </a:p>
        </p:txBody>
      </p:sp>
    </p:spTree>
    <p:extLst>
      <p:ext uri="{BB962C8B-B14F-4D97-AF65-F5344CB8AC3E}">
        <p14:creationId xmlns:p14="http://schemas.microsoft.com/office/powerpoint/2010/main" val="37672413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hyperlink" Target="http://en.wikipedia.org/wiki/Risk"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en.wikipedia.org/wiki/Threat" TargetMode="External"/><Relationship Id="rId5" Type="http://schemas.openxmlformats.org/officeDocument/2006/relationships/hyperlink" Target="http://en.wikipedia.org/wiki/Qualitative_data" TargetMode="External"/><Relationship Id="rId4" Type="http://schemas.openxmlformats.org/officeDocument/2006/relationships/hyperlink" Target="http://en.wikipedia.org/wiki/Quantitative_propert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9426421-BA21-4426-B0D9-501225EC51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4" y="100"/>
            <a:ext cx="10678884" cy="7559474"/>
          </a:xfrm>
          <a:prstGeom prst="rect">
            <a:avLst/>
          </a:prstGeom>
        </p:spPr>
      </p:pic>
      <p:sp>
        <p:nvSpPr>
          <p:cNvPr id="6" name="TextBox 5">
            <a:extLst>
              <a:ext uri="{FF2B5EF4-FFF2-40B4-BE49-F238E27FC236}">
                <a16:creationId xmlns:a16="http://schemas.microsoft.com/office/drawing/2014/main" xmlns="" id="{1532F4AD-9460-43F5-9E41-05E765271B76}"/>
              </a:ext>
            </a:extLst>
          </p:cNvPr>
          <p:cNvSpPr txBox="1"/>
          <p:nvPr/>
        </p:nvSpPr>
        <p:spPr>
          <a:xfrm>
            <a:off x="594584" y="5382906"/>
            <a:ext cx="5342346" cy="523220"/>
          </a:xfrm>
          <a:prstGeom prst="rect">
            <a:avLst/>
          </a:prstGeom>
          <a:noFill/>
        </p:spPr>
        <p:txBody>
          <a:bodyPr wrap="square" rtlCol="0">
            <a:spAutoFit/>
          </a:bodyPr>
          <a:lstStyle/>
          <a:p>
            <a:r>
              <a:rPr lang="en-GB" sz="2800" b="1" dirty="0" smtClean="0">
                <a:solidFill>
                  <a:schemeClr val="bg1"/>
                </a:solidFill>
                <a:latin typeface="GaramondItcTEE" pitchFamily="2" charset="0"/>
              </a:rPr>
              <a:t>CREDIT RISK &amp; ANALYSIS</a:t>
            </a:r>
            <a:endParaRPr lang="en-GB" sz="2800" dirty="0">
              <a:solidFill>
                <a:schemeClr val="bg1"/>
              </a:solidFill>
              <a:latin typeface="GaramondItcTEE" pitchFamily="2" charset="0"/>
            </a:endParaRPr>
          </a:p>
        </p:txBody>
      </p:sp>
      <p:sp>
        <p:nvSpPr>
          <p:cNvPr id="4" name="TextBox 3">
            <a:extLst>
              <a:ext uri="{FF2B5EF4-FFF2-40B4-BE49-F238E27FC236}">
                <a16:creationId xmlns:a16="http://schemas.microsoft.com/office/drawing/2014/main" xmlns="" id="{0825A08A-8863-4F52-A979-F78748D0C2C0}"/>
              </a:ext>
            </a:extLst>
          </p:cNvPr>
          <p:cNvSpPr txBox="1"/>
          <p:nvPr/>
        </p:nvSpPr>
        <p:spPr>
          <a:xfrm>
            <a:off x="7959777" y="5906126"/>
            <a:ext cx="1553678" cy="954107"/>
          </a:xfrm>
          <a:prstGeom prst="rect">
            <a:avLst/>
          </a:prstGeom>
          <a:noFill/>
        </p:spPr>
        <p:txBody>
          <a:bodyPr wrap="square" rtlCol="0">
            <a:spAutoFit/>
          </a:bodyPr>
          <a:lstStyle/>
          <a:p>
            <a:r>
              <a:rPr lang="en-GB" sz="2800" b="1" dirty="0" smtClean="0">
                <a:solidFill>
                  <a:schemeClr val="bg1"/>
                </a:solidFill>
                <a:latin typeface="GaramondItcTEE" pitchFamily="2" charset="0"/>
              </a:rPr>
              <a:t>MARCH 2019</a:t>
            </a:r>
            <a:endParaRPr lang="en-GB" sz="2800" dirty="0">
              <a:solidFill>
                <a:schemeClr val="bg1"/>
              </a:solidFill>
              <a:latin typeface="GaramondItcTEE" pitchFamily="2" charset="0"/>
            </a:endParaRPr>
          </a:p>
        </p:txBody>
      </p:sp>
      <p:sp>
        <p:nvSpPr>
          <p:cNvPr id="2" name="TextBox 1"/>
          <p:cNvSpPr txBox="1"/>
          <p:nvPr/>
        </p:nvSpPr>
        <p:spPr>
          <a:xfrm>
            <a:off x="594584" y="6152346"/>
            <a:ext cx="6193300" cy="461665"/>
          </a:xfrm>
          <a:prstGeom prst="rect">
            <a:avLst/>
          </a:prstGeom>
          <a:noFill/>
        </p:spPr>
        <p:txBody>
          <a:bodyPr wrap="square" rtlCol="0">
            <a:spAutoFit/>
          </a:bodyPr>
          <a:lstStyle/>
          <a:p>
            <a:r>
              <a:rPr lang="en-US" sz="2000" dirty="0" smtClean="0">
                <a:solidFill>
                  <a:schemeClr val="bg1"/>
                </a:solidFill>
                <a:latin typeface="GaramondItcTEE"/>
              </a:rPr>
              <a:t>PRESENTED</a:t>
            </a:r>
            <a:r>
              <a:rPr lang="en-US" sz="2400" dirty="0" smtClean="0">
                <a:solidFill>
                  <a:schemeClr val="bg1"/>
                </a:solidFill>
                <a:latin typeface="Garamond" panose="02020404030301010803" pitchFamily="18" charset="0"/>
              </a:rPr>
              <a:t> BY OLAGBAJU </a:t>
            </a:r>
            <a:r>
              <a:rPr lang="en-US" sz="2400" dirty="0">
                <a:solidFill>
                  <a:schemeClr val="bg1"/>
                </a:solidFill>
                <a:latin typeface="Garamond" panose="02020404030301010803" pitchFamily="18" charset="0"/>
              </a:rPr>
              <a:t>GBOLAHAN</a:t>
            </a:r>
            <a:endParaRPr lang="en-US" sz="2400" dirty="0">
              <a:solidFill>
                <a:schemeClr val="bg1"/>
              </a:solidFill>
              <a:latin typeface="Garamond" panose="02020404030301010803" pitchFamily="18" charset="0"/>
            </a:endParaRPr>
          </a:p>
        </p:txBody>
      </p:sp>
      <p:sp>
        <p:nvSpPr>
          <p:cNvPr id="7" name="Footer Placeholder 6"/>
          <p:cNvSpPr>
            <a:spLocks noGrp="1"/>
          </p:cNvSpPr>
          <p:nvPr>
            <p:ph type="ftr" sz="quarter" idx="11"/>
          </p:nvPr>
        </p:nvSpPr>
        <p:spPr/>
        <p:txBody>
          <a:bodyPr/>
          <a:lstStyle/>
          <a:p>
            <a:r>
              <a:rPr lang="en-GB" smtClean="0"/>
              <a:t>1</a:t>
            </a:r>
            <a:endParaRPr lang="en-GB" dirty="0"/>
          </a:p>
        </p:txBody>
      </p:sp>
    </p:spTree>
    <p:extLst>
      <p:ext uri="{BB962C8B-B14F-4D97-AF65-F5344CB8AC3E}">
        <p14:creationId xmlns:p14="http://schemas.microsoft.com/office/powerpoint/2010/main" val="841091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3C4480-47C9-48EF-82BE-59E0CB86F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705294" cy="7559675"/>
          </a:xfrm>
          <a:prstGeom prst="rect">
            <a:avLst/>
          </a:prstGeom>
        </p:spPr>
      </p:pic>
      <p:sp>
        <p:nvSpPr>
          <p:cNvPr id="5" name="TextBox 4">
            <a:extLst>
              <a:ext uri="{FF2B5EF4-FFF2-40B4-BE49-F238E27FC236}">
                <a16:creationId xmlns:a16="http://schemas.microsoft.com/office/drawing/2014/main" xmlns="" id="{B6E85F71-BB43-40B5-8005-074DE336457D}"/>
              </a:ext>
            </a:extLst>
          </p:cNvPr>
          <p:cNvSpPr txBox="1"/>
          <p:nvPr/>
        </p:nvSpPr>
        <p:spPr>
          <a:xfrm>
            <a:off x="727612" y="448260"/>
            <a:ext cx="4186106" cy="492443"/>
          </a:xfrm>
          <a:prstGeom prst="rect">
            <a:avLst/>
          </a:prstGeom>
          <a:noFill/>
        </p:spPr>
        <p:txBody>
          <a:bodyPr wrap="square" rtlCol="0">
            <a:spAutoFit/>
          </a:bodyPr>
          <a:lstStyle/>
          <a:p>
            <a:r>
              <a:rPr lang="en-GB" sz="2600" b="1" dirty="0" smtClean="0">
                <a:solidFill>
                  <a:schemeClr val="bg1"/>
                </a:solidFill>
                <a:latin typeface="GaramondItcTEE" pitchFamily="2" charset="0"/>
              </a:rPr>
              <a:t>RISK</a:t>
            </a:r>
            <a:r>
              <a:rPr lang="en-GB" sz="2000" b="1" dirty="0" smtClean="0">
                <a:solidFill>
                  <a:schemeClr val="bg1"/>
                </a:solidFill>
                <a:latin typeface="GaramondItcTEE" pitchFamily="2" charset="0"/>
              </a:rPr>
              <a:t> - </a:t>
            </a:r>
            <a:r>
              <a:rPr lang="en-GB" sz="1600" b="1" dirty="0" smtClean="0">
                <a:solidFill>
                  <a:schemeClr val="bg1"/>
                </a:solidFill>
                <a:latin typeface="GaramondItcTEE" pitchFamily="2" charset="0"/>
              </a:rPr>
              <a:t>TYPES</a:t>
            </a:r>
            <a:r>
              <a:rPr lang="en-GB" sz="2000" b="1" dirty="0" smtClean="0">
                <a:solidFill>
                  <a:schemeClr val="bg1"/>
                </a:solidFill>
                <a:latin typeface="GaramondItcTEE" pitchFamily="2" charset="0"/>
              </a:rPr>
              <a:t> </a:t>
            </a:r>
            <a:endParaRPr lang="en-GB" sz="2000" dirty="0">
              <a:solidFill>
                <a:schemeClr val="bg1"/>
              </a:solidFill>
              <a:latin typeface="GaramondItcTEE" pitchFamily="2" charset="0"/>
            </a:endParaRPr>
          </a:p>
        </p:txBody>
      </p:sp>
      <p:sp>
        <p:nvSpPr>
          <p:cNvPr id="6" name="TextBox 5">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sp>
        <p:nvSpPr>
          <p:cNvPr id="4" name="TextBox 3"/>
          <p:cNvSpPr txBox="1"/>
          <p:nvPr/>
        </p:nvSpPr>
        <p:spPr>
          <a:xfrm>
            <a:off x="727612" y="1394085"/>
            <a:ext cx="9585621" cy="4801314"/>
          </a:xfrm>
          <a:prstGeom prst="rect">
            <a:avLst/>
          </a:prstGeom>
          <a:noFill/>
        </p:spPr>
        <p:txBody>
          <a:bodyPr wrap="square" rtlCol="0">
            <a:spAutoFit/>
          </a:bodyPr>
          <a:lstStyle/>
          <a:p>
            <a:pPr>
              <a:buFontTx/>
              <a:buNone/>
              <a:defRPr/>
            </a:pPr>
            <a:r>
              <a:rPr lang="en-US" dirty="0">
                <a:latin typeface="GaramondItcTEE"/>
                <a:cs typeface="Arial" charset="0"/>
              </a:rPr>
              <a:t>Risk Management is very diverse and broad. The  common ones are:</a:t>
            </a:r>
          </a:p>
          <a:p>
            <a:pPr>
              <a:buFontTx/>
              <a:buNone/>
              <a:defRPr/>
            </a:pPr>
            <a:endParaRPr lang="en-US" dirty="0">
              <a:latin typeface="GaramondItcTEE"/>
              <a:cs typeface="Arial" charset="0"/>
            </a:endParaRPr>
          </a:p>
          <a:p>
            <a:pPr>
              <a:buFontTx/>
              <a:buNone/>
              <a:defRPr/>
            </a:pPr>
            <a:r>
              <a:rPr lang="en-US" dirty="0">
                <a:latin typeface="GaramondItcTEE"/>
              </a:rPr>
              <a:t>      </a:t>
            </a:r>
            <a:r>
              <a:rPr lang="en-US" b="1" dirty="0">
                <a:latin typeface="GaramondItcTEE"/>
              </a:rPr>
              <a:t>Strategic Risk: </a:t>
            </a:r>
            <a:r>
              <a:rPr lang="en-US" dirty="0">
                <a:latin typeface="GaramondItcTEE"/>
              </a:rPr>
              <a:t>These kind of risks arise from Business environment, transaction        and Investor Relations</a:t>
            </a:r>
          </a:p>
          <a:p>
            <a:pPr>
              <a:buFontTx/>
              <a:buNone/>
              <a:defRPr/>
            </a:pPr>
            <a:endParaRPr lang="en-US" dirty="0">
              <a:latin typeface="GaramondItcTEE"/>
            </a:endParaRPr>
          </a:p>
          <a:p>
            <a:pPr marL="457200" indent="-457200">
              <a:buClr>
                <a:srgbClr val="005086"/>
              </a:buClr>
              <a:defRPr/>
            </a:pPr>
            <a:r>
              <a:rPr lang="en-US" b="1" dirty="0">
                <a:latin typeface="GaramondItcTEE"/>
                <a:cs typeface="Arial" charset="0"/>
              </a:rPr>
              <a:t>       Market Risk</a:t>
            </a:r>
            <a:r>
              <a:rPr lang="en-US" dirty="0">
                <a:latin typeface="GaramondItcTEE"/>
                <a:cs typeface="Arial" charset="0"/>
              </a:rPr>
              <a:t>: Equity, commodity, currency, interest rate.</a:t>
            </a:r>
          </a:p>
          <a:p>
            <a:pPr marL="457200" indent="-457200">
              <a:buClr>
                <a:srgbClr val="005086"/>
              </a:buClr>
              <a:defRPr/>
            </a:pPr>
            <a:endParaRPr lang="en-US" dirty="0">
              <a:latin typeface="GaramondItcTEE"/>
              <a:cs typeface="Arial" charset="0"/>
            </a:endParaRPr>
          </a:p>
          <a:p>
            <a:pPr marL="457200" indent="-457200">
              <a:buClr>
                <a:srgbClr val="005086"/>
              </a:buClr>
              <a:defRPr/>
            </a:pPr>
            <a:r>
              <a:rPr lang="en-US" b="1" dirty="0">
                <a:latin typeface="GaramondItcTEE"/>
                <a:cs typeface="Arial" charset="0"/>
              </a:rPr>
              <a:t>       Credit Risk</a:t>
            </a:r>
            <a:r>
              <a:rPr lang="en-US" dirty="0">
                <a:latin typeface="GaramondItcTEE"/>
                <a:cs typeface="Arial" charset="0"/>
              </a:rPr>
              <a:t>: Default, concentration</a:t>
            </a:r>
          </a:p>
          <a:p>
            <a:pPr marL="457200" indent="-457200">
              <a:buClr>
                <a:srgbClr val="005086"/>
              </a:buClr>
              <a:defRPr/>
            </a:pPr>
            <a:endParaRPr lang="en-US" dirty="0">
              <a:latin typeface="GaramondItcTEE"/>
              <a:cs typeface="Arial" charset="0"/>
            </a:endParaRPr>
          </a:p>
          <a:p>
            <a:pPr marL="457200" indent="-457200">
              <a:buClr>
                <a:srgbClr val="005086"/>
              </a:buClr>
              <a:defRPr/>
            </a:pPr>
            <a:r>
              <a:rPr lang="en-US" b="1" dirty="0">
                <a:latin typeface="GaramondItcTEE"/>
                <a:cs typeface="Arial" charset="0"/>
              </a:rPr>
              <a:t>       Regulatory Risk</a:t>
            </a:r>
            <a:r>
              <a:rPr lang="en-US" dirty="0">
                <a:latin typeface="GaramondItcTEE"/>
                <a:cs typeface="Arial" charset="0"/>
              </a:rPr>
              <a:t>: Regulation and Compliance</a:t>
            </a:r>
          </a:p>
          <a:p>
            <a:pPr marL="457200" indent="-457200">
              <a:buClr>
                <a:srgbClr val="005086"/>
              </a:buClr>
              <a:defRPr/>
            </a:pPr>
            <a:endParaRPr lang="en-US" dirty="0">
              <a:latin typeface="GaramondItcTEE"/>
              <a:cs typeface="Arial" charset="0"/>
            </a:endParaRPr>
          </a:p>
          <a:p>
            <a:pPr marL="457200" indent="-457200">
              <a:buClr>
                <a:srgbClr val="005086"/>
              </a:buClr>
              <a:defRPr/>
            </a:pPr>
            <a:r>
              <a:rPr lang="en-US" b="1" dirty="0">
                <a:latin typeface="GaramondItcTEE"/>
                <a:cs typeface="Arial" charset="0"/>
              </a:rPr>
              <a:t>       Operational Risk</a:t>
            </a:r>
            <a:r>
              <a:rPr lang="en-US" dirty="0">
                <a:latin typeface="GaramondItcTEE"/>
                <a:cs typeface="Arial" charset="0"/>
              </a:rPr>
              <a:t>: Business activities.</a:t>
            </a:r>
            <a:br>
              <a:rPr lang="en-US" dirty="0">
                <a:latin typeface="GaramondItcTEE"/>
                <a:cs typeface="Arial" charset="0"/>
              </a:rPr>
            </a:br>
            <a:r>
              <a:rPr lang="en-US" dirty="0">
                <a:latin typeface="GaramondItcTEE"/>
                <a:cs typeface="Arial" charset="0"/>
              </a:rPr>
              <a:t/>
            </a:r>
            <a:br>
              <a:rPr lang="en-US" dirty="0">
                <a:latin typeface="GaramondItcTEE"/>
                <a:cs typeface="Arial" charset="0"/>
              </a:rPr>
            </a:br>
            <a:r>
              <a:rPr lang="en-US" dirty="0">
                <a:latin typeface="GaramondItcTEE"/>
                <a:cs typeface="Arial" charset="0"/>
              </a:rPr>
              <a:t>Analysis and monitoring of the above differs within an industry or different divisions in a large financial institution, e.g. Credit and regulatory risk in the Retail banking environment is different from that of Corporate / Investment Banking</a:t>
            </a:r>
            <a:r>
              <a:rPr lang="en-US" dirty="0">
                <a:latin typeface="GaramondItcTEE"/>
              </a:rPr>
              <a:t>.</a:t>
            </a:r>
          </a:p>
          <a:p>
            <a:endParaRPr lang="en-US" dirty="0"/>
          </a:p>
        </p:txBody>
      </p:sp>
      <p:sp>
        <p:nvSpPr>
          <p:cNvPr id="8" name="Footer Placeholder 7"/>
          <p:cNvSpPr>
            <a:spLocks noGrp="1"/>
          </p:cNvSpPr>
          <p:nvPr>
            <p:ph type="ftr" sz="quarter" idx="11"/>
          </p:nvPr>
        </p:nvSpPr>
        <p:spPr/>
        <p:txBody>
          <a:bodyPr/>
          <a:lstStyle/>
          <a:p>
            <a:r>
              <a:rPr lang="en-GB" smtClean="0"/>
              <a:t>10</a:t>
            </a:r>
            <a:endParaRPr lang="en-GB" dirty="0"/>
          </a:p>
        </p:txBody>
      </p:sp>
    </p:spTree>
    <p:extLst>
      <p:ext uri="{BB962C8B-B14F-4D97-AF65-F5344CB8AC3E}">
        <p14:creationId xmlns:p14="http://schemas.microsoft.com/office/powerpoint/2010/main" val="2484961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3C4480-47C9-48EF-82BE-59E0CB86F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927" y="64956"/>
            <a:ext cx="10705294" cy="7559675"/>
          </a:xfrm>
          <a:prstGeom prst="rect">
            <a:avLst/>
          </a:prstGeom>
        </p:spPr>
      </p:pic>
      <p:sp>
        <p:nvSpPr>
          <p:cNvPr id="5" name="TextBox 4">
            <a:extLst>
              <a:ext uri="{FF2B5EF4-FFF2-40B4-BE49-F238E27FC236}">
                <a16:creationId xmlns:a16="http://schemas.microsoft.com/office/drawing/2014/main" xmlns="" id="{B6E85F71-BB43-40B5-8005-074DE336457D}"/>
              </a:ext>
            </a:extLst>
          </p:cNvPr>
          <p:cNvSpPr txBox="1"/>
          <p:nvPr/>
        </p:nvSpPr>
        <p:spPr>
          <a:xfrm>
            <a:off x="727612" y="448260"/>
            <a:ext cx="4186106" cy="400110"/>
          </a:xfrm>
          <a:prstGeom prst="rect">
            <a:avLst/>
          </a:prstGeom>
          <a:noFill/>
        </p:spPr>
        <p:txBody>
          <a:bodyPr wrap="square" rtlCol="0">
            <a:spAutoFit/>
          </a:bodyPr>
          <a:lstStyle/>
          <a:p>
            <a:r>
              <a:rPr lang="en-GB" sz="2000" b="1" dirty="0" smtClean="0">
                <a:solidFill>
                  <a:schemeClr val="bg1"/>
                </a:solidFill>
                <a:latin typeface="GaramondItcTEE" pitchFamily="2" charset="0"/>
              </a:rPr>
              <a:t> </a:t>
            </a:r>
            <a:endParaRPr lang="en-GB" sz="2000" dirty="0">
              <a:solidFill>
                <a:schemeClr val="bg1"/>
              </a:solidFill>
              <a:latin typeface="GaramondItcTEE" pitchFamily="2" charset="0"/>
            </a:endParaRPr>
          </a:p>
        </p:txBody>
      </p:sp>
      <p:sp>
        <p:nvSpPr>
          <p:cNvPr id="6" name="TextBox 5">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sp>
        <p:nvSpPr>
          <p:cNvPr id="8" name="TextBox 7">
            <a:extLst>
              <a:ext uri="{FF2B5EF4-FFF2-40B4-BE49-F238E27FC236}">
                <a16:creationId xmlns:a16="http://schemas.microsoft.com/office/drawing/2014/main" xmlns="" id="{B6E85F71-BB43-40B5-8005-074DE336457D}"/>
              </a:ext>
            </a:extLst>
          </p:cNvPr>
          <p:cNvSpPr txBox="1"/>
          <p:nvPr/>
        </p:nvSpPr>
        <p:spPr>
          <a:xfrm>
            <a:off x="660532" y="464104"/>
            <a:ext cx="4186106" cy="492443"/>
          </a:xfrm>
          <a:prstGeom prst="rect">
            <a:avLst/>
          </a:prstGeom>
          <a:noFill/>
        </p:spPr>
        <p:txBody>
          <a:bodyPr wrap="square" rtlCol="0">
            <a:spAutoFit/>
          </a:bodyPr>
          <a:lstStyle/>
          <a:p>
            <a:r>
              <a:rPr lang="en-GB" sz="2600" b="1" dirty="0" smtClean="0">
                <a:solidFill>
                  <a:schemeClr val="bg1"/>
                </a:solidFill>
                <a:latin typeface="GaramondItcTEE" pitchFamily="2" charset="0"/>
              </a:rPr>
              <a:t>RISK</a:t>
            </a:r>
            <a:r>
              <a:rPr lang="en-GB" sz="2000" b="1" dirty="0" smtClean="0">
                <a:solidFill>
                  <a:schemeClr val="bg1"/>
                </a:solidFill>
                <a:latin typeface="GaramondItcTEE" pitchFamily="2" charset="0"/>
              </a:rPr>
              <a:t> - </a:t>
            </a:r>
            <a:r>
              <a:rPr lang="en-GB" sz="1600" b="1" dirty="0" smtClean="0">
                <a:solidFill>
                  <a:schemeClr val="bg1"/>
                </a:solidFill>
                <a:latin typeface="GaramondItcTEE" pitchFamily="2" charset="0"/>
              </a:rPr>
              <a:t>ASSESSMENT</a:t>
            </a:r>
            <a:endParaRPr lang="en-GB" sz="1600" dirty="0">
              <a:solidFill>
                <a:schemeClr val="bg1"/>
              </a:solidFill>
              <a:latin typeface="GaramondItcTEE" pitchFamily="2" charset="0"/>
            </a:endParaRPr>
          </a:p>
        </p:txBody>
      </p:sp>
      <p:sp>
        <p:nvSpPr>
          <p:cNvPr id="9" name="TextBox 8">
            <a:extLst>
              <a:ext uri="{FF2B5EF4-FFF2-40B4-BE49-F238E27FC236}">
                <a16:creationId xmlns:a16="http://schemas.microsoft.com/office/drawing/2014/main" xmlns="" id="{A9357BC8-9ED9-475B-AD7E-DFE14FD23C53}"/>
              </a:ext>
            </a:extLst>
          </p:cNvPr>
          <p:cNvSpPr txBox="1"/>
          <p:nvPr/>
        </p:nvSpPr>
        <p:spPr>
          <a:xfrm>
            <a:off x="8303491" y="7150226"/>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sp>
        <p:nvSpPr>
          <p:cNvPr id="11" name="Rectangle 2"/>
          <p:cNvSpPr>
            <a:spLocks noChangeArrowheads="1"/>
          </p:cNvSpPr>
          <p:nvPr/>
        </p:nvSpPr>
        <p:spPr bwMode="auto">
          <a:xfrm>
            <a:off x="827088" y="1055661"/>
            <a:ext cx="806608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GB" altLang="en-US" b="1" dirty="0" smtClean="0">
                <a:solidFill>
                  <a:srgbClr val="005086"/>
                </a:solidFill>
              </a:rPr>
              <a:t> </a:t>
            </a:r>
            <a:endParaRPr lang="en-GB" altLang="en-US" b="1" dirty="0">
              <a:solidFill>
                <a:srgbClr val="005086"/>
              </a:solidFill>
            </a:endParaRPr>
          </a:p>
        </p:txBody>
      </p:sp>
      <p:sp>
        <p:nvSpPr>
          <p:cNvPr id="12" name="Rectangle 3"/>
          <p:cNvSpPr>
            <a:spLocks noChangeArrowheads="1"/>
          </p:cNvSpPr>
          <p:nvPr/>
        </p:nvSpPr>
        <p:spPr bwMode="auto">
          <a:xfrm>
            <a:off x="827088" y="1476349"/>
            <a:ext cx="9037881"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600" b="1" dirty="0">
                <a:solidFill>
                  <a:srgbClr val="5F5F5F"/>
                </a:solidFill>
              </a:rPr>
              <a:t>In order to be exhaustive in assessing risks, one should split the risks between 2 categories: internal and external</a:t>
            </a:r>
            <a:endParaRPr lang="en-GB" altLang="en-US" sz="1600" b="1" dirty="0">
              <a:solidFill>
                <a:srgbClr val="5F5F5F"/>
              </a:solidFill>
            </a:endParaRPr>
          </a:p>
        </p:txBody>
      </p:sp>
      <p:sp>
        <p:nvSpPr>
          <p:cNvPr id="13" name="AutoShape 6"/>
          <p:cNvSpPr>
            <a:spLocks noChangeArrowheads="1"/>
          </p:cNvSpPr>
          <p:nvPr/>
        </p:nvSpPr>
        <p:spPr bwMode="auto">
          <a:xfrm rot="18552957" flipH="1" flipV="1">
            <a:off x="3248819" y="2945580"/>
            <a:ext cx="558800" cy="360362"/>
          </a:xfrm>
          <a:prstGeom prst="rightArrow">
            <a:avLst>
              <a:gd name="adj1" fmla="val 50000"/>
              <a:gd name="adj2" fmla="val 38767"/>
            </a:avLst>
          </a:prstGeom>
          <a:gradFill rotWithShape="1">
            <a:gsLst>
              <a:gs pos="0">
                <a:srgbClr val="005086"/>
              </a:gs>
              <a:gs pos="100000">
                <a:srgbClr val="5F5F5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2400" baseline="30000">
              <a:solidFill>
                <a:srgbClr val="3B3B3B"/>
              </a:solidFill>
              <a:latin typeface="Lucida Sans" panose="020B0602030504020204" pitchFamily="34" charset="0"/>
              <a:ea typeface="ＭＳ Ｐゴシック" pitchFamily="34" charset="-128"/>
            </a:endParaRPr>
          </a:p>
        </p:txBody>
      </p:sp>
      <p:sp>
        <p:nvSpPr>
          <p:cNvPr id="14" name="Oval 9"/>
          <p:cNvSpPr>
            <a:spLocks noChangeArrowheads="1"/>
          </p:cNvSpPr>
          <p:nvPr/>
        </p:nvSpPr>
        <p:spPr bwMode="gray">
          <a:xfrm>
            <a:off x="3536950" y="2339949"/>
            <a:ext cx="2835275" cy="865187"/>
          </a:xfrm>
          <a:prstGeom prst="ellipse">
            <a:avLst/>
          </a:prstGeom>
          <a:solidFill>
            <a:srgbClr val="005086"/>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lstStyle>
            <a:lvl1pPr defTabSz="762000" eaLnBrk="0" hangingPunct="0">
              <a:defRPr sz="2000">
                <a:solidFill>
                  <a:schemeClr val="tx1"/>
                </a:solidFill>
                <a:latin typeface="Arial" panose="020B0604020202020204" pitchFamily="34" charset="0"/>
              </a:defRPr>
            </a:lvl1pPr>
            <a:lvl2pPr marL="742950" indent="-285750" defTabSz="762000" eaLnBrk="0" hangingPunct="0">
              <a:defRPr sz="2000">
                <a:solidFill>
                  <a:schemeClr val="tx1"/>
                </a:solidFill>
                <a:latin typeface="Arial" panose="020B0604020202020204" pitchFamily="34" charset="0"/>
              </a:defRPr>
            </a:lvl2pPr>
            <a:lvl3pPr marL="1143000" indent="-228600" defTabSz="762000" eaLnBrk="0" hangingPunct="0">
              <a:defRPr sz="2000">
                <a:solidFill>
                  <a:schemeClr val="tx1"/>
                </a:solidFill>
                <a:latin typeface="Arial" panose="020B0604020202020204" pitchFamily="34" charset="0"/>
              </a:defRPr>
            </a:lvl3pPr>
            <a:lvl4pPr marL="1600200" indent="-228600" defTabSz="762000" eaLnBrk="0" hangingPunct="0">
              <a:defRPr sz="2000">
                <a:solidFill>
                  <a:schemeClr val="tx1"/>
                </a:solidFill>
                <a:latin typeface="Arial" panose="020B0604020202020204" pitchFamily="34" charset="0"/>
              </a:defRPr>
            </a:lvl4pPr>
            <a:lvl5pPr marL="2057400" indent="-228600" defTabSz="762000" eaLnBrk="0" hangingPunct="0">
              <a:defRPr sz="20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000">
                <a:solidFill>
                  <a:schemeClr val="tx1"/>
                </a:solidFill>
                <a:latin typeface="Arial" panose="020B0604020202020204" pitchFamily="34" charset="0"/>
              </a:defRPr>
            </a:lvl9pPr>
          </a:lstStyle>
          <a:p>
            <a:pPr algn="ctr">
              <a:lnSpc>
                <a:spcPct val="95000"/>
              </a:lnSpc>
            </a:pPr>
            <a:r>
              <a:rPr lang="en-GB" altLang="en-US" sz="1400" b="1" dirty="0">
                <a:solidFill>
                  <a:schemeClr val="bg1"/>
                </a:solidFill>
                <a:ea typeface="ＭＳ Ｐゴシック" pitchFamily="34" charset="-128"/>
              </a:rPr>
              <a:t>Tools for Assessment</a:t>
            </a:r>
            <a:endParaRPr lang="en-US" altLang="en-US" sz="1400" b="1" dirty="0">
              <a:solidFill>
                <a:schemeClr val="bg1"/>
              </a:solidFill>
              <a:ea typeface="ＭＳ Ｐゴシック" pitchFamily="34" charset="-128"/>
            </a:endParaRPr>
          </a:p>
        </p:txBody>
      </p:sp>
      <p:sp>
        <p:nvSpPr>
          <p:cNvPr id="15" name="AutoShape 6"/>
          <p:cNvSpPr>
            <a:spLocks noChangeArrowheads="1"/>
          </p:cNvSpPr>
          <p:nvPr/>
        </p:nvSpPr>
        <p:spPr bwMode="auto">
          <a:xfrm rot="3047043" flipV="1">
            <a:off x="6128544" y="2945580"/>
            <a:ext cx="558800" cy="360362"/>
          </a:xfrm>
          <a:prstGeom prst="rightArrow">
            <a:avLst>
              <a:gd name="adj1" fmla="val 50000"/>
              <a:gd name="adj2" fmla="val 38767"/>
            </a:avLst>
          </a:prstGeom>
          <a:gradFill rotWithShape="1">
            <a:gsLst>
              <a:gs pos="0">
                <a:srgbClr val="005086"/>
              </a:gs>
              <a:gs pos="100000">
                <a:srgbClr val="5F5F5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2400" baseline="30000">
              <a:solidFill>
                <a:srgbClr val="3B3B3B"/>
              </a:solidFill>
              <a:latin typeface="Lucida Sans" panose="020B0602030504020204" pitchFamily="34" charset="0"/>
              <a:ea typeface="ＭＳ Ｐゴシック" pitchFamily="34" charset="-128"/>
            </a:endParaRPr>
          </a:p>
        </p:txBody>
      </p:sp>
      <p:sp>
        <p:nvSpPr>
          <p:cNvPr id="16" name="AutoShape 10"/>
          <p:cNvSpPr>
            <a:spLocks noChangeArrowheads="1"/>
          </p:cNvSpPr>
          <p:nvPr/>
        </p:nvSpPr>
        <p:spPr bwMode="auto">
          <a:xfrm>
            <a:off x="898525" y="4068736"/>
            <a:ext cx="3529013" cy="1801813"/>
          </a:xfrm>
          <a:prstGeom prst="roundRect">
            <a:avLst>
              <a:gd name="adj" fmla="val 8444"/>
            </a:avLst>
          </a:prstGeom>
          <a:solidFill>
            <a:schemeClr val="bg1"/>
          </a:solidFill>
          <a:ln w="9525" algn="ctr">
            <a:solidFill>
              <a:srgbClr val="4D4D4D"/>
            </a:solidFill>
            <a:round/>
            <a:headEnd/>
            <a:tailEnd/>
          </a:ln>
        </p:spPr>
        <p:txBody>
          <a:bodyPr tIns="91440" bIns="91440" anchor="ctr"/>
          <a:lstStyle>
            <a:lvl1pPr marL="120650" indent="-120650" eaLnBrk="0" hangingPunct="0">
              <a:defRPr sz="2000">
                <a:solidFill>
                  <a:schemeClr val="tx1"/>
                </a:solidFill>
                <a:latin typeface="Arial" panose="020B0604020202020204" pitchFamily="34" charset="0"/>
              </a:defRPr>
            </a:lvl1pPr>
            <a:lvl2pPr marL="349250" indent="-11430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20000"/>
              </a:spcBef>
              <a:buClr>
                <a:srgbClr val="005086"/>
              </a:buClr>
              <a:buFont typeface="Wingdings" panose="05000000000000000000" pitchFamily="2" charset="2"/>
              <a:buChar char="§"/>
            </a:pPr>
            <a:r>
              <a:rPr lang="en-US" altLang="en-US" sz="1400" dirty="0">
                <a:ea typeface="ＭＳ Ｐゴシック" pitchFamily="34" charset="-128"/>
              </a:rPr>
              <a:t>Risks linked with:</a:t>
            </a:r>
          </a:p>
          <a:p>
            <a:pPr lvl="1" eaLnBrk="1" hangingPunct="1">
              <a:spcBef>
                <a:spcPct val="20000"/>
              </a:spcBef>
              <a:buClr>
                <a:srgbClr val="005086"/>
              </a:buClr>
              <a:buFont typeface="Arial" panose="020B0604020202020204" pitchFamily="34" charset="0"/>
              <a:buChar char="-"/>
            </a:pPr>
            <a:r>
              <a:rPr lang="en-US" altLang="en-US" sz="1400" dirty="0">
                <a:ea typeface="ＭＳ Ｐゴシック" pitchFamily="34" charset="-128"/>
              </a:rPr>
              <a:t>The client himself / the owners</a:t>
            </a:r>
          </a:p>
          <a:p>
            <a:pPr lvl="1" eaLnBrk="1" hangingPunct="1">
              <a:spcBef>
                <a:spcPct val="20000"/>
              </a:spcBef>
              <a:buClr>
                <a:srgbClr val="005086"/>
              </a:buClr>
              <a:buFont typeface="Arial" panose="020B0604020202020204" pitchFamily="34" charset="0"/>
              <a:buChar char="-"/>
            </a:pPr>
            <a:r>
              <a:rPr lang="en-US" altLang="en-US" sz="1400" dirty="0">
                <a:ea typeface="ＭＳ Ｐゴシック" pitchFamily="34" charset="-128"/>
              </a:rPr>
              <a:t>The employees</a:t>
            </a:r>
          </a:p>
          <a:p>
            <a:pPr lvl="1" eaLnBrk="1" hangingPunct="1">
              <a:spcBef>
                <a:spcPct val="20000"/>
              </a:spcBef>
              <a:buClr>
                <a:srgbClr val="005086"/>
              </a:buClr>
              <a:buFont typeface="Arial" panose="020B0604020202020204" pitchFamily="34" charset="0"/>
              <a:buChar char="-"/>
            </a:pPr>
            <a:r>
              <a:rPr lang="en-US" altLang="en-US" sz="1400" dirty="0">
                <a:ea typeface="ＭＳ Ｐゴシック" pitchFamily="34" charset="-128"/>
              </a:rPr>
              <a:t>The business place</a:t>
            </a:r>
          </a:p>
          <a:p>
            <a:pPr lvl="1" eaLnBrk="1" hangingPunct="1">
              <a:spcBef>
                <a:spcPct val="20000"/>
              </a:spcBef>
              <a:buClr>
                <a:srgbClr val="005086"/>
              </a:buClr>
              <a:buFont typeface="Arial" panose="020B0604020202020204" pitchFamily="34" charset="0"/>
              <a:buChar char="-"/>
            </a:pPr>
            <a:r>
              <a:rPr lang="en-US" altLang="en-US" sz="1400" dirty="0">
                <a:ea typeface="ＭＳ Ｐゴシック" pitchFamily="34" charset="-128"/>
              </a:rPr>
              <a:t>The organization</a:t>
            </a:r>
          </a:p>
          <a:p>
            <a:pPr lvl="1" eaLnBrk="1" hangingPunct="1">
              <a:spcBef>
                <a:spcPct val="20000"/>
              </a:spcBef>
              <a:buClr>
                <a:srgbClr val="005086"/>
              </a:buClr>
              <a:buFont typeface="Arial" panose="020B0604020202020204" pitchFamily="34" charset="0"/>
              <a:buChar char="-"/>
            </a:pPr>
            <a:r>
              <a:rPr lang="en-US" altLang="en-US" sz="1400" dirty="0">
                <a:ea typeface="ＭＳ Ｐゴシック" pitchFamily="34" charset="-128"/>
              </a:rPr>
              <a:t>…</a:t>
            </a:r>
          </a:p>
        </p:txBody>
      </p:sp>
      <p:sp>
        <p:nvSpPr>
          <p:cNvPr id="17" name="AutoShape 11"/>
          <p:cNvSpPr>
            <a:spLocks noChangeArrowheads="1"/>
          </p:cNvSpPr>
          <p:nvPr/>
        </p:nvSpPr>
        <p:spPr bwMode="auto">
          <a:xfrm>
            <a:off x="900113" y="3492474"/>
            <a:ext cx="3529012" cy="646112"/>
          </a:xfrm>
          <a:prstGeom prst="roundRect">
            <a:avLst>
              <a:gd name="adj" fmla="val 16667"/>
            </a:avLst>
          </a:prstGeom>
          <a:solidFill>
            <a:srgbClr val="5F5F5F"/>
          </a:solidFill>
          <a:ln>
            <a:noFill/>
          </a:ln>
          <a:effectLst>
            <a:prstShdw prst="shdw17" dist="17961" dir="13500000">
              <a:srgbClr val="393A3B">
                <a:alpha val="74997"/>
              </a:srgbClr>
            </a:prst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en-US" sz="1400" b="1">
                <a:solidFill>
                  <a:schemeClr val="bg1"/>
                </a:solidFill>
                <a:latin typeface="Lucida Sans" panose="020B0602030504020204" pitchFamily="34" charset="0"/>
                <a:ea typeface="ＭＳ Ｐゴシック" pitchFamily="34" charset="-128"/>
              </a:rPr>
              <a:t>Internal Risks</a:t>
            </a:r>
          </a:p>
        </p:txBody>
      </p:sp>
      <p:sp>
        <p:nvSpPr>
          <p:cNvPr id="18" name="AutoShape 10"/>
          <p:cNvSpPr>
            <a:spLocks noChangeArrowheads="1"/>
          </p:cNvSpPr>
          <p:nvPr/>
        </p:nvSpPr>
        <p:spPr bwMode="auto">
          <a:xfrm>
            <a:off x="5435600" y="4068736"/>
            <a:ext cx="3529013" cy="1801813"/>
          </a:xfrm>
          <a:prstGeom prst="roundRect">
            <a:avLst>
              <a:gd name="adj" fmla="val 8444"/>
            </a:avLst>
          </a:prstGeom>
          <a:solidFill>
            <a:schemeClr val="bg1"/>
          </a:solidFill>
          <a:ln w="9525" algn="ctr">
            <a:solidFill>
              <a:srgbClr val="4D4D4D"/>
            </a:solidFill>
            <a:round/>
            <a:headEnd/>
            <a:tailEnd/>
          </a:ln>
        </p:spPr>
        <p:txBody>
          <a:bodyPr tIns="91440" bIns="91440" anchor="ctr"/>
          <a:lstStyle>
            <a:lvl1pPr marL="120650" indent="-120650" eaLnBrk="0" hangingPunct="0">
              <a:defRPr sz="2000">
                <a:solidFill>
                  <a:schemeClr val="tx1"/>
                </a:solidFill>
                <a:latin typeface="Arial" panose="020B0604020202020204" pitchFamily="34" charset="0"/>
              </a:defRPr>
            </a:lvl1pPr>
            <a:lvl2pPr marL="349250" indent="-11430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20000"/>
              </a:spcBef>
              <a:buClr>
                <a:srgbClr val="005086"/>
              </a:buClr>
              <a:buFont typeface="Wingdings" panose="05000000000000000000" pitchFamily="2" charset="2"/>
              <a:buChar char="§"/>
            </a:pPr>
            <a:r>
              <a:rPr lang="en-US" altLang="en-US" sz="1400" dirty="0">
                <a:ea typeface="ＭＳ Ｐゴシック" pitchFamily="34" charset="-128"/>
              </a:rPr>
              <a:t>Risks linked with:</a:t>
            </a:r>
          </a:p>
          <a:p>
            <a:pPr lvl="1" eaLnBrk="1" hangingPunct="1">
              <a:spcBef>
                <a:spcPct val="20000"/>
              </a:spcBef>
              <a:buClr>
                <a:srgbClr val="005086"/>
              </a:buClr>
              <a:buFont typeface="Arial" panose="020B0604020202020204" pitchFamily="34" charset="0"/>
              <a:buChar char="-"/>
            </a:pPr>
            <a:r>
              <a:rPr lang="en-US" altLang="en-US" sz="1400" dirty="0">
                <a:ea typeface="ＭＳ Ｐゴシック" pitchFamily="34" charset="-128"/>
              </a:rPr>
              <a:t>The competition</a:t>
            </a:r>
          </a:p>
          <a:p>
            <a:pPr lvl="1" eaLnBrk="1" hangingPunct="1">
              <a:spcBef>
                <a:spcPct val="20000"/>
              </a:spcBef>
              <a:buClr>
                <a:srgbClr val="005086"/>
              </a:buClr>
              <a:buFont typeface="Arial" panose="020B0604020202020204" pitchFamily="34" charset="0"/>
              <a:buChar char="-"/>
            </a:pPr>
            <a:r>
              <a:rPr lang="en-US" altLang="en-US" sz="1400" dirty="0">
                <a:ea typeface="ＭＳ Ｐゴシック" pitchFamily="34" charset="-128"/>
              </a:rPr>
              <a:t>The suppliers</a:t>
            </a:r>
          </a:p>
          <a:p>
            <a:pPr lvl="1" eaLnBrk="1" hangingPunct="1">
              <a:spcBef>
                <a:spcPct val="20000"/>
              </a:spcBef>
              <a:buClr>
                <a:srgbClr val="005086"/>
              </a:buClr>
              <a:buFont typeface="Arial" panose="020B0604020202020204" pitchFamily="34" charset="0"/>
              <a:buChar char="-"/>
            </a:pPr>
            <a:r>
              <a:rPr lang="en-US" altLang="en-US" sz="1400" dirty="0">
                <a:ea typeface="ＭＳ Ｐゴシック" pitchFamily="34" charset="-128"/>
              </a:rPr>
              <a:t>The customers</a:t>
            </a:r>
          </a:p>
          <a:p>
            <a:pPr lvl="1" eaLnBrk="1" hangingPunct="1">
              <a:spcBef>
                <a:spcPct val="20000"/>
              </a:spcBef>
              <a:buClr>
                <a:srgbClr val="005086"/>
              </a:buClr>
              <a:buFont typeface="Arial" panose="020B0604020202020204" pitchFamily="34" charset="0"/>
              <a:buChar char="-"/>
            </a:pPr>
            <a:r>
              <a:rPr lang="en-US" altLang="en-US" sz="1400" dirty="0">
                <a:ea typeface="ＭＳ Ｐゴシック" pitchFamily="34" charset="-128"/>
              </a:rPr>
              <a:t>The regulation</a:t>
            </a:r>
          </a:p>
          <a:p>
            <a:pPr lvl="1" eaLnBrk="1" hangingPunct="1">
              <a:spcBef>
                <a:spcPct val="20000"/>
              </a:spcBef>
              <a:buClr>
                <a:srgbClr val="005086"/>
              </a:buClr>
              <a:buFont typeface="Arial" panose="020B0604020202020204" pitchFamily="34" charset="0"/>
              <a:buChar char="-"/>
            </a:pPr>
            <a:r>
              <a:rPr lang="en-US" altLang="en-US" sz="1400" dirty="0">
                <a:ea typeface="ＭＳ Ｐゴシック" pitchFamily="34" charset="-128"/>
              </a:rPr>
              <a:t>…</a:t>
            </a:r>
          </a:p>
        </p:txBody>
      </p:sp>
      <p:sp>
        <p:nvSpPr>
          <p:cNvPr id="19" name="AutoShape 11"/>
          <p:cNvSpPr>
            <a:spLocks noChangeArrowheads="1"/>
          </p:cNvSpPr>
          <p:nvPr/>
        </p:nvSpPr>
        <p:spPr bwMode="auto">
          <a:xfrm>
            <a:off x="5437188" y="3492474"/>
            <a:ext cx="3529012" cy="646112"/>
          </a:xfrm>
          <a:prstGeom prst="roundRect">
            <a:avLst>
              <a:gd name="adj" fmla="val 16667"/>
            </a:avLst>
          </a:prstGeom>
          <a:solidFill>
            <a:srgbClr val="5F5F5F"/>
          </a:solidFill>
          <a:ln>
            <a:noFill/>
          </a:ln>
          <a:effectLst>
            <a:prstShdw prst="shdw17" dist="17961" dir="13500000">
              <a:srgbClr val="393A3B">
                <a:alpha val="74997"/>
              </a:srgbClr>
            </a:prst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en-US" sz="1400" b="1">
                <a:solidFill>
                  <a:schemeClr val="bg1"/>
                </a:solidFill>
                <a:latin typeface="Lucida Sans" panose="020B0602030504020204" pitchFamily="34" charset="0"/>
                <a:ea typeface="ＭＳ Ｐゴシック" pitchFamily="34" charset="-128"/>
              </a:rPr>
              <a:t>External Risks</a:t>
            </a:r>
          </a:p>
        </p:txBody>
      </p:sp>
      <p:sp>
        <p:nvSpPr>
          <p:cNvPr id="2" name="Footer Placeholder 1"/>
          <p:cNvSpPr>
            <a:spLocks noGrp="1"/>
          </p:cNvSpPr>
          <p:nvPr>
            <p:ph type="ftr" sz="quarter" idx="11"/>
          </p:nvPr>
        </p:nvSpPr>
        <p:spPr/>
        <p:txBody>
          <a:bodyPr/>
          <a:lstStyle/>
          <a:p>
            <a:r>
              <a:rPr lang="en-GB" smtClean="0"/>
              <a:t>11</a:t>
            </a:r>
            <a:endParaRPr lang="en-GB" dirty="0"/>
          </a:p>
        </p:txBody>
      </p:sp>
    </p:spTree>
    <p:extLst>
      <p:ext uri="{BB962C8B-B14F-4D97-AF65-F5344CB8AC3E}">
        <p14:creationId xmlns:p14="http://schemas.microsoft.com/office/powerpoint/2010/main" val="377751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3C4480-47C9-48EF-82BE-59E0CB86F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705294" cy="7559675"/>
          </a:xfrm>
          <a:prstGeom prst="rect">
            <a:avLst/>
          </a:prstGeom>
        </p:spPr>
      </p:pic>
      <p:sp>
        <p:nvSpPr>
          <p:cNvPr id="5" name="TextBox 4">
            <a:extLst>
              <a:ext uri="{FF2B5EF4-FFF2-40B4-BE49-F238E27FC236}">
                <a16:creationId xmlns:a16="http://schemas.microsoft.com/office/drawing/2014/main" xmlns="" id="{B6E85F71-BB43-40B5-8005-074DE336457D}"/>
              </a:ext>
            </a:extLst>
          </p:cNvPr>
          <p:cNvSpPr txBox="1"/>
          <p:nvPr/>
        </p:nvSpPr>
        <p:spPr>
          <a:xfrm>
            <a:off x="727612" y="448260"/>
            <a:ext cx="4186106" cy="492443"/>
          </a:xfrm>
          <a:prstGeom prst="rect">
            <a:avLst/>
          </a:prstGeom>
          <a:noFill/>
        </p:spPr>
        <p:txBody>
          <a:bodyPr wrap="square" rtlCol="0">
            <a:spAutoFit/>
          </a:bodyPr>
          <a:lstStyle/>
          <a:p>
            <a:r>
              <a:rPr lang="en-GB" sz="2600" b="1" dirty="0" smtClean="0">
                <a:solidFill>
                  <a:schemeClr val="bg1"/>
                </a:solidFill>
                <a:latin typeface="GaramondItcTEE" pitchFamily="2" charset="0"/>
              </a:rPr>
              <a:t>RISK </a:t>
            </a:r>
            <a:r>
              <a:rPr lang="en-GB" sz="2000" b="1" dirty="0" smtClean="0">
                <a:solidFill>
                  <a:schemeClr val="bg1"/>
                </a:solidFill>
                <a:latin typeface="GaramondItcTEE" pitchFamily="2" charset="0"/>
              </a:rPr>
              <a:t>- </a:t>
            </a:r>
            <a:r>
              <a:rPr lang="en-GB" sz="1600" b="1" dirty="0" smtClean="0">
                <a:solidFill>
                  <a:schemeClr val="bg1"/>
                </a:solidFill>
                <a:latin typeface="GaramondItcTEE" pitchFamily="2" charset="0"/>
              </a:rPr>
              <a:t>INTERNAL</a:t>
            </a:r>
            <a:r>
              <a:rPr lang="en-GB" sz="2000" b="1" dirty="0" smtClean="0">
                <a:solidFill>
                  <a:schemeClr val="bg1"/>
                </a:solidFill>
                <a:latin typeface="GaramondItcTEE" pitchFamily="2" charset="0"/>
              </a:rPr>
              <a:t> </a:t>
            </a:r>
            <a:endParaRPr lang="en-GB" sz="2000" dirty="0">
              <a:solidFill>
                <a:schemeClr val="bg1"/>
              </a:solidFill>
              <a:latin typeface="GaramondItcTEE" pitchFamily="2" charset="0"/>
            </a:endParaRPr>
          </a:p>
        </p:txBody>
      </p:sp>
      <p:sp>
        <p:nvSpPr>
          <p:cNvPr id="6" name="TextBox 5">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40442225"/>
              </p:ext>
            </p:extLst>
          </p:nvPr>
        </p:nvGraphicFramePr>
        <p:xfrm>
          <a:off x="435210" y="993619"/>
          <a:ext cx="9671539" cy="5741152"/>
        </p:xfrm>
        <a:graphic>
          <a:graphicData uri="http://schemas.openxmlformats.org/drawingml/2006/table">
            <a:tbl>
              <a:tblPr/>
              <a:tblGrid>
                <a:gridCol w="1294615"/>
                <a:gridCol w="8376924"/>
              </a:tblGrid>
              <a:tr h="547344">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bg1"/>
                          </a:solidFill>
                          <a:effectLst/>
                          <a:latin typeface="GaramondItcTEE"/>
                        </a:rPr>
                        <a:t>Typical Questions</a:t>
                      </a:r>
                    </a:p>
                  </a:txBody>
                  <a:tcPr marL="36000" marR="36000" marT="36002" marB="36002"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005086"/>
                    </a:solidFill>
                  </a:tcPr>
                </a:tc>
                <a:tc hMerge="1">
                  <a:txBody>
                    <a:bodyPr/>
                    <a:lstStyle/>
                    <a:p>
                      <a:endParaRPr lang="en-US"/>
                    </a:p>
                  </a:txBody>
                  <a:tcPr/>
                </a:tc>
              </a:tr>
              <a:tr h="11736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rPr>
                        <a:t>Strategy </a:t>
                      </a:r>
                    </a:p>
                  </a:txBody>
                  <a:tcPr marL="45720" marR="45720" marT="91444" marB="91444"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585858"/>
                    </a:solidFill>
                  </a:tcPr>
                </a:tc>
                <a:tc>
                  <a:txBody>
                    <a:bodyPr/>
                    <a:lstStyle/>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Business model: how does the company make profits?</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Who are the targeted customers?</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What are the differences between the company ’s products and competitors’ ones?</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What are the company ’s pricing positioning compared with competition?...</a:t>
                      </a:r>
                    </a:p>
                  </a:txBody>
                  <a:tcPr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908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rPr>
                        <a:t>Organisation</a:t>
                      </a:r>
                    </a:p>
                  </a:txBody>
                  <a:tcPr marL="45720" marR="45720" marT="91444" marB="91444"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alpha val="50195"/>
                      </a:schemeClr>
                    </a:solidFill>
                  </a:tcPr>
                </a:tc>
                <a:tc>
                  <a:txBody>
                    <a:bodyPr/>
                    <a:lstStyle/>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How many employees does the company have?</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What are the different positions?</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What is the hierarchy structure between the positions (departments if relevant)?...</a:t>
                      </a:r>
                    </a:p>
                  </a:txBody>
                  <a:tcPr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13577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1" i="0" u="none" strike="noStrike" cap="none" normalizeH="0" baseline="0" smtClean="0">
                          <a:ln>
                            <a:noFill/>
                          </a:ln>
                          <a:solidFill>
                            <a:schemeClr val="bg1"/>
                          </a:solidFill>
                          <a:effectLst/>
                          <a:latin typeface="Arial" charset="0"/>
                        </a:rPr>
                        <a:t>Resources</a:t>
                      </a:r>
                    </a:p>
                  </a:txBody>
                  <a:tcPr marL="45720" marR="45720" marT="91444" marB="91444"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3B3B3B">
                        <a:alpha val="50195"/>
                      </a:srgbClr>
                    </a:solidFill>
                  </a:tcPr>
                </a:tc>
                <a:tc>
                  <a:txBody>
                    <a:bodyPr/>
                    <a:lstStyle/>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Human resources: who are the staff per position? How skilful are they? How trustworthy are they?</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Financial resources: what is the equity to finance the business? What is the level of cash to support cash payments?</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Material resources: how does the business location look like? Can it fit the business? What is the quality level of fixed assets?…</a:t>
                      </a:r>
                    </a:p>
                  </a:txBody>
                  <a:tcPr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13577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1" i="0" u="none" strike="noStrike" cap="none" normalizeH="0" baseline="0" dirty="0" smtClean="0">
                          <a:ln>
                            <a:noFill/>
                          </a:ln>
                          <a:solidFill>
                            <a:schemeClr val="bg1"/>
                          </a:solidFill>
                          <a:effectLst/>
                          <a:latin typeface="Arial" charset="0"/>
                        </a:rPr>
                        <a:t>Processes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Procedures</a:t>
                      </a:r>
                    </a:p>
                  </a:txBody>
                  <a:tcPr marL="45720" marR="45720" marT="91444" marB="91444"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alpha val="50195"/>
                      </a:schemeClr>
                    </a:solidFill>
                  </a:tcPr>
                </a:tc>
                <a:tc>
                  <a:txBody>
                    <a:bodyPr/>
                    <a:lstStyle/>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How is the company’s purchasing process organized? How many suppliers? When does the company pay actually for the goods? </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How is the company’s selling process organized? How many recurrent customers? What is their part of sales? When does the company receive cash for the goods? </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Other processes of relevance?...</a:t>
                      </a:r>
                    </a:p>
                  </a:txBody>
                  <a:tcPr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Footer Placeholder 6"/>
          <p:cNvSpPr>
            <a:spLocks noGrp="1"/>
          </p:cNvSpPr>
          <p:nvPr>
            <p:ph type="ftr" sz="quarter" idx="11"/>
          </p:nvPr>
        </p:nvSpPr>
        <p:spPr/>
        <p:txBody>
          <a:bodyPr/>
          <a:lstStyle/>
          <a:p>
            <a:r>
              <a:rPr lang="en-GB" smtClean="0"/>
              <a:t>12</a:t>
            </a:r>
            <a:endParaRPr lang="en-GB" dirty="0"/>
          </a:p>
        </p:txBody>
      </p:sp>
    </p:spTree>
    <p:extLst>
      <p:ext uri="{BB962C8B-B14F-4D97-AF65-F5344CB8AC3E}">
        <p14:creationId xmlns:p14="http://schemas.microsoft.com/office/powerpoint/2010/main" val="1559914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3C4480-47C9-48EF-82BE-59E0CB86F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705294" cy="7559675"/>
          </a:xfrm>
          <a:prstGeom prst="rect">
            <a:avLst/>
          </a:prstGeom>
        </p:spPr>
      </p:pic>
      <p:sp>
        <p:nvSpPr>
          <p:cNvPr id="5" name="TextBox 4">
            <a:extLst>
              <a:ext uri="{FF2B5EF4-FFF2-40B4-BE49-F238E27FC236}">
                <a16:creationId xmlns:a16="http://schemas.microsoft.com/office/drawing/2014/main" xmlns="" id="{B6E85F71-BB43-40B5-8005-074DE336457D}"/>
              </a:ext>
            </a:extLst>
          </p:cNvPr>
          <p:cNvSpPr txBox="1"/>
          <p:nvPr/>
        </p:nvSpPr>
        <p:spPr>
          <a:xfrm>
            <a:off x="622681" y="298359"/>
            <a:ext cx="4186106" cy="553998"/>
          </a:xfrm>
          <a:prstGeom prst="rect">
            <a:avLst/>
          </a:prstGeom>
          <a:noFill/>
        </p:spPr>
        <p:txBody>
          <a:bodyPr wrap="square" rtlCol="0">
            <a:spAutoFit/>
          </a:bodyPr>
          <a:lstStyle/>
          <a:p>
            <a:r>
              <a:rPr lang="en-GB" sz="2600" b="1" dirty="0" smtClean="0">
                <a:solidFill>
                  <a:schemeClr val="bg1"/>
                </a:solidFill>
                <a:latin typeface="GaramondItcTEE" pitchFamily="2" charset="0"/>
              </a:rPr>
              <a:t>RISK</a:t>
            </a:r>
            <a:r>
              <a:rPr lang="en-GB" sz="3000" b="1" dirty="0" smtClean="0">
                <a:solidFill>
                  <a:schemeClr val="bg1"/>
                </a:solidFill>
                <a:latin typeface="GaramondItcTEE" pitchFamily="2" charset="0"/>
              </a:rPr>
              <a:t> </a:t>
            </a:r>
            <a:r>
              <a:rPr lang="en-GB" sz="2000" b="1" dirty="0" smtClean="0">
                <a:solidFill>
                  <a:schemeClr val="bg1"/>
                </a:solidFill>
                <a:latin typeface="GaramondItcTEE" pitchFamily="2" charset="0"/>
              </a:rPr>
              <a:t>- </a:t>
            </a:r>
            <a:r>
              <a:rPr lang="en-GB" sz="1600" b="1" dirty="0" smtClean="0">
                <a:solidFill>
                  <a:schemeClr val="bg1"/>
                </a:solidFill>
                <a:latin typeface="GaramondItcTEE" pitchFamily="2" charset="0"/>
              </a:rPr>
              <a:t>EXTERNAL </a:t>
            </a:r>
            <a:endParaRPr lang="en-GB" sz="1600" dirty="0">
              <a:solidFill>
                <a:schemeClr val="bg1"/>
              </a:solidFill>
              <a:latin typeface="GaramondItcTEE" pitchFamily="2" charset="0"/>
            </a:endParaRPr>
          </a:p>
        </p:txBody>
      </p:sp>
      <p:sp>
        <p:nvSpPr>
          <p:cNvPr id="6" name="TextBox 5">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634624918"/>
              </p:ext>
            </p:extLst>
          </p:nvPr>
        </p:nvGraphicFramePr>
        <p:xfrm>
          <a:off x="441633" y="868339"/>
          <a:ext cx="9197042" cy="6169719"/>
        </p:xfrm>
        <a:graphic>
          <a:graphicData uri="http://schemas.openxmlformats.org/drawingml/2006/table">
            <a:tbl>
              <a:tblPr/>
              <a:tblGrid>
                <a:gridCol w="1231101"/>
                <a:gridCol w="7965941"/>
              </a:tblGrid>
              <a:tr h="494413">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bg1"/>
                          </a:solidFill>
                          <a:effectLst/>
                          <a:latin typeface="GaramondItcTEE"/>
                        </a:rPr>
                        <a:t>Typical Questions</a:t>
                      </a:r>
                    </a:p>
                  </a:txBody>
                  <a:tcPr marL="36000" marR="36000" marT="35994" marB="35994"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005086"/>
                    </a:solidFill>
                  </a:tcPr>
                </a:tc>
                <a:tc hMerge="1">
                  <a:txBody>
                    <a:bodyPr/>
                    <a:lstStyle/>
                    <a:p>
                      <a:endParaRPr lang="en-US"/>
                    </a:p>
                  </a:txBody>
                  <a:tcPr/>
                </a:tc>
              </a:tr>
              <a:tr h="6236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1" i="0" u="none" strike="noStrike" cap="none" normalizeH="0" baseline="0" dirty="0" smtClean="0">
                          <a:ln>
                            <a:noFill/>
                          </a:ln>
                          <a:solidFill>
                            <a:schemeClr val="bg1"/>
                          </a:solidFill>
                          <a:effectLst/>
                          <a:latin typeface="GaramondItcTEE"/>
                        </a:rPr>
                        <a:t>Competitive intensity </a:t>
                      </a:r>
                    </a:p>
                  </a:txBody>
                  <a:tcPr marL="45720" marR="45720" marT="91426" marB="9142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4D4D4D">
                        <a:alpha val="50000"/>
                      </a:srgbClr>
                    </a:solidFill>
                  </a:tcPr>
                </a:tc>
                <a:tc>
                  <a:txBody>
                    <a:bodyPr/>
                    <a:lstStyle/>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What are the strengths and weaknesses of the company compared with the competitors?</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Are the competitors likely to improve or change?...</a:t>
                      </a:r>
                    </a:p>
                  </a:txBody>
                  <a:tcPr marT="45713" marB="457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11223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1" i="0" u="none" strike="noStrike" cap="none" normalizeH="0" baseline="0" dirty="0" smtClean="0">
                          <a:ln>
                            <a:noFill/>
                          </a:ln>
                          <a:solidFill>
                            <a:schemeClr val="bg1"/>
                          </a:solidFill>
                          <a:effectLst/>
                          <a:latin typeface="GaramondItcTEE"/>
                        </a:rPr>
                        <a:t>Customers </a:t>
                      </a:r>
                    </a:p>
                  </a:txBody>
                  <a:tcPr marL="45720" marR="45720" marT="91426" marB="9142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4D4D4D">
                        <a:alpha val="50000"/>
                      </a:srgbClr>
                    </a:solidFill>
                  </a:tcPr>
                </a:tc>
                <a:tc>
                  <a:txBody>
                    <a:bodyPr/>
                    <a:lstStyle/>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How many customers does the company have? </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What is their size? What is their bargaining power with respect to the company?</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How much do they depend on the company?</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How sustainable are they?...</a:t>
                      </a:r>
                    </a:p>
                  </a:txBody>
                  <a:tcPr marT="45713" marB="457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11223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1" i="0" u="none" strike="noStrike" cap="none" normalizeH="0" baseline="0" dirty="0" smtClean="0">
                          <a:ln>
                            <a:noFill/>
                          </a:ln>
                          <a:solidFill>
                            <a:schemeClr val="bg1"/>
                          </a:solidFill>
                          <a:effectLst/>
                          <a:latin typeface="GaramondItcTEE"/>
                        </a:rPr>
                        <a:t>Suppliers </a:t>
                      </a:r>
                    </a:p>
                  </a:txBody>
                  <a:tcPr marL="45720" marR="45720" marT="91426" marB="9142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4D4D4D">
                        <a:alpha val="50000"/>
                      </a:srgbClr>
                    </a:solidFill>
                  </a:tcPr>
                </a:tc>
                <a:tc>
                  <a:txBody>
                    <a:bodyPr/>
                    <a:lstStyle/>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How many suppliers does the company have? </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What is their size? What is their bargaining power with respect to the company?</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How much do they depend on the company?</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How sustainable are they?...</a:t>
                      </a:r>
                    </a:p>
                  </a:txBody>
                  <a:tcPr marT="45713" marB="457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10772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1" i="0" u="none" strike="noStrike" cap="none" normalizeH="0" baseline="0" dirty="0" smtClean="0">
                          <a:ln>
                            <a:noFill/>
                          </a:ln>
                          <a:solidFill>
                            <a:schemeClr val="bg1"/>
                          </a:solidFill>
                          <a:effectLst/>
                          <a:latin typeface="GaramondItcTEE"/>
                        </a:rPr>
                        <a:t>Potential new entrants</a:t>
                      </a:r>
                    </a:p>
                  </a:txBody>
                  <a:tcPr marL="45720" marR="45720" marT="91426" marB="9142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4D4D4D">
                        <a:alpha val="50000"/>
                      </a:srgbClr>
                    </a:solidFill>
                  </a:tcPr>
                </a:tc>
                <a:tc>
                  <a:txBody>
                    <a:bodyPr/>
                    <a:lstStyle/>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Can new competitors enter the market?</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Is there some barriers to entry? Technological know-how? Relationship with customers/suppliers?</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Or is it to enter? What would be the impact on the market?</a:t>
                      </a:r>
                    </a:p>
                  </a:txBody>
                  <a:tcPr marT="45713" marB="457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11223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200" b="1" i="0" u="none" strike="noStrike" cap="none" normalizeH="0" baseline="0" dirty="0" smtClean="0">
                          <a:ln>
                            <a:noFill/>
                          </a:ln>
                          <a:solidFill>
                            <a:schemeClr val="bg1"/>
                          </a:solidFill>
                          <a:effectLst/>
                          <a:latin typeface="GaramondItcTEE"/>
                        </a:rPr>
                        <a:t>Substitution products / environment</a:t>
                      </a:r>
                    </a:p>
                  </a:txBody>
                  <a:tcPr marL="45720" marR="45720" marT="91426" marB="9142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4D4D4D">
                        <a:alpha val="50000"/>
                      </a:srgbClr>
                    </a:solidFill>
                  </a:tcPr>
                </a:tc>
                <a:tc>
                  <a:txBody>
                    <a:bodyPr/>
                    <a:lstStyle/>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Could substitution products enter the market? Would they disturb the market?</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Could the company manufacture / sell them?</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Is there a regulation that governs the market?</a:t>
                      </a:r>
                    </a:p>
                    <a:p>
                      <a:pPr marL="92075" marR="0" lvl="0" indent="-92075" algn="l" defTabSz="914400" rtl="0" eaLnBrk="1" fontAlgn="base" latinLnBrk="0" hangingPunct="1">
                        <a:lnSpc>
                          <a:spcPct val="100000"/>
                        </a:lnSpc>
                        <a:spcBef>
                          <a:spcPct val="20000"/>
                        </a:spcBef>
                        <a:spcAft>
                          <a:spcPct val="0"/>
                        </a:spcAft>
                        <a:buClr>
                          <a:srgbClr val="585858"/>
                        </a:buClr>
                        <a:buSzTx/>
                        <a:buFont typeface="Wingdings" pitchFamily="2" charset="2"/>
                        <a:buChar char="§"/>
                        <a:tabLst/>
                      </a:pPr>
                      <a:r>
                        <a:rPr kumimoji="0" lang="en-GB" sz="1600" b="0" i="0" u="none" strike="noStrike" cap="none" normalizeH="0" baseline="0" dirty="0" smtClean="0">
                          <a:ln>
                            <a:noFill/>
                          </a:ln>
                          <a:solidFill>
                            <a:schemeClr val="tx1"/>
                          </a:solidFill>
                          <a:effectLst/>
                          <a:latin typeface="GaramondItcTEE"/>
                        </a:rPr>
                        <a:t>How likely is the regulation to change?...</a:t>
                      </a:r>
                    </a:p>
                  </a:txBody>
                  <a:tcPr marT="45713" marB="4571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Footer Placeholder 6"/>
          <p:cNvSpPr>
            <a:spLocks noGrp="1"/>
          </p:cNvSpPr>
          <p:nvPr>
            <p:ph type="ftr" sz="quarter" idx="11"/>
          </p:nvPr>
        </p:nvSpPr>
        <p:spPr/>
        <p:txBody>
          <a:bodyPr/>
          <a:lstStyle/>
          <a:p>
            <a:r>
              <a:rPr lang="en-GB" smtClean="0"/>
              <a:t>13</a:t>
            </a:r>
            <a:endParaRPr lang="en-GB" dirty="0"/>
          </a:p>
        </p:txBody>
      </p:sp>
    </p:spTree>
    <p:extLst>
      <p:ext uri="{BB962C8B-B14F-4D97-AF65-F5344CB8AC3E}">
        <p14:creationId xmlns:p14="http://schemas.microsoft.com/office/powerpoint/2010/main" val="520298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3C4480-47C9-48EF-82BE-59E0CB86F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705294" cy="7559675"/>
          </a:xfrm>
          <a:prstGeom prst="rect">
            <a:avLst/>
          </a:prstGeom>
        </p:spPr>
      </p:pic>
      <p:sp>
        <p:nvSpPr>
          <p:cNvPr id="5" name="TextBox 4">
            <a:extLst>
              <a:ext uri="{FF2B5EF4-FFF2-40B4-BE49-F238E27FC236}">
                <a16:creationId xmlns:a16="http://schemas.microsoft.com/office/drawing/2014/main" xmlns="" id="{B6E85F71-BB43-40B5-8005-074DE336457D}"/>
              </a:ext>
            </a:extLst>
          </p:cNvPr>
          <p:cNvSpPr txBox="1"/>
          <p:nvPr/>
        </p:nvSpPr>
        <p:spPr>
          <a:xfrm>
            <a:off x="727612" y="448260"/>
            <a:ext cx="4186106" cy="400110"/>
          </a:xfrm>
          <a:prstGeom prst="rect">
            <a:avLst/>
          </a:prstGeom>
          <a:noFill/>
        </p:spPr>
        <p:txBody>
          <a:bodyPr wrap="square" rtlCol="0">
            <a:spAutoFit/>
          </a:bodyPr>
          <a:lstStyle/>
          <a:p>
            <a:r>
              <a:rPr lang="en-GB" sz="2000" b="1" dirty="0" smtClean="0">
                <a:solidFill>
                  <a:schemeClr val="bg1"/>
                </a:solidFill>
                <a:latin typeface="GaramondItcTEE" pitchFamily="2" charset="0"/>
              </a:rPr>
              <a:t>SCREENING</a:t>
            </a:r>
            <a:endParaRPr lang="en-GB" sz="2000" dirty="0">
              <a:solidFill>
                <a:schemeClr val="bg1"/>
              </a:solidFill>
              <a:latin typeface="GaramondItcTEE" pitchFamily="2" charset="0"/>
            </a:endParaRPr>
          </a:p>
        </p:txBody>
      </p:sp>
      <p:sp>
        <p:nvSpPr>
          <p:cNvPr id="6" name="TextBox 5">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grpSp>
        <p:nvGrpSpPr>
          <p:cNvPr id="7" name="Group 6">
            <a:extLst>
              <a:ext uri="{FF2B5EF4-FFF2-40B4-BE49-F238E27FC236}">
                <a16:creationId xmlns:a16="http://schemas.microsoft.com/office/drawing/2014/main" xmlns="" id="{4D77D258-2454-4B80-8B2F-383AD7E9CEDC}"/>
              </a:ext>
            </a:extLst>
          </p:cNvPr>
          <p:cNvGrpSpPr/>
          <p:nvPr/>
        </p:nvGrpSpPr>
        <p:grpSpPr>
          <a:xfrm>
            <a:off x="2052902" y="2145000"/>
            <a:ext cx="5721631" cy="4352687"/>
            <a:chOff x="1728491" y="1566381"/>
            <a:chExt cx="6858520" cy="5318994"/>
          </a:xfrm>
        </p:grpSpPr>
        <p:sp>
          <p:nvSpPr>
            <p:cNvPr id="8" name="Oval 178">
              <a:extLst>
                <a:ext uri="{FF2B5EF4-FFF2-40B4-BE49-F238E27FC236}">
                  <a16:creationId xmlns:a16="http://schemas.microsoft.com/office/drawing/2014/main" xmlns="" id="{420AC0F5-AC1C-4D85-8AED-BD9AE12C5323}"/>
                </a:ext>
              </a:extLst>
            </p:cNvPr>
            <p:cNvSpPr>
              <a:spLocks noChangeArrowheads="1"/>
            </p:cNvSpPr>
            <p:nvPr/>
          </p:nvSpPr>
          <p:spPr bwMode="auto">
            <a:xfrm>
              <a:off x="2632975" y="1868765"/>
              <a:ext cx="4511812" cy="4655516"/>
            </a:xfrm>
            <a:prstGeom prst="ellipse">
              <a:avLst/>
            </a:prstGeom>
            <a:noFill/>
            <a:ln w="8413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dirty="0"/>
            </a:p>
          </p:txBody>
        </p:sp>
        <p:grpSp>
          <p:nvGrpSpPr>
            <p:cNvPr id="9" name="Group 179">
              <a:extLst>
                <a:ext uri="{FF2B5EF4-FFF2-40B4-BE49-F238E27FC236}">
                  <a16:creationId xmlns:a16="http://schemas.microsoft.com/office/drawing/2014/main" xmlns="" id="{11A4435D-B353-4ED0-B232-E35B054AABEC}"/>
                </a:ext>
              </a:extLst>
            </p:cNvPr>
            <p:cNvGrpSpPr>
              <a:grpSpLocks/>
            </p:cNvGrpSpPr>
            <p:nvPr/>
          </p:nvGrpSpPr>
          <p:grpSpPr bwMode="auto">
            <a:xfrm rot="8887466">
              <a:off x="6269100" y="5699230"/>
              <a:ext cx="513397" cy="740332"/>
              <a:chOff x="1754" y="1575"/>
              <a:chExt cx="306" cy="436"/>
            </a:xfrm>
            <a:solidFill>
              <a:srgbClr val="FF0000"/>
            </a:solidFill>
          </p:grpSpPr>
          <p:sp>
            <p:nvSpPr>
              <p:cNvPr id="166" name="Freeform 180">
                <a:extLst>
                  <a:ext uri="{FF2B5EF4-FFF2-40B4-BE49-F238E27FC236}">
                    <a16:creationId xmlns:a16="http://schemas.microsoft.com/office/drawing/2014/main" xmlns="" id="{4709B925-B2C4-4B1E-89F0-B4190D03C7E3}"/>
                  </a:ext>
                </a:extLst>
              </p:cNvPr>
              <p:cNvSpPr>
                <a:spLocks noEditPoints="1"/>
              </p:cNvSpPr>
              <p:nvPr/>
            </p:nvSpPr>
            <p:spPr bwMode="auto">
              <a:xfrm>
                <a:off x="1754" y="1575"/>
                <a:ext cx="306" cy="436"/>
              </a:xfrm>
              <a:custGeom>
                <a:avLst/>
                <a:gdLst>
                  <a:gd name="T0" fmla="*/ 0 w 5416"/>
                  <a:gd name="T1" fmla="*/ 0 h 7734"/>
                  <a:gd name="T2" fmla="*/ 0 w 5416"/>
                  <a:gd name="T3" fmla="*/ 0 h 7734"/>
                  <a:gd name="T4" fmla="*/ 0 w 5416"/>
                  <a:gd name="T5" fmla="*/ 0 h 7734"/>
                  <a:gd name="T6" fmla="*/ 0 w 5416"/>
                  <a:gd name="T7" fmla="*/ 0 h 7734"/>
                  <a:gd name="T8" fmla="*/ 0 w 5416"/>
                  <a:gd name="T9" fmla="*/ 0 h 7734"/>
                  <a:gd name="T10" fmla="*/ 0 w 5416"/>
                  <a:gd name="T11" fmla="*/ 0 h 7734"/>
                  <a:gd name="T12" fmla="*/ 0 w 5416"/>
                  <a:gd name="T13" fmla="*/ 0 h 7734"/>
                  <a:gd name="T14" fmla="*/ 0 w 5416"/>
                  <a:gd name="T15" fmla="*/ 0 h 7734"/>
                  <a:gd name="T16" fmla="*/ 0 w 5416"/>
                  <a:gd name="T17" fmla="*/ 0 h 7734"/>
                  <a:gd name="T18" fmla="*/ 0 w 5416"/>
                  <a:gd name="T19" fmla="*/ 0 h 7734"/>
                  <a:gd name="T20" fmla="*/ 0 w 5416"/>
                  <a:gd name="T21" fmla="*/ 0 h 7734"/>
                  <a:gd name="T22" fmla="*/ 0 w 5416"/>
                  <a:gd name="T23" fmla="*/ 0 h 7734"/>
                  <a:gd name="T24" fmla="*/ 0 w 5416"/>
                  <a:gd name="T25" fmla="*/ 0 h 7734"/>
                  <a:gd name="T26" fmla="*/ 0 w 5416"/>
                  <a:gd name="T27" fmla="*/ 0 h 7734"/>
                  <a:gd name="T28" fmla="*/ 0 w 5416"/>
                  <a:gd name="T29" fmla="*/ 0 h 7734"/>
                  <a:gd name="T30" fmla="*/ 0 w 5416"/>
                  <a:gd name="T31" fmla="*/ 0 h 7734"/>
                  <a:gd name="T32" fmla="*/ 0 w 5416"/>
                  <a:gd name="T33" fmla="*/ 0 h 7734"/>
                  <a:gd name="T34" fmla="*/ 0 w 5416"/>
                  <a:gd name="T35" fmla="*/ 0 h 7734"/>
                  <a:gd name="T36" fmla="*/ 0 w 5416"/>
                  <a:gd name="T37" fmla="*/ 0 h 7734"/>
                  <a:gd name="T38" fmla="*/ 0 w 5416"/>
                  <a:gd name="T39" fmla="*/ 0 h 7734"/>
                  <a:gd name="T40" fmla="*/ 0 w 5416"/>
                  <a:gd name="T41" fmla="*/ 0 h 7734"/>
                  <a:gd name="T42" fmla="*/ 0 w 5416"/>
                  <a:gd name="T43" fmla="*/ 0 h 7734"/>
                  <a:gd name="T44" fmla="*/ 0 w 5416"/>
                  <a:gd name="T45" fmla="*/ 0 h 7734"/>
                  <a:gd name="T46" fmla="*/ 0 w 5416"/>
                  <a:gd name="T47" fmla="*/ 0 h 7734"/>
                  <a:gd name="T48" fmla="*/ 0 w 5416"/>
                  <a:gd name="T49" fmla="*/ 0 h 7734"/>
                  <a:gd name="T50" fmla="*/ 0 w 5416"/>
                  <a:gd name="T51" fmla="*/ 0 h 7734"/>
                  <a:gd name="T52" fmla="*/ 0 w 5416"/>
                  <a:gd name="T53" fmla="*/ 0 h 7734"/>
                  <a:gd name="T54" fmla="*/ 0 w 5416"/>
                  <a:gd name="T55" fmla="*/ 0 h 7734"/>
                  <a:gd name="T56" fmla="*/ 0 w 5416"/>
                  <a:gd name="T57" fmla="*/ 0 h 7734"/>
                  <a:gd name="T58" fmla="*/ 0 w 5416"/>
                  <a:gd name="T59" fmla="*/ 0 h 7734"/>
                  <a:gd name="T60" fmla="*/ 0 w 5416"/>
                  <a:gd name="T61" fmla="*/ 0 h 7734"/>
                  <a:gd name="T62" fmla="*/ 0 w 5416"/>
                  <a:gd name="T63" fmla="*/ 0 h 7734"/>
                  <a:gd name="T64" fmla="*/ 0 w 5416"/>
                  <a:gd name="T65" fmla="*/ 0 h 7734"/>
                  <a:gd name="T66" fmla="*/ 0 w 5416"/>
                  <a:gd name="T67" fmla="*/ 0 h 7734"/>
                  <a:gd name="T68" fmla="*/ 0 w 5416"/>
                  <a:gd name="T69" fmla="*/ 0 h 7734"/>
                  <a:gd name="T70" fmla="*/ 0 w 5416"/>
                  <a:gd name="T71" fmla="*/ 0 h 7734"/>
                  <a:gd name="T72" fmla="*/ 0 w 5416"/>
                  <a:gd name="T73" fmla="*/ 0 h 7734"/>
                  <a:gd name="T74" fmla="*/ 0 w 5416"/>
                  <a:gd name="T75" fmla="*/ 0 h 7734"/>
                  <a:gd name="T76" fmla="*/ 0 w 5416"/>
                  <a:gd name="T77" fmla="*/ 0 h 7734"/>
                  <a:gd name="T78" fmla="*/ 0 w 5416"/>
                  <a:gd name="T79" fmla="*/ 0 h 7734"/>
                  <a:gd name="T80" fmla="*/ 0 w 5416"/>
                  <a:gd name="T81" fmla="*/ 0 h 7734"/>
                  <a:gd name="T82" fmla="*/ 0 w 5416"/>
                  <a:gd name="T83" fmla="*/ 0 h 7734"/>
                  <a:gd name="T84" fmla="*/ 0 w 5416"/>
                  <a:gd name="T85" fmla="*/ 0 h 7734"/>
                  <a:gd name="T86" fmla="*/ 0 w 5416"/>
                  <a:gd name="T87" fmla="*/ 0 h 7734"/>
                  <a:gd name="T88" fmla="*/ 0 w 5416"/>
                  <a:gd name="T89" fmla="*/ 0 h 7734"/>
                  <a:gd name="T90" fmla="*/ 0 w 5416"/>
                  <a:gd name="T91" fmla="*/ 0 h 7734"/>
                  <a:gd name="T92" fmla="*/ 0 w 5416"/>
                  <a:gd name="T93" fmla="*/ 0 h 7734"/>
                  <a:gd name="T94" fmla="*/ 0 w 5416"/>
                  <a:gd name="T95" fmla="*/ 0 h 7734"/>
                  <a:gd name="T96" fmla="*/ 0 w 5416"/>
                  <a:gd name="T97" fmla="*/ 0 h 7734"/>
                  <a:gd name="T98" fmla="*/ 0 w 5416"/>
                  <a:gd name="T99" fmla="*/ 0 h 7734"/>
                  <a:gd name="T100" fmla="*/ 0 w 5416"/>
                  <a:gd name="T101" fmla="*/ 0 h 7734"/>
                  <a:gd name="T102" fmla="*/ 0 w 5416"/>
                  <a:gd name="T103" fmla="*/ 0 h 7734"/>
                  <a:gd name="T104" fmla="*/ 0 w 5416"/>
                  <a:gd name="T105" fmla="*/ 0 h 7734"/>
                  <a:gd name="T106" fmla="*/ 0 w 5416"/>
                  <a:gd name="T107" fmla="*/ 0 h 7734"/>
                  <a:gd name="T108" fmla="*/ 0 w 5416"/>
                  <a:gd name="T109" fmla="*/ 0 h 7734"/>
                  <a:gd name="T110" fmla="*/ 0 w 5416"/>
                  <a:gd name="T111" fmla="*/ 0 h 7734"/>
                  <a:gd name="T112" fmla="*/ 0 w 5416"/>
                  <a:gd name="T113" fmla="*/ 0 h 7734"/>
                  <a:gd name="T114" fmla="*/ 0 w 5416"/>
                  <a:gd name="T115" fmla="*/ 0 h 7734"/>
                  <a:gd name="T116" fmla="*/ 0 w 5416"/>
                  <a:gd name="T117" fmla="*/ 0 h 7734"/>
                  <a:gd name="T118" fmla="*/ 0 w 5416"/>
                  <a:gd name="T119" fmla="*/ 0 h 7734"/>
                  <a:gd name="T120" fmla="*/ 0 w 5416"/>
                  <a:gd name="T121" fmla="*/ 0 h 7734"/>
                  <a:gd name="T122" fmla="*/ 0 w 5416"/>
                  <a:gd name="T123" fmla="*/ 0 h 7734"/>
                  <a:gd name="T124" fmla="*/ 0 w 5416"/>
                  <a:gd name="T125" fmla="*/ 0 h 77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416"/>
                  <a:gd name="T190" fmla="*/ 0 h 7734"/>
                  <a:gd name="T191" fmla="*/ 5416 w 5416"/>
                  <a:gd name="T192" fmla="*/ 7734 h 77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416" h="7734">
                    <a:moveTo>
                      <a:pt x="1196" y="419"/>
                    </a:moveTo>
                    <a:lnTo>
                      <a:pt x="1605" y="535"/>
                    </a:lnTo>
                    <a:cubicBezTo>
                      <a:pt x="1617" y="538"/>
                      <a:pt x="1629" y="543"/>
                      <a:pt x="1641" y="548"/>
                    </a:cubicBezTo>
                    <a:lnTo>
                      <a:pt x="1882" y="663"/>
                    </a:lnTo>
                    <a:lnTo>
                      <a:pt x="2130" y="800"/>
                    </a:lnTo>
                    <a:lnTo>
                      <a:pt x="2371" y="953"/>
                    </a:lnTo>
                    <a:lnTo>
                      <a:pt x="2607" y="1122"/>
                    </a:lnTo>
                    <a:lnTo>
                      <a:pt x="2834" y="1306"/>
                    </a:lnTo>
                    <a:lnTo>
                      <a:pt x="3053" y="1503"/>
                    </a:lnTo>
                    <a:lnTo>
                      <a:pt x="3266" y="1716"/>
                    </a:lnTo>
                    <a:lnTo>
                      <a:pt x="3470" y="1940"/>
                    </a:lnTo>
                    <a:lnTo>
                      <a:pt x="3665" y="2178"/>
                    </a:lnTo>
                    <a:lnTo>
                      <a:pt x="3852" y="2428"/>
                    </a:lnTo>
                    <a:lnTo>
                      <a:pt x="4029" y="2691"/>
                    </a:lnTo>
                    <a:lnTo>
                      <a:pt x="4198" y="2963"/>
                    </a:lnTo>
                    <a:lnTo>
                      <a:pt x="4357" y="3248"/>
                    </a:lnTo>
                    <a:lnTo>
                      <a:pt x="4505" y="3543"/>
                    </a:lnTo>
                    <a:lnTo>
                      <a:pt x="4645" y="3848"/>
                    </a:lnTo>
                    <a:lnTo>
                      <a:pt x="4773" y="4162"/>
                    </a:lnTo>
                    <a:lnTo>
                      <a:pt x="4891" y="4485"/>
                    </a:lnTo>
                    <a:lnTo>
                      <a:pt x="4998" y="4816"/>
                    </a:lnTo>
                    <a:lnTo>
                      <a:pt x="5093" y="5156"/>
                    </a:lnTo>
                    <a:lnTo>
                      <a:pt x="5177" y="5505"/>
                    </a:lnTo>
                    <a:lnTo>
                      <a:pt x="5249" y="5858"/>
                    </a:lnTo>
                    <a:lnTo>
                      <a:pt x="5308" y="6221"/>
                    </a:lnTo>
                    <a:lnTo>
                      <a:pt x="5355" y="6589"/>
                    </a:lnTo>
                    <a:lnTo>
                      <a:pt x="5389" y="6962"/>
                    </a:lnTo>
                    <a:lnTo>
                      <a:pt x="5410" y="7342"/>
                    </a:lnTo>
                    <a:lnTo>
                      <a:pt x="5416" y="7726"/>
                    </a:lnTo>
                    <a:lnTo>
                      <a:pt x="4956" y="7734"/>
                    </a:lnTo>
                    <a:lnTo>
                      <a:pt x="4949" y="7367"/>
                    </a:lnTo>
                    <a:lnTo>
                      <a:pt x="4930" y="7004"/>
                    </a:lnTo>
                    <a:lnTo>
                      <a:pt x="4898" y="6647"/>
                    </a:lnTo>
                    <a:lnTo>
                      <a:pt x="4853" y="6296"/>
                    </a:lnTo>
                    <a:lnTo>
                      <a:pt x="4797" y="5951"/>
                    </a:lnTo>
                    <a:lnTo>
                      <a:pt x="4728" y="5613"/>
                    </a:lnTo>
                    <a:lnTo>
                      <a:pt x="4650" y="5282"/>
                    </a:lnTo>
                    <a:lnTo>
                      <a:pt x="4560" y="4960"/>
                    </a:lnTo>
                    <a:lnTo>
                      <a:pt x="4458" y="4644"/>
                    </a:lnTo>
                    <a:lnTo>
                      <a:pt x="4347" y="4338"/>
                    </a:lnTo>
                    <a:lnTo>
                      <a:pt x="4225" y="4040"/>
                    </a:lnTo>
                    <a:lnTo>
                      <a:pt x="4095" y="3752"/>
                    </a:lnTo>
                    <a:lnTo>
                      <a:pt x="3955" y="3475"/>
                    </a:lnTo>
                    <a:lnTo>
                      <a:pt x="3806" y="3207"/>
                    </a:lnTo>
                    <a:lnTo>
                      <a:pt x="3648" y="2951"/>
                    </a:lnTo>
                    <a:lnTo>
                      <a:pt x="3483" y="2707"/>
                    </a:lnTo>
                    <a:lnTo>
                      <a:pt x="3308" y="2473"/>
                    </a:lnTo>
                    <a:lnTo>
                      <a:pt x="3129" y="2252"/>
                    </a:lnTo>
                    <a:lnTo>
                      <a:pt x="2940" y="2044"/>
                    </a:lnTo>
                    <a:lnTo>
                      <a:pt x="2747" y="1848"/>
                    </a:lnTo>
                    <a:lnTo>
                      <a:pt x="2544" y="1667"/>
                    </a:lnTo>
                    <a:lnTo>
                      <a:pt x="2338" y="1499"/>
                    </a:lnTo>
                    <a:lnTo>
                      <a:pt x="2125" y="1345"/>
                    </a:lnTo>
                    <a:lnTo>
                      <a:pt x="1908" y="1206"/>
                    </a:lnTo>
                    <a:lnTo>
                      <a:pt x="1684" y="1083"/>
                    </a:lnTo>
                    <a:lnTo>
                      <a:pt x="1443" y="968"/>
                    </a:lnTo>
                    <a:lnTo>
                      <a:pt x="1480" y="981"/>
                    </a:lnTo>
                    <a:lnTo>
                      <a:pt x="1071" y="864"/>
                    </a:lnTo>
                    <a:lnTo>
                      <a:pt x="1196" y="419"/>
                    </a:lnTo>
                    <a:close/>
                    <a:moveTo>
                      <a:pt x="1233" y="1368"/>
                    </a:moveTo>
                    <a:lnTo>
                      <a:pt x="0" y="429"/>
                    </a:lnTo>
                    <a:lnTo>
                      <a:pt x="1486" y="0"/>
                    </a:lnTo>
                    <a:lnTo>
                      <a:pt x="1233" y="1368"/>
                    </a:lnTo>
                    <a:close/>
                  </a:path>
                </a:pathLst>
              </a:custGeom>
              <a:grpFill/>
              <a:ln w="0">
                <a:solidFill>
                  <a:srgbClr val="FF0000"/>
                </a:solidFill>
                <a:round/>
                <a:headEnd/>
                <a:tailEnd/>
              </a:ln>
            </p:spPr>
            <p:txBody>
              <a:bodyPr/>
              <a:lstStyle/>
              <a:p>
                <a:endParaRPr lang="en-GB"/>
              </a:p>
            </p:txBody>
          </p:sp>
          <p:sp>
            <p:nvSpPr>
              <p:cNvPr id="167" name="Freeform 181">
                <a:extLst>
                  <a:ext uri="{FF2B5EF4-FFF2-40B4-BE49-F238E27FC236}">
                    <a16:creationId xmlns:a16="http://schemas.microsoft.com/office/drawing/2014/main" xmlns="" id="{1B1C41F1-F227-4206-9288-C113BB8C056E}"/>
                  </a:ext>
                </a:extLst>
              </p:cNvPr>
              <p:cNvSpPr>
                <a:spLocks noEditPoints="1"/>
              </p:cNvSpPr>
              <p:nvPr/>
            </p:nvSpPr>
            <p:spPr bwMode="auto">
              <a:xfrm>
                <a:off x="1754" y="1575"/>
                <a:ext cx="306" cy="436"/>
              </a:xfrm>
              <a:custGeom>
                <a:avLst/>
                <a:gdLst>
                  <a:gd name="T0" fmla="*/ 0 w 5416"/>
                  <a:gd name="T1" fmla="*/ 0 h 7734"/>
                  <a:gd name="T2" fmla="*/ 0 w 5416"/>
                  <a:gd name="T3" fmla="*/ 0 h 7734"/>
                  <a:gd name="T4" fmla="*/ 0 w 5416"/>
                  <a:gd name="T5" fmla="*/ 0 h 7734"/>
                  <a:gd name="T6" fmla="*/ 0 w 5416"/>
                  <a:gd name="T7" fmla="*/ 0 h 7734"/>
                  <a:gd name="T8" fmla="*/ 0 w 5416"/>
                  <a:gd name="T9" fmla="*/ 0 h 7734"/>
                  <a:gd name="T10" fmla="*/ 0 w 5416"/>
                  <a:gd name="T11" fmla="*/ 0 h 7734"/>
                  <a:gd name="T12" fmla="*/ 0 w 5416"/>
                  <a:gd name="T13" fmla="*/ 0 h 7734"/>
                  <a:gd name="T14" fmla="*/ 0 w 5416"/>
                  <a:gd name="T15" fmla="*/ 0 h 7734"/>
                  <a:gd name="T16" fmla="*/ 0 w 5416"/>
                  <a:gd name="T17" fmla="*/ 0 h 7734"/>
                  <a:gd name="T18" fmla="*/ 0 w 5416"/>
                  <a:gd name="T19" fmla="*/ 0 h 7734"/>
                  <a:gd name="T20" fmla="*/ 0 w 5416"/>
                  <a:gd name="T21" fmla="*/ 0 h 7734"/>
                  <a:gd name="T22" fmla="*/ 0 w 5416"/>
                  <a:gd name="T23" fmla="*/ 0 h 7734"/>
                  <a:gd name="T24" fmla="*/ 0 w 5416"/>
                  <a:gd name="T25" fmla="*/ 0 h 7734"/>
                  <a:gd name="T26" fmla="*/ 0 w 5416"/>
                  <a:gd name="T27" fmla="*/ 0 h 7734"/>
                  <a:gd name="T28" fmla="*/ 0 w 5416"/>
                  <a:gd name="T29" fmla="*/ 0 h 7734"/>
                  <a:gd name="T30" fmla="*/ 0 w 5416"/>
                  <a:gd name="T31" fmla="*/ 0 h 7734"/>
                  <a:gd name="T32" fmla="*/ 0 w 5416"/>
                  <a:gd name="T33" fmla="*/ 0 h 7734"/>
                  <a:gd name="T34" fmla="*/ 0 w 5416"/>
                  <a:gd name="T35" fmla="*/ 0 h 7734"/>
                  <a:gd name="T36" fmla="*/ 0 w 5416"/>
                  <a:gd name="T37" fmla="*/ 0 h 7734"/>
                  <a:gd name="T38" fmla="*/ 0 w 5416"/>
                  <a:gd name="T39" fmla="*/ 0 h 7734"/>
                  <a:gd name="T40" fmla="*/ 0 w 5416"/>
                  <a:gd name="T41" fmla="*/ 0 h 7734"/>
                  <a:gd name="T42" fmla="*/ 0 w 5416"/>
                  <a:gd name="T43" fmla="*/ 0 h 7734"/>
                  <a:gd name="T44" fmla="*/ 0 w 5416"/>
                  <a:gd name="T45" fmla="*/ 0 h 7734"/>
                  <a:gd name="T46" fmla="*/ 0 w 5416"/>
                  <a:gd name="T47" fmla="*/ 0 h 7734"/>
                  <a:gd name="T48" fmla="*/ 0 w 5416"/>
                  <a:gd name="T49" fmla="*/ 0 h 7734"/>
                  <a:gd name="T50" fmla="*/ 0 w 5416"/>
                  <a:gd name="T51" fmla="*/ 0 h 7734"/>
                  <a:gd name="T52" fmla="*/ 0 w 5416"/>
                  <a:gd name="T53" fmla="*/ 0 h 7734"/>
                  <a:gd name="T54" fmla="*/ 0 w 5416"/>
                  <a:gd name="T55" fmla="*/ 0 h 7734"/>
                  <a:gd name="T56" fmla="*/ 0 w 5416"/>
                  <a:gd name="T57" fmla="*/ 0 h 7734"/>
                  <a:gd name="T58" fmla="*/ 0 w 5416"/>
                  <a:gd name="T59" fmla="*/ 0 h 7734"/>
                  <a:gd name="T60" fmla="*/ 0 w 5416"/>
                  <a:gd name="T61" fmla="*/ 0 h 7734"/>
                  <a:gd name="T62" fmla="*/ 0 w 5416"/>
                  <a:gd name="T63" fmla="*/ 0 h 7734"/>
                  <a:gd name="T64" fmla="*/ 0 w 5416"/>
                  <a:gd name="T65" fmla="*/ 0 h 7734"/>
                  <a:gd name="T66" fmla="*/ 0 w 5416"/>
                  <a:gd name="T67" fmla="*/ 0 h 7734"/>
                  <a:gd name="T68" fmla="*/ 0 w 5416"/>
                  <a:gd name="T69" fmla="*/ 0 h 7734"/>
                  <a:gd name="T70" fmla="*/ 0 w 5416"/>
                  <a:gd name="T71" fmla="*/ 0 h 7734"/>
                  <a:gd name="T72" fmla="*/ 0 w 5416"/>
                  <a:gd name="T73" fmla="*/ 0 h 7734"/>
                  <a:gd name="T74" fmla="*/ 0 w 5416"/>
                  <a:gd name="T75" fmla="*/ 0 h 7734"/>
                  <a:gd name="T76" fmla="*/ 0 w 5416"/>
                  <a:gd name="T77" fmla="*/ 0 h 7734"/>
                  <a:gd name="T78" fmla="*/ 0 w 5416"/>
                  <a:gd name="T79" fmla="*/ 0 h 7734"/>
                  <a:gd name="T80" fmla="*/ 0 w 5416"/>
                  <a:gd name="T81" fmla="*/ 0 h 7734"/>
                  <a:gd name="T82" fmla="*/ 0 w 5416"/>
                  <a:gd name="T83" fmla="*/ 0 h 7734"/>
                  <a:gd name="T84" fmla="*/ 0 w 5416"/>
                  <a:gd name="T85" fmla="*/ 0 h 7734"/>
                  <a:gd name="T86" fmla="*/ 0 w 5416"/>
                  <a:gd name="T87" fmla="*/ 0 h 7734"/>
                  <a:gd name="T88" fmla="*/ 0 w 5416"/>
                  <a:gd name="T89" fmla="*/ 0 h 7734"/>
                  <a:gd name="T90" fmla="*/ 0 w 5416"/>
                  <a:gd name="T91" fmla="*/ 0 h 7734"/>
                  <a:gd name="T92" fmla="*/ 0 w 5416"/>
                  <a:gd name="T93" fmla="*/ 0 h 7734"/>
                  <a:gd name="T94" fmla="*/ 0 w 5416"/>
                  <a:gd name="T95" fmla="*/ 0 h 7734"/>
                  <a:gd name="T96" fmla="*/ 0 w 5416"/>
                  <a:gd name="T97" fmla="*/ 0 h 7734"/>
                  <a:gd name="T98" fmla="*/ 0 w 5416"/>
                  <a:gd name="T99" fmla="*/ 0 h 7734"/>
                  <a:gd name="T100" fmla="*/ 0 w 5416"/>
                  <a:gd name="T101" fmla="*/ 0 h 7734"/>
                  <a:gd name="T102" fmla="*/ 0 w 5416"/>
                  <a:gd name="T103" fmla="*/ 0 h 7734"/>
                  <a:gd name="T104" fmla="*/ 0 w 5416"/>
                  <a:gd name="T105" fmla="*/ 0 h 7734"/>
                  <a:gd name="T106" fmla="*/ 0 w 5416"/>
                  <a:gd name="T107" fmla="*/ 0 h 7734"/>
                  <a:gd name="T108" fmla="*/ 0 w 5416"/>
                  <a:gd name="T109" fmla="*/ 0 h 7734"/>
                  <a:gd name="T110" fmla="*/ 0 w 5416"/>
                  <a:gd name="T111" fmla="*/ 0 h 7734"/>
                  <a:gd name="T112" fmla="*/ 0 w 5416"/>
                  <a:gd name="T113" fmla="*/ 0 h 7734"/>
                  <a:gd name="T114" fmla="*/ 0 w 5416"/>
                  <a:gd name="T115" fmla="*/ 0 h 7734"/>
                  <a:gd name="T116" fmla="*/ 0 w 5416"/>
                  <a:gd name="T117" fmla="*/ 0 h 7734"/>
                  <a:gd name="T118" fmla="*/ 0 w 5416"/>
                  <a:gd name="T119" fmla="*/ 0 h 7734"/>
                  <a:gd name="T120" fmla="*/ 0 w 5416"/>
                  <a:gd name="T121" fmla="*/ 0 h 7734"/>
                  <a:gd name="T122" fmla="*/ 0 w 5416"/>
                  <a:gd name="T123" fmla="*/ 0 h 7734"/>
                  <a:gd name="T124" fmla="*/ 0 w 5416"/>
                  <a:gd name="T125" fmla="*/ 0 h 77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416"/>
                  <a:gd name="T190" fmla="*/ 0 h 7734"/>
                  <a:gd name="T191" fmla="*/ 5416 w 5416"/>
                  <a:gd name="T192" fmla="*/ 7734 h 77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416" h="7734">
                    <a:moveTo>
                      <a:pt x="1196" y="419"/>
                    </a:moveTo>
                    <a:lnTo>
                      <a:pt x="1605" y="535"/>
                    </a:lnTo>
                    <a:cubicBezTo>
                      <a:pt x="1617" y="538"/>
                      <a:pt x="1629" y="543"/>
                      <a:pt x="1641" y="548"/>
                    </a:cubicBezTo>
                    <a:lnTo>
                      <a:pt x="1882" y="663"/>
                    </a:lnTo>
                    <a:lnTo>
                      <a:pt x="2130" y="800"/>
                    </a:lnTo>
                    <a:lnTo>
                      <a:pt x="2371" y="953"/>
                    </a:lnTo>
                    <a:lnTo>
                      <a:pt x="2607" y="1122"/>
                    </a:lnTo>
                    <a:lnTo>
                      <a:pt x="2834" y="1306"/>
                    </a:lnTo>
                    <a:lnTo>
                      <a:pt x="3053" y="1503"/>
                    </a:lnTo>
                    <a:lnTo>
                      <a:pt x="3266" y="1716"/>
                    </a:lnTo>
                    <a:lnTo>
                      <a:pt x="3470" y="1940"/>
                    </a:lnTo>
                    <a:lnTo>
                      <a:pt x="3665" y="2178"/>
                    </a:lnTo>
                    <a:lnTo>
                      <a:pt x="3852" y="2428"/>
                    </a:lnTo>
                    <a:lnTo>
                      <a:pt x="4029" y="2691"/>
                    </a:lnTo>
                    <a:lnTo>
                      <a:pt x="4198" y="2963"/>
                    </a:lnTo>
                    <a:lnTo>
                      <a:pt x="4357" y="3248"/>
                    </a:lnTo>
                    <a:lnTo>
                      <a:pt x="4505" y="3543"/>
                    </a:lnTo>
                    <a:lnTo>
                      <a:pt x="4645" y="3848"/>
                    </a:lnTo>
                    <a:lnTo>
                      <a:pt x="4773" y="4162"/>
                    </a:lnTo>
                    <a:lnTo>
                      <a:pt x="4891" y="4485"/>
                    </a:lnTo>
                    <a:lnTo>
                      <a:pt x="4998" y="4816"/>
                    </a:lnTo>
                    <a:lnTo>
                      <a:pt x="5093" y="5156"/>
                    </a:lnTo>
                    <a:lnTo>
                      <a:pt x="5177" y="5505"/>
                    </a:lnTo>
                    <a:lnTo>
                      <a:pt x="5249" y="5858"/>
                    </a:lnTo>
                    <a:lnTo>
                      <a:pt x="5308" y="6221"/>
                    </a:lnTo>
                    <a:lnTo>
                      <a:pt x="5355" y="6589"/>
                    </a:lnTo>
                    <a:lnTo>
                      <a:pt x="5389" y="6962"/>
                    </a:lnTo>
                    <a:lnTo>
                      <a:pt x="5410" y="7342"/>
                    </a:lnTo>
                    <a:lnTo>
                      <a:pt x="5416" y="7726"/>
                    </a:lnTo>
                    <a:lnTo>
                      <a:pt x="4956" y="7734"/>
                    </a:lnTo>
                    <a:lnTo>
                      <a:pt x="4949" y="7367"/>
                    </a:lnTo>
                    <a:lnTo>
                      <a:pt x="4930" y="7004"/>
                    </a:lnTo>
                    <a:lnTo>
                      <a:pt x="4898" y="6647"/>
                    </a:lnTo>
                    <a:lnTo>
                      <a:pt x="4853" y="6296"/>
                    </a:lnTo>
                    <a:lnTo>
                      <a:pt x="4797" y="5951"/>
                    </a:lnTo>
                    <a:lnTo>
                      <a:pt x="4728" y="5613"/>
                    </a:lnTo>
                    <a:lnTo>
                      <a:pt x="4650" y="5282"/>
                    </a:lnTo>
                    <a:lnTo>
                      <a:pt x="4560" y="4960"/>
                    </a:lnTo>
                    <a:lnTo>
                      <a:pt x="4458" y="4644"/>
                    </a:lnTo>
                    <a:lnTo>
                      <a:pt x="4347" y="4338"/>
                    </a:lnTo>
                    <a:lnTo>
                      <a:pt x="4225" y="4040"/>
                    </a:lnTo>
                    <a:lnTo>
                      <a:pt x="4095" y="3752"/>
                    </a:lnTo>
                    <a:lnTo>
                      <a:pt x="3955" y="3475"/>
                    </a:lnTo>
                    <a:lnTo>
                      <a:pt x="3806" y="3207"/>
                    </a:lnTo>
                    <a:lnTo>
                      <a:pt x="3648" y="2951"/>
                    </a:lnTo>
                    <a:lnTo>
                      <a:pt x="3483" y="2707"/>
                    </a:lnTo>
                    <a:lnTo>
                      <a:pt x="3308" y="2473"/>
                    </a:lnTo>
                    <a:lnTo>
                      <a:pt x="3129" y="2252"/>
                    </a:lnTo>
                    <a:lnTo>
                      <a:pt x="2940" y="2044"/>
                    </a:lnTo>
                    <a:lnTo>
                      <a:pt x="2747" y="1848"/>
                    </a:lnTo>
                    <a:lnTo>
                      <a:pt x="2544" y="1667"/>
                    </a:lnTo>
                    <a:lnTo>
                      <a:pt x="2338" y="1499"/>
                    </a:lnTo>
                    <a:lnTo>
                      <a:pt x="2125" y="1345"/>
                    </a:lnTo>
                    <a:lnTo>
                      <a:pt x="1908" y="1206"/>
                    </a:lnTo>
                    <a:lnTo>
                      <a:pt x="1684" y="1083"/>
                    </a:lnTo>
                    <a:lnTo>
                      <a:pt x="1443" y="968"/>
                    </a:lnTo>
                    <a:lnTo>
                      <a:pt x="1480" y="981"/>
                    </a:lnTo>
                    <a:lnTo>
                      <a:pt x="1071" y="864"/>
                    </a:lnTo>
                    <a:lnTo>
                      <a:pt x="1196" y="419"/>
                    </a:lnTo>
                    <a:close/>
                    <a:moveTo>
                      <a:pt x="1233" y="1368"/>
                    </a:moveTo>
                    <a:lnTo>
                      <a:pt x="0" y="429"/>
                    </a:lnTo>
                    <a:lnTo>
                      <a:pt x="1486" y="0"/>
                    </a:lnTo>
                    <a:lnTo>
                      <a:pt x="1233" y="1368"/>
                    </a:lnTo>
                    <a:close/>
                  </a:path>
                </a:pathLst>
              </a:custGeom>
              <a:grpFill/>
              <a:ln w="1588" cap="rnd">
                <a:solidFill>
                  <a:srgbClr val="FF0000"/>
                </a:solidFill>
                <a:round/>
                <a:headEnd/>
                <a:tailEnd/>
              </a:ln>
              <a:extLst/>
            </p:spPr>
            <p:txBody>
              <a:bodyPr/>
              <a:lstStyle/>
              <a:p>
                <a:endParaRPr lang="en-GB"/>
              </a:p>
            </p:txBody>
          </p:sp>
        </p:grpSp>
        <p:grpSp>
          <p:nvGrpSpPr>
            <p:cNvPr id="10" name="Group 182">
              <a:extLst>
                <a:ext uri="{FF2B5EF4-FFF2-40B4-BE49-F238E27FC236}">
                  <a16:creationId xmlns:a16="http://schemas.microsoft.com/office/drawing/2014/main" xmlns="" id="{B42D8305-0625-4E19-B8FD-07C20B1AB3F5}"/>
                </a:ext>
              </a:extLst>
            </p:cNvPr>
            <p:cNvGrpSpPr>
              <a:grpSpLocks/>
            </p:cNvGrpSpPr>
            <p:nvPr/>
          </p:nvGrpSpPr>
          <p:grpSpPr bwMode="auto">
            <a:xfrm rot="19783089">
              <a:off x="6617919" y="2961988"/>
              <a:ext cx="857339" cy="202064"/>
              <a:chOff x="3987" y="1974"/>
              <a:chExt cx="511" cy="119"/>
            </a:xfrm>
            <a:solidFill>
              <a:srgbClr val="FF0000"/>
            </a:solidFill>
          </p:grpSpPr>
          <p:sp>
            <p:nvSpPr>
              <p:cNvPr id="164" name="Freeform 183">
                <a:extLst>
                  <a:ext uri="{FF2B5EF4-FFF2-40B4-BE49-F238E27FC236}">
                    <a16:creationId xmlns:a16="http://schemas.microsoft.com/office/drawing/2014/main" xmlns="" id="{F1D1D338-885A-427C-8B3F-E4635CB3D0EA}"/>
                  </a:ext>
                </a:extLst>
              </p:cNvPr>
              <p:cNvSpPr>
                <a:spLocks noEditPoints="1"/>
              </p:cNvSpPr>
              <p:nvPr/>
            </p:nvSpPr>
            <p:spPr bwMode="auto">
              <a:xfrm>
                <a:off x="3987" y="1974"/>
                <a:ext cx="511" cy="119"/>
              </a:xfrm>
              <a:custGeom>
                <a:avLst/>
                <a:gdLst>
                  <a:gd name="T0" fmla="*/ 5 w 2263"/>
                  <a:gd name="T1" fmla="*/ 1 h 525"/>
                  <a:gd name="T2" fmla="*/ 5 w 2263"/>
                  <a:gd name="T3" fmla="*/ 1 h 525"/>
                  <a:gd name="T4" fmla="*/ 5 w 2263"/>
                  <a:gd name="T5" fmla="*/ 1 h 525"/>
                  <a:gd name="T6" fmla="*/ 5 w 2263"/>
                  <a:gd name="T7" fmla="*/ 1 h 525"/>
                  <a:gd name="T8" fmla="*/ 5 w 2263"/>
                  <a:gd name="T9" fmla="*/ 1 h 525"/>
                  <a:gd name="T10" fmla="*/ 5 w 2263"/>
                  <a:gd name="T11" fmla="*/ 1 h 525"/>
                  <a:gd name="T12" fmla="*/ 5 w 2263"/>
                  <a:gd name="T13" fmla="*/ 1 h 525"/>
                  <a:gd name="T14" fmla="*/ 4 w 2263"/>
                  <a:gd name="T15" fmla="*/ 1 h 525"/>
                  <a:gd name="T16" fmla="*/ 4 w 2263"/>
                  <a:gd name="T17" fmla="*/ 1 h 525"/>
                  <a:gd name="T18" fmla="*/ 4 w 2263"/>
                  <a:gd name="T19" fmla="*/ 1 h 525"/>
                  <a:gd name="T20" fmla="*/ 4 w 2263"/>
                  <a:gd name="T21" fmla="*/ 1 h 525"/>
                  <a:gd name="T22" fmla="*/ 4 w 2263"/>
                  <a:gd name="T23" fmla="*/ 1 h 525"/>
                  <a:gd name="T24" fmla="*/ 3 w 2263"/>
                  <a:gd name="T25" fmla="*/ 1 h 525"/>
                  <a:gd name="T26" fmla="*/ 3 w 2263"/>
                  <a:gd name="T27" fmla="*/ 1 h 525"/>
                  <a:gd name="T28" fmla="*/ 3 w 2263"/>
                  <a:gd name="T29" fmla="*/ 1 h 525"/>
                  <a:gd name="T30" fmla="*/ 3 w 2263"/>
                  <a:gd name="T31" fmla="*/ 1 h 525"/>
                  <a:gd name="T32" fmla="*/ 3 w 2263"/>
                  <a:gd name="T33" fmla="*/ 1 h 525"/>
                  <a:gd name="T34" fmla="*/ 2 w 2263"/>
                  <a:gd name="T35" fmla="*/ 1 h 525"/>
                  <a:gd name="T36" fmla="*/ 2 w 2263"/>
                  <a:gd name="T37" fmla="*/ 1 h 525"/>
                  <a:gd name="T38" fmla="*/ 2 w 2263"/>
                  <a:gd name="T39" fmla="*/ 1 h 525"/>
                  <a:gd name="T40" fmla="*/ 2 w 2263"/>
                  <a:gd name="T41" fmla="*/ 1 h 525"/>
                  <a:gd name="T42" fmla="*/ 2 w 2263"/>
                  <a:gd name="T43" fmla="*/ 1 h 525"/>
                  <a:gd name="T44" fmla="*/ 1 w 2263"/>
                  <a:gd name="T45" fmla="*/ 1 h 525"/>
                  <a:gd name="T46" fmla="*/ 1 w 2263"/>
                  <a:gd name="T47" fmla="*/ 1 h 525"/>
                  <a:gd name="T48" fmla="*/ 1 w 2263"/>
                  <a:gd name="T49" fmla="*/ 1 h 525"/>
                  <a:gd name="T50" fmla="*/ 1 w 2263"/>
                  <a:gd name="T51" fmla="*/ 1 h 525"/>
                  <a:gd name="T52" fmla="*/ 0 w 2263"/>
                  <a:gd name="T53" fmla="*/ 0 h 525"/>
                  <a:gd name="T54" fmla="*/ 0 w 2263"/>
                  <a:gd name="T55" fmla="*/ 0 h 525"/>
                  <a:gd name="T56" fmla="*/ 0 w 2263"/>
                  <a:gd name="T57" fmla="*/ 0 h 525"/>
                  <a:gd name="T58" fmla="*/ 0 w 2263"/>
                  <a:gd name="T59" fmla="*/ 0 h 525"/>
                  <a:gd name="T60" fmla="*/ 0 w 2263"/>
                  <a:gd name="T61" fmla="*/ 0 h 525"/>
                  <a:gd name="T62" fmla="*/ 0 w 2263"/>
                  <a:gd name="T63" fmla="*/ 0 h 525"/>
                  <a:gd name="T64" fmla="*/ 1 w 2263"/>
                  <a:gd name="T65" fmla="*/ 0 h 525"/>
                  <a:gd name="T66" fmla="*/ 1 w 2263"/>
                  <a:gd name="T67" fmla="*/ 0 h 525"/>
                  <a:gd name="T68" fmla="*/ 1 w 2263"/>
                  <a:gd name="T69" fmla="*/ 1 h 525"/>
                  <a:gd name="T70" fmla="*/ 1 w 2263"/>
                  <a:gd name="T71" fmla="*/ 1 h 525"/>
                  <a:gd name="T72" fmla="*/ 2 w 2263"/>
                  <a:gd name="T73" fmla="*/ 1 h 525"/>
                  <a:gd name="T74" fmla="*/ 2 w 2263"/>
                  <a:gd name="T75" fmla="*/ 1 h 525"/>
                  <a:gd name="T76" fmla="*/ 2 w 2263"/>
                  <a:gd name="T77" fmla="*/ 1 h 525"/>
                  <a:gd name="T78" fmla="*/ 2 w 2263"/>
                  <a:gd name="T79" fmla="*/ 1 h 525"/>
                  <a:gd name="T80" fmla="*/ 2 w 2263"/>
                  <a:gd name="T81" fmla="*/ 1 h 525"/>
                  <a:gd name="T82" fmla="*/ 3 w 2263"/>
                  <a:gd name="T83" fmla="*/ 1 h 525"/>
                  <a:gd name="T84" fmla="*/ 3 w 2263"/>
                  <a:gd name="T85" fmla="*/ 1 h 525"/>
                  <a:gd name="T86" fmla="*/ 3 w 2263"/>
                  <a:gd name="T87" fmla="*/ 1 h 525"/>
                  <a:gd name="T88" fmla="*/ 3 w 2263"/>
                  <a:gd name="T89" fmla="*/ 1 h 525"/>
                  <a:gd name="T90" fmla="*/ 3 w 2263"/>
                  <a:gd name="T91" fmla="*/ 1 h 525"/>
                  <a:gd name="T92" fmla="*/ 4 w 2263"/>
                  <a:gd name="T93" fmla="*/ 1 h 525"/>
                  <a:gd name="T94" fmla="*/ 4 w 2263"/>
                  <a:gd name="T95" fmla="*/ 1 h 525"/>
                  <a:gd name="T96" fmla="*/ 4 w 2263"/>
                  <a:gd name="T97" fmla="*/ 1 h 525"/>
                  <a:gd name="T98" fmla="*/ 4 w 2263"/>
                  <a:gd name="T99" fmla="*/ 1 h 525"/>
                  <a:gd name="T100" fmla="*/ 4 w 2263"/>
                  <a:gd name="T101" fmla="*/ 1 h 525"/>
                  <a:gd name="T102" fmla="*/ 5 w 2263"/>
                  <a:gd name="T103" fmla="*/ 1 h 525"/>
                  <a:gd name="T104" fmla="*/ 5 w 2263"/>
                  <a:gd name="T105" fmla="*/ 1 h 525"/>
                  <a:gd name="T106" fmla="*/ 5 w 2263"/>
                  <a:gd name="T107" fmla="*/ 1 h 525"/>
                  <a:gd name="T108" fmla="*/ 5 w 2263"/>
                  <a:gd name="T109" fmla="*/ 1 h 525"/>
                  <a:gd name="T110" fmla="*/ 5 w 2263"/>
                  <a:gd name="T111" fmla="*/ 1 h 525"/>
                  <a:gd name="T112" fmla="*/ 5 w 2263"/>
                  <a:gd name="T113" fmla="*/ 1 h 525"/>
                  <a:gd name="T114" fmla="*/ 5 w 2263"/>
                  <a:gd name="T115" fmla="*/ 0 h 525"/>
                  <a:gd name="T116" fmla="*/ 5 w 2263"/>
                  <a:gd name="T117" fmla="*/ 1 h 525"/>
                  <a:gd name="T118" fmla="*/ 5 w 2263"/>
                  <a:gd name="T119" fmla="*/ 0 h 525"/>
                  <a:gd name="T120" fmla="*/ 6 w 2263"/>
                  <a:gd name="T121" fmla="*/ 0 h 525"/>
                  <a:gd name="T122" fmla="*/ 6 w 2263"/>
                  <a:gd name="T123" fmla="*/ 1 h 525"/>
                  <a:gd name="T124" fmla="*/ 5 w 2263"/>
                  <a:gd name="T125" fmla="*/ 0 h 5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63"/>
                  <a:gd name="T190" fmla="*/ 0 h 525"/>
                  <a:gd name="T191" fmla="*/ 2263 w 2263"/>
                  <a:gd name="T192" fmla="*/ 525 h 52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63" h="525">
                    <a:moveTo>
                      <a:pt x="2098" y="251"/>
                    </a:moveTo>
                    <a:lnTo>
                      <a:pt x="2017" y="321"/>
                    </a:lnTo>
                    <a:cubicBezTo>
                      <a:pt x="2014" y="322"/>
                      <a:pt x="2012" y="324"/>
                      <a:pt x="2009" y="326"/>
                    </a:cubicBezTo>
                    <a:lnTo>
                      <a:pt x="1951" y="360"/>
                    </a:lnTo>
                    <a:lnTo>
                      <a:pt x="1889" y="393"/>
                    </a:lnTo>
                    <a:lnTo>
                      <a:pt x="1823" y="422"/>
                    </a:lnTo>
                    <a:lnTo>
                      <a:pt x="1756" y="447"/>
                    </a:lnTo>
                    <a:lnTo>
                      <a:pt x="1686" y="469"/>
                    </a:lnTo>
                    <a:lnTo>
                      <a:pt x="1615" y="487"/>
                    </a:lnTo>
                    <a:lnTo>
                      <a:pt x="1541" y="502"/>
                    </a:lnTo>
                    <a:lnTo>
                      <a:pt x="1466" y="513"/>
                    </a:lnTo>
                    <a:lnTo>
                      <a:pt x="1390" y="520"/>
                    </a:lnTo>
                    <a:lnTo>
                      <a:pt x="1312" y="525"/>
                    </a:lnTo>
                    <a:lnTo>
                      <a:pt x="1233" y="525"/>
                    </a:lnTo>
                    <a:lnTo>
                      <a:pt x="1153" y="522"/>
                    </a:lnTo>
                    <a:lnTo>
                      <a:pt x="1073" y="515"/>
                    </a:lnTo>
                    <a:lnTo>
                      <a:pt x="990" y="505"/>
                    </a:lnTo>
                    <a:lnTo>
                      <a:pt x="908" y="492"/>
                    </a:lnTo>
                    <a:lnTo>
                      <a:pt x="825" y="474"/>
                    </a:lnTo>
                    <a:lnTo>
                      <a:pt x="742" y="453"/>
                    </a:lnTo>
                    <a:lnTo>
                      <a:pt x="659" y="430"/>
                    </a:lnTo>
                    <a:lnTo>
                      <a:pt x="575" y="402"/>
                    </a:lnTo>
                    <a:lnTo>
                      <a:pt x="492" y="370"/>
                    </a:lnTo>
                    <a:lnTo>
                      <a:pt x="409" y="336"/>
                    </a:lnTo>
                    <a:lnTo>
                      <a:pt x="326" y="297"/>
                    </a:lnTo>
                    <a:lnTo>
                      <a:pt x="243" y="255"/>
                    </a:lnTo>
                    <a:lnTo>
                      <a:pt x="162" y="210"/>
                    </a:lnTo>
                    <a:lnTo>
                      <a:pt x="81" y="161"/>
                    </a:lnTo>
                    <a:lnTo>
                      <a:pt x="0" y="109"/>
                    </a:lnTo>
                    <a:lnTo>
                      <a:pt x="63" y="11"/>
                    </a:lnTo>
                    <a:lnTo>
                      <a:pt x="139" y="62"/>
                    </a:lnTo>
                    <a:lnTo>
                      <a:pt x="217" y="108"/>
                    </a:lnTo>
                    <a:lnTo>
                      <a:pt x="296" y="152"/>
                    </a:lnTo>
                    <a:lnTo>
                      <a:pt x="374" y="192"/>
                    </a:lnTo>
                    <a:lnTo>
                      <a:pt x="453" y="228"/>
                    </a:lnTo>
                    <a:lnTo>
                      <a:pt x="532" y="261"/>
                    </a:lnTo>
                    <a:lnTo>
                      <a:pt x="612" y="291"/>
                    </a:lnTo>
                    <a:lnTo>
                      <a:pt x="691" y="317"/>
                    </a:lnTo>
                    <a:lnTo>
                      <a:pt x="770" y="341"/>
                    </a:lnTo>
                    <a:lnTo>
                      <a:pt x="849" y="360"/>
                    </a:lnTo>
                    <a:lnTo>
                      <a:pt x="927" y="377"/>
                    </a:lnTo>
                    <a:lnTo>
                      <a:pt x="1005" y="390"/>
                    </a:lnTo>
                    <a:lnTo>
                      <a:pt x="1081" y="399"/>
                    </a:lnTo>
                    <a:lnTo>
                      <a:pt x="1157" y="405"/>
                    </a:lnTo>
                    <a:lnTo>
                      <a:pt x="1233" y="409"/>
                    </a:lnTo>
                    <a:lnTo>
                      <a:pt x="1306" y="409"/>
                    </a:lnTo>
                    <a:lnTo>
                      <a:pt x="1379" y="405"/>
                    </a:lnTo>
                    <a:lnTo>
                      <a:pt x="1450" y="398"/>
                    </a:lnTo>
                    <a:lnTo>
                      <a:pt x="1519" y="388"/>
                    </a:lnTo>
                    <a:lnTo>
                      <a:pt x="1586" y="375"/>
                    </a:lnTo>
                    <a:lnTo>
                      <a:pt x="1652" y="358"/>
                    </a:lnTo>
                    <a:lnTo>
                      <a:pt x="1715" y="338"/>
                    </a:lnTo>
                    <a:lnTo>
                      <a:pt x="1777" y="315"/>
                    </a:lnTo>
                    <a:lnTo>
                      <a:pt x="1836" y="289"/>
                    </a:lnTo>
                    <a:lnTo>
                      <a:pt x="1892" y="261"/>
                    </a:lnTo>
                    <a:lnTo>
                      <a:pt x="1950" y="226"/>
                    </a:lnTo>
                    <a:lnTo>
                      <a:pt x="1943" y="232"/>
                    </a:lnTo>
                    <a:lnTo>
                      <a:pt x="2023" y="162"/>
                    </a:lnTo>
                    <a:lnTo>
                      <a:pt x="2098" y="251"/>
                    </a:lnTo>
                    <a:close/>
                    <a:moveTo>
                      <a:pt x="1897" y="125"/>
                    </a:moveTo>
                    <a:lnTo>
                      <a:pt x="2263" y="0"/>
                    </a:lnTo>
                    <a:lnTo>
                      <a:pt x="2143" y="370"/>
                    </a:lnTo>
                    <a:lnTo>
                      <a:pt x="1897" y="125"/>
                    </a:lnTo>
                    <a:close/>
                  </a:path>
                </a:pathLst>
              </a:custGeom>
              <a:grpFill/>
              <a:ln w="0">
                <a:solidFill>
                  <a:srgbClr val="FF0000"/>
                </a:solidFill>
                <a:round/>
                <a:headEnd/>
                <a:tailEnd/>
              </a:ln>
            </p:spPr>
            <p:txBody>
              <a:bodyPr/>
              <a:lstStyle/>
              <a:p>
                <a:endParaRPr lang="en-GB"/>
              </a:p>
            </p:txBody>
          </p:sp>
          <p:sp>
            <p:nvSpPr>
              <p:cNvPr id="165" name="Freeform 184">
                <a:extLst>
                  <a:ext uri="{FF2B5EF4-FFF2-40B4-BE49-F238E27FC236}">
                    <a16:creationId xmlns:a16="http://schemas.microsoft.com/office/drawing/2014/main" xmlns="" id="{E31EABA2-4508-41AA-BE1C-89BC327B09B3}"/>
                  </a:ext>
                </a:extLst>
              </p:cNvPr>
              <p:cNvSpPr>
                <a:spLocks noEditPoints="1"/>
              </p:cNvSpPr>
              <p:nvPr/>
            </p:nvSpPr>
            <p:spPr bwMode="auto">
              <a:xfrm>
                <a:off x="3987" y="1974"/>
                <a:ext cx="511" cy="119"/>
              </a:xfrm>
              <a:custGeom>
                <a:avLst/>
                <a:gdLst>
                  <a:gd name="T0" fmla="*/ 5 w 2263"/>
                  <a:gd name="T1" fmla="*/ 1 h 525"/>
                  <a:gd name="T2" fmla="*/ 5 w 2263"/>
                  <a:gd name="T3" fmla="*/ 1 h 525"/>
                  <a:gd name="T4" fmla="*/ 5 w 2263"/>
                  <a:gd name="T5" fmla="*/ 1 h 525"/>
                  <a:gd name="T6" fmla="*/ 5 w 2263"/>
                  <a:gd name="T7" fmla="*/ 1 h 525"/>
                  <a:gd name="T8" fmla="*/ 5 w 2263"/>
                  <a:gd name="T9" fmla="*/ 1 h 525"/>
                  <a:gd name="T10" fmla="*/ 5 w 2263"/>
                  <a:gd name="T11" fmla="*/ 1 h 525"/>
                  <a:gd name="T12" fmla="*/ 5 w 2263"/>
                  <a:gd name="T13" fmla="*/ 1 h 525"/>
                  <a:gd name="T14" fmla="*/ 4 w 2263"/>
                  <a:gd name="T15" fmla="*/ 1 h 525"/>
                  <a:gd name="T16" fmla="*/ 4 w 2263"/>
                  <a:gd name="T17" fmla="*/ 1 h 525"/>
                  <a:gd name="T18" fmla="*/ 4 w 2263"/>
                  <a:gd name="T19" fmla="*/ 1 h 525"/>
                  <a:gd name="T20" fmla="*/ 4 w 2263"/>
                  <a:gd name="T21" fmla="*/ 1 h 525"/>
                  <a:gd name="T22" fmla="*/ 4 w 2263"/>
                  <a:gd name="T23" fmla="*/ 1 h 525"/>
                  <a:gd name="T24" fmla="*/ 3 w 2263"/>
                  <a:gd name="T25" fmla="*/ 1 h 525"/>
                  <a:gd name="T26" fmla="*/ 3 w 2263"/>
                  <a:gd name="T27" fmla="*/ 1 h 525"/>
                  <a:gd name="T28" fmla="*/ 3 w 2263"/>
                  <a:gd name="T29" fmla="*/ 1 h 525"/>
                  <a:gd name="T30" fmla="*/ 3 w 2263"/>
                  <a:gd name="T31" fmla="*/ 1 h 525"/>
                  <a:gd name="T32" fmla="*/ 3 w 2263"/>
                  <a:gd name="T33" fmla="*/ 1 h 525"/>
                  <a:gd name="T34" fmla="*/ 2 w 2263"/>
                  <a:gd name="T35" fmla="*/ 1 h 525"/>
                  <a:gd name="T36" fmla="*/ 2 w 2263"/>
                  <a:gd name="T37" fmla="*/ 1 h 525"/>
                  <a:gd name="T38" fmla="*/ 2 w 2263"/>
                  <a:gd name="T39" fmla="*/ 1 h 525"/>
                  <a:gd name="T40" fmla="*/ 2 w 2263"/>
                  <a:gd name="T41" fmla="*/ 1 h 525"/>
                  <a:gd name="T42" fmla="*/ 2 w 2263"/>
                  <a:gd name="T43" fmla="*/ 1 h 525"/>
                  <a:gd name="T44" fmla="*/ 1 w 2263"/>
                  <a:gd name="T45" fmla="*/ 1 h 525"/>
                  <a:gd name="T46" fmla="*/ 1 w 2263"/>
                  <a:gd name="T47" fmla="*/ 1 h 525"/>
                  <a:gd name="T48" fmla="*/ 1 w 2263"/>
                  <a:gd name="T49" fmla="*/ 1 h 525"/>
                  <a:gd name="T50" fmla="*/ 1 w 2263"/>
                  <a:gd name="T51" fmla="*/ 1 h 525"/>
                  <a:gd name="T52" fmla="*/ 0 w 2263"/>
                  <a:gd name="T53" fmla="*/ 0 h 525"/>
                  <a:gd name="T54" fmla="*/ 0 w 2263"/>
                  <a:gd name="T55" fmla="*/ 0 h 525"/>
                  <a:gd name="T56" fmla="*/ 0 w 2263"/>
                  <a:gd name="T57" fmla="*/ 0 h 525"/>
                  <a:gd name="T58" fmla="*/ 0 w 2263"/>
                  <a:gd name="T59" fmla="*/ 0 h 525"/>
                  <a:gd name="T60" fmla="*/ 0 w 2263"/>
                  <a:gd name="T61" fmla="*/ 0 h 525"/>
                  <a:gd name="T62" fmla="*/ 0 w 2263"/>
                  <a:gd name="T63" fmla="*/ 0 h 525"/>
                  <a:gd name="T64" fmla="*/ 1 w 2263"/>
                  <a:gd name="T65" fmla="*/ 0 h 525"/>
                  <a:gd name="T66" fmla="*/ 1 w 2263"/>
                  <a:gd name="T67" fmla="*/ 0 h 525"/>
                  <a:gd name="T68" fmla="*/ 1 w 2263"/>
                  <a:gd name="T69" fmla="*/ 1 h 525"/>
                  <a:gd name="T70" fmla="*/ 1 w 2263"/>
                  <a:gd name="T71" fmla="*/ 1 h 525"/>
                  <a:gd name="T72" fmla="*/ 2 w 2263"/>
                  <a:gd name="T73" fmla="*/ 1 h 525"/>
                  <a:gd name="T74" fmla="*/ 2 w 2263"/>
                  <a:gd name="T75" fmla="*/ 1 h 525"/>
                  <a:gd name="T76" fmla="*/ 2 w 2263"/>
                  <a:gd name="T77" fmla="*/ 1 h 525"/>
                  <a:gd name="T78" fmla="*/ 2 w 2263"/>
                  <a:gd name="T79" fmla="*/ 1 h 525"/>
                  <a:gd name="T80" fmla="*/ 2 w 2263"/>
                  <a:gd name="T81" fmla="*/ 1 h 525"/>
                  <a:gd name="T82" fmla="*/ 3 w 2263"/>
                  <a:gd name="T83" fmla="*/ 1 h 525"/>
                  <a:gd name="T84" fmla="*/ 3 w 2263"/>
                  <a:gd name="T85" fmla="*/ 1 h 525"/>
                  <a:gd name="T86" fmla="*/ 3 w 2263"/>
                  <a:gd name="T87" fmla="*/ 1 h 525"/>
                  <a:gd name="T88" fmla="*/ 3 w 2263"/>
                  <a:gd name="T89" fmla="*/ 1 h 525"/>
                  <a:gd name="T90" fmla="*/ 3 w 2263"/>
                  <a:gd name="T91" fmla="*/ 1 h 525"/>
                  <a:gd name="T92" fmla="*/ 4 w 2263"/>
                  <a:gd name="T93" fmla="*/ 1 h 525"/>
                  <a:gd name="T94" fmla="*/ 4 w 2263"/>
                  <a:gd name="T95" fmla="*/ 1 h 525"/>
                  <a:gd name="T96" fmla="*/ 4 w 2263"/>
                  <a:gd name="T97" fmla="*/ 1 h 525"/>
                  <a:gd name="T98" fmla="*/ 4 w 2263"/>
                  <a:gd name="T99" fmla="*/ 1 h 525"/>
                  <a:gd name="T100" fmla="*/ 4 w 2263"/>
                  <a:gd name="T101" fmla="*/ 1 h 525"/>
                  <a:gd name="T102" fmla="*/ 5 w 2263"/>
                  <a:gd name="T103" fmla="*/ 1 h 525"/>
                  <a:gd name="T104" fmla="*/ 5 w 2263"/>
                  <a:gd name="T105" fmla="*/ 1 h 525"/>
                  <a:gd name="T106" fmla="*/ 5 w 2263"/>
                  <a:gd name="T107" fmla="*/ 1 h 525"/>
                  <a:gd name="T108" fmla="*/ 5 w 2263"/>
                  <a:gd name="T109" fmla="*/ 1 h 525"/>
                  <a:gd name="T110" fmla="*/ 5 w 2263"/>
                  <a:gd name="T111" fmla="*/ 1 h 525"/>
                  <a:gd name="T112" fmla="*/ 5 w 2263"/>
                  <a:gd name="T113" fmla="*/ 1 h 525"/>
                  <a:gd name="T114" fmla="*/ 5 w 2263"/>
                  <a:gd name="T115" fmla="*/ 0 h 525"/>
                  <a:gd name="T116" fmla="*/ 5 w 2263"/>
                  <a:gd name="T117" fmla="*/ 1 h 525"/>
                  <a:gd name="T118" fmla="*/ 5 w 2263"/>
                  <a:gd name="T119" fmla="*/ 0 h 525"/>
                  <a:gd name="T120" fmla="*/ 6 w 2263"/>
                  <a:gd name="T121" fmla="*/ 0 h 525"/>
                  <a:gd name="T122" fmla="*/ 6 w 2263"/>
                  <a:gd name="T123" fmla="*/ 1 h 525"/>
                  <a:gd name="T124" fmla="*/ 5 w 2263"/>
                  <a:gd name="T125" fmla="*/ 0 h 5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63"/>
                  <a:gd name="T190" fmla="*/ 0 h 525"/>
                  <a:gd name="T191" fmla="*/ 2263 w 2263"/>
                  <a:gd name="T192" fmla="*/ 525 h 52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63" h="525">
                    <a:moveTo>
                      <a:pt x="2098" y="251"/>
                    </a:moveTo>
                    <a:lnTo>
                      <a:pt x="2017" y="321"/>
                    </a:lnTo>
                    <a:cubicBezTo>
                      <a:pt x="2014" y="322"/>
                      <a:pt x="2012" y="324"/>
                      <a:pt x="2009" y="326"/>
                    </a:cubicBezTo>
                    <a:lnTo>
                      <a:pt x="1951" y="360"/>
                    </a:lnTo>
                    <a:lnTo>
                      <a:pt x="1889" y="393"/>
                    </a:lnTo>
                    <a:lnTo>
                      <a:pt x="1823" y="422"/>
                    </a:lnTo>
                    <a:lnTo>
                      <a:pt x="1756" y="447"/>
                    </a:lnTo>
                    <a:lnTo>
                      <a:pt x="1686" y="469"/>
                    </a:lnTo>
                    <a:lnTo>
                      <a:pt x="1615" y="487"/>
                    </a:lnTo>
                    <a:lnTo>
                      <a:pt x="1541" y="502"/>
                    </a:lnTo>
                    <a:lnTo>
                      <a:pt x="1466" y="513"/>
                    </a:lnTo>
                    <a:lnTo>
                      <a:pt x="1390" y="520"/>
                    </a:lnTo>
                    <a:lnTo>
                      <a:pt x="1312" y="525"/>
                    </a:lnTo>
                    <a:lnTo>
                      <a:pt x="1233" y="525"/>
                    </a:lnTo>
                    <a:lnTo>
                      <a:pt x="1153" y="522"/>
                    </a:lnTo>
                    <a:lnTo>
                      <a:pt x="1073" y="515"/>
                    </a:lnTo>
                    <a:lnTo>
                      <a:pt x="990" y="505"/>
                    </a:lnTo>
                    <a:lnTo>
                      <a:pt x="908" y="492"/>
                    </a:lnTo>
                    <a:lnTo>
                      <a:pt x="825" y="474"/>
                    </a:lnTo>
                    <a:lnTo>
                      <a:pt x="742" y="453"/>
                    </a:lnTo>
                    <a:lnTo>
                      <a:pt x="659" y="430"/>
                    </a:lnTo>
                    <a:lnTo>
                      <a:pt x="575" y="402"/>
                    </a:lnTo>
                    <a:lnTo>
                      <a:pt x="492" y="370"/>
                    </a:lnTo>
                    <a:lnTo>
                      <a:pt x="409" y="336"/>
                    </a:lnTo>
                    <a:lnTo>
                      <a:pt x="326" y="297"/>
                    </a:lnTo>
                    <a:lnTo>
                      <a:pt x="243" y="255"/>
                    </a:lnTo>
                    <a:lnTo>
                      <a:pt x="162" y="210"/>
                    </a:lnTo>
                    <a:lnTo>
                      <a:pt x="81" y="161"/>
                    </a:lnTo>
                    <a:lnTo>
                      <a:pt x="0" y="109"/>
                    </a:lnTo>
                    <a:lnTo>
                      <a:pt x="63" y="11"/>
                    </a:lnTo>
                    <a:lnTo>
                      <a:pt x="139" y="62"/>
                    </a:lnTo>
                    <a:lnTo>
                      <a:pt x="217" y="108"/>
                    </a:lnTo>
                    <a:lnTo>
                      <a:pt x="296" y="152"/>
                    </a:lnTo>
                    <a:lnTo>
                      <a:pt x="374" y="192"/>
                    </a:lnTo>
                    <a:lnTo>
                      <a:pt x="453" y="228"/>
                    </a:lnTo>
                    <a:lnTo>
                      <a:pt x="532" y="261"/>
                    </a:lnTo>
                    <a:lnTo>
                      <a:pt x="612" y="291"/>
                    </a:lnTo>
                    <a:lnTo>
                      <a:pt x="691" y="317"/>
                    </a:lnTo>
                    <a:lnTo>
                      <a:pt x="770" y="341"/>
                    </a:lnTo>
                    <a:lnTo>
                      <a:pt x="849" y="360"/>
                    </a:lnTo>
                    <a:lnTo>
                      <a:pt x="927" y="377"/>
                    </a:lnTo>
                    <a:lnTo>
                      <a:pt x="1005" y="390"/>
                    </a:lnTo>
                    <a:lnTo>
                      <a:pt x="1081" y="399"/>
                    </a:lnTo>
                    <a:lnTo>
                      <a:pt x="1157" y="405"/>
                    </a:lnTo>
                    <a:lnTo>
                      <a:pt x="1233" y="409"/>
                    </a:lnTo>
                    <a:lnTo>
                      <a:pt x="1306" y="409"/>
                    </a:lnTo>
                    <a:lnTo>
                      <a:pt x="1379" y="405"/>
                    </a:lnTo>
                    <a:lnTo>
                      <a:pt x="1450" y="398"/>
                    </a:lnTo>
                    <a:lnTo>
                      <a:pt x="1519" y="388"/>
                    </a:lnTo>
                    <a:lnTo>
                      <a:pt x="1586" y="375"/>
                    </a:lnTo>
                    <a:lnTo>
                      <a:pt x="1652" y="358"/>
                    </a:lnTo>
                    <a:lnTo>
                      <a:pt x="1715" y="338"/>
                    </a:lnTo>
                    <a:lnTo>
                      <a:pt x="1777" y="315"/>
                    </a:lnTo>
                    <a:lnTo>
                      <a:pt x="1836" y="289"/>
                    </a:lnTo>
                    <a:lnTo>
                      <a:pt x="1892" y="261"/>
                    </a:lnTo>
                    <a:lnTo>
                      <a:pt x="1950" y="226"/>
                    </a:lnTo>
                    <a:lnTo>
                      <a:pt x="1943" y="232"/>
                    </a:lnTo>
                    <a:lnTo>
                      <a:pt x="2023" y="162"/>
                    </a:lnTo>
                    <a:lnTo>
                      <a:pt x="2098" y="251"/>
                    </a:lnTo>
                    <a:close/>
                    <a:moveTo>
                      <a:pt x="1897" y="125"/>
                    </a:moveTo>
                    <a:lnTo>
                      <a:pt x="2263" y="0"/>
                    </a:lnTo>
                    <a:lnTo>
                      <a:pt x="2143" y="370"/>
                    </a:lnTo>
                    <a:lnTo>
                      <a:pt x="1897" y="125"/>
                    </a:lnTo>
                    <a:close/>
                  </a:path>
                </a:pathLst>
              </a:custGeom>
              <a:grpFill/>
              <a:ln w="1588" cap="rnd">
                <a:solidFill>
                  <a:srgbClr val="FF0000"/>
                </a:solidFill>
                <a:round/>
                <a:headEnd/>
                <a:tailEnd/>
              </a:ln>
              <a:extLst/>
            </p:spPr>
            <p:txBody>
              <a:bodyPr/>
              <a:lstStyle/>
              <a:p>
                <a:endParaRPr lang="en-GB"/>
              </a:p>
            </p:txBody>
          </p:sp>
        </p:grpSp>
        <p:grpSp>
          <p:nvGrpSpPr>
            <p:cNvPr id="11" name="Group 179">
              <a:extLst>
                <a:ext uri="{FF2B5EF4-FFF2-40B4-BE49-F238E27FC236}">
                  <a16:creationId xmlns:a16="http://schemas.microsoft.com/office/drawing/2014/main" xmlns="" id="{FC16F51D-9A67-4AE5-A8C0-9BE7CA145E41}"/>
                </a:ext>
              </a:extLst>
            </p:cNvPr>
            <p:cNvGrpSpPr>
              <a:grpSpLocks/>
            </p:cNvGrpSpPr>
            <p:nvPr/>
          </p:nvGrpSpPr>
          <p:grpSpPr bwMode="auto">
            <a:xfrm rot="20461212">
              <a:off x="2704963" y="2253351"/>
              <a:ext cx="513397" cy="740332"/>
              <a:chOff x="1754" y="1575"/>
              <a:chExt cx="306" cy="436"/>
            </a:xfrm>
            <a:solidFill>
              <a:srgbClr val="FF0000"/>
            </a:solidFill>
          </p:grpSpPr>
          <p:sp>
            <p:nvSpPr>
              <p:cNvPr id="162" name="Freeform 180">
                <a:extLst>
                  <a:ext uri="{FF2B5EF4-FFF2-40B4-BE49-F238E27FC236}">
                    <a16:creationId xmlns:a16="http://schemas.microsoft.com/office/drawing/2014/main" xmlns="" id="{E014A49C-AA66-4B15-B46F-09E95FCDE2E3}"/>
                  </a:ext>
                </a:extLst>
              </p:cNvPr>
              <p:cNvSpPr>
                <a:spLocks noEditPoints="1"/>
              </p:cNvSpPr>
              <p:nvPr/>
            </p:nvSpPr>
            <p:spPr bwMode="auto">
              <a:xfrm>
                <a:off x="1754" y="1575"/>
                <a:ext cx="306" cy="436"/>
              </a:xfrm>
              <a:custGeom>
                <a:avLst/>
                <a:gdLst>
                  <a:gd name="T0" fmla="*/ 0 w 5416"/>
                  <a:gd name="T1" fmla="*/ 0 h 7734"/>
                  <a:gd name="T2" fmla="*/ 0 w 5416"/>
                  <a:gd name="T3" fmla="*/ 0 h 7734"/>
                  <a:gd name="T4" fmla="*/ 0 w 5416"/>
                  <a:gd name="T5" fmla="*/ 0 h 7734"/>
                  <a:gd name="T6" fmla="*/ 0 w 5416"/>
                  <a:gd name="T7" fmla="*/ 0 h 7734"/>
                  <a:gd name="T8" fmla="*/ 0 w 5416"/>
                  <a:gd name="T9" fmla="*/ 0 h 7734"/>
                  <a:gd name="T10" fmla="*/ 0 w 5416"/>
                  <a:gd name="T11" fmla="*/ 0 h 7734"/>
                  <a:gd name="T12" fmla="*/ 0 w 5416"/>
                  <a:gd name="T13" fmla="*/ 0 h 7734"/>
                  <a:gd name="T14" fmla="*/ 0 w 5416"/>
                  <a:gd name="T15" fmla="*/ 0 h 7734"/>
                  <a:gd name="T16" fmla="*/ 0 w 5416"/>
                  <a:gd name="T17" fmla="*/ 0 h 7734"/>
                  <a:gd name="T18" fmla="*/ 0 w 5416"/>
                  <a:gd name="T19" fmla="*/ 0 h 7734"/>
                  <a:gd name="T20" fmla="*/ 0 w 5416"/>
                  <a:gd name="T21" fmla="*/ 0 h 7734"/>
                  <a:gd name="T22" fmla="*/ 0 w 5416"/>
                  <a:gd name="T23" fmla="*/ 0 h 7734"/>
                  <a:gd name="T24" fmla="*/ 0 w 5416"/>
                  <a:gd name="T25" fmla="*/ 0 h 7734"/>
                  <a:gd name="T26" fmla="*/ 0 w 5416"/>
                  <a:gd name="T27" fmla="*/ 0 h 7734"/>
                  <a:gd name="T28" fmla="*/ 0 w 5416"/>
                  <a:gd name="T29" fmla="*/ 0 h 7734"/>
                  <a:gd name="T30" fmla="*/ 0 w 5416"/>
                  <a:gd name="T31" fmla="*/ 0 h 7734"/>
                  <a:gd name="T32" fmla="*/ 0 w 5416"/>
                  <a:gd name="T33" fmla="*/ 0 h 7734"/>
                  <a:gd name="T34" fmla="*/ 0 w 5416"/>
                  <a:gd name="T35" fmla="*/ 0 h 7734"/>
                  <a:gd name="T36" fmla="*/ 0 w 5416"/>
                  <a:gd name="T37" fmla="*/ 0 h 7734"/>
                  <a:gd name="T38" fmla="*/ 0 w 5416"/>
                  <a:gd name="T39" fmla="*/ 0 h 7734"/>
                  <a:gd name="T40" fmla="*/ 0 w 5416"/>
                  <a:gd name="T41" fmla="*/ 0 h 7734"/>
                  <a:gd name="T42" fmla="*/ 0 w 5416"/>
                  <a:gd name="T43" fmla="*/ 0 h 7734"/>
                  <a:gd name="T44" fmla="*/ 0 w 5416"/>
                  <a:gd name="T45" fmla="*/ 0 h 7734"/>
                  <a:gd name="T46" fmla="*/ 0 w 5416"/>
                  <a:gd name="T47" fmla="*/ 0 h 7734"/>
                  <a:gd name="T48" fmla="*/ 0 w 5416"/>
                  <a:gd name="T49" fmla="*/ 0 h 7734"/>
                  <a:gd name="T50" fmla="*/ 0 w 5416"/>
                  <a:gd name="T51" fmla="*/ 0 h 7734"/>
                  <a:gd name="T52" fmla="*/ 0 w 5416"/>
                  <a:gd name="T53" fmla="*/ 0 h 7734"/>
                  <a:gd name="T54" fmla="*/ 0 w 5416"/>
                  <a:gd name="T55" fmla="*/ 0 h 7734"/>
                  <a:gd name="T56" fmla="*/ 0 w 5416"/>
                  <a:gd name="T57" fmla="*/ 0 h 7734"/>
                  <a:gd name="T58" fmla="*/ 0 w 5416"/>
                  <a:gd name="T59" fmla="*/ 0 h 7734"/>
                  <a:gd name="T60" fmla="*/ 0 w 5416"/>
                  <a:gd name="T61" fmla="*/ 0 h 7734"/>
                  <a:gd name="T62" fmla="*/ 0 w 5416"/>
                  <a:gd name="T63" fmla="*/ 0 h 7734"/>
                  <a:gd name="T64" fmla="*/ 0 w 5416"/>
                  <a:gd name="T65" fmla="*/ 0 h 7734"/>
                  <a:gd name="T66" fmla="*/ 0 w 5416"/>
                  <a:gd name="T67" fmla="*/ 0 h 7734"/>
                  <a:gd name="T68" fmla="*/ 0 w 5416"/>
                  <a:gd name="T69" fmla="*/ 0 h 7734"/>
                  <a:gd name="T70" fmla="*/ 0 w 5416"/>
                  <a:gd name="T71" fmla="*/ 0 h 7734"/>
                  <a:gd name="T72" fmla="*/ 0 w 5416"/>
                  <a:gd name="T73" fmla="*/ 0 h 7734"/>
                  <a:gd name="T74" fmla="*/ 0 w 5416"/>
                  <a:gd name="T75" fmla="*/ 0 h 7734"/>
                  <a:gd name="T76" fmla="*/ 0 w 5416"/>
                  <a:gd name="T77" fmla="*/ 0 h 7734"/>
                  <a:gd name="T78" fmla="*/ 0 w 5416"/>
                  <a:gd name="T79" fmla="*/ 0 h 7734"/>
                  <a:gd name="T80" fmla="*/ 0 w 5416"/>
                  <a:gd name="T81" fmla="*/ 0 h 7734"/>
                  <a:gd name="T82" fmla="*/ 0 w 5416"/>
                  <a:gd name="T83" fmla="*/ 0 h 7734"/>
                  <a:gd name="T84" fmla="*/ 0 w 5416"/>
                  <a:gd name="T85" fmla="*/ 0 h 7734"/>
                  <a:gd name="T86" fmla="*/ 0 w 5416"/>
                  <a:gd name="T87" fmla="*/ 0 h 7734"/>
                  <a:gd name="T88" fmla="*/ 0 w 5416"/>
                  <a:gd name="T89" fmla="*/ 0 h 7734"/>
                  <a:gd name="T90" fmla="*/ 0 w 5416"/>
                  <a:gd name="T91" fmla="*/ 0 h 7734"/>
                  <a:gd name="T92" fmla="*/ 0 w 5416"/>
                  <a:gd name="T93" fmla="*/ 0 h 7734"/>
                  <a:gd name="T94" fmla="*/ 0 w 5416"/>
                  <a:gd name="T95" fmla="*/ 0 h 7734"/>
                  <a:gd name="T96" fmla="*/ 0 w 5416"/>
                  <a:gd name="T97" fmla="*/ 0 h 7734"/>
                  <a:gd name="T98" fmla="*/ 0 w 5416"/>
                  <a:gd name="T99" fmla="*/ 0 h 7734"/>
                  <a:gd name="T100" fmla="*/ 0 w 5416"/>
                  <a:gd name="T101" fmla="*/ 0 h 7734"/>
                  <a:gd name="T102" fmla="*/ 0 w 5416"/>
                  <a:gd name="T103" fmla="*/ 0 h 7734"/>
                  <a:gd name="T104" fmla="*/ 0 w 5416"/>
                  <a:gd name="T105" fmla="*/ 0 h 7734"/>
                  <a:gd name="T106" fmla="*/ 0 w 5416"/>
                  <a:gd name="T107" fmla="*/ 0 h 7734"/>
                  <a:gd name="T108" fmla="*/ 0 w 5416"/>
                  <a:gd name="T109" fmla="*/ 0 h 7734"/>
                  <a:gd name="T110" fmla="*/ 0 w 5416"/>
                  <a:gd name="T111" fmla="*/ 0 h 7734"/>
                  <a:gd name="T112" fmla="*/ 0 w 5416"/>
                  <a:gd name="T113" fmla="*/ 0 h 7734"/>
                  <a:gd name="T114" fmla="*/ 0 w 5416"/>
                  <a:gd name="T115" fmla="*/ 0 h 7734"/>
                  <a:gd name="T116" fmla="*/ 0 w 5416"/>
                  <a:gd name="T117" fmla="*/ 0 h 7734"/>
                  <a:gd name="T118" fmla="*/ 0 w 5416"/>
                  <a:gd name="T119" fmla="*/ 0 h 7734"/>
                  <a:gd name="T120" fmla="*/ 0 w 5416"/>
                  <a:gd name="T121" fmla="*/ 0 h 7734"/>
                  <a:gd name="T122" fmla="*/ 0 w 5416"/>
                  <a:gd name="T123" fmla="*/ 0 h 7734"/>
                  <a:gd name="T124" fmla="*/ 0 w 5416"/>
                  <a:gd name="T125" fmla="*/ 0 h 77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416"/>
                  <a:gd name="T190" fmla="*/ 0 h 7734"/>
                  <a:gd name="T191" fmla="*/ 5416 w 5416"/>
                  <a:gd name="T192" fmla="*/ 7734 h 77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416" h="7734">
                    <a:moveTo>
                      <a:pt x="1196" y="419"/>
                    </a:moveTo>
                    <a:lnTo>
                      <a:pt x="1605" y="535"/>
                    </a:lnTo>
                    <a:cubicBezTo>
                      <a:pt x="1617" y="538"/>
                      <a:pt x="1629" y="543"/>
                      <a:pt x="1641" y="548"/>
                    </a:cubicBezTo>
                    <a:lnTo>
                      <a:pt x="1882" y="663"/>
                    </a:lnTo>
                    <a:lnTo>
                      <a:pt x="2130" y="800"/>
                    </a:lnTo>
                    <a:lnTo>
                      <a:pt x="2371" y="953"/>
                    </a:lnTo>
                    <a:lnTo>
                      <a:pt x="2607" y="1122"/>
                    </a:lnTo>
                    <a:lnTo>
                      <a:pt x="2834" y="1306"/>
                    </a:lnTo>
                    <a:lnTo>
                      <a:pt x="3053" y="1503"/>
                    </a:lnTo>
                    <a:lnTo>
                      <a:pt x="3266" y="1716"/>
                    </a:lnTo>
                    <a:lnTo>
                      <a:pt x="3470" y="1940"/>
                    </a:lnTo>
                    <a:lnTo>
                      <a:pt x="3665" y="2178"/>
                    </a:lnTo>
                    <a:lnTo>
                      <a:pt x="3852" y="2428"/>
                    </a:lnTo>
                    <a:lnTo>
                      <a:pt x="4029" y="2691"/>
                    </a:lnTo>
                    <a:lnTo>
                      <a:pt x="4198" y="2963"/>
                    </a:lnTo>
                    <a:lnTo>
                      <a:pt x="4357" y="3248"/>
                    </a:lnTo>
                    <a:lnTo>
                      <a:pt x="4505" y="3543"/>
                    </a:lnTo>
                    <a:lnTo>
                      <a:pt x="4645" y="3848"/>
                    </a:lnTo>
                    <a:lnTo>
                      <a:pt x="4773" y="4162"/>
                    </a:lnTo>
                    <a:lnTo>
                      <a:pt x="4891" y="4485"/>
                    </a:lnTo>
                    <a:lnTo>
                      <a:pt x="4998" y="4816"/>
                    </a:lnTo>
                    <a:lnTo>
                      <a:pt x="5093" y="5156"/>
                    </a:lnTo>
                    <a:lnTo>
                      <a:pt x="5177" y="5505"/>
                    </a:lnTo>
                    <a:lnTo>
                      <a:pt x="5249" y="5858"/>
                    </a:lnTo>
                    <a:lnTo>
                      <a:pt x="5308" y="6221"/>
                    </a:lnTo>
                    <a:lnTo>
                      <a:pt x="5355" y="6589"/>
                    </a:lnTo>
                    <a:lnTo>
                      <a:pt x="5389" y="6962"/>
                    </a:lnTo>
                    <a:lnTo>
                      <a:pt x="5410" y="7342"/>
                    </a:lnTo>
                    <a:lnTo>
                      <a:pt x="5416" y="7726"/>
                    </a:lnTo>
                    <a:lnTo>
                      <a:pt x="4956" y="7734"/>
                    </a:lnTo>
                    <a:lnTo>
                      <a:pt x="4949" y="7367"/>
                    </a:lnTo>
                    <a:lnTo>
                      <a:pt x="4930" y="7004"/>
                    </a:lnTo>
                    <a:lnTo>
                      <a:pt x="4898" y="6647"/>
                    </a:lnTo>
                    <a:lnTo>
                      <a:pt x="4853" y="6296"/>
                    </a:lnTo>
                    <a:lnTo>
                      <a:pt x="4797" y="5951"/>
                    </a:lnTo>
                    <a:lnTo>
                      <a:pt x="4728" y="5613"/>
                    </a:lnTo>
                    <a:lnTo>
                      <a:pt x="4650" y="5282"/>
                    </a:lnTo>
                    <a:lnTo>
                      <a:pt x="4560" y="4960"/>
                    </a:lnTo>
                    <a:lnTo>
                      <a:pt x="4458" y="4644"/>
                    </a:lnTo>
                    <a:lnTo>
                      <a:pt x="4347" y="4338"/>
                    </a:lnTo>
                    <a:lnTo>
                      <a:pt x="4225" y="4040"/>
                    </a:lnTo>
                    <a:lnTo>
                      <a:pt x="4095" y="3752"/>
                    </a:lnTo>
                    <a:lnTo>
                      <a:pt x="3955" y="3475"/>
                    </a:lnTo>
                    <a:lnTo>
                      <a:pt x="3806" y="3207"/>
                    </a:lnTo>
                    <a:lnTo>
                      <a:pt x="3648" y="2951"/>
                    </a:lnTo>
                    <a:lnTo>
                      <a:pt x="3483" y="2707"/>
                    </a:lnTo>
                    <a:lnTo>
                      <a:pt x="3308" y="2473"/>
                    </a:lnTo>
                    <a:lnTo>
                      <a:pt x="3129" y="2252"/>
                    </a:lnTo>
                    <a:lnTo>
                      <a:pt x="2940" y="2044"/>
                    </a:lnTo>
                    <a:lnTo>
                      <a:pt x="2747" y="1848"/>
                    </a:lnTo>
                    <a:lnTo>
                      <a:pt x="2544" y="1667"/>
                    </a:lnTo>
                    <a:lnTo>
                      <a:pt x="2338" y="1499"/>
                    </a:lnTo>
                    <a:lnTo>
                      <a:pt x="2125" y="1345"/>
                    </a:lnTo>
                    <a:lnTo>
                      <a:pt x="1908" y="1206"/>
                    </a:lnTo>
                    <a:lnTo>
                      <a:pt x="1684" y="1083"/>
                    </a:lnTo>
                    <a:lnTo>
                      <a:pt x="1443" y="968"/>
                    </a:lnTo>
                    <a:lnTo>
                      <a:pt x="1480" y="981"/>
                    </a:lnTo>
                    <a:lnTo>
                      <a:pt x="1071" y="864"/>
                    </a:lnTo>
                    <a:lnTo>
                      <a:pt x="1196" y="419"/>
                    </a:lnTo>
                    <a:close/>
                    <a:moveTo>
                      <a:pt x="1233" y="1368"/>
                    </a:moveTo>
                    <a:lnTo>
                      <a:pt x="0" y="429"/>
                    </a:lnTo>
                    <a:lnTo>
                      <a:pt x="1486" y="0"/>
                    </a:lnTo>
                    <a:lnTo>
                      <a:pt x="1233" y="1368"/>
                    </a:lnTo>
                    <a:close/>
                  </a:path>
                </a:pathLst>
              </a:custGeom>
              <a:grpFill/>
              <a:ln w="0">
                <a:solidFill>
                  <a:srgbClr val="FF0000"/>
                </a:solidFill>
                <a:round/>
                <a:headEnd/>
                <a:tailEnd/>
              </a:ln>
            </p:spPr>
            <p:txBody>
              <a:bodyPr/>
              <a:lstStyle/>
              <a:p>
                <a:endParaRPr lang="en-GB"/>
              </a:p>
            </p:txBody>
          </p:sp>
          <p:sp>
            <p:nvSpPr>
              <p:cNvPr id="163" name="Freeform 181">
                <a:extLst>
                  <a:ext uri="{FF2B5EF4-FFF2-40B4-BE49-F238E27FC236}">
                    <a16:creationId xmlns:a16="http://schemas.microsoft.com/office/drawing/2014/main" xmlns="" id="{E1F3D3E9-E0A5-43B3-BD52-16C81DFE2453}"/>
                  </a:ext>
                </a:extLst>
              </p:cNvPr>
              <p:cNvSpPr>
                <a:spLocks noEditPoints="1"/>
              </p:cNvSpPr>
              <p:nvPr/>
            </p:nvSpPr>
            <p:spPr bwMode="auto">
              <a:xfrm>
                <a:off x="1754" y="1575"/>
                <a:ext cx="306" cy="436"/>
              </a:xfrm>
              <a:custGeom>
                <a:avLst/>
                <a:gdLst>
                  <a:gd name="T0" fmla="*/ 0 w 5416"/>
                  <a:gd name="T1" fmla="*/ 0 h 7734"/>
                  <a:gd name="T2" fmla="*/ 0 w 5416"/>
                  <a:gd name="T3" fmla="*/ 0 h 7734"/>
                  <a:gd name="T4" fmla="*/ 0 w 5416"/>
                  <a:gd name="T5" fmla="*/ 0 h 7734"/>
                  <a:gd name="T6" fmla="*/ 0 w 5416"/>
                  <a:gd name="T7" fmla="*/ 0 h 7734"/>
                  <a:gd name="T8" fmla="*/ 0 w 5416"/>
                  <a:gd name="T9" fmla="*/ 0 h 7734"/>
                  <a:gd name="T10" fmla="*/ 0 w 5416"/>
                  <a:gd name="T11" fmla="*/ 0 h 7734"/>
                  <a:gd name="T12" fmla="*/ 0 w 5416"/>
                  <a:gd name="T13" fmla="*/ 0 h 7734"/>
                  <a:gd name="T14" fmla="*/ 0 w 5416"/>
                  <a:gd name="T15" fmla="*/ 0 h 7734"/>
                  <a:gd name="T16" fmla="*/ 0 w 5416"/>
                  <a:gd name="T17" fmla="*/ 0 h 7734"/>
                  <a:gd name="T18" fmla="*/ 0 w 5416"/>
                  <a:gd name="T19" fmla="*/ 0 h 7734"/>
                  <a:gd name="T20" fmla="*/ 0 w 5416"/>
                  <a:gd name="T21" fmla="*/ 0 h 7734"/>
                  <a:gd name="T22" fmla="*/ 0 w 5416"/>
                  <a:gd name="T23" fmla="*/ 0 h 7734"/>
                  <a:gd name="T24" fmla="*/ 0 w 5416"/>
                  <a:gd name="T25" fmla="*/ 0 h 7734"/>
                  <a:gd name="T26" fmla="*/ 0 w 5416"/>
                  <a:gd name="T27" fmla="*/ 0 h 7734"/>
                  <a:gd name="T28" fmla="*/ 0 w 5416"/>
                  <a:gd name="T29" fmla="*/ 0 h 7734"/>
                  <a:gd name="T30" fmla="*/ 0 w 5416"/>
                  <a:gd name="T31" fmla="*/ 0 h 7734"/>
                  <a:gd name="T32" fmla="*/ 0 w 5416"/>
                  <a:gd name="T33" fmla="*/ 0 h 7734"/>
                  <a:gd name="T34" fmla="*/ 0 w 5416"/>
                  <a:gd name="T35" fmla="*/ 0 h 7734"/>
                  <a:gd name="T36" fmla="*/ 0 w 5416"/>
                  <a:gd name="T37" fmla="*/ 0 h 7734"/>
                  <a:gd name="T38" fmla="*/ 0 w 5416"/>
                  <a:gd name="T39" fmla="*/ 0 h 7734"/>
                  <a:gd name="T40" fmla="*/ 0 w 5416"/>
                  <a:gd name="T41" fmla="*/ 0 h 7734"/>
                  <a:gd name="T42" fmla="*/ 0 w 5416"/>
                  <a:gd name="T43" fmla="*/ 0 h 7734"/>
                  <a:gd name="T44" fmla="*/ 0 w 5416"/>
                  <a:gd name="T45" fmla="*/ 0 h 7734"/>
                  <a:gd name="T46" fmla="*/ 0 w 5416"/>
                  <a:gd name="T47" fmla="*/ 0 h 7734"/>
                  <a:gd name="T48" fmla="*/ 0 w 5416"/>
                  <a:gd name="T49" fmla="*/ 0 h 7734"/>
                  <a:gd name="T50" fmla="*/ 0 w 5416"/>
                  <a:gd name="T51" fmla="*/ 0 h 7734"/>
                  <a:gd name="T52" fmla="*/ 0 w 5416"/>
                  <a:gd name="T53" fmla="*/ 0 h 7734"/>
                  <a:gd name="T54" fmla="*/ 0 w 5416"/>
                  <a:gd name="T55" fmla="*/ 0 h 7734"/>
                  <a:gd name="T56" fmla="*/ 0 w 5416"/>
                  <a:gd name="T57" fmla="*/ 0 h 7734"/>
                  <a:gd name="T58" fmla="*/ 0 w 5416"/>
                  <a:gd name="T59" fmla="*/ 0 h 7734"/>
                  <a:gd name="T60" fmla="*/ 0 w 5416"/>
                  <a:gd name="T61" fmla="*/ 0 h 7734"/>
                  <a:gd name="T62" fmla="*/ 0 w 5416"/>
                  <a:gd name="T63" fmla="*/ 0 h 7734"/>
                  <a:gd name="T64" fmla="*/ 0 w 5416"/>
                  <a:gd name="T65" fmla="*/ 0 h 7734"/>
                  <a:gd name="T66" fmla="*/ 0 w 5416"/>
                  <a:gd name="T67" fmla="*/ 0 h 7734"/>
                  <a:gd name="T68" fmla="*/ 0 w 5416"/>
                  <a:gd name="T69" fmla="*/ 0 h 7734"/>
                  <a:gd name="T70" fmla="*/ 0 w 5416"/>
                  <a:gd name="T71" fmla="*/ 0 h 7734"/>
                  <a:gd name="T72" fmla="*/ 0 w 5416"/>
                  <a:gd name="T73" fmla="*/ 0 h 7734"/>
                  <a:gd name="T74" fmla="*/ 0 w 5416"/>
                  <a:gd name="T75" fmla="*/ 0 h 7734"/>
                  <a:gd name="T76" fmla="*/ 0 w 5416"/>
                  <a:gd name="T77" fmla="*/ 0 h 7734"/>
                  <a:gd name="T78" fmla="*/ 0 w 5416"/>
                  <a:gd name="T79" fmla="*/ 0 h 7734"/>
                  <a:gd name="T80" fmla="*/ 0 w 5416"/>
                  <a:gd name="T81" fmla="*/ 0 h 7734"/>
                  <a:gd name="T82" fmla="*/ 0 w 5416"/>
                  <a:gd name="T83" fmla="*/ 0 h 7734"/>
                  <a:gd name="T84" fmla="*/ 0 w 5416"/>
                  <a:gd name="T85" fmla="*/ 0 h 7734"/>
                  <a:gd name="T86" fmla="*/ 0 w 5416"/>
                  <a:gd name="T87" fmla="*/ 0 h 7734"/>
                  <a:gd name="T88" fmla="*/ 0 w 5416"/>
                  <a:gd name="T89" fmla="*/ 0 h 7734"/>
                  <a:gd name="T90" fmla="*/ 0 w 5416"/>
                  <a:gd name="T91" fmla="*/ 0 h 7734"/>
                  <a:gd name="T92" fmla="*/ 0 w 5416"/>
                  <a:gd name="T93" fmla="*/ 0 h 7734"/>
                  <a:gd name="T94" fmla="*/ 0 w 5416"/>
                  <a:gd name="T95" fmla="*/ 0 h 7734"/>
                  <a:gd name="T96" fmla="*/ 0 w 5416"/>
                  <a:gd name="T97" fmla="*/ 0 h 7734"/>
                  <a:gd name="T98" fmla="*/ 0 w 5416"/>
                  <a:gd name="T99" fmla="*/ 0 h 7734"/>
                  <a:gd name="T100" fmla="*/ 0 w 5416"/>
                  <a:gd name="T101" fmla="*/ 0 h 7734"/>
                  <a:gd name="T102" fmla="*/ 0 w 5416"/>
                  <a:gd name="T103" fmla="*/ 0 h 7734"/>
                  <a:gd name="T104" fmla="*/ 0 w 5416"/>
                  <a:gd name="T105" fmla="*/ 0 h 7734"/>
                  <a:gd name="T106" fmla="*/ 0 w 5416"/>
                  <a:gd name="T107" fmla="*/ 0 h 7734"/>
                  <a:gd name="T108" fmla="*/ 0 w 5416"/>
                  <a:gd name="T109" fmla="*/ 0 h 7734"/>
                  <a:gd name="T110" fmla="*/ 0 w 5416"/>
                  <a:gd name="T111" fmla="*/ 0 h 7734"/>
                  <a:gd name="T112" fmla="*/ 0 w 5416"/>
                  <a:gd name="T113" fmla="*/ 0 h 7734"/>
                  <a:gd name="T114" fmla="*/ 0 w 5416"/>
                  <a:gd name="T115" fmla="*/ 0 h 7734"/>
                  <a:gd name="T116" fmla="*/ 0 w 5416"/>
                  <a:gd name="T117" fmla="*/ 0 h 7734"/>
                  <a:gd name="T118" fmla="*/ 0 w 5416"/>
                  <a:gd name="T119" fmla="*/ 0 h 7734"/>
                  <a:gd name="T120" fmla="*/ 0 w 5416"/>
                  <a:gd name="T121" fmla="*/ 0 h 7734"/>
                  <a:gd name="T122" fmla="*/ 0 w 5416"/>
                  <a:gd name="T123" fmla="*/ 0 h 7734"/>
                  <a:gd name="T124" fmla="*/ 0 w 5416"/>
                  <a:gd name="T125" fmla="*/ 0 h 77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416"/>
                  <a:gd name="T190" fmla="*/ 0 h 7734"/>
                  <a:gd name="T191" fmla="*/ 5416 w 5416"/>
                  <a:gd name="T192" fmla="*/ 7734 h 77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416" h="7734">
                    <a:moveTo>
                      <a:pt x="1196" y="419"/>
                    </a:moveTo>
                    <a:lnTo>
                      <a:pt x="1605" y="535"/>
                    </a:lnTo>
                    <a:cubicBezTo>
                      <a:pt x="1617" y="538"/>
                      <a:pt x="1629" y="543"/>
                      <a:pt x="1641" y="548"/>
                    </a:cubicBezTo>
                    <a:lnTo>
                      <a:pt x="1882" y="663"/>
                    </a:lnTo>
                    <a:lnTo>
                      <a:pt x="2130" y="800"/>
                    </a:lnTo>
                    <a:lnTo>
                      <a:pt x="2371" y="953"/>
                    </a:lnTo>
                    <a:lnTo>
                      <a:pt x="2607" y="1122"/>
                    </a:lnTo>
                    <a:lnTo>
                      <a:pt x="2834" y="1306"/>
                    </a:lnTo>
                    <a:lnTo>
                      <a:pt x="3053" y="1503"/>
                    </a:lnTo>
                    <a:lnTo>
                      <a:pt x="3266" y="1716"/>
                    </a:lnTo>
                    <a:lnTo>
                      <a:pt x="3470" y="1940"/>
                    </a:lnTo>
                    <a:lnTo>
                      <a:pt x="3665" y="2178"/>
                    </a:lnTo>
                    <a:lnTo>
                      <a:pt x="3852" y="2428"/>
                    </a:lnTo>
                    <a:lnTo>
                      <a:pt x="4029" y="2691"/>
                    </a:lnTo>
                    <a:lnTo>
                      <a:pt x="4198" y="2963"/>
                    </a:lnTo>
                    <a:lnTo>
                      <a:pt x="4357" y="3248"/>
                    </a:lnTo>
                    <a:lnTo>
                      <a:pt x="4505" y="3543"/>
                    </a:lnTo>
                    <a:lnTo>
                      <a:pt x="4645" y="3848"/>
                    </a:lnTo>
                    <a:lnTo>
                      <a:pt x="4773" y="4162"/>
                    </a:lnTo>
                    <a:lnTo>
                      <a:pt x="4891" y="4485"/>
                    </a:lnTo>
                    <a:lnTo>
                      <a:pt x="4998" y="4816"/>
                    </a:lnTo>
                    <a:lnTo>
                      <a:pt x="5093" y="5156"/>
                    </a:lnTo>
                    <a:lnTo>
                      <a:pt x="5177" y="5505"/>
                    </a:lnTo>
                    <a:lnTo>
                      <a:pt x="5249" y="5858"/>
                    </a:lnTo>
                    <a:lnTo>
                      <a:pt x="5308" y="6221"/>
                    </a:lnTo>
                    <a:lnTo>
                      <a:pt x="5355" y="6589"/>
                    </a:lnTo>
                    <a:lnTo>
                      <a:pt x="5389" y="6962"/>
                    </a:lnTo>
                    <a:lnTo>
                      <a:pt x="5410" y="7342"/>
                    </a:lnTo>
                    <a:lnTo>
                      <a:pt x="5416" y="7726"/>
                    </a:lnTo>
                    <a:lnTo>
                      <a:pt x="4956" y="7734"/>
                    </a:lnTo>
                    <a:lnTo>
                      <a:pt x="4949" y="7367"/>
                    </a:lnTo>
                    <a:lnTo>
                      <a:pt x="4930" y="7004"/>
                    </a:lnTo>
                    <a:lnTo>
                      <a:pt x="4898" y="6647"/>
                    </a:lnTo>
                    <a:lnTo>
                      <a:pt x="4853" y="6296"/>
                    </a:lnTo>
                    <a:lnTo>
                      <a:pt x="4797" y="5951"/>
                    </a:lnTo>
                    <a:lnTo>
                      <a:pt x="4728" y="5613"/>
                    </a:lnTo>
                    <a:lnTo>
                      <a:pt x="4650" y="5282"/>
                    </a:lnTo>
                    <a:lnTo>
                      <a:pt x="4560" y="4960"/>
                    </a:lnTo>
                    <a:lnTo>
                      <a:pt x="4458" y="4644"/>
                    </a:lnTo>
                    <a:lnTo>
                      <a:pt x="4347" y="4338"/>
                    </a:lnTo>
                    <a:lnTo>
                      <a:pt x="4225" y="4040"/>
                    </a:lnTo>
                    <a:lnTo>
                      <a:pt x="4095" y="3752"/>
                    </a:lnTo>
                    <a:lnTo>
                      <a:pt x="3955" y="3475"/>
                    </a:lnTo>
                    <a:lnTo>
                      <a:pt x="3806" y="3207"/>
                    </a:lnTo>
                    <a:lnTo>
                      <a:pt x="3648" y="2951"/>
                    </a:lnTo>
                    <a:lnTo>
                      <a:pt x="3483" y="2707"/>
                    </a:lnTo>
                    <a:lnTo>
                      <a:pt x="3308" y="2473"/>
                    </a:lnTo>
                    <a:lnTo>
                      <a:pt x="3129" y="2252"/>
                    </a:lnTo>
                    <a:lnTo>
                      <a:pt x="2940" y="2044"/>
                    </a:lnTo>
                    <a:lnTo>
                      <a:pt x="2747" y="1848"/>
                    </a:lnTo>
                    <a:lnTo>
                      <a:pt x="2544" y="1667"/>
                    </a:lnTo>
                    <a:lnTo>
                      <a:pt x="2338" y="1499"/>
                    </a:lnTo>
                    <a:lnTo>
                      <a:pt x="2125" y="1345"/>
                    </a:lnTo>
                    <a:lnTo>
                      <a:pt x="1908" y="1206"/>
                    </a:lnTo>
                    <a:lnTo>
                      <a:pt x="1684" y="1083"/>
                    </a:lnTo>
                    <a:lnTo>
                      <a:pt x="1443" y="968"/>
                    </a:lnTo>
                    <a:lnTo>
                      <a:pt x="1480" y="981"/>
                    </a:lnTo>
                    <a:lnTo>
                      <a:pt x="1071" y="864"/>
                    </a:lnTo>
                    <a:lnTo>
                      <a:pt x="1196" y="419"/>
                    </a:lnTo>
                    <a:close/>
                    <a:moveTo>
                      <a:pt x="1233" y="1368"/>
                    </a:moveTo>
                    <a:lnTo>
                      <a:pt x="0" y="429"/>
                    </a:lnTo>
                    <a:lnTo>
                      <a:pt x="1486" y="0"/>
                    </a:lnTo>
                    <a:lnTo>
                      <a:pt x="1233" y="1368"/>
                    </a:lnTo>
                    <a:close/>
                  </a:path>
                </a:pathLst>
              </a:custGeom>
              <a:grpFill/>
              <a:ln w="1588" cap="rnd">
                <a:solidFill>
                  <a:srgbClr val="FF0000"/>
                </a:solidFill>
                <a:round/>
                <a:headEnd/>
                <a:tailEnd/>
              </a:ln>
              <a:extLst/>
            </p:spPr>
            <p:txBody>
              <a:bodyPr/>
              <a:lstStyle/>
              <a:p>
                <a:endParaRPr lang="en-GB"/>
              </a:p>
            </p:txBody>
          </p:sp>
        </p:grpSp>
        <p:sp>
          <p:nvSpPr>
            <p:cNvPr id="12" name="AutoShape 2">
              <a:extLst>
                <a:ext uri="{FF2B5EF4-FFF2-40B4-BE49-F238E27FC236}">
                  <a16:creationId xmlns:a16="http://schemas.microsoft.com/office/drawing/2014/main" xmlns="" id="{29C48526-4567-4D94-900A-664D3203FBE3}"/>
                </a:ext>
              </a:extLst>
            </p:cNvPr>
            <p:cNvSpPr>
              <a:spLocks noChangeAspect="1" noChangeArrowheads="1" noTextEdit="1"/>
            </p:cNvSpPr>
            <p:nvPr/>
          </p:nvSpPr>
          <p:spPr bwMode="auto">
            <a:xfrm>
              <a:off x="1728491" y="1566381"/>
              <a:ext cx="6378355" cy="531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grpSp>
          <p:nvGrpSpPr>
            <p:cNvPr id="13" name="Group 8">
              <a:extLst>
                <a:ext uri="{FF2B5EF4-FFF2-40B4-BE49-F238E27FC236}">
                  <a16:creationId xmlns:a16="http://schemas.microsoft.com/office/drawing/2014/main" xmlns="" id="{858B4D01-1C13-41E4-9450-CBFED34836E5}"/>
                </a:ext>
              </a:extLst>
            </p:cNvPr>
            <p:cNvGrpSpPr>
              <a:grpSpLocks/>
            </p:cNvGrpSpPr>
            <p:nvPr/>
          </p:nvGrpSpPr>
          <p:grpSpPr bwMode="auto">
            <a:xfrm>
              <a:off x="2617788" y="5513199"/>
              <a:ext cx="853984" cy="222440"/>
              <a:chOff x="1649" y="3482"/>
              <a:chExt cx="509" cy="131"/>
            </a:xfrm>
          </p:grpSpPr>
          <p:sp>
            <p:nvSpPr>
              <p:cNvPr id="160" name="Freeform 9">
                <a:extLst>
                  <a:ext uri="{FF2B5EF4-FFF2-40B4-BE49-F238E27FC236}">
                    <a16:creationId xmlns:a16="http://schemas.microsoft.com/office/drawing/2014/main" xmlns="" id="{5CC2944A-383A-405A-A139-8F72EC12C889}"/>
                  </a:ext>
                </a:extLst>
              </p:cNvPr>
              <p:cNvSpPr>
                <a:spLocks noEditPoints="1"/>
              </p:cNvSpPr>
              <p:nvPr/>
            </p:nvSpPr>
            <p:spPr bwMode="auto">
              <a:xfrm>
                <a:off x="1649" y="3482"/>
                <a:ext cx="509" cy="131"/>
              </a:xfrm>
              <a:custGeom>
                <a:avLst/>
                <a:gdLst>
                  <a:gd name="T0" fmla="*/ 0 w 4516"/>
                  <a:gd name="T1" fmla="*/ 0 h 1158"/>
                  <a:gd name="T2" fmla="*/ 0 w 4516"/>
                  <a:gd name="T3" fmla="*/ 0 h 1158"/>
                  <a:gd name="T4" fmla="*/ 0 w 4516"/>
                  <a:gd name="T5" fmla="*/ 0 h 1158"/>
                  <a:gd name="T6" fmla="*/ 0 w 4516"/>
                  <a:gd name="T7" fmla="*/ 0 h 1158"/>
                  <a:gd name="T8" fmla="*/ 0 w 4516"/>
                  <a:gd name="T9" fmla="*/ 0 h 1158"/>
                  <a:gd name="T10" fmla="*/ 0 w 4516"/>
                  <a:gd name="T11" fmla="*/ 0 h 1158"/>
                  <a:gd name="T12" fmla="*/ 0 w 4516"/>
                  <a:gd name="T13" fmla="*/ 0 h 1158"/>
                  <a:gd name="T14" fmla="*/ 0 w 4516"/>
                  <a:gd name="T15" fmla="*/ 0 h 1158"/>
                  <a:gd name="T16" fmla="*/ 0 w 4516"/>
                  <a:gd name="T17" fmla="*/ 0 h 1158"/>
                  <a:gd name="T18" fmla="*/ 0 w 4516"/>
                  <a:gd name="T19" fmla="*/ 0 h 1158"/>
                  <a:gd name="T20" fmla="*/ 0 w 4516"/>
                  <a:gd name="T21" fmla="*/ 0 h 1158"/>
                  <a:gd name="T22" fmla="*/ 0 w 4516"/>
                  <a:gd name="T23" fmla="*/ 0 h 1158"/>
                  <a:gd name="T24" fmla="*/ 0 w 4516"/>
                  <a:gd name="T25" fmla="*/ 0 h 1158"/>
                  <a:gd name="T26" fmla="*/ 0 w 4516"/>
                  <a:gd name="T27" fmla="*/ 0 h 1158"/>
                  <a:gd name="T28" fmla="*/ 0 w 4516"/>
                  <a:gd name="T29" fmla="*/ 0 h 1158"/>
                  <a:gd name="T30" fmla="*/ 0 w 4516"/>
                  <a:gd name="T31" fmla="*/ 0 h 1158"/>
                  <a:gd name="T32" fmla="*/ 0 w 4516"/>
                  <a:gd name="T33" fmla="*/ 0 h 1158"/>
                  <a:gd name="T34" fmla="*/ 0 w 4516"/>
                  <a:gd name="T35" fmla="*/ 0 h 1158"/>
                  <a:gd name="T36" fmla="*/ 0 w 4516"/>
                  <a:gd name="T37" fmla="*/ 0 h 1158"/>
                  <a:gd name="T38" fmla="*/ 0 w 4516"/>
                  <a:gd name="T39" fmla="*/ 0 h 1158"/>
                  <a:gd name="T40" fmla="*/ 1 w 4516"/>
                  <a:gd name="T41" fmla="*/ 0 h 1158"/>
                  <a:gd name="T42" fmla="*/ 1 w 4516"/>
                  <a:gd name="T43" fmla="*/ 0 h 1158"/>
                  <a:gd name="T44" fmla="*/ 1 w 4516"/>
                  <a:gd name="T45" fmla="*/ 0 h 1158"/>
                  <a:gd name="T46" fmla="*/ 1 w 4516"/>
                  <a:gd name="T47" fmla="*/ 0 h 1158"/>
                  <a:gd name="T48" fmla="*/ 1 w 4516"/>
                  <a:gd name="T49" fmla="*/ 0 h 1158"/>
                  <a:gd name="T50" fmla="*/ 1 w 4516"/>
                  <a:gd name="T51" fmla="*/ 0 h 1158"/>
                  <a:gd name="T52" fmla="*/ 1 w 4516"/>
                  <a:gd name="T53" fmla="*/ 0 h 1158"/>
                  <a:gd name="T54" fmla="*/ 1 w 4516"/>
                  <a:gd name="T55" fmla="*/ 0 h 1158"/>
                  <a:gd name="T56" fmla="*/ 1 w 4516"/>
                  <a:gd name="T57" fmla="*/ 0 h 1158"/>
                  <a:gd name="T58" fmla="*/ 1 w 4516"/>
                  <a:gd name="T59" fmla="*/ 0 h 1158"/>
                  <a:gd name="T60" fmla="*/ 1 w 4516"/>
                  <a:gd name="T61" fmla="*/ 0 h 1158"/>
                  <a:gd name="T62" fmla="*/ 1 w 4516"/>
                  <a:gd name="T63" fmla="*/ 0 h 1158"/>
                  <a:gd name="T64" fmla="*/ 1 w 4516"/>
                  <a:gd name="T65" fmla="*/ 0 h 1158"/>
                  <a:gd name="T66" fmla="*/ 1 w 4516"/>
                  <a:gd name="T67" fmla="*/ 0 h 1158"/>
                  <a:gd name="T68" fmla="*/ 1 w 4516"/>
                  <a:gd name="T69" fmla="*/ 0 h 1158"/>
                  <a:gd name="T70" fmla="*/ 1 w 4516"/>
                  <a:gd name="T71" fmla="*/ 0 h 1158"/>
                  <a:gd name="T72" fmla="*/ 1 w 4516"/>
                  <a:gd name="T73" fmla="*/ 0 h 1158"/>
                  <a:gd name="T74" fmla="*/ 1 w 4516"/>
                  <a:gd name="T75" fmla="*/ 0 h 1158"/>
                  <a:gd name="T76" fmla="*/ 0 w 4516"/>
                  <a:gd name="T77" fmla="*/ 0 h 1158"/>
                  <a:gd name="T78" fmla="*/ 0 w 4516"/>
                  <a:gd name="T79" fmla="*/ 0 h 1158"/>
                  <a:gd name="T80" fmla="*/ 0 w 4516"/>
                  <a:gd name="T81" fmla="*/ 0 h 1158"/>
                  <a:gd name="T82" fmla="*/ 0 w 4516"/>
                  <a:gd name="T83" fmla="*/ 0 h 1158"/>
                  <a:gd name="T84" fmla="*/ 0 w 4516"/>
                  <a:gd name="T85" fmla="*/ 0 h 1158"/>
                  <a:gd name="T86" fmla="*/ 0 w 4516"/>
                  <a:gd name="T87" fmla="*/ 0 h 1158"/>
                  <a:gd name="T88" fmla="*/ 0 w 4516"/>
                  <a:gd name="T89" fmla="*/ 0 h 1158"/>
                  <a:gd name="T90" fmla="*/ 0 w 4516"/>
                  <a:gd name="T91" fmla="*/ 0 h 1158"/>
                  <a:gd name="T92" fmla="*/ 0 w 4516"/>
                  <a:gd name="T93" fmla="*/ 0 h 1158"/>
                  <a:gd name="T94" fmla="*/ 0 w 4516"/>
                  <a:gd name="T95" fmla="*/ 0 h 1158"/>
                  <a:gd name="T96" fmla="*/ 0 w 4516"/>
                  <a:gd name="T97" fmla="*/ 0 h 1158"/>
                  <a:gd name="T98" fmla="*/ 0 w 4516"/>
                  <a:gd name="T99" fmla="*/ 0 h 1158"/>
                  <a:gd name="T100" fmla="*/ 0 w 4516"/>
                  <a:gd name="T101" fmla="*/ 0 h 1158"/>
                  <a:gd name="T102" fmla="*/ 0 w 4516"/>
                  <a:gd name="T103" fmla="*/ 0 h 1158"/>
                  <a:gd name="T104" fmla="*/ 0 w 4516"/>
                  <a:gd name="T105" fmla="*/ 0 h 1158"/>
                  <a:gd name="T106" fmla="*/ 0 w 4516"/>
                  <a:gd name="T107" fmla="*/ 0 h 1158"/>
                  <a:gd name="T108" fmla="*/ 0 w 4516"/>
                  <a:gd name="T109" fmla="*/ 0 h 1158"/>
                  <a:gd name="T110" fmla="*/ 0 w 4516"/>
                  <a:gd name="T111" fmla="*/ 0 h 1158"/>
                  <a:gd name="T112" fmla="*/ 0 w 4516"/>
                  <a:gd name="T113" fmla="*/ 0 h 1158"/>
                  <a:gd name="T114" fmla="*/ 0 w 4516"/>
                  <a:gd name="T115" fmla="*/ 0 h 1158"/>
                  <a:gd name="T116" fmla="*/ 0 w 4516"/>
                  <a:gd name="T117" fmla="*/ 0 h 1158"/>
                  <a:gd name="T118" fmla="*/ 0 w 4516"/>
                  <a:gd name="T119" fmla="*/ 0 h 1158"/>
                  <a:gd name="T120" fmla="*/ 0 w 4516"/>
                  <a:gd name="T121" fmla="*/ 0 h 1158"/>
                  <a:gd name="T122" fmla="*/ 0 w 4516"/>
                  <a:gd name="T123" fmla="*/ 0 h 1158"/>
                  <a:gd name="T124" fmla="*/ 0 w 4516"/>
                  <a:gd name="T125" fmla="*/ 0 h 11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16"/>
                  <a:gd name="T190" fmla="*/ 0 h 1158"/>
                  <a:gd name="T191" fmla="*/ 4516 w 4516"/>
                  <a:gd name="T192" fmla="*/ 1158 h 115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16" h="1158">
                    <a:moveTo>
                      <a:pt x="304" y="640"/>
                    </a:moveTo>
                    <a:lnTo>
                      <a:pt x="459" y="493"/>
                    </a:lnTo>
                    <a:cubicBezTo>
                      <a:pt x="463" y="489"/>
                      <a:pt x="469" y="484"/>
                      <a:pt x="475" y="481"/>
                    </a:cubicBezTo>
                    <a:lnTo>
                      <a:pt x="586" y="406"/>
                    </a:lnTo>
                    <a:lnTo>
                      <a:pt x="709" y="335"/>
                    </a:lnTo>
                    <a:lnTo>
                      <a:pt x="836" y="270"/>
                    </a:lnTo>
                    <a:lnTo>
                      <a:pt x="969" y="213"/>
                    </a:lnTo>
                    <a:lnTo>
                      <a:pt x="1106" y="161"/>
                    </a:lnTo>
                    <a:lnTo>
                      <a:pt x="1248" y="118"/>
                    </a:lnTo>
                    <a:lnTo>
                      <a:pt x="1392" y="80"/>
                    </a:lnTo>
                    <a:lnTo>
                      <a:pt x="1541" y="51"/>
                    </a:lnTo>
                    <a:lnTo>
                      <a:pt x="1694" y="28"/>
                    </a:lnTo>
                    <a:lnTo>
                      <a:pt x="1849" y="11"/>
                    </a:lnTo>
                    <a:lnTo>
                      <a:pt x="2007" y="3"/>
                    </a:lnTo>
                    <a:lnTo>
                      <a:pt x="2167" y="0"/>
                    </a:lnTo>
                    <a:lnTo>
                      <a:pt x="2329" y="5"/>
                    </a:lnTo>
                    <a:lnTo>
                      <a:pt x="2494" y="17"/>
                    </a:lnTo>
                    <a:lnTo>
                      <a:pt x="2660" y="35"/>
                    </a:lnTo>
                    <a:lnTo>
                      <a:pt x="2827" y="61"/>
                    </a:lnTo>
                    <a:lnTo>
                      <a:pt x="2996" y="93"/>
                    </a:lnTo>
                    <a:lnTo>
                      <a:pt x="3165" y="133"/>
                    </a:lnTo>
                    <a:lnTo>
                      <a:pt x="3335" y="180"/>
                    </a:lnTo>
                    <a:lnTo>
                      <a:pt x="3505" y="233"/>
                    </a:lnTo>
                    <a:lnTo>
                      <a:pt x="3676" y="294"/>
                    </a:lnTo>
                    <a:lnTo>
                      <a:pt x="3845" y="361"/>
                    </a:lnTo>
                    <a:lnTo>
                      <a:pt x="4015" y="436"/>
                    </a:lnTo>
                    <a:lnTo>
                      <a:pt x="4184" y="517"/>
                    </a:lnTo>
                    <a:lnTo>
                      <a:pt x="4350" y="606"/>
                    </a:lnTo>
                    <a:lnTo>
                      <a:pt x="4516" y="702"/>
                    </a:lnTo>
                    <a:lnTo>
                      <a:pt x="4401" y="904"/>
                    </a:lnTo>
                    <a:lnTo>
                      <a:pt x="4242" y="812"/>
                    </a:lnTo>
                    <a:lnTo>
                      <a:pt x="4082" y="726"/>
                    </a:lnTo>
                    <a:lnTo>
                      <a:pt x="3922" y="648"/>
                    </a:lnTo>
                    <a:lnTo>
                      <a:pt x="3761" y="577"/>
                    </a:lnTo>
                    <a:lnTo>
                      <a:pt x="3598" y="512"/>
                    </a:lnTo>
                    <a:lnTo>
                      <a:pt x="3437" y="455"/>
                    </a:lnTo>
                    <a:lnTo>
                      <a:pt x="3275" y="403"/>
                    </a:lnTo>
                    <a:lnTo>
                      <a:pt x="3113" y="359"/>
                    </a:lnTo>
                    <a:lnTo>
                      <a:pt x="2952" y="322"/>
                    </a:lnTo>
                    <a:lnTo>
                      <a:pt x="2793" y="290"/>
                    </a:lnTo>
                    <a:lnTo>
                      <a:pt x="2634" y="266"/>
                    </a:lnTo>
                    <a:lnTo>
                      <a:pt x="2477" y="248"/>
                    </a:lnTo>
                    <a:lnTo>
                      <a:pt x="2322" y="237"/>
                    </a:lnTo>
                    <a:lnTo>
                      <a:pt x="2170" y="233"/>
                    </a:lnTo>
                    <a:lnTo>
                      <a:pt x="2020" y="234"/>
                    </a:lnTo>
                    <a:lnTo>
                      <a:pt x="1872" y="243"/>
                    </a:lnTo>
                    <a:lnTo>
                      <a:pt x="1728" y="257"/>
                    </a:lnTo>
                    <a:lnTo>
                      <a:pt x="1587" y="279"/>
                    </a:lnTo>
                    <a:lnTo>
                      <a:pt x="1450" y="306"/>
                    </a:lnTo>
                    <a:lnTo>
                      <a:pt x="1315" y="340"/>
                    </a:lnTo>
                    <a:lnTo>
                      <a:pt x="1185" y="380"/>
                    </a:lnTo>
                    <a:lnTo>
                      <a:pt x="1061" y="425"/>
                    </a:lnTo>
                    <a:lnTo>
                      <a:pt x="940" y="477"/>
                    </a:lnTo>
                    <a:lnTo>
                      <a:pt x="824" y="536"/>
                    </a:lnTo>
                    <a:lnTo>
                      <a:pt x="714" y="599"/>
                    </a:lnTo>
                    <a:lnTo>
                      <a:pt x="602" y="674"/>
                    </a:lnTo>
                    <a:lnTo>
                      <a:pt x="618" y="662"/>
                    </a:lnTo>
                    <a:lnTo>
                      <a:pt x="463" y="809"/>
                    </a:lnTo>
                    <a:lnTo>
                      <a:pt x="304" y="640"/>
                    </a:lnTo>
                    <a:close/>
                    <a:moveTo>
                      <a:pt x="719" y="868"/>
                    </a:moveTo>
                    <a:lnTo>
                      <a:pt x="0" y="1158"/>
                    </a:lnTo>
                    <a:lnTo>
                      <a:pt x="201" y="407"/>
                    </a:lnTo>
                    <a:lnTo>
                      <a:pt x="719" y="868"/>
                    </a:lnTo>
                    <a:close/>
                  </a:path>
                </a:pathLst>
              </a:custGeom>
              <a:solidFill>
                <a:srgbClr val="C0C0C0"/>
              </a:solidFill>
              <a:ln w="0">
                <a:solidFill>
                  <a:srgbClr val="000000"/>
                </a:solidFill>
                <a:round/>
                <a:headEnd/>
                <a:tailEnd/>
              </a:ln>
            </p:spPr>
            <p:txBody>
              <a:bodyPr/>
              <a:lstStyle/>
              <a:p>
                <a:endParaRPr lang="en-GB"/>
              </a:p>
            </p:txBody>
          </p:sp>
          <p:sp>
            <p:nvSpPr>
              <p:cNvPr id="161" name="Freeform 10">
                <a:extLst>
                  <a:ext uri="{FF2B5EF4-FFF2-40B4-BE49-F238E27FC236}">
                    <a16:creationId xmlns:a16="http://schemas.microsoft.com/office/drawing/2014/main" xmlns="" id="{AF62F13F-4ACF-4089-B1F8-F4EC6119D0B4}"/>
                  </a:ext>
                </a:extLst>
              </p:cNvPr>
              <p:cNvSpPr>
                <a:spLocks noEditPoints="1"/>
              </p:cNvSpPr>
              <p:nvPr/>
            </p:nvSpPr>
            <p:spPr bwMode="auto">
              <a:xfrm>
                <a:off x="1649" y="3482"/>
                <a:ext cx="509" cy="131"/>
              </a:xfrm>
              <a:custGeom>
                <a:avLst/>
                <a:gdLst>
                  <a:gd name="T0" fmla="*/ 0 w 4516"/>
                  <a:gd name="T1" fmla="*/ 0 h 1158"/>
                  <a:gd name="T2" fmla="*/ 0 w 4516"/>
                  <a:gd name="T3" fmla="*/ 0 h 1158"/>
                  <a:gd name="T4" fmla="*/ 0 w 4516"/>
                  <a:gd name="T5" fmla="*/ 0 h 1158"/>
                  <a:gd name="T6" fmla="*/ 0 w 4516"/>
                  <a:gd name="T7" fmla="*/ 0 h 1158"/>
                  <a:gd name="T8" fmla="*/ 0 w 4516"/>
                  <a:gd name="T9" fmla="*/ 0 h 1158"/>
                  <a:gd name="T10" fmla="*/ 0 w 4516"/>
                  <a:gd name="T11" fmla="*/ 0 h 1158"/>
                  <a:gd name="T12" fmla="*/ 0 w 4516"/>
                  <a:gd name="T13" fmla="*/ 0 h 1158"/>
                  <a:gd name="T14" fmla="*/ 0 w 4516"/>
                  <a:gd name="T15" fmla="*/ 0 h 1158"/>
                  <a:gd name="T16" fmla="*/ 0 w 4516"/>
                  <a:gd name="T17" fmla="*/ 0 h 1158"/>
                  <a:gd name="T18" fmla="*/ 0 w 4516"/>
                  <a:gd name="T19" fmla="*/ 0 h 1158"/>
                  <a:gd name="T20" fmla="*/ 0 w 4516"/>
                  <a:gd name="T21" fmla="*/ 0 h 1158"/>
                  <a:gd name="T22" fmla="*/ 0 w 4516"/>
                  <a:gd name="T23" fmla="*/ 0 h 1158"/>
                  <a:gd name="T24" fmla="*/ 0 w 4516"/>
                  <a:gd name="T25" fmla="*/ 0 h 1158"/>
                  <a:gd name="T26" fmla="*/ 0 w 4516"/>
                  <a:gd name="T27" fmla="*/ 0 h 1158"/>
                  <a:gd name="T28" fmla="*/ 0 w 4516"/>
                  <a:gd name="T29" fmla="*/ 0 h 1158"/>
                  <a:gd name="T30" fmla="*/ 0 w 4516"/>
                  <a:gd name="T31" fmla="*/ 0 h 1158"/>
                  <a:gd name="T32" fmla="*/ 0 w 4516"/>
                  <a:gd name="T33" fmla="*/ 0 h 1158"/>
                  <a:gd name="T34" fmla="*/ 0 w 4516"/>
                  <a:gd name="T35" fmla="*/ 0 h 1158"/>
                  <a:gd name="T36" fmla="*/ 0 w 4516"/>
                  <a:gd name="T37" fmla="*/ 0 h 1158"/>
                  <a:gd name="T38" fmla="*/ 0 w 4516"/>
                  <a:gd name="T39" fmla="*/ 0 h 1158"/>
                  <a:gd name="T40" fmla="*/ 1 w 4516"/>
                  <a:gd name="T41" fmla="*/ 0 h 1158"/>
                  <a:gd name="T42" fmla="*/ 1 w 4516"/>
                  <a:gd name="T43" fmla="*/ 0 h 1158"/>
                  <a:gd name="T44" fmla="*/ 1 w 4516"/>
                  <a:gd name="T45" fmla="*/ 0 h 1158"/>
                  <a:gd name="T46" fmla="*/ 1 w 4516"/>
                  <a:gd name="T47" fmla="*/ 0 h 1158"/>
                  <a:gd name="T48" fmla="*/ 1 w 4516"/>
                  <a:gd name="T49" fmla="*/ 0 h 1158"/>
                  <a:gd name="T50" fmla="*/ 1 w 4516"/>
                  <a:gd name="T51" fmla="*/ 0 h 1158"/>
                  <a:gd name="T52" fmla="*/ 1 w 4516"/>
                  <a:gd name="T53" fmla="*/ 0 h 1158"/>
                  <a:gd name="T54" fmla="*/ 1 w 4516"/>
                  <a:gd name="T55" fmla="*/ 0 h 1158"/>
                  <a:gd name="T56" fmla="*/ 1 w 4516"/>
                  <a:gd name="T57" fmla="*/ 0 h 1158"/>
                  <a:gd name="T58" fmla="*/ 1 w 4516"/>
                  <a:gd name="T59" fmla="*/ 0 h 1158"/>
                  <a:gd name="T60" fmla="*/ 1 w 4516"/>
                  <a:gd name="T61" fmla="*/ 0 h 1158"/>
                  <a:gd name="T62" fmla="*/ 1 w 4516"/>
                  <a:gd name="T63" fmla="*/ 0 h 1158"/>
                  <a:gd name="T64" fmla="*/ 1 w 4516"/>
                  <a:gd name="T65" fmla="*/ 0 h 1158"/>
                  <a:gd name="T66" fmla="*/ 1 w 4516"/>
                  <a:gd name="T67" fmla="*/ 0 h 1158"/>
                  <a:gd name="T68" fmla="*/ 1 w 4516"/>
                  <a:gd name="T69" fmla="*/ 0 h 1158"/>
                  <a:gd name="T70" fmla="*/ 1 w 4516"/>
                  <a:gd name="T71" fmla="*/ 0 h 1158"/>
                  <a:gd name="T72" fmla="*/ 1 w 4516"/>
                  <a:gd name="T73" fmla="*/ 0 h 1158"/>
                  <a:gd name="T74" fmla="*/ 1 w 4516"/>
                  <a:gd name="T75" fmla="*/ 0 h 1158"/>
                  <a:gd name="T76" fmla="*/ 0 w 4516"/>
                  <a:gd name="T77" fmla="*/ 0 h 1158"/>
                  <a:gd name="T78" fmla="*/ 0 w 4516"/>
                  <a:gd name="T79" fmla="*/ 0 h 1158"/>
                  <a:gd name="T80" fmla="*/ 0 w 4516"/>
                  <a:gd name="T81" fmla="*/ 0 h 1158"/>
                  <a:gd name="T82" fmla="*/ 0 w 4516"/>
                  <a:gd name="T83" fmla="*/ 0 h 1158"/>
                  <a:gd name="T84" fmla="*/ 0 w 4516"/>
                  <a:gd name="T85" fmla="*/ 0 h 1158"/>
                  <a:gd name="T86" fmla="*/ 0 w 4516"/>
                  <a:gd name="T87" fmla="*/ 0 h 1158"/>
                  <a:gd name="T88" fmla="*/ 0 w 4516"/>
                  <a:gd name="T89" fmla="*/ 0 h 1158"/>
                  <a:gd name="T90" fmla="*/ 0 w 4516"/>
                  <a:gd name="T91" fmla="*/ 0 h 1158"/>
                  <a:gd name="T92" fmla="*/ 0 w 4516"/>
                  <a:gd name="T93" fmla="*/ 0 h 1158"/>
                  <a:gd name="T94" fmla="*/ 0 w 4516"/>
                  <a:gd name="T95" fmla="*/ 0 h 1158"/>
                  <a:gd name="T96" fmla="*/ 0 w 4516"/>
                  <a:gd name="T97" fmla="*/ 0 h 1158"/>
                  <a:gd name="T98" fmla="*/ 0 w 4516"/>
                  <a:gd name="T99" fmla="*/ 0 h 1158"/>
                  <a:gd name="T100" fmla="*/ 0 w 4516"/>
                  <a:gd name="T101" fmla="*/ 0 h 1158"/>
                  <a:gd name="T102" fmla="*/ 0 w 4516"/>
                  <a:gd name="T103" fmla="*/ 0 h 1158"/>
                  <a:gd name="T104" fmla="*/ 0 w 4516"/>
                  <a:gd name="T105" fmla="*/ 0 h 1158"/>
                  <a:gd name="T106" fmla="*/ 0 w 4516"/>
                  <a:gd name="T107" fmla="*/ 0 h 1158"/>
                  <a:gd name="T108" fmla="*/ 0 w 4516"/>
                  <a:gd name="T109" fmla="*/ 0 h 1158"/>
                  <a:gd name="T110" fmla="*/ 0 w 4516"/>
                  <a:gd name="T111" fmla="*/ 0 h 1158"/>
                  <a:gd name="T112" fmla="*/ 0 w 4516"/>
                  <a:gd name="T113" fmla="*/ 0 h 1158"/>
                  <a:gd name="T114" fmla="*/ 0 w 4516"/>
                  <a:gd name="T115" fmla="*/ 0 h 1158"/>
                  <a:gd name="T116" fmla="*/ 0 w 4516"/>
                  <a:gd name="T117" fmla="*/ 0 h 1158"/>
                  <a:gd name="T118" fmla="*/ 0 w 4516"/>
                  <a:gd name="T119" fmla="*/ 0 h 1158"/>
                  <a:gd name="T120" fmla="*/ 0 w 4516"/>
                  <a:gd name="T121" fmla="*/ 0 h 1158"/>
                  <a:gd name="T122" fmla="*/ 0 w 4516"/>
                  <a:gd name="T123" fmla="*/ 0 h 1158"/>
                  <a:gd name="T124" fmla="*/ 0 w 4516"/>
                  <a:gd name="T125" fmla="*/ 0 h 11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16"/>
                  <a:gd name="T190" fmla="*/ 0 h 1158"/>
                  <a:gd name="T191" fmla="*/ 4516 w 4516"/>
                  <a:gd name="T192" fmla="*/ 1158 h 115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16" h="1158">
                    <a:moveTo>
                      <a:pt x="304" y="640"/>
                    </a:moveTo>
                    <a:lnTo>
                      <a:pt x="459" y="493"/>
                    </a:lnTo>
                    <a:cubicBezTo>
                      <a:pt x="463" y="489"/>
                      <a:pt x="469" y="484"/>
                      <a:pt x="475" y="481"/>
                    </a:cubicBezTo>
                    <a:lnTo>
                      <a:pt x="586" y="406"/>
                    </a:lnTo>
                    <a:lnTo>
                      <a:pt x="709" y="335"/>
                    </a:lnTo>
                    <a:lnTo>
                      <a:pt x="836" y="270"/>
                    </a:lnTo>
                    <a:lnTo>
                      <a:pt x="969" y="213"/>
                    </a:lnTo>
                    <a:lnTo>
                      <a:pt x="1106" y="161"/>
                    </a:lnTo>
                    <a:lnTo>
                      <a:pt x="1248" y="118"/>
                    </a:lnTo>
                    <a:lnTo>
                      <a:pt x="1392" y="80"/>
                    </a:lnTo>
                    <a:lnTo>
                      <a:pt x="1541" y="51"/>
                    </a:lnTo>
                    <a:lnTo>
                      <a:pt x="1694" y="28"/>
                    </a:lnTo>
                    <a:lnTo>
                      <a:pt x="1849" y="11"/>
                    </a:lnTo>
                    <a:lnTo>
                      <a:pt x="2007" y="3"/>
                    </a:lnTo>
                    <a:lnTo>
                      <a:pt x="2167" y="0"/>
                    </a:lnTo>
                    <a:lnTo>
                      <a:pt x="2329" y="5"/>
                    </a:lnTo>
                    <a:lnTo>
                      <a:pt x="2494" y="17"/>
                    </a:lnTo>
                    <a:lnTo>
                      <a:pt x="2660" y="35"/>
                    </a:lnTo>
                    <a:lnTo>
                      <a:pt x="2827" y="61"/>
                    </a:lnTo>
                    <a:lnTo>
                      <a:pt x="2996" y="93"/>
                    </a:lnTo>
                    <a:lnTo>
                      <a:pt x="3165" y="133"/>
                    </a:lnTo>
                    <a:lnTo>
                      <a:pt x="3335" y="180"/>
                    </a:lnTo>
                    <a:lnTo>
                      <a:pt x="3505" y="233"/>
                    </a:lnTo>
                    <a:lnTo>
                      <a:pt x="3676" y="294"/>
                    </a:lnTo>
                    <a:lnTo>
                      <a:pt x="3845" y="361"/>
                    </a:lnTo>
                    <a:lnTo>
                      <a:pt x="4015" y="436"/>
                    </a:lnTo>
                    <a:lnTo>
                      <a:pt x="4184" y="517"/>
                    </a:lnTo>
                    <a:lnTo>
                      <a:pt x="4350" y="606"/>
                    </a:lnTo>
                    <a:lnTo>
                      <a:pt x="4516" y="702"/>
                    </a:lnTo>
                    <a:lnTo>
                      <a:pt x="4401" y="904"/>
                    </a:lnTo>
                    <a:lnTo>
                      <a:pt x="4242" y="812"/>
                    </a:lnTo>
                    <a:lnTo>
                      <a:pt x="4082" y="726"/>
                    </a:lnTo>
                    <a:lnTo>
                      <a:pt x="3922" y="648"/>
                    </a:lnTo>
                    <a:lnTo>
                      <a:pt x="3761" y="577"/>
                    </a:lnTo>
                    <a:lnTo>
                      <a:pt x="3598" y="512"/>
                    </a:lnTo>
                    <a:lnTo>
                      <a:pt x="3437" y="455"/>
                    </a:lnTo>
                    <a:lnTo>
                      <a:pt x="3275" y="403"/>
                    </a:lnTo>
                    <a:lnTo>
                      <a:pt x="3113" y="359"/>
                    </a:lnTo>
                    <a:lnTo>
                      <a:pt x="2952" y="322"/>
                    </a:lnTo>
                    <a:lnTo>
                      <a:pt x="2793" y="290"/>
                    </a:lnTo>
                    <a:lnTo>
                      <a:pt x="2634" y="266"/>
                    </a:lnTo>
                    <a:lnTo>
                      <a:pt x="2477" y="248"/>
                    </a:lnTo>
                    <a:lnTo>
                      <a:pt x="2322" y="237"/>
                    </a:lnTo>
                    <a:lnTo>
                      <a:pt x="2170" y="233"/>
                    </a:lnTo>
                    <a:lnTo>
                      <a:pt x="2020" y="234"/>
                    </a:lnTo>
                    <a:lnTo>
                      <a:pt x="1872" y="243"/>
                    </a:lnTo>
                    <a:lnTo>
                      <a:pt x="1728" y="257"/>
                    </a:lnTo>
                    <a:lnTo>
                      <a:pt x="1587" y="279"/>
                    </a:lnTo>
                    <a:lnTo>
                      <a:pt x="1450" y="306"/>
                    </a:lnTo>
                    <a:lnTo>
                      <a:pt x="1315" y="340"/>
                    </a:lnTo>
                    <a:lnTo>
                      <a:pt x="1185" y="380"/>
                    </a:lnTo>
                    <a:lnTo>
                      <a:pt x="1061" y="425"/>
                    </a:lnTo>
                    <a:lnTo>
                      <a:pt x="940" y="477"/>
                    </a:lnTo>
                    <a:lnTo>
                      <a:pt x="824" y="536"/>
                    </a:lnTo>
                    <a:lnTo>
                      <a:pt x="714" y="599"/>
                    </a:lnTo>
                    <a:lnTo>
                      <a:pt x="602" y="674"/>
                    </a:lnTo>
                    <a:lnTo>
                      <a:pt x="618" y="662"/>
                    </a:lnTo>
                    <a:lnTo>
                      <a:pt x="463" y="809"/>
                    </a:lnTo>
                    <a:lnTo>
                      <a:pt x="304" y="640"/>
                    </a:lnTo>
                    <a:close/>
                    <a:moveTo>
                      <a:pt x="719" y="868"/>
                    </a:moveTo>
                    <a:lnTo>
                      <a:pt x="0" y="1158"/>
                    </a:lnTo>
                    <a:lnTo>
                      <a:pt x="201" y="407"/>
                    </a:lnTo>
                    <a:lnTo>
                      <a:pt x="719" y="868"/>
                    </a:lnTo>
                    <a:close/>
                  </a:path>
                </a:pathLst>
              </a:custGeom>
              <a:noFill/>
              <a:ln w="158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14" name="Group 12">
              <a:extLst>
                <a:ext uri="{FF2B5EF4-FFF2-40B4-BE49-F238E27FC236}">
                  <a16:creationId xmlns:a16="http://schemas.microsoft.com/office/drawing/2014/main" xmlns="" id="{8DA11B87-C001-4735-802C-298C66E2FAD0}"/>
                </a:ext>
              </a:extLst>
            </p:cNvPr>
            <p:cNvGrpSpPr>
              <a:grpSpLocks/>
            </p:cNvGrpSpPr>
            <p:nvPr/>
          </p:nvGrpSpPr>
          <p:grpSpPr bwMode="auto">
            <a:xfrm>
              <a:off x="2878138" y="2104044"/>
              <a:ext cx="4033356" cy="4161820"/>
              <a:chOff x="1813" y="1496"/>
              <a:chExt cx="2404" cy="2451"/>
            </a:xfrm>
          </p:grpSpPr>
          <p:grpSp>
            <p:nvGrpSpPr>
              <p:cNvPr id="156" name="Group 13">
                <a:extLst>
                  <a:ext uri="{FF2B5EF4-FFF2-40B4-BE49-F238E27FC236}">
                    <a16:creationId xmlns:a16="http://schemas.microsoft.com/office/drawing/2014/main" xmlns="" id="{55CADE31-56C4-4F6D-A6FB-CC38B03A51D1}"/>
                  </a:ext>
                </a:extLst>
              </p:cNvPr>
              <p:cNvGrpSpPr>
                <a:grpSpLocks/>
              </p:cNvGrpSpPr>
              <p:nvPr/>
            </p:nvGrpSpPr>
            <p:grpSpPr bwMode="auto">
              <a:xfrm>
                <a:off x="1813" y="1496"/>
                <a:ext cx="2404" cy="2451"/>
                <a:chOff x="1813" y="1496"/>
                <a:chExt cx="2404" cy="2451"/>
              </a:xfrm>
            </p:grpSpPr>
            <p:sp>
              <p:nvSpPr>
                <p:cNvPr id="158" name="Oval 14">
                  <a:extLst>
                    <a:ext uri="{FF2B5EF4-FFF2-40B4-BE49-F238E27FC236}">
                      <a16:creationId xmlns:a16="http://schemas.microsoft.com/office/drawing/2014/main" xmlns="" id="{9E1EE303-116E-45DD-B437-5DF0AC5744B2}"/>
                    </a:ext>
                  </a:extLst>
                </p:cNvPr>
                <p:cNvSpPr>
                  <a:spLocks noChangeArrowheads="1"/>
                </p:cNvSpPr>
                <p:nvPr/>
              </p:nvSpPr>
              <p:spPr bwMode="auto">
                <a:xfrm>
                  <a:off x="1813" y="1496"/>
                  <a:ext cx="2404" cy="2451"/>
                </a:xfrm>
                <a:prstGeom prst="ellipse">
                  <a:avLst/>
                </a:prstGeom>
                <a:solidFill>
                  <a:srgbClr val="FFFFFF"/>
                </a:solidFill>
                <a:ln w="0">
                  <a:solidFill>
                    <a:srgbClr val="000000"/>
                  </a:solidFill>
                  <a:round/>
                  <a:headEnd/>
                  <a:tailEnd/>
                </a:ln>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sp>
              <p:nvSpPr>
                <p:cNvPr id="159" name="Oval 15">
                  <a:extLst>
                    <a:ext uri="{FF2B5EF4-FFF2-40B4-BE49-F238E27FC236}">
                      <a16:creationId xmlns:a16="http://schemas.microsoft.com/office/drawing/2014/main" xmlns="" id="{A0F9F370-2126-4783-94C7-005ECB896675}"/>
                    </a:ext>
                  </a:extLst>
                </p:cNvPr>
                <p:cNvSpPr>
                  <a:spLocks noChangeArrowheads="1"/>
                </p:cNvSpPr>
                <p:nvPr/>
              </p:nvSpPr>
              <p:spPr bwMode="auto">
                <a:xfrm>
                  <a:off x="1813" y="1496"/>
                  <a:ext cx="2404" cy="2451"/>
                </a:xfrm>
                <a:prstGeom prst="ellipse">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sp>
            <p:nvSpPr>
              <p:cNvPr id="157" name="Oval 16">
                <a:extLst>
                  <a:ext uri="{FF2B5EF4-FFF2-40B4-BE49-F238E27FC236}">
                    <a16:creationId xmlns:a16="http://schemas.microsoft.com/office/drawing/2014/main" xmlns="" id="{052950DA-103A-441F-A53B-34C02AF733B2}"/>
                  </a:ext>
                </a:extLst>
              </p:cNvPr>
              <p:cNvSpPr>
                <a:spLocks noChangeArrowheads="1"/>
              </p:cNvSpPr>
              <p:nvPr/>
            </p:nvSpPr>
            <p:spPr bwMode="auto">
              <a:xfrm>
                <a:off x="1813" y="1496"/>
                <a:ext cx="2404" cy="2451"/>
              </a:xfrm>
              <a:prstGeom prst="ellipse">
                <a:avLst/>
              </a:prstGeom>
              <a:noFill/>
              <a:ln w="8413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grpSp>
          <p:nvGrpSpPr>
            <p:cNvPr id="15" name="Group 23">
              <a:extLst>
                <a:ext uri="{FF2B5EF4-FFF2-40B4-BE49-F238E27FC236}">
                  <a16:creationId xmlns:a16="http://schemas.microsoft.com/office/drawing/2014/main" xmlns="" id="{F61558B6-B69B-4E21-BC84-FD33F21CEE53}"/>
                </a:ext>
              </a:extLst>
            </p:cNvPr>
            <p:cNvGrpSpPr>
              <a:grpSpLocks/>
            </p:cNvGrpSpPr>
            <p:nvPr/>
          </p:nvGrpSpPr>
          <p:grpSpPr bwMode="auto">
            <a:xfrm>
              <a:off x="2617788" y="5513199"/>
              <a:ext cx="853984" cy="222440"/>
              <a:chOff x="1649" y="3482"/>
              <a:chExt cx="509" cy="131"/>
            </a:xfrm>
          </p:grpSpPr>
          <p:sp>
            <p:nvSpPr>
              <p:cNvPr id="154" name="Freeform 24">
                <a:extLst>
                  <a:ext uri="{FF2B5EF4-FFF2-40B4-BE49-F238E27FC236}">
                    <a16:creationId xmlns:a16="http://schemas.microsoft.com/office/drawing/2014/main" xmlns="" id="{E355EF3E-4C67-43F5-A282-0C47813F7C67}"/>
                  </a:ext>
                </a:extLst>
              </p:cNvPr>
              <p:cNvSpPr>
                <a:spLocks noEditPoints="1"/>
              </p:cNvSpPr>
              <p:nvPr/>
            </p:nvSpPr>
            <p:spPr bwMode="auto">
              <a:xfrm>
                <a:off x="1649" y="3482"/>
                <a:ext cx="509" cy="131"/>
              </a:xfrm>
              <a:custGeom>
                <a:avLst/>
                <a:gdLst>
                  <a:gd name="T0" fmla="*/ 0 w 4516"/>
                  <a:gd name="T1" fmla="*/ 0 h 1158"/>
                  <a:gd name="T2" fmla="*/ 0 w 4516"/>
                  <a:gd name="T3" fmla="*/ 0 h 1158"/>
                  <a:gd name="T4" fmla="*/ 0 w 4516"/>
                  <a:gd name="T5" fmla="*/ 0 h 1158"/>
                  <a:gd name="T6" fmla="*/ 0 w 4516"/>
                  <a:gd name="T7" fmla="*/ 0 h 1158"/>
                  <a:gd name="T8" fmla="*/ 0 w 4516"/>
                  <a:gd name="T9" fmla="*/ 0 h 1158"/>
                  <a:gd name="T10" fmla="*/ 0 w 4516"/>
                  <a:gd name="T11" fmla="*/ 0 h 1158"/>
                  <a:gd name="T12" fmla="*/ 0 w 4516"/>
                  <a:gd name="T13" fmla="*/ 0 h 1158"/>
                  <a:gd name="T14" fmla="*/ 0 w 4516"/>
                  <a:gd name="T15" fmla="*/ 0 h 1158"/>
                  <a:gd name="T16" fmla="*/ 0 w 4516"/>
                  <a:gd name="T17" fmla="*/ 0 h 1158"/>
                  <a:gd name="T18" fmla="*/ 0 w 4516"/>
                  <a:gd name="T19" fmla="*/ 0 h 1158"/>
                  <a:gd name="T20" fmla="*/ 0 w 4516"/>
                  <a:gd name="T21" fmla="*/ 0 h 1158"/>
                  <a:gd name="T22" fmla="*/ 0 w 4516"/>
                  <a:gd name="T23" fmla="*/ 0 h 1158"/>
                  <a:gd name="T24" fmla="*/ 0 w 4516"/>
                  <a:gd name="T25" fmla="*/ 0 h 1158"/>
                  <a:gd name="T26" fmla="*/ 0 w 4516"/>
                  <a:gd name="T27" fmla="*/ 0 h 1158"/>
                  <a:gd name="T28" fmla="*/ 0 w 4516"/>
                  <a:gd name="T29" fmla="*/ 0 h 1158"/>
                  <a:gd name="T30" fmla="*/ 0 w 4516"/>
                  <a:gd name="T31" fmla="*/ 0 h 1158"/>
                  <a:gd name="T32" fmla="*/ 0 w 4516"/>
                  <a:gd name="T33" fmla="*/ 0 h 1158"/>
                  <a:gd name="T34" fmla="*/ 0 w 4516"/>
                  <a:gd name="T35" fmla="*/ 0 h 1158"/>
                  <a:gd name="T36" fmla="*/ 0 w 4516"/>
                  <a:gd name="T37" fmla="*/ 0 h 1158"/>
                  <a:gd name="T38" fmla="*/ 0 w 4516"/>
                  <a:gd name="T39" fmla="*/ 0 h 1158"/>
                  <a:gd name="T40" fmla="*/ 1 w 4516"/>
                  <a:gd name="T41" fmla="*/ 0 h 1158"/>
                  <a:gd name="T42" fmla="*/ 1 w 4516"/>
                  <a:gd name="T43" fmla="*/ 0 h 1158"/>
                  <a:gd name="T44" fmla="*/ 1 w 4516"/>
                  <a:gd name="T45" fmla="*/ 0 h 1158"/>
                  <a:gd name="T46" fmla="*/ 1 w 4516"/>
                  <a:gd name="T47" fmla="*/ 0 h 1158"/>
                  <a:gd name="T48" fmla="*/ 1 w 4516"/>
                  <a:gd name="T49" fmla="*/ 0 h 1158"/>
                  <a:gd name="T50" fmla="*/ 1 w 4516"/>
                  <a:gd name="T51" fmla="*/ 0 h 1158"/>
                  <a:gd name="T52" fmla="*/ 1 w 4516"/>
                  <a:gd name="T53" fmla="*/ 0 h 1158"/>
                  <a:gd name="T54" fmla="*/ 1 w 4516"/>
                  <a:gd name="T55" fmla="*/ 0 h 1158"/>
                  <a:gd name="T56" fmla="*/ 1 w 4516"/>
                  <a:gd name="T57" fmla="*/ 0 h 1158"/>
                  <a:gd name="T58" fmla="*/ 1 w 4516"/>
                  <a:gd name="T59" fmla="*/ 0 h 1158"/>
                  <a:gd name="T60" fmla="*/ 1 w 4516"/>
                  <a:gd name="T61" fmla="*/ 0 h 1158"/>
                  <a:gd name="T62" fmla="*/ 1 w 4516"/>
                  <a:gd name="T63" fmla="*/ 0 h 1158"/>
                  <a:gd name="T64" fmla="*/ 1 w 4516"/>
                  <a:gd name="T65" fmla="*/ 0 h 1158"/>
                  <a:gd name="T66" fmla="*/ 1 w 4516"/>
                  <a:gd name="T67" fmla="*/ 0 h 1158"/>
                  <a:gd name="T68" fmla="*/ 1 w 4516"/>
                  <a:gd name="T69" fmla="*/ 0 h 1158"/>
                  <a:gd name="T70" fmla="*/ 1 w 4516"/>
                  <a:gd name="T71" fmla="*/ 0 h 1158"/>
                  <a:gd name="T72" fmla="*/ 1 w 4516"/>
                  <a:gd name="T73" fmla="*/ 0 h 1158"/>
                  <a:gd name="T74" fmla="*/ 1 w 4516"/>
                  <a:gd name="T75" fmla="*/ 0 h 1158"/>
                  <a:gd name="T76" fmla="*/ 0 w 4516"/>
                  <a:gd name="T77" fmla="*/ 0 h 1158"/>
                  <a:gd name="T78" fmla="*/ 0 w 4516"/>
                  <a:gd name="T79" fmla="*/ 0 h 1158"/>
                  <a:gd name="T80" fmla="*/ 0 w 4516"/>
                  <a:gd name="T81" fmla="*/ 0 h 1158"/>
                  <a:gd name="T82" fmla="*/ 0 w 4516"/>
                  <a:gd name="T83" fmla="*/ 0 h 1158"/>
                  <a:gd name="T84" fmla="*/ 0 w 4516"/>
                  <a:gd name="T85" fmla="*/ 0 h 1158"/>
                  <a:gd name="T86" fmla="*/ 0 w 4516"/>
                  <a:gd name="T87" fmla="*/ 0 h 1158"/>
                  <a:gd name="T88" fmla="*/ 0 w 4516"/>
                  <a:gd name="T89" fmla="*/ 0 h 1158"/>
                  <a:gd name="T90" fmla="*/ 0 w 4516"/>
                  <a:gd name="T91" fmla="*/ 0 h 1158"/>
                  <a:gd name="T92" fmla="*/ 0 w 4516"/>
                  <a:gd name="T93" fmla="*/ 0 h 1158"/>
                  <a:gd name="T94" fmla="*/ 0 w 4516"/>
                  <a:gd name="T95" fmla="*/ 0 h 1158"/>
                  <a:gd name="T96" fmla="*/ 0 w 4516"/>
                  <a:gd name="T97" fmla="*/ 0 h 1158"/>
                  <a:gd name="T98" fmla="*/ 0 w 4516"/>
                  <a:gd name="T99" fmla="*/ 0 h 1158"/>
                  <a:gd name="T100" fmla="*/ 0 w 4516"/>
                  <a:gd name="T101" fmla="*/ 0 h 1158"/>
                  <a:gd name="T102" fmla="*/ 0 w 4516"/>
                  <a:gd name="T103" fmla="*/ 0 h 1158"/>
                  <a:gd name="T104" fmla="*/ 0 w 4516"/>
                  <a:gd name="T105" fmla="*/ 0 h 1158"/>
                  <a:gd name="T106" fmla="*/ 0 w 4516"/>
                  <a:gd name="T107" fmla="*/ 0 h 1158"/>
                  <a:gd name="T108" fmla="*/ 0 w 4516"/>
                  <a:gd name="T109" fmla="*/ 0 h 1158"/>
                  <a:gd name="T110" fmla="*/ 0 w 4516"/>
                  <a:gd name="T111" fmla="*/ 0 h 1158"/>
                  <a:gd name="T112" fmla="*/ 0 w 4516"/>
                  <a:gd name="T113" fmla="*/ 0 h 1158"/>
                  <a:gd name="T114" fmla="*/ 0 w 4516"/>
                  <a:gd name="T115" fmla="*/ 0 h 1158"/>
                  <a:gd name="T116" fmla="*/ 0 w 4516"/>
                  <a:gd name="T117" fmla="*/ 0 h 1158"/>
                  <a:gd name="T118" fmla="*/ 0 w 4516"/>
                  <a:gd name="T119" fmla="*/ 0 h 1158"/>
                  <a:gd name="T120" fmla="*/ 0 w 4516"/>
                  <a:gd name="T121" fmla="*/ 0 h 1158"/>
                  <a:gd name="T122" fmla="*/ 0 w 4516"/>
                  <a:gd name="T123" fmla="*/ 0 h 1158"/>
                  <a:gd name="T124" fmla="*/ 0 w 4516"/>
                  <a:gd name="T125" fmla="*/ 0 h 11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16"/>
                  <a:gd name="T190" fmla="*/ 0 h 1158"/>
                  <a:gd name="T191" fmla="*/ 4516 w 4516"/>
                  <a:gd name="T192" fmla="*/ 1158 h 115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16" h="1158">
                    <a:moveTo>
                      <a:pt x="304" y="640"/>
                    </a:moveTo>
                    <a:lnTo>
                      <a:pt x="459" y="493"/>
                    </a:lnTo>
                    <a:cubicBezTo>
                      <a:pt x="463" y="489"/>
                      <a:pt x="469" y="484"/>
                      <a:pt x="475" y="481"/>
                    </a:cubicBezTo>
                    <a:lnTo>
                      <a:pt x="586" y="406"/>
                    </a:lnTo>
                    <a:lnTo>
                      <a:pt x="709" y="335"/>
                    </a:lnTo>
                    <a:lnTo>
                      <a:pt x="836" y="270"/>
                    </a:lnTo>
                    <a:lnTo>
                      <a:pt x="969" y="213"/>
                    </a:lnTo>
                    <a:lnTo>
                      <a:pt x="1106" y="161"/>
                    </a:lnTo>
                    <a:lnTo>
                      <a:pt x="1248" y="118"/>
                    </a:lnTo>
                    <a:lnTo>
                      <a:pt x="1392" y="80"/>
                    </a:lnTo>
                    <a:lnTo>
                      <a:pt x="1541" y="51"/>
                    </a:lnTo>
                    <a:lnTo>
                      <a:pt x="1694" y="28"/>
                    </a:lnTo>
                    <a:lnTo>
                      <a:pt x="1849" y="11"/>
                    </a:lnTo>
                    <a:lnTo>
                      <a:pt x="2007" y="3"/>
                    </a:lnTo>
                    <a:lnTo>
                      <a:pt x="2167" y="0"/>
                    </a:lnTo>
                    <a:lnTo>
                      <a:pt x="2329" y="5"/>
                    </a:lnTo>
                    <a:lnTo>
                      <a:pt x="2494" y="17"/>
                    </a:lnTo>
                    <a:lnTo>
                      <a:pt x="2660" y="35"/>
                    </a:lnTo>
                    <a:lnTo>
                      <a:pt x="2827" y="61"/>
                    </a:lnTo>
                    <a:lnTo>
                      <a:pt x="2996" y="93"/>
                    </a:lnTo>
                    <a:lnTo>
                      <a:pt x="3165" y="133"/>
                    </a:lnTo>
                    <a:lnTo>
                      <a:pt x="3335" y="180"/>
                    </a:lnTo>
                    <a:lnTo>
                      <a:pt x="3505" y="233"/>
                    </a:lnTo>
                    <a:lnTo>
                      <a:pt x="3676" y="294"/>
                    </a:lnTo>
                    <a:lnTo>
                      <a:pt x="3845" y="361"/>
                    </a:lnTo>
                    <a:lnTo>
                      <a:pt x="4015" y="436"/>
                    </a:lnTo>
                    <a:lnTo>
                      <a:pt x="4184" y="517"/>
                    </a:lnTo>
                    <a:lnTo>
                      <a:pt x="4350" y="606"/>
                    </a:lnTo>
                    <a:lnTo>
                      <a:pt x="4516" y="702"/>
                    </a:lnTo>
                    <a:lnTo>
                      <a:pt x="4401" y="904"/>
                    </a:lnTo>
                    <a:lnTo>
                      <a:pt x="4242" y="812"/>
                    </a:lnTo>
                    <a:lnTo>
                      <a:pt x="4082" y="726"/>
                    </a:lnTo>
                    <a:lnTo>
                      <a:pt x="3922" y="648"/>
                    </a:lnTo>
                    <a:lnTo>
                      <a:pt x="3761" y="577"/>
                    </a:lnTo>
                    <a:lnTo>
                      <a:pt x="3598" y="512"/>
                    </a:lnTo>
                    <a:lnTo>
                      <a:pt x="3437" y="455"/>
                    </a:lnTo>
                    <a:lnTo>
                      <a:pt x="3275" y="403"/>
                    </a:lnTo>
                    <a:lnTo>
                      <a:pt x="3113" y="359"/>
                    </a:lnTo>
                    <a:lnTo>
                      <a:pt x="2952" y="322"/>
                    </a:lnTo>
                    <a:lnTo>
                      <a:pt x="2793" y="290"/>
                    </a:lnTo>
                    <a:lnTo>
                      <a:pt x="2634" y="266"/>
                    </a:lnTo>
                    <a:lnTo>
                      <a:pt x="2477" y="248"/>
                    </a:lnTo>
                    <a:lnTo>
                      <a:pt x="2322" y="237"/>
                    </a:lnTo>
                    <a:lnTo>
                      <a:pt x="2170" y="233"/>
                    </a:lnTo>
                    <a:lnTo>
                      <a:pt x="2020" y="234"/>
                    </a:lnTo>
                    <a:lnTo>
                      <a:pt x="1872" y="243"/>
                    </a:lnTo>
                    <a:lnTo>
                      <a:pt x="1728" y="257"/>
                    </a:lnTo>
                    <a:lnTo>
                      <a:pt x="1587" y="279"/>
                    </a:lnTo>
                    <a:lnTo>
                      <a:pt x="1450" y="306"/>
                    </a:lnTo>
                    <a:lnTo>
                      <a:pt x="1315" y="340"/>
                    </a:lnTo>
                    <a:lnTo>
                      <a:pt x="1185" y="380"/>
                    </a:lnTo>
                    <a:lnTo>
                      <a:pt x="1061" y="425"/>
                    </a:lnTo>
                    <a:lnTo>
                      <a:pt x="940" y="477"/>
                    </a:lnTo>
                    <a:lnTo>
                      <a:pt x="824" y="536"/>
                    </a:lnTo>
                    <a:lnTo>
                      <a:pt x="714" y="599"/>
                    </a:lnTo>
                    <a:lnTo>
                      <a:pt x="602" y="674"/>
                    </a:lnTo>
                    <a:lnTo>
                      <a:pt x="618" y="662"/>
                    </a:lnTo>
                    <a:lnTo>
                      <a:pt x="463" y="809"/>
                    </a:lnTo>
                    <a:lnTo>
                      <a:pt x="304" y="640"/>
                    </a:lnTo>
                    <a:close/>
                    <a:moveTo>
                      <a:pt x="719" y="868"/>
                    </a:moveTo>
                    <a:lnTo>
                      <a:pt x="0" y="1158"/>
                    </a:lnTo>
                    <a:lnTo>
                      <a:pt x="201" y="407"/>
                    </a:lnTo>
                    <a:lnTo>
                      <a:pt x="719" y="868"/>
                    </a:lnTo>
                    <a:close/>
                  </a:path>
                </a:pathLst>
              </a:custGeom>
              <a:solidFill>
                <a:srgbClr val="C0C0C0"/>
              </a:solidFill>
              <a:ln w="0">
                <a:solidFill>
                  <a:srgbClr val="000000"/>
                </a:solidFill>
                <a:round/>
                <a:headEnd/>
                <a:tailEnd/>
              </a:ln>
            </p:spPr>
            <p:txBody>
              <a:bodyPr/>
              <a:lstStyle/>
              <a:p>
                <a:endParaRPr lang="en-GB"/>
              </a:p>
            </p:txBody>
          </p:sp>
          <p:sp>
            <p:nvSpPr>
              <p:cNvPr id="155" name="Freeform 25">
                <a:extLst>
                  <a:ext uri="{FF2B5EF4-FFF2-40B4-BE49-F238E27FC236}">
                    <a16:creationId xmlns:a16="http://schemas.microsoft.com/office/drawing/2014/main" xmlns="" id="{EB2D72F9-F90B-4F51-9BAC-381D42D229C3}"/>
                  </a:ext>
                </a:extLst>
              </p:cNvPr>
              <p:cNvSpPr>
                <a:spLocks noEditPoints="1"/>
              </p:cNvSpPr>
              <p:nvPr/>
            </p:nvSpPr>
            <p:spPr bwMode="auto">
              <a:xfrm>
                <a:off x="1649" y="3482"/>
                <a:ext cx="509" cy="131"/>
              </a:xfrm>
              <a:custGeom>
                <a:avLst/>
                <a:gdLst>
                  <a:gd name="T0" fmla="*/ 0 w 4516"/>
                  <a:gd name="T1" fmla="*/ 0 h 1158"/>
                  <a:gd name="T2" fmla="*/ 0 w 4516"/>
                  <a:gd name="T3" fmla="*/ 0 h 1158"/>
                  <a:gd name="T4" fmla="*/ 0 w 4516"/>
                  <a:gd name="T5" fmla="*/ 0 h 1158"/>
                  <a:gd name="T6" fmla="*/ 0 w 4516"/>
                  <a:gd name="T7" fmla="*/ 0 h 1158"/>
                  <a:gd name="T8" fmla="*/ 0 w 4516"/>
                  <a:gd name="T9" fmla="*/ 0 h 1158"/>
                  <a:gd name="T10" fmla="*/ 0 w 4516"/>
                  <a:gd name="T11" fmla="*/ 0 h 1158"/>
                  <a:gd name="T12" fmla="*/ 0 w 4516"/>
                  <a:gd name="T13" fmla="*/ 0 h 1158"/>
                  <a:gd name="T14" fmla="*/ 0 w 4516"/>
                  <a:gd name="T15" fmla="*/ 0 h 1158"/>
                  <a:gd name="T16" fmla="*/ 0 w 4516"/>
                  <a:gd name="T17" fmla="*/ 0 h 1158"/>
                  <a:gd name="T18" fmla="*/ 0 w 4516"/>
                  <a:gd name="T19" fmla="*/ 0 h 1158"/>
                  <a:gd name="T20" fmla="*/ 0 w 4516"/>
                  <a:gd name="T21" fmla="*/ 0 h 1158"/>
                  <a:gd name="T22" fmla="*/ 0 w 4516"/>
                  <a:gd name="T23" fmla="*/ 0 h 1158"/>
                  <a:gd name="T24" fmla="*/ 0 w 4516"/>
                  <a:gd name="T25" fmla="*/ 0 h 1158"/>
                  <a:gd name="T26" fmla="*/ 0 w 4516"/>
                  <a:gd name="T27" fmla="*/ 0 h 1158"/>
                  <a:gd name="T28" fmla="*/ 0 w 4516"/>
                  <a:gd name="T29" fmla="*/ 0 h 1158"/>
                  <a:gd name="T30" fmla="*/ 0 w 4516"/>
                  <a:gd name="T31" fmla="*/ 0 h 1158"/>
                  <a:gd name="T32" fmla="*/ 0 w 4516"/>
                  <a:gd name="T33" fmla="*/ 0 h 1158"/>
                  <a:gd name="T34" fmla="*/ 0 w 4516"/>
                  <a:gd name="T35" fmla="*/ 0 h 1158"/>
                  <a:gd name="T36" fmla="*/ 0 w 4516"/>
                  <a:gd name="T37" fmla="*/ 0 h 1158"/>
                  <a:gd name="T38" fmla="*/ 0 w 4516"/>
                  <a:gd name="T39" fmla="*/ 0 h 1158"/>
                  <a:gd name="T40" fmla="*/ 1 w 4516"/>
                  <a:gd name="T41" fmla="*/ 0 h 1158"/>
                  <a:gd name="T42" fmla="*/ 1 w 4516"/>
                  <a:gd name="T43" fmla="*/ 0 h 1158"/>
                  <a:gd name="T44" fmla="*/ 1 w 4516"/>
                  <a:gd name="T45" fmla="*/ 0 h 1158"/>
                  <a:gd name="T46" fmla="*/ 1 w 4516"/>
                  <a:gd name="T47" fmla="*/ 0 h 1158"/>
                  <a:gd name="T48" fmla="*/ 1 w 4516"/>
                  <a:gd name="T49" fmla="*/ 0 h 1158"/>
                  <a:gd name="T50" fmla="*/ 1 w 4516"/>
                  <a:gd name="T51" fmla="*/ 0 h 1158"/>
                  <a:gd name="T52" fmla="*/ 1 w 4516"/>
                  <a:gd name="T53" fmla="*/ 0 h 1158"/>
                  <a:gd name="T54" fmla="*/ 1 w 4516"/>
                  <a:gd name="T55" fmla="*/ 0 h 1158"/>
                  <a:gd name="T56" fmla="*/ 1 w 4516"/>
                  <a:gd name="T57" fmla="*/ 0 h 1158"/>
                  <a:gd name="T58" fmla="*/ 1 w 4516"/>
                  <a:gd name="T59" fmla="*/ 0 h 1158"/>
                  <a:gd name="T60" fmla="*/ 1 w 4516"/>
                  <a:gd name="T61" fmla="*/ 0 h 1158"/>
                  <a:gd name="T62" fmla="*/ 1 w 4516"/>
                  <a:gd name="T63" fmla="*/ 0 h 1158"/>
                  <a:gd name="T64" fmla="*/ 1 w 4516"/>
                  <a:gd name="T65" fmla="*/ 0 h 1158"/>
                  <a:gd name="T66" fmla="*/ 1 w 4516"/>
                  <a:gd name="T67" fmla="*/ 0 h 1158"/>
                  <a:gd name="T68" fmla="*/ 1 w 4516"/>
                  <a:gd name="T69" fmla="*/ 0 h 1158"/>
                  <a:gd name="T70" fmla="*/ 1 w 4516"/>
                  <a:gd name="T71" fmla="*/ 0 h 1158"/>
                  <a:gd name="T72" fmla="*/ 1 w 4516"/>
                  <a:gd name="T73" fmla="*/ 0 h 1158"/>
                  <a:gd name="T74" fmla="*/ 1 w 4516"/>
                  <a:gd name="T75" fmla="*/ 0 h 1158"/>
                  <a:gd name="T76" fmla="*/ 0 w 4516"/>
                  <a:gd name="T77" fmla="*/ 0 h 1158"/>
                  <a:gd name="T78" fmla="*/ 0 w 4516"/>
                  <a:gd name="T79" fmla="*/ 0 h 1158"/>
                  <a:gd name="T80" fmla="*/ 0 w 4516"/>
                  <a:gd name="T81" fmla="*/ 0 h 1158"/>
                  <a:gd name="T82" fmla="*/ 0 w 4516"/>
                  <a:gd name="T83" fmla="*/ 0 h 1158"/>
                  <a:gd name="T84" fmla="*/ 0 w 4516"/>
                  <a:gd name="T85" fmla="*/ 0 h 1158"/>
                  <a:gd name="T86" fmla="*/ 0 w 4516"/>
                  <a:gd name="T87" fmla="*/ 0 h 1158"/>
                  <a:gd name="T88" fmla="*/ 0 w 4516"/>
                  <a:gd name="T89" fmla="*/ 0 h 1158"/>
                  <a:gd name="T90" fmla="*/ 0 w 4516"/>
                  <a:gd name="T91" fmla="*/ 0 h 1158"/>
                  <a:gd name="T92" fmla="*/ 0 w 4516"/>
                  <a:gd name="T93" fmla="*/ 0 h 1158"/>
                  <a:gd name="T94" fmla="*/ 0 w 4516"/>
                  <a:gd name="T95" fmla="*/ 0 h 1158"/>
                  <a:gd name="T96" fmla="*/ 0 w 4516"/>
                  <a:gd name="T97" fmla="*/ 0 h 1158"/>
                  <a:gd name="T98" fmla="*/ 0 w 4516"/>
                  <a:gd name="T99" fmla="*/ 0 h 1158"/>
                  <a:gd name="T100" fmla="*/ 0 w 4516"/>
                  <a:gd name="T101" fmla="*/ 0 h 1158"/>
                  <a:gd name="T102" fmla="*/ 0 w 4516"/>
                  <a:gd name="T103" fmla="*/ 0 h 1158"/>
                  <a:gd name="T104" fmla="*/ 0 w 4516"/>
                  <a:gd name="T105" fmla="*/ 0 h 1158"/>
                  <a:gd name="T106" fmla="*/ 0 w 4516"/>
                  <a:gd name="T107" fmla="*/ 0 h 1158"/>
                  <a:gd name="T108" fmla="*/ 0 w 4516"/>
                  <a:gd name="T109" fmla="*/ 0 h 1158"/>
                  <a:gd name="T110" fmla="*/ 0 w 4516"/>
                  <a:gd name="T111" fmla="*/ 0 h 1158"/>
                  <a:gd name="T112" fmla="*/ 0 w 4516"/>
                  <a:gd name="T113" fmla="*/ 0 h 1158"/>
                  <a:gd name="T114" fmla="*/ 0 w 4516"/>
                  <a:gd name="T115" fmla="*/ 0 h 1158"/>
                  <a:gd name="T116" fmla="*/ 0 w 4516"/>
                  <a:gd name="T117" fmla="*/ 0 h 1158"/>
                  <a:gd name="T118" fmla="*/ 0 w 4516"/>
                  <a:gd name="T119" fmla="*/ 0 h 1158"/>
                  <a:gd name="T120" fmla="*/ 0 w 4516"/>
                  <a:gd name="T121" fmla="*/ 0 h 1158"/>
                  <a:gd name="T122" fmla="*/ 0 w 4516"/>
                  <a:gd name="T123" fmla="*/ 0 h 1158"/>
                  <a:gd name="T124" fmla="*/ 0 w 4516"/>
                  <a:gd name="T125" fmla="*/ 0 h 11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16"/>
                  <a:gd name="T190" fmla="*/ 0 h 1158"/>
                  <a:gd name="T191" fmla="*/ 4516 w 4516"/>
                  <a:gd name="T192" fmla="*/ 1158 h 115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16" h="1158">
                    <a:moveTo>
                      <a:pt x="304" y="640"/>
                    </a:moveTo>
                    <a:lnTo>
                      <a:pt x="459" y="493"/>
                    </a:lnTo>
                    <a:cubicBezTo>
                      <a:pt x="463" y="489"/>
                      <a:pt x="469" y="484"/>
                      <a:pt x="475" y="481"/>
                    </a:cubicBezTo>
                    <a:lnTo>
                      <a:pt x="586" y="406"/>
                    </a:lnTo>
                    <a:lnTo>
                      <a:pt x="709" y="335"/>
                    </a:lnTo>
                    <a:lnTo>
                      <a:pt x="836" y="270"/>
                    </a:lnTo>
                    <a:lnTo>
                      <a:pt x="969" y="213"/>
                    </a:lnTo>
                    <a:lnTo>
                      <a:pt x="1106" y="161"/>
                    </a:lnTo>
                    <a:lnTo>
                      <a:pt x="1248" y="118"/>
                    </a:lnTo>
                    <a:lnTo>
                      <a:pt x="1392" y="80"/>
                    </a:lnTo>
                    <a:lnTo>
                      <a:pt x="1541" y="51"/>
                    </a:lnTo>
                    <a:lnTo>
                      <a:pt x="1694" y="28"/>
                    </a:lnTo>
                    <a:lnTo>
                      <a:pt x="1849" y="11"/>
                    </a:lnTo>
                    <a:lnTo>
                      <a:pt x="2007" y="3"/>
                    </a:lnTo>
                    <a:lnTo>
                      <a:pt x="2167" y="0"/>
                    </a:lnTo>
                    <a:lnTo>
                      <a:pt x="2329" y="5"/>
                    </a:lnTo>
                    <a:lnTo>
                      <a:pt x="2494" y="17"/>
                    </a:lnTo>
                    <a:lnTo>
                      <a:pt x="2660" y="35"/>
                    </a:lnTo>
                    <a:lnTo>
                      <a:pt x="2827" y="61"/>
                    </a:lnTo>
                    <a:lnTo>
                      <a:pt x="2996" y="93"/>
                    </a:lnTo>
                    <a:lnTo>
                      <a:pt x="3165" y="133"/>
                    </a:lnTo>
                    <a:lnTo>
                      <a:pt x="3335" y="180"/>
                    </a:lnTo>
                    <a:lnTo>
                      <a:pt x="3505" y="233"/>
                    </a:lnTo>
                    <a:lnTo>
                      <a:pt x="3676" y="294"/>
                    </a:lnTo>
                    <a:lnTo>
                      <a:pt x="3845" y="361"/>
                    </a:lnTo>
                    <a:lnTo>
                      <a:pt x="4015" y="436"/>
                    </a:lnTo>
                    <a:lnTo>
                      <a:pt x="4184" y="517"/>
                    </a:lnTo>
                    <a:lnTo>
                      <a:pt x="4350" y="606"/>
                    </a:lnTo>
                    <a:lnTo>
                      <a:pt x="4516" y="702"/>
                    </a:lnTo>
                    <a:lnTo>
                      <a:pt x="4401" y="904"/>
                    </a:lnTo>
                    <a:lnTo>
                      <a:pt x="4242" y="812"/>
                    </a:lnTo>
                    <a:lnTo>
                      <a:pt x="4082" y="726"/>
                    </a:lnTo>
                    <a:lnTo>
                      <a:pt x="3922" y="648"/>
                    </a:lnTo>
                    <a:lnTo>
                      <a:pt x="3761" y="577"/>
                    </a:lnTo>
                    <a:lnTo>
                      <a:pt x="3598" y="512"/>
                    </a:lnTo>
                    <a:lnTo>
                      <a:pt x="3437" y="455"/>
                    </a:lnTo>
                    <a:lnTo>
                      <a:pt x="3275" y="403"/>
                    </a:lnTo>
                    <a:lnTo>
                      <a:pt x="3113" y="359"/>
                    </a:lnTo>
                    <a:lnTo>
                      <a:pt x="2952" y="322"/>
                    </a:lnTo>
                    <a:lnTo>
                      <a:pt x="2793" y="290"/>
                    </a:lnTo>
                    <a:lnTo>
                      <a:pt x="2634" y="266"/>
                    </a:lnTo>
                    <a:lnTo>
                      <a:pt x="2477" y="248"/>
                    </a:lnTo>
                    <a:lnTo>
                      <a:pt x="2322" y="237"/>
                    </a:lnTo>
                    <a:lnTo>
                      <a:pt x="2170" y="233"/>
                    </a:lnTo>
                    <a:lnTo>
                      <a:pt x="2020" y="234"/>
                    </a:lnTo>
                    <a:lnTo>
                      <a:pt x="1872" y="243"/>
                    </a:lnTo>
                    <a:lnTo>
                      <a:pt x="1728" y="257"/>
                    </a:lnTo>
                    <a:lnTo>
                      <a:pt x="1587" y="279"/>
                    </a:lnTo>
                    <a:lnTo>
                      <a:pt x="1450" y="306"/>
                    </a:lnTo>
                    <a:lnTo>
                      <a:pt x="1315" y="340"/>
                    </a:lnTo>
                    <a:lnTo>
                      <a:pt x="1185" y="380"/>
                    </a:lnTo>
                    <a:lnTo>
                      <a:pt x="1061" y="425"/>
                    </a:lnTo>
                    <a:lnTo>
                      <a:pt x="940" y="477"/>
                    </a:lnTo>
                    <a:lnTo>
                      <a:pt x="824" y="536"/>
                    </a:lnTo>
                    <a:lnTo>
                      <a:pt x="714" y="599"/>
                    </a:lnTo>
                    <a:lnTo>
                      <a:pt x="602" y="674"/>
                    </a:lnTo>
                    <a:lnTo>
                      <a:pt x="618" y="662"/>
                    </a:lnTo>
                    <a:lnTo>
                      <a:pt x="463" y="809"/>
                    </a:lnTo>
                    <a:lnTo>
                      <a:pt x="304" y="640"/>
                    </a:lnTo>
                    <a:close/>
                    <a:moveTo>
                      <a:pt x="719" y="868"/>
                    </a:moveTo>
                    <a:lnTo>
                      <a:pt x="0" y="1158"/>
                    </a:lnTo>
                    <a:lnTo>
                      <a:pt x="201" y="407"/>
                    </a:lnTo>
                    <a:lnTo>
                      <a:pt x="719" y="868"/>
                    </a:lnTo>
                    <a:close/>
                  </a:path>
                </a:pathLst>
              </a:custGeom>
              <a:noFill/>
              <a:ln w="158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16" name="Group 26">
              <a:extLst>
                <a:ext uri="{FF2B5EF4-FFF2-40B4-BE49-F238E27FC236}">
                  <a16:creationId xmlns:a16="http://schemas.microsoft.com/office/drawing/2014/main" xmlns="" id="{4B8FADC0-10AB-4D3D-87A4-B7F125EEB53E}"/>
                </a:ext>
              </a:extLst>
            </p:cNvPr>
            <p:cNvGrpSpPr>
              <a:grpSpLocks/>
            </p:cNvGrpSpPr>
            <p:nvPr/>
          </p:nvGrpSpPr>
          <p:grpSpPr bwMode="auto">
            <a:xfrm>
              <a:off x="3994149" y="3513757"/>
              <a:ext cx="1832123" cy="697882"/>
              <a:chOff x="2516" y="2242"/>
              <a:chExt cx="1092" cy="411"/>
            </a:xfrm>
          </p:grpSpPr>
          <p:grpSp>
            <p:nvGrpSpPr>
              <p:cNvPr id="146" name="Group 27">
                <a:extLst>
                  <a:ext uri="{FF2B5EF4-FFF2-40B4-BE49-F238E27FC236}">
                    <a16:creationId xmlns:a16="http://schemas.microsoft.com/office/drawing/2014/main" xmlns="" id="{F05B5A02-A9C5-4FDC-AE5C-7175668B9EA5}"/>
                  </a:ext>
                </a:extLst>
              </p:cNvPr>
              <p:cNvGrpSpPr>
                <a:grpSpLocks/>
              </p:cNvGrpSpPr>
              <p:nvPr/>
            </p:nvGrpSpPr>
            <p:grpSpPr bwMode="auto">
              <a:xfrm>
                <a:off x="2516" y="2242"/>
                <a:ext cx="1092" cy="411"/>
                <a:chOff x="2516" y="2242"/>
                <a:chExt cx="1092" cy="411"/>
              </a:xfrm>
            </p:grpSpPr>
            <p:sp>
              <p:nvSpPr>
                <p:cNvPr id="152" name="Freeform 28">
                  <a:extLst>
                    <a:ext uri="{FF2B5EF4-FFF2-40B4-BE49-F238E27FC236}">
                      <a16:creationId xmlns:a16="http://schemas.microsoft.com/office/drawing/2014/main" xmlns="" id="{52D2214A-85EF-4070-B87B-8EA17D5D23F3}"/>
                    </a:ext>
                  </a:extLst>
                </p:cNvPr>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solidFill>
                  <a:srgbClr val="FFFFFF"/>
                </a:solidFill>
                <a:ln w="0">
                  <a:solidFill>
                    <a:srgbClr val="000000"/>
                  </a:solidFill>
                  <a:round/>
                  <a:headEnd/>
                  <a:tailEnd/>
                </a:ln>
              </p:spPr>
              <p:txBody>
                <a:bodyPr/>
                <a:lstStyle/>
                <a:p>
                  <a:endParaRPr lang="en-GB"/>
                </a:p>
              </p:txBody>
            </p:sp>
            <p:sp>
              <p:nvSpPr>
                <p:cNvPr id="153" name="Freeform 29">
                  <a:extLst>
                    <a:ext uri="{FF2B5EF4-FFF2-40B4-BE49-F238E27FC236}">
                      <a16:creationId xmlns:a16="http://schemas.microsoft.com/office/drawing/2014/main" xmlns="" id="{7BEA0625-9867-42ED-B56B-D24FEAADFA9C}"/>
                    </a:ext>
                  </a:extLst>
                </p:cNvPr>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147" name="Group 30">
                <a:extLst>
                  <a:ext uri="{FF2B5EF4-FFF2-40B4-BE49-F238E27FC236}">
                    <a16:creationId xmlns:a16="http://schemas.microsoft.com/office/drawing/2014/main" xmlns="" id="{2F0EDA2F-31D0-4B26-BD45-25F90EE82C07}"/>
                  </a:ext>
                </a:extLst>
              </p:cNvPr>
              <p:cNvGrpSpPr>
                <a:grpSpLocks/>
              </p:cNvGrpSpPr>
              <p:nvPr/>
            </p:nvGrpSpPr>
            <p:grpSpPr bwMode="auto">
              <a:xfrm>
                <a:off x="2516" y="2242"/>
                <a:ext cx="502" cy="411"/>
                <a:chOff x="2516" y="2242"/>
                <a:chExt cx="502" cy="411"/>
              </a:xfrm>
            </p:grpSpPr>
            <p:sp>
              <p:nvSpPr>
                <p:cNvPr id="150" name="Freeform 31">
                  <a:extLst>
                    <a:ext uri="{FF2B5EF4-FFF2-40B4-BE49-F238E27FC236}">
                      <a16:creationId xmlns:a16="http://schemas.microsoft.com/office/drawing/2014/main" xmlns="" id="{61D8AF9D-685D-4BF4-9D55-F5BE9B1B0C23}"/>
                    </a:ext>
                  </a:extLst>
                </p:cNvPr>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solidFill>
                  <a:srgbClr val="CDCDCD"/>
                </a:solidFill>
                <a:ln w="0">
                  <a:solidFill>
                    <a:srgbClr val="000000"/>
                  </a:solidFill>
                  <a:round/>
                  <a:headEnd/>
                  <a:tailEnd/>
                </a:ln>
              </p:spPr>
              <p:txBody>
                <a:bodyPr/>
                <a:lstStyle/>
                <a:p>
                  <a:endParaRPr lang="en-GB"/>
                </a:p>
              </p:txBody>
            </p:sp>
            <p:sp>
              <p:nvSpPr>
                <p:cNvPr id="151" name="Freeform 32">
                  <a:extLst>
                    <a:ext uri="{FF2B5EF4-FFF2-40B4-BE49-F238E27FC236}">
                      <a16:creationId xmlns:a16="http://schemas.microsoft.com/office/drawing/2014/main" xmlns="" id="{5D2C7A69-9A6E-419F-AEB9-A6E7ED725756}"/>
                    </a:ext>
                  </a:extLst>
                </p:cNvPr>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148" name="Freeform 33">
                <a:extLst>
                  <a:ext uri="{FF2B5EF4-FFF2-40B4-BE49-F238E27FC236}">
                    <a16:creationId xmlns:a16="http://schemas.microsoft.com/office/drawing/2014/main" xmlns="" id="{9288D0B6-B089-4436-BB96-6F00E53A428A}"/>
                  </a:ext>
                </a:extLst>
              </p:cNvPr>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49" name="Freeform 34">
                <a:extLst>
                  <a:ext uri="{FF2B5EF4-FFF2-40B4-BE49-F238E27FC236}">
                    <a16:creationId xmlns:a16="http://schemas.microsoft.com/office/drawing/2014/main" xmlns="" id="{F6F306DC-5972-419E-B4BA-69461E1E8973}"/>
                  </a:ext>
                </a:extLst>
              </p:cNvPr>
              <p:cNvSpPr>
                <a:spLocks/>
              </p:cNvSpPr>
              <p:nvPr/>
            </p:nvSpPr>
            <p:spPr bwMode="auto">
              <a:xfrm>
                <a:off x="2906" y="2242"/>
                <a:ext cx="112" cy="17"/>
              </a:xfrm>
              <a:custGeom>
                <a:avLst/>
                <a:gdLst>
                  <a:gd name="T0" fmla="*/ 0 w 112"/>
                  <a:gd name="T1" fmla="*/ 0 h 17"/>
                  <a:gd name="T2" fmla="*/ 112 w 112"/>
                  <a:gd name="T3" fmla="*/ 17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0" y="0"/>
                    </a:moveTo>
                    <a:cubicBezTo>
                      <a:pt x="38" y="0"/>
                      <a:pt x="75" y="5"/>
                      <a:pt x="112" y="17"/>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17" name="Group 35">
              <a:extLst>
                <a:ext uri="{FF2B5EF4-FFF2-40B4-BE49-F238E27FC236}">
                  <a16:creationId xmlns:a16="http://schemas.microsoft.com/office/drawing/2014/main" xmlns="" id="{4F042933-9072-4BC2-B723-8A79FE716F9B}"/>
                </a:ext>
              </a:extLst>
            </p:cNvPr>
            <p:cNvGrpSpPr>
              <a:grpSpLocks/>
            </p:cNvGrpSpPr>
            <p:nvPr/>
          </p:nvGrpSpPr>
          <p:grpSpPr bwMode="auto">
            <a:xfrm>
              <a:off x="3843337" y="4445508"/>
              <a:ext cx="1832123" cy="699580"/>
              <a:chOff x="2421" y="2829"/>
              <a:chExt cx="1092" cy="412"/>
            </a:xfrm>
          </p:grpSpPr>
          <p:grpSp>
            <p:nvGrpSpPr>
              <p:cNvPr id="138" name="Group 36">
                <a:extLst>
                  <a:ext uri="{FF2B5EF4-FFF2-40B4-BE49-F238E27FC236}">
                    <a16:creationId xmlns:a16="http://schemas.microsoft.com/office/drawing/2014/main" xmlns="" id="{9CD19FCC-A801-4343-A9A0-44EDD08FD497}"/>
                  </a:ext>
                </a:extLst>
              </p:cNvPr>
              <p:cNvGrpSpPr>
                <a:grpSpLocks/>
              </p:cNvGrpSpPr>
              <p:nvPr/>
            </p:nvGrpSpPr>
            <p:grpSpPr bwMode="auto">
              <a:xfrm>
                <a:off x="2421" y="2829"/>
                <a:ext cx="1092" cy="412"/>
                <a:chOff x="2421" y="2829"/>
                <a:chExt cx="1092" cy="412"/>
              </a:xfrm>
            </p:grpSpPr>
            <p:sp>
              <p:nvSpPr>
                <p:cNvPr id="144" name="Freeform 37">
                  <a:extLst>
                    <a:ext uri="{FF2B5EF4-FFF2-40B4-BE49-F238E27FC236}">
                      <a16:creationId xmlns:a16="http://schemas.microsoft.com/office/drawing/2014/main" xmlns="" id="{434E7C3A-D878-437C-94F6-BC5D52E1CC61}"/>
                    </a:ext>
                  </a:extLst>
                </p:cNvPr>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solidFill>
                  <a:srgbClr val="FFFFFF"/>
                </a:solidFill>
                <a:ln w="0">
                  <a:solidFill>
                    <a:srgbClr val="000000"/>
                  </a:solidFill>
                  <a:round/>
                  <a:headEnd/>
                  <a:tailEnd/>
                </a:ln>
              </p:spPr>
              <p:txBody>
                <a:bodyPr/>
                <a:lstStyle/>
                <a:p>
                  <a:endParaRPr lang="en-GB"/>
                </a:p>
              </p:txBody>
            </p:sp>
            <p:sp>
              <p:nvSpPr>
                <p:cNvPr id="145" name="Freeform 38">
                  <a:extLst>
                    <a:ext uri="{FF2B5EF4-FFF2-40B4-BE49-F238E27FC236}">
                      <a16:creationId xmlns:a16="http://schemas.microsoft.com/office/drawing/2014/main" xmlns="" id="{67DADFA3-3E97-45D5-BD22-14588ACE58FC}"/>
                    </a:ext>
                  </a:extLst>
                </p:cNvPr>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139" name="Group 39">
                <a:extLst>
                  <a:ext uri="{FF2B5EF4-FFF2-40B4-BE49-F238E27FC236}">
                    <a16:creationId xmlns:a16="http://schemas.microsoft.com/office/drawing/2014/main" xmlns="" id="{084E0345-2DA1-4C5C-8C23-22CB0DCEA63C}"/>
                  </a:ext>
                </a:extLst>
              </p:cNvPr>
              <p:cNvGrpSpPr>
                <a:grpSpLocks/>
              </p:cNvGrpSpPr>
              <p:nvPr/>
            </p:nvGrpSpPr>
            <p:grpSpPr bwMode="auto">
              <a:xfrm>
                <a:off x="3011" y="2829"/>
                <a:ext cx="502" cy="412"/>
                <a:chOff x="3011" y="2829"/>
                <a:chExt cx="502" cy="412"/>
              </a:xfrm>
            </p:grpSpPr>
            <p:sp>
              <p:nvSpPr>
                <p:cNvPr id="142" name="Freeform 40">
                  <a:extLst>
                    <a:ext uri="{FF2B5EF4-FFF2-40B4-BE49-F238E27FC236}">
                      <a16:creationId xmlns:a16="http://schemas.microsoft.com/office/drawing/2014/main" xmlns="" id="{9C4421F7-7881-42D0-91CC-3CF44AF7661B}"/>
                    </a:ext>
                  </a:extLst>
                </p:cNvPr>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solidFill>
                  <a:srgbClr val="CDCDCD"/>
                </a:solidFill>
                <a:ln w="0">
                  <a:solidFill>
                    <a:srgbClr val="000000"/>
                  </a:solidFill>
                  <a:round/>
                  <a:headEnd/>
                  <a:tailEnd/>
                </a:ln>
              </p:spPr>
              <p:txBody>
                <a:bodyPr/>
                <a:lstStyle/>
                <a:p>
                  <a:endParaRPr lang="en-GB"/>
                </a:p>
              </p:txBody>
            </p:sp>
            <p:sp>
              <p:nvSpPr>
                <p:cNvPr id="143" name="Freeform 41">
                  <a:extLst>
                    <a:ext uri="{FF2B5EF4-FFF2-40B4-BE49-F238E27FC236}">
                      <a16:creationId xmlns:a16="http://schemas.microsoft.com/office/drawing/2014/main" xmlns="" id="{3ACBA587-1F03-44A7-B115-465958BDE117}"/>
                    </a:ext>
                  </a:extLst>
                </p:cNvPr>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140" name="Freeform 42">
                <a:extLst>
                  <a:ext uri="{FF2B5EF4-FFF2-40B4-BE49-F238E27FC236}">
                    <a16:creationId xmlns:a16="http://schemas.microsoft.com/office/drawing/2014/main" xmlns="" id="{E8577A35-4198-45A7-88AC-AB825814A7D7}"/>
                  </a:ext>
                </a:extLst>
              </p:cNvPr>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41" name="Freeform 43">
                <a:extLst>
                  <a:ext uri="{FF2B5EF4-FFF2-40B4-BE49-F238E27FC236}">
                    <a16:creationId xmlns:a16="http://schemas.microsoft.com/office/drawing/2014/main" xmlns="" id="{20F06F5E-382F-4248-ABC5-64D93E462F6E}"/>
                  </a:ext>
                </a:extLst>
              </p:cNvPr>
              <p:cNvSpPr>
                <a:spLocks/>
              </p:cNvSpPr>
              <p:nvPr/>
            </p:nvSpPr>
            <p:spPr bwMode="auto">
              <a:xfrm>
                <a:off x="3011" y="3224"/>
                <a:ext cx="112" cy="17"/>
              </a:xfrm>
              <a:custGeom>
                <a:avLst/>
                <a:gdLst>
                  <a:gd name="T0" fmla="*/ 112 w 112"/>
                  <a:gd name="T1" fmla="*/ 17 h 17"/>
                  <a:gd name="T2" fmla="*/ 0 w 112"/>
                  <a:gd name="T3" fmla="*/ 0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112" y="17"/>
                    </a:moveTo>
                    <a:cubicBezTo>
                      <a:pt x="75" y="17"/>
                      <a:pt x="37" y="11"/>
                      <a:pt x="0"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18" name="Rectangle 54">
              <a:extLst>
                <a:ext uri="{FF2B5EF4-FFF2-40B4-BE49-F238E27FC236}">
                  <a16:creationId xmlns:a16="http://schemas.microsoft.com/office/drawing/2014/main" xmlns="" id="{C1BCC797-5574-4DCA-BD7C-ADF064DD2159}"/>
                </a:ext>
              </a:extLst>
            </p:cNvPr>
            <p:cNvSpPr>
              <a:spLocks noChangeArrowheads="1"/>
            </p:cNvSpPr>
            <p:nvPr/>
          </p:nvSpPr>
          <p:spPr bwMode="auto">
            <a:xfrm>
              <a:off x="4608513" y="4221125"/>
              <a:ext cx="53520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500" b="1">
                  <a:solidFill>
                    <a:srgbClr val="000000"/>
                  </a:solidFill>
                </a:rPr>
                <a:t>Loan </a:t>
              </a:r>
              <a:endParaRPr lang="en-GB" altLang="en-US"/>
            </a:p>
          </p:txBody>
        </p:sp>
        <p:sp>
          <p:nvSpPr>
            <p:cNvPr id="19" name="Rectangle 55">
              <a:extLst>
                <a:ext uri="{FF2B5EF4-FFF2-40B4-BE49-F238E27FC236}">
                  <a16:creationId xmlns:a16="http://schemas.microsoft.com/office/drawing/2014/main" xmlns="" id="{51FFA025-6356-4BB9-A8A3-3EA04F39FB45}"/>
                </a:ext>
              </a:extLst>
            </p:cNvPr>
            <p:cNvSpPr>
              <a:spLocks noChangeArrowheads="1"/>
            </p:cNvSpPr>
            <p:nvPr/>
          </p:nvSpPr>
          <p:spPr bwMode="auto">
            <a:xfrm>
              <a:off x="4532313" y="4430327"/>
              <a:ext cx="6492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500" b="1">
                  <a:solidFill>
                    <a:srgbClr val="000000"/>
                  </a:solidFill>
                </a:rPr>
                <a:t>Officer</a:t>
              </a:r>
              <a:endParaRPr lang="en-GB" altLang="en-US"/>
            </a:p>
          </p:txBody>
        </p:sp>
        <p:grpSp>
          <p:nvGrpSpPr>
            <p:cNvPr id="20" name="Group 59">
              <a:extLst>
                <a:ext uri="{FF2B5EF4-FFF2-40B4-BE49-F238E27FC236}">
                  <a16:creationId xmlns:a16="http://schemas.microsoft.com/office/drawing/2014/main" xmlns="" id="{492B65D1-11F9-489B-B6E4-7608D96D60B3}"/>
                </a:ext>
              </a:extLst>
            </p:cNvPr>
            <p:cNvGrpSpPr>
              <a:grpSpLocks/>
            </p:cNvGrpSpPr>
            <p:nvPr/>
          </p:nvGrpSpPr>
          <p:grpSpPr bwMode="auto">
            <a:xfrm>
              <a:off x="2878138" y="2104044"/>
              <a:ext cx="4033356" cy="4161820"/>
              <a:chOff x="1813" y="1496"/>
              <a:chExt cx="2404" cy="2451"/>
            </a:xfrm>
          </p:grpSpPr>
          <p:grpSp>
            <p:nvGrpSpPr>
              <p:cNvPr id="134" name="Group 60">
                <a:extLst>
                  <a:ext uri="{FF2B5EF4-FFF2-40B4-BE49-F238E27FC236}">
                    <a16:creationId xmlns:a16="http://schemas.microsoft.com/office/drawing/2014/main" xmlns="" id="{C91DEEAD-BB8E-4189-B1D4-21370419ED0C}"/>
                  </a:ext>
                </a:extLst>
              </p:cNvPr>
              <p:cNvGrpSpPr>
                <a:grpSpLocks/>
              </p:cNvGrpSpPr>
              <p:nvPr/>
            </p:nvGrpSpPr>
            <p:grpSpPr bwMode="auto">
              <a:xfrm>
                <a:off x="1813" y="1496"/>
                <a:ext cx="2404" cy="2451"/>
                <a:chOff x="1813" y="1496"/>
                <a:chExt cx="2404" cy="2451"/>
              </a:xfrm>
            </p:grpSpPr>
            <p:sp>
              <p:nvSpPr>
                <p:cNvPr id="136" name="Oval 61">
                  <a:extLst>
                    <a:ext uri="{FF2B5EF4-FFF2-40B4-BE49-F238E27FC236}">
                      <a16:creationId xmlns:a16="http://schemas.microsoft.com/office/drawing/2014/main" xmlns="" id="{071B9E14-5E3F-4BF1-9280-A0D5F68BCF77}"/>
                    </a:ext>
                  </a:extLst>
                </p:cNvPr>
                <p:cNvSpPr>
                  <a:spLocks noChangeArrowheads="1"/>
                </p:cNvSpPr>
                <p:nvPr/>
              </p:nvSpPr>
              <p:spPr bwMode="auto">
                <a:xfrm>
                  <a:off x="1813" y="1496"/>
                  <a:ext cx="2404" cy="2451"/>
                </a:xfrm>
                <a:prstGeom prst="ellipse">
                  <a:avLst/>
                </a:prstGeom>
                <a:solidFill>
                  <a:srgbClr val="FFFFFF"/>
                </a:solidFill>
                <a:ln w="0">
                  <a:solidFill>
                    <a:srgbClr val="000000"/>
                  </a:solidFill>
                  <a:round/>
                  <a:headEnd/>
                  <a:tailEnd/>
                </a:ln>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sp>
              <p:nvSpPr>
                <p:cNvPr id="137" name="Oval 62">
                  <a:extLst>
                    <a:ext uri="{FF2B5EF4-FFF2-40B4-BE49-F238E27FC236}">
                      <a16:creationId xmlns:a16="http://schemas.microsoft.com/office/drawing/2014/main" xmlns="" id="{B8A8701C-EA07-4306-884C-D810A5912A52}"/>
                    </a:ext>
                  </a:extLst>
                </p:cNvPr>
                <p:cNvSpPr>
                  <a:spLocks noChangeArrowheads="1"/>
                </p:cNvSpPr>
                <p:nvPr/>
              </p:nvSpPr>
              <p:spPr bwMode="auto">
                <a:xfrm>
                  <a:off x="1813" y="1496"/>
                  <a:ext cx="2404" cy="2451"/>
                </a:xfrm>
                <a:prstGeom prst="ellipse">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sp>
            <p:nvSpPr>
              <p:cNvPr id="135" name="Oval 63">
                <a:extLst>
                  <a:ext uri="{FF2B5EF4-FFF2-40B4-BE49-F238E27FC236}">
                    <a16:creationId xmlns:a16="http://schemas.microsoft.com/office/drawing/2014/main" xmlns="" id="{D17C9360-B8A6-4454-8EC7-55B0E968DE23}"/>
                  </a:ext>
                </a:extLst>
              </p:cNvPr>
              <p:cNvSpPr>
                <a:spLocks noChangeArrowheads="1"/>
              </p:cNvSpPr>
              <p:nvPr/>
            </p:nvSpPr>
            <p:spPr bwMode="auto">
              <a:xfrm>
                <a:off x="1813" y="1496"/>
                <a:ext cx="2404" cy="2451"/>
              </a:xfrm>
              <a:prstGeom prst="ellipse">
                <a:avLst/>
              </a:prstGeom>
              <a:noFill/>
              <a:ln w="8413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grpSp>
          <p:nvGrpSpPr>
            <p:cNvPr id="21" name="Group 70">
              <a:extLst>
                <a:ext uri="{FF2B5EF4-FFF2-40B4-BE49-F238E27FC236}">
                  <a16:creationId xmlns:a16="http://schemas.microsoft.com/office/drawing/2014/main" xmlns="" id="{F1A13919-8990-4095-A089-7382E75E42B4}"/>
                </a:ext>
              </a:extLst>
            </p:cNvPr>
            <p:cNvGrpSpPr>
              <a:grpSpLocks/>
            </p:cNvGrpSpPr>
            <p:nvPr/>
          </p:nvGrpSpPr>
          <p:grpSpPr bwMode="auto">
            <a:xfrm>
              <a:off x="3994149" y="3513757"/>
              <a:ext cx="1832123" cy="697882"/>
              <a:chOff x="2516" y="2242"/>
              <a:chExt cx="1092" cy="411"/>
            </a:xfrm>
          </p:grpSpPr>
          <p:grpSp>
            <p:nvGrpSpPr>
              <p:cNvPr id="126" name="Group 71">
                <a:extLst>
                  <a:ext uri="{FF2B5EF4-FFF2-40B4-BE49-F238E27FC236}">
                    <a16:creationId xmlns:a16="http://schemas.microsoft.com/office/drawing/2014/main" xmlns="" id="{4D277B11-4798-465C-83FB-4B1930F99B48}"/>
                  </a:ext>
                </a:extLst>
              </p:cNvPr>
              <p:cNvGrpSpPr>
                <a:grpSpLocks/>
              </p:cNvGrpSpPr>
              <p:nvPr/>
            </p:nvGrpSpPr>
            <p:grpSpPr bwMode="auto">
              <a:xfrm>
                <a:off x="2516" y="2242"/>
                <a:ext cx="1092" cy="411"/>
                <a:chOff x="2516" y="2242"/>
                <a:chExt cx="1092" cy="411"/>
              </a:xfrm>
            </p:grpSpPr>
            <p:sp>
              <p:nvSpPr>
                <p:cNvPr id="132" name="Freeform 72">
                  <a:extLst>
                    <a:ext uri="{FF2B5EF4-FFF2-40B4-BE49-F238E27FC236}">
                      <a16:creationId xmlns:a16="http://schemas.microsoft.com/office/drawing/2014/main" xmlns="" id="{C584F091-E685-4B1F-9EF4-9E83DBDAACDA}"/>
                    </a:ext>
                  </a:extLst>
                </p:cNvPr>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solidFill>
                  <a:srgbClr val="FFFFFF"/>
                </a:solidFill>
                <a:ln w="0">
                  <a:solidFill>
                    <a:srgbClr val="000000"/>
                  </a:solidFill>
                  <a:round/>
                  <a:headEnd/>
                  <a:tailEnd/>
                </a:ln>
              </p:spPr>
              <p:txBody>
                <a:bodyPr/>
                <a:lstStyle/>
                <a:p>
                  <a:endParaRPr lang="en-GB"/>
                </a:p>
              </p:txBody>
            </p:sp>
            <p:sp>
              <p:nvSpPr>
                <p:cNvPr id="133" name="Freeform 73">
                  <a:extLst>
                    <a:ext uri="{FF2B5EF4-FFF2-40B4-BE49-F238E27FC236}">
                      <a16:creationId xmlns:a16="http://schemas.microsoft.com/office/drawing/2014/main" xmlns="" id="{623F051E-EDE0-4D38-855A-5895D1C88961}"/>
                    </a:ext>
                  </a:extLst>
                </p:cNvPr>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127" name="Group 74">
                <a:extLst>
                  <a:ext uri="{FF2B5EF4-FFF2-40B4-BE49-F238E27FC236}">
                    <a16:creationId xmlns:a16="http://schemas.microsoft.com/office/drawing/2014/main" xmlns="" id="{7973417F-3D33-45E3-81B1-1A18F12DE293}"/>
                  </a:ext>
                </a:extLst>
              </p:cNvPr>
              <p:cNvGrpSpPr>
                <a:grpSpLocks/>
              </p:cNvGrpSpPr>
              <p:nvPr/>
            </p:nvGrpSpPr>
            <p:grpSpPr bwMode="auto">
              <a:xfrm>
                <a:off x="2516" y="2242"/>
                <a:ext cx="502" cy="411"/>
                <a:chOff x="2516" y="2242"/>
                <a:chExt cx="502" cy="411"/>
              </a:xfrm>
            </p:grpSpPr>
            <p:sp>
              <p:nvSpPr>
                <p:cNvPr id="130" name="Freeform 75">
                  <a:extLst>
                    <a:ext uri="{FF2B5EF4-FFF2-40B4-BE49-F238E27FC236}">
                      <a16:creationId xmlns:a16="http://schemas.microsoft.com/office/drawing/2014/main" xmlns="" id="{C90F11DA-6834-4B9E-A6C6-667E942FDEB5}"/>
                    </a:ext>
                  </a:extLst>
                </p:cNvPr>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solidFill>
                  <a:srgbClr val="CDCDCD"/>
                </a:solidFill>
                <a:ln w="0">
                  <a:solidFill>
                    <a:srgbClr val="000000"/>
                  </a:solidFill>
                  <a:round/>
                  <a:headEnd/>
                  <a:tailEnd/>
                </a:ln>
              </p:spPr>
              <p:txBody>
                <a:bodyPr/>
                <a:lstStyle/>
                <a:p>
                  <a:endParaRPr lang="en-GB"/>
                </a:p>
              </p:txBody>
            </p:sp>
            <p:sp>
              <p:nvSpPr>
                <p:cNvPr id="131" name="Freeform 76">
                  <a:extLst>
                    <a:ext uri="{FF2B5EF4-FFF2-40B4-BE49-F238E27FC236}">
                      <a16:creationId xmlns:a16="http://schemas.microsoft.com/office/drawing/2014/main" xmlns="" id="{07DFD2FA-3BCB-4426-B74F-FEF4790AE08F}"/>
                    </a:ext>
                  </a:extLst>
                </p:cNvPr>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128" name="Freeform 77">
                <a:extLst>
                  <a:ext uri="{FF2B5EF4-FFF2-40B4-BE49-F238E27FC236}">
                    <a16:creationId xmlns:a16="http://schemas.microsoft.com/office/drawing/2014/main" xmlns="" id="{D7618E6B-30F1-403A-BB67-5D1097456558}"/>
                  </a:ext>
                </a:extLst>
              </p:cNvPr>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29" name="Freeform 78">
                <a:extLst>
                  <a:ext uri="{FF2B5EF4-FFF2-40B4-BE49-F238E27FC236}">
                    <a16:creationId xmlns:a16="http://schemas.microsoft.com/office/drawing/2014/main" xmlns="" id="{B20CE4A9-D916-459F-9882-1DD2D75136E5}"/>
                  </a:ext>
                </a:extLst>
              </p:cNvPr>
              <p:cNvSpPr>
                <a:spLocks/>
              </p:cNvSpPr>
              <p:nvPr/>
            </p:nvSpPr>
            <p:spPr bwMode="auto">
              <a:xfrm>
                <a:off x="2906" y="2242"/>
                <a:ext cx="112" cy="17"/>
              </a:xfrm>
              <a:custGeom>
                <a:avLst/>
                <a:gdLst>
                  <a:gd name="T0" fmla="*/ 0 w 112"/>
                  <a:gd name="T1" fmla="*/ 0 h 17"/>
                  <a:gd name="T2" fmla="*/ 112 w 112"/>
                  <a:gd name="T3" fmla="*/ 17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0" y="0"/>
                    </a:moveTo>
                    <a:cubicBezTo>
                      <a:pt x="38" y="0"/>
                      <a:pt x="75" y="5"/>
                      <a:pt x="112" y="17"/>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22" name="Group 79">
              <a:extLst>
                <a:ext uri="{FF2B5EF4-FFF2-40B4-BE49-F238E27FC236}">
                  <a16:creationId xmlns:a16="http://schemas.microsoft.com/office/drawing/2014/main" xmlns="" id="{90CB4FF7-9382-4680-AA37-5896880A1983}"/>
                </a:ext>
              </a:extLst>
            </p:cNvPr>
            <p:cNvGrpSpPr>
              <a:grpSpLocks/>
            </p:cNvGrpSpPr>
            <p:nvPr/>
          </p:nvGrpSpPr>
          <p:grpSpPr bwMode="auto">
            <a:xfrm>
              <a:off x="3843337" y="4445508"/>
              <a:ext cx="1832123" cy="699580"/>
              <a:chOff x="2421" y="2829"/>
              <a:chExt cx="1092" cy="412"/>
            </a:xfrm>
          </p:grpSpPr>
          <p:grpSp>
            <p:nvGrpSpPr>
              <p:cNvPr id="118" name="Group 80">
                <a:extLst>
                  <a:ext uri="{FF2B5EF4-FFF2-40B4-BE49-F238E27FC236}">
                    <a16:creationId xmlns:a16="http://schemas.microsoft.com/office/drawing/2014/main" xmlns="" id="{EB2E54D0-6724-4EBA-8358-51E9969F5DAB}"/>
                  </a:ext>
                </a:extLst>
              </p:cNvPr>
              <p:cNvGrpSpPr>
                <a:grpSpLocks/>
              </p:cNvGrpSpPr>
              <p:nvPr/>
            </p:nvGrpSpPr>
            <p:grpSpPr bwMode="auto">
              <a:xfrm>
                <a:off x="2421" y="2829"/>
                <a:ext cx="1092" cy="412"/>
                <a:chOff x="2421" y="2829"/>
                <a:chExt cx="1092" cy="412"/>
              </a:xfrm>
            </p:grpSpPr>
            <p:sp>
              <p:nvSpPr>
                <p:cNvPr id="124" name="Freeform 81">
                  <a:extLst>
                    <a:ext uri="{FF2B5EF4-FFF2-40B4-BE49-F238E27FC236}">
                      <a16:creationId xmlns:a16="http://schemas.microsoft.com/office/drawing/2014/main" xmlns="" id="{D396C7CE-4203-4D53-9BA6-300400A5C8C8}"/>
                    </a:ext>
                  </a:extLst>
                </p:cNvPr>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solidFill>
                  <a:srgbClr val="FFFFFF"/>
                </a:solidFill>
                <a:ln w="0">
                  <a:solidFill>
                    <a:srgbClr val="000000"/>
                  </a:solidFill>
                  <a:round/>
                  <a:headEnd/>
                  <a:tailEnd/>
                </a:ln>
              </p:spPr>
              <p:txBody>
                <a:bodyPr/>
                <a:lstStyle/>
                <a:p>
                  <a:endParaRPr lang="en-GB"/>
                </a:p>
              </p:txBody>
            </p:sp>
            <p:sp>
              <p:nvSpPr>
                <p:cNvPr id="125" name="Freeform 82">
                  <a:extLst>
                    <a:ext uri="{FF2B5EF4-FFF2-40B4-BE49-F238E27FC236}">
                      <a16:creationId xmlns:a16="http://schemas.microsoft.com/office/drawing/2014/main" xmlns="" id="{E167F3A0-DAA5-492D-B33C-DB4A56D184C3}"/>
                    </a:ext>
                  </a:extLst>
                </p:cNvPr>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119" name="Group 83">
                <a:extLst>
                  <a:ext uri="{FF2B5EF4-FFF2-40B4-BE49-F238E27FC236}">
                    <a16:creationId xmlns:a16="http://schemas.microsoft.com/office/drawing/2014/main" xmlns="" id="{4ED0BB0D-8DD5-46A4-8B0B-453BA27D6210}"/>
                  </a:ext>
                </a:extLst>
              </p:cNvPr>
              <p:cNvGrpSpPr>
                <a:grpSpLocks/>
              </p:cNvGrpSpPr>
              <p:nvPr/>
            </p:nvGrpSpPr>
            <p:grpSpPr bwMode="auto">
              <a:xfrm>
                <a:off x="3011" y="2829"/>
                <a:ext cx="502" cy="412"/>
                <a:chOff x="3011" y="2829"/>
                <a:chExt cx="502" cy="412"/>
              </a:xfrm>
            </p:grpSpPr>
            <p:sp>
              <p:nvSpPr>
                <p:cNvPr id="122" name="Freeform 84">
                  <a:extLst>
                    <a:ext uri="{FF2B5EF4-FFF2-40B4-BE49-F238E27FC236}">
                      <a16:creationId xmlns:a16="http://schemas.microsoft.com/office/drawing/2014/main" xmlns="" id="{C12A06C2-DEB5-4550-BB31-50F5F8027FB3}"/>
                    </a:ext>
                  </a:extLst>
                </p:cNvPr>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solidFill>
                  <a:srgbClr val="CDCDCD"/>
                </a:solidFill>
                <a:ln w="0">
                  <a:solidFill>
                    <a:srgbClr val="000000"/>
                  </a:solidFill>
                  <a:round/>
                  <a:headEnd/>
                  <a:tailEnd/>
                </a:ln>
              </p:spPr>
              <p:txBody>
                <a:bodyPr/>
                <a:lstStyle/>
                <a:p>
                  <a:endParaRPr lang="en-GB"/>
                </a:p>
              </p:txBody>
            </p:sp>
            <p:sp>
              <p:nvSpPr>
                <p:cNvPr id="123" name="Freeform 85">
                  <a:extLst>
                    <a:ext uri="{FF2B5EF4-FFF2-40B4-BE49-F238E27FC236}">
                      <a16:creationId xmlns:a16="http://schemas.microsoft.com/office/drawing/2014/main" xmlns="" id="{703103F5-DB00-4F66-8481-B4BC4F4F1283}"/>
                    </a:ext>
                  </a:extLst>
                </p:cNvPr>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120" name="Freeform 86">
                <a:extLst>
                  <a:ext uri="{FF2B5EF4-FFF2-40B4-BE49-F238E27FC236}">
                    <a16:creationId xmlns:a16="http://schemas.microsoft.com/office/drawing/2014/main" xmlns="" id="{A97BF8DF-9893-49E2-917D-36144202C48E}"/>
                  </a:ext>
                </a:extLst>
              </p:cNvPr>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21" name="Freeform 87">
                <a:extLst>
                  <a:ext uri="{FF2B5EF4-FFF2-40B4-BE49-F238E27FC236}">
                    <a16:creationId xmlns:a16="http://schemas.microsoft.com/office/drawing/2014/main" xmlns="" id="{FE5AF14A-FD6C-4457-843E-DD8319EB4DCA}"/>
                  </a:ext>
                </a:extLst>
              </p:cNvPr>
              <p:cNvSpPr>
                <a:spLocks/>
              </p:cNvSpPr>
              <p:nvPr/>
            </p:nvSpPr>
            <p:spPr bwMode="auto">
              <a:xfrm>
                <a:off x="3011" y="3224"/>
                <a:ext cx="112" cy="17"/>
              </a:xfrm>
              <a:custGeom>
                <a:avLst/>
                <a:gdLst>
                  <a:gd name="T0" fmla="*/ 112 w 112"/>
                  <a:gd name="T1" fmla="*/ 17 h 17"/>
                  <a:gd name="T2" fmla="*/ 0 w 112"/>
                  <a:gd name="T3" fmla="*/ 0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112" y="17"/>
                    </a:moveTo>
                    <a:cubicBezTo>
                      <a:pt x="75" y="17"/>
                      <a:pt x="37" y="11"/>
                      <a:pt x="0"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23" name="Rectangle 99">
              <a:extLst>
                <a:ext uri="{FF2B5EF4-FFF2-40B4-BE49-F238E27FC236}">
                  <a16:creationId xmlns:a16="http://schemas.microsoft.com/office/drawing/2014/main" xmlns="" id="{DD9BB696-2C06-456E-9739-918B29AF3A76}"/>
                </a:ext>
              </a:extLst>
            </p:cNvPr>
            <p:cNvSpPr>
              <a:spLocks noChangeArrowheads="1"/>
            </p:cNvSpPr>
            <p:nvPr/>
          </p:nvSpPr>
          <p:spPr bwMode="auto">
            <a:xfrm>
              <a:off x="4608513" y="4221125"/>
              <a:ext cx="53520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500" b="1">
                  <a:solidFill>
                    <a:srgbClr val="000000"/>
                  </a:solidFill>
                </a:rPr>
                <a:t>Loan </a:t>
              </a:r>
              <a:endParaRPr lang="en-GB" altLang="en-US"/>
            </a:p>
          </p:txBody>
        </p:sp>
        <p:sp>
          <p:nvSpPr>
            <p:cNvPr id="24" name="Rectangle 100">
              <a:extLst>
                <a:ext uri="{FF2B5EF4-FFF2-40B4-BE49-F238E27FC236}">
                  <a16:creationId xmlns:a16="http://schemas.microsoft.com/office/drawing/2014/main" xmlns="" id="{8A822983-52B2-4EDD-919A-21EA84368798}"/>
                </a:ext>
              </a:extLst>
            </p:cNvPr>
            <p:cNvSpPr>
              <a:spLocks noChangeArrowheads="1"/>
            </p:cNvSpPr>
            <p:nvPr/>
          </p:nvSpPr>
          <p:spPr bwMode="auto">
            <a:xfrm>
              <a:off x="4532313" y="4430327"/>
              <a:ext cx="6492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500" b="1">
                  <a:solidFill>
                    <a:srgbClr val="000000"/>
                  </a:solidFill>
                </a:rPr>
                <a:t>Officer</a:t>
              </a:r>
              <a:endParaRPr lang="en-GB" altLang="en-US"/>
            </a:p>
          </p:txBody>
        </p:sp>
        <p:grpSp>
          <p:nvGrpSpPr>
            <p:cNvPr id="25" name="Group 103">
              <a:extLst>
                <a:ext uri="{FF2B5EF4-FFF2-40B4-BE49-F238E27FC236}">
                  <a16:creationId xmlns:a16="http://schemas.microsoft.com/office/drawing/2014/main" xmlns="" id="{80C0A275-936C-4F46-B9CB-1EDA72EDFC0D}"/>
                </a:ext>
              </a:extLst>
            </p:cNvPr>
            <p:cNvGrpSpPr>
              <a:grpSpLocks/>
            </p:cNvGrpSpPr>
            <p:nvPr/>
          </p:nvGrpSpPr>
          <p:grpSpPr bwMode="auto">
            <a:xfrm>
              <a:off x="2617788" y="5513199"/>
              <a:ext cx="853984" cy="222440"/>
              <a:chOff x="1649" y="3482"/>
              <a:chExt cx="509" cy="131"/>
            </a:xfrm>
          </p:grpSpPr>
          <p:sp>
            <p:nvSpPr>
              <p:cNvPr id="116" name="Freeform 104">
                <a:extLst>
                  <a:ext uri="{FF2B5EF4-FFF2-40B4-BE49-F238E27FC236}">
                    <a16:creationId xmlns:a16="http://schemas.microsoft.com/office/drawing/2014/main" xmlns="" id="{9728446F-83EF-4017-8F3A-7E93635F3000}"/>
                  </a:ext>
                </a:extLst>
              </p:cNvPr>
              <p:cNvSpPr>
                <a:spLocks noEditPoints="1"/>
              </p:cNvSpPr>
              <p:nvPr/>
            </p:nvSpPr>
            <p:spPr bwMode="auto">
              <a:xfrm>
                <a:off x="1649" y="3482"/>
                <a:ext cx="509" cy="131"/>
              </a:xfrm>
              <a:custGeom>
                <a:avLst/>
                <a:gdLst>
                  <a:gd name="T0" fmla="*/ 0 w 4516"/>
                  <a:gd name="T1" fmla="*/ 0 h 1158"/>
                  <a:gd name="T2" fmla="*/ 0 w 4516"/>
                  <a:gd name="T3" fmla="*/ 0 h 1158"/>
                  <a:gd name="T4" fmla="*/ 0 w 4516"/>
                  <a:gd name="T5" fmla="*/ 0 h 1158"/>
                  <a:gd name="T6" fmla="*/ 0 w 4516"/>
                  <a:gd name="T7" fmla="*/ 0 h 1158"/>
                  <a:gd name="T8" fmla="*/ 0 w 4516"/>
                  <a:gd name="T9" fmla="*/ 0 h 1158"/>
                  <a:gd name="T10" fmla="*/ 0 w 4516"/>
                  <a:gd name="T11" fmla="*/ 0 h 1158"/>
                  <a:gd name="T12" fmla="*/ 0 w 4516"/>
                  <a:gd name="T13" fmla="*/ 0 h 1158"/>
                  <a:gd name="T14" fmla="*/ 0 w 4516"/>
                  <a:gd name="T15" fmla="*/ 0 h 1158"/>
                  <a:gd name="T16" fmla="*/ 0 w 4516"/>
                  <a:gd name="T17" fmla="*/ 0 h 1158"/>
                  <a:gd name="T18" fmla="*/ 0 w 4516"/>
                  <a:gd name="T19" fmla="*/ 0 h 1158"/>
                  <a:gd name="T20" fmla="*/ 0 w 4516"/>
                  <a:gd name="T21" fmla="*/ 0 h 1158"/>
                  <a:gd name="T22" fmla="*/ 0 w 4516"/>
                  <a:gd name="T23" fmla="*/ 0 h 1158"/>
                  <a:gd name="T24" fmla="*/ 0 w 4516"/>
                  <a:gd name="T25" fmla="*/ 0 h 1158"/>
                  <a:gd name="T26" fmla="*/ 0 w 4516"/>
                  <a:gd name="T27" fmla="*/ 0 h 1158"/>
                  <a:gd name="T28" fmla="*/ 0 w 4516"/>
                  <a:gd name="T29" fmla="*/ 0 h 1158"/>
                  <a:gd name="T30" fmla="*/ 0 w 4516"/>
                  <a:gd name="T31" fmla="*/ 0 h 1158"/>
                  <a:gd name="T32" fmla="*/ 0 w 4516"/>
                  <a:gd name="T33" fmla="*/ 0 h 1158"/>
                  <a:gd name="T34" fmla="*/ 0 w 4516"/>
                  <a:gd name="T35" fmla="*/ 0 h 1158"/>
                  <a:gd name="T36" fmla="*/ 0 w 4516"/>
                  <a:gd name="T37" fmla="*/ 0 h 1158"/>
                  <a:gd name="T38" fmla="*/ 0 w 4516"/>
                  <a:gd name="T39" fmla="*/ 0 h 1158"/>
                  <a:gd name="T40" fmla="*/ 1 w 4516"/>
                  <a:gd name="T41" fmla="*/ 0 h 1158"/>
                  <a:gd name="T42" fmla="*/ 1 w 4516"/>
                  <a:gd name="T43" fmla="*/ 0 h 1158"/>
                  <a:gd name="T44" fmla="*/ 1 w 4516"/>
                  <a:gd name="T45" fmla="*/ 0 h 1158"/>
                  <a:gd name="T46" fmla="*/ 1 w 4516"/>
                  <a:gd name="T47" fmla="*/ 0 h 1158"/>
                  <a:gd name="T48" fmla="*/ 1 w 4516"/>
                  <a:gd name="T49" fmla="*/ 0 h 1158"/>
                  <a:gd name="T50" fmla="*/ 1 w 4516"/>
                  <a:gd name="T51" fmla="*/ 0 h 1158"/>
                  <a:gd name="T52" fmla="*/ 1 w 4516"/>
                  <a:gd name="T53" fmla="*/ 0 h 1158"/>
                  <a:gd name="T54" fmla="*/ 1 w 4516"/>
                  <a:gd name="T55" fmla="*/ 0 h 1158"/>
                  <a:gd name="T56" fmla="*/ 1 w 4516"/>
                  <a:gd name="T57" fmla="*/ 0 h 1158"/>
                  <a:gd name="T58" fmla="*/ 1 w 4516"/>
                  <a:gd name="T59" fmla="*/ 0 h 1158"/>
                  <a:gd name="T60" fmla="*/ 1 w 4516"/>
                  <a:gd name="T61" fmla="*/ 0 h 1158"/>
                  <a:gd name="T62" fmla="*/ 1 w 4516"/>
                  <a:gd name="T63" fmla="*/ 0 h 1158"/>
                  <a:gd name="T64" fmla="*/ 1 w 4516"/>
                  <a:gd name="T65" fmla="*/ 0 h 1158"/>
                  <a:gd name="T66" fmla="*/ 1 w 4516"/>
                  <a:gd name="T67" fmla="*/ 0 h 1158"/>
                  <a:gd name="T68" fmla="*/ 1 w 4516"/>
                  <a:gd name="T69" fmla="*/ 0 h 1158"/>
                  <a:gd name="T70" fmla="*/ 1 w 4516"/>
                  <a:gd name="T71" fmla="*/ 0 h 1158"/>
                  <a:gd name="T72" fmla="*/ 1 w 4516"/>
                  <a:gd name="T73" fmla="*/ 0 h 1158"/>
                  <a:gd name="T74" fmla="*/ 1 w 4516"/>
                  <a:gd name="T75" fmla="*/ 0 h 1158"/>
                  <a:gd name="T76" fmla="*/ 0 w 4516"/>
                  <a:gd name="T77" fmla="*/ 0 h 1158"/>
                  <a:gd name="T78" fmla="*/ 0 w 4516"/>
                  <a:gd name="T79" fmla="*/ 0 h 1158"/>
                  <a:gd name="T80" fmla="*/ 0 w 4516"/>
                  <a:gd name="T81" fmla="*/ 0 h 1158"/>
                  <a:gd name="T82" fmla="*/ 0 w 4516"/>
                  <a:gd name="T83" fmla="*/ 0 h 1158"/>
                  <a:gd name="T84" fmla="*/ 0 w 4516"/>
                  <a:gd name="T85" fmla="*/ 0 h 1158"/>
                  <a:gd name="T86" fmla="*/ 0 w 4516"/>
                  <a:gd name="T87" fmla="*/ 0 h 1158"/>
                  <a:gd name="T88" fmla="*/ 0 w 4516"/>
                  <a:gd name="T89" fmla="*/ 0 h 1158"/>
                  <a:gd name="T90" fmla="*/ 0 w 4516"/>
                  <a:gd name="T91" fmla="*/ 0 h 1158"/>
                  <a:gd name="T92" fmla="*/ 0 w 4516"/>
                  <a:gd name="T93" fmla="*/ 0 h 1158"/>
                  <a:gd name="T94" fmla="*/ 0 w 4516"/>
                  <a:gd name="T95" fmla="*/ 0 h 1158"/>
                  <a:gd name="T96" fmla="*/ 0 w 4516"/>
                  <a:gd name="T97" fmla="*/ 0 h 1158"/>
                  <a:gd name="T98" fmla="*/ 0 w 4516"/>
                  <a:gd name="T99" fmla="*/ 0 h 1158"/>
                  <a:gd name="T100" fmla="*/ 0 w 4516"/>
                  <a:gd name="T101" fmla="*/ 0 h 1158"/>
                  <a:gd name="T102" fmla="*/ 0 w 4516"/>
                  <a:gd name="T103" fmla="*/ 0 h 1158"/>
                  <a:gd name="T104" fmla="*/ 0 w 4516"/>
                  <a:gd name="T105" fmla="*/ 0 h 1158"/>
                  <a:gd name="T106" fmla="*/ 0 w 4516"/>
                  <a:gd name="T107" fmla="*/ 0 h 1158"/>
                  <a:gd name="T108" fmla="*/ 0 w 4516"/>
                  <a:gd name="T109" fmla="*/ 0 h 1158"/>
                  <a:gd name="T110" fmla="*/ 0 w 4516"/>
                  <a:gd name="T111" fmla="*/ 0 h 1158"/>
                  <a:gd name="T112" fmla="*/ 0 w 4516"/>
                  <a:gd name="T113" fmla="*/ 0 h 1158"/>
                  <a:gd name="T114" fmla="*/ 0 w 4516"/>
                  <a:gd name="T115" fmla="*/ 0 h 1158"/>
                  <a:gd name="T116" fmla="*/ 0 w 4516"/>
                  <a:gd name="T117" fmla="*/ 0 h 1158"/>
                  <a:gd name="T118" fmla="*/ 0 w 4516"/>
                  <a:gd name="T119" fmla="*/ 0 h 1158"/>
                  <a:gd name="T120" fmla="*/ 0 w 4516"/>
                  <a:gd name="T121" fmla="*/ 0 h 1158"/>
                  <a:gd name="T122" fmla="*/ 0 w 4516"/>
                  <a:gd name="T123" fmla="*/ 0 h 1158"/>
                  <a:gd name="T124" fmla="*/ 0 w 4516"/>
                  <a:gd name="T125" fmla="*/ 0 h 11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16"/>
                  <a:gd name="T190" fmla="*/ 0 h 1158"/>
                  <a:gd name="T191" fmla="*/ 4516 w 4516"/>
                  <a:gd name="T192" fmla="*/ 1158 h 115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16" h="1158">
                    <a:moveTo>
                      <a:pt x="304" y="640"/>
                    </a:moveTo>
                    <a:lnTo>
                      <a:pt x="459" y="493"/>
                    </a:lnTo>
                    <a:cubicBezTo>
                      <a:pt x="463" y="489"/>
                      <a:pt x="469" y="484"/>
                      <a:pt x="475" y="481"/>
                    </a:cubicBezTo>
                    <a:lnTo>
                      <a:pt x="586" y="406"/>
                    </a:lnTo>
                    <a:lnTo>
                      <a:pt x="709" y="335"/>
                    </a:lnTo>
                    <a:lnTo>
                      <a:pt x="836" y="270"/>
                    </a:lnTo>
                    <a:lnTo>
                      <a:pt x="969" y="213"/>
                    </a:lnTo>
                    <a:lnTo>
                      <a:pt x="1106" y="161"/>
                    </a:lnTo>
                    <a:lnTo>
                      <a:pt x="1248" y="118"/>
                    </a:lnTo>
                    <a:lnTo>
                      <a:pt x="1392" y="80"/>
                    </a:lnTo>
                    <a:lnTo>
                      <a:pt x="1541" y="51"/>
                    </a:lnTo>
                    <a:lnTo>
                      <a:pt x="1694" y="28"/>
                    </a:lnTo>
                    <a:lnTo>
                      <a:pt x="1849" y="11"/>
                    </a:lnTo>
                    <a:lnTo>
                      <a:pt x="2007" y="3"/>
                    </a:lnTo>
                    <a:lnTo>
                      <a:pt x="2167" y="0"/>
                    </a:lnTo>
                    <a:lnTo>
                      <a:pt x="2329" y="5"/>
                    </a:lnTo>
                    <a:lnTo>
                      <a:pt x="2494" y="17"/>
                    </a:lnTo>
                    <a:lnTo>
                      <a:pt x="2660" y="35"/>
                    </a:lnTo>
                    <a:lnTo>
                      <a:pt x="2827" y="61"/>
                    </a:lnTo>
                    <a:lnTo>
                      <a:pt x="2996" y="93"/>
                    </a:lnTo>
                    <a:lnTo>
                      <a:pt x="3165" y="133"/>
                    </a:lnTo>
                    <a:lnTo>
                      <a:pt x="3335" y="180"/>
                    </a:lnTo>
                    <a:lnTo>
                      <a:pt x="3505" y="233"/>
                    </a:lnTo>
                    <a:lnTo>
                      <a:pt x="3676" y="294"/>
                    </a:lnTo>
                    <a:lnTo>
                      <a:pt x="3845" y="361"/>
                    </a:lnTo>
                    <a:lnTo>
                      <a:pt x="4015" y="436"/>
                    </a:lnTo>
                    <a:lnTo>
                      <a:pt x="4184" y="517"/>
                    </a:lnTo>
                    <a:lnTo>
                      <a:pt x="4350" y="606"/>
                    </a:lnTo>
                    <a:lnTo>
                      <a:pt x="4516" y="702"/>
                    </a:lnTo>
                    <a:lnTo>
                      <a:pt x="4401" y="904"/>
                    </a:lnTo>
                    <a:lnTo>
                      <a:pt x="4242" y="812"/>
                    </a:lnTo>
                    <a:lnTo>
                      <a:pt x="4082" y="726"/>
                    </a:lnTo>
                    <a:lnTo>
                      <a:pt x="3922" y="648"/>
                    </a:lnTo>
                    <a:lnTo>
                      <a:pt x="3761" y="577"/>
                    </a:lnTo>
                    <a:lnTo>
                      <a:pt x="3598" y="512"/>
                    </a:lnTo>
                    <a:lnTo>
                      <a:pt x="3437" y="455"/>
                    </a:lnTo>
                    <a:lnTo>
                      <a:pt x="3275" y="403"/>
                    </a:lnTo>
                    <a:lnTo>
                      <a:pt x="3113" y="359"/>
                    </a:lnTo>
                    <a:lnTo>
                      <a:pt x="2952" y="322"/>
                    </a:lnTo>
                    <a:lnTo>
                      <a:pt x="2793" y="290"/>
                    </a:lnTo>
                    <a:lnTo>
                      <a:pt x="2634" y="266"/>
                    </a:lnTo>
                    <a:lnTo>
                      <a:pt x="2477" y="248"/>
                    </a:lnTo>
                    <a:lnTo>
                      <a:pt x="2322" y="237"/>
                    </a:lnTo>
                    <a:lnTo>
                      <a:pt x="2170" y="233"/>
                    </a:lnTo>
                    <a:lnTo>
                      <a:pt x="2020" y="234"/>
                    </a:lnTo>
                    <a:lnTo>
                      <a:pt x="1872" y="243"/>
                    </a:lnTo>
                    <a:lnTo>
                      <a:pt x="1728" y="257"/>
                    </a:lnTo>
                    <a:lnTo>
                      <a:pt x="1587" y="279"/>
                    </a:lnTo>
                    <a:lnTo>
                      <a:pt x="1450" y="306"/>
                    </a:lnTo>
                    <a:lnTo>
                      <a:pt x="1315" y="340"/>
                    </a:lnTo>
                    <a:lnTo>
                      <a:pt x="1185" y="380"/>
                    </a:lnTo>
                    <a:lnTo>
                      <a:pt x="1061" y="425"/>
                    </a:lnTo>
                    <a:lnTo>
                      <a:pt x="940" y="477"/>
                    </a:lnTo>
                    <a:lnTo>
                      <a:pt x="824" y="536"/>
                    </a:lnTo>
                    <a:lnTo>
                      <a:pt x="714" y="599"/>
                    </a:lnTo>
                    <a:lnTo>
                      <a:pt x="602" y="674"/>
                    </a:lnTo>
                    <a:lnTo>
                      <a:pt x="618" y="662"/>
                    </a:lnTo>
                    <a:lnTo>
                      <a:pt x="463" y="809"/>
                    </a:lnTo>
                    <a:lnTo>
                      <a:pt x="304" y="640"/>
                    </a:lnTo>
                    <a:close/>
                    <a:moveTo>
                      <a:pt x="719" y="868"/>
                    </a:moveTo>
                    <a:lnTo>
                      <a:pt x="0" y="1158"/>
                    </a:lnTo>
                    <a:lnTo>
                      <a:pt x="201" y="407"/>
                    </a:lnTo>
                    <a:lnTo>
                      <a:pt x="719" y="868"/>
                    </a:lnTo>
                    <a:close/>
                  </a:path>
                </a:pathLst>
              </a:custGeom>
              <a:solidFill>
                <a:srgbClr val="C0C0C0"/>
              </a:solidFill>
              <a:ln w="0">
                <a:solidFill>
                  <a:srgbClr val="000000"/>
                </a:solidFill>
                <a:round/>
                <a:headEnd/>
                <a:tailEnd/>
              </a:ln>
            </p:spPr>
            <p:txBody>
              <a:bodyPr/>
              <a:lstStyle/>
              <a:p>
                <a:endParaRPr lang="en-GB"/>
              </a:p>
            </p:txBody>
          </p:sp>
          <p:sp>
            <p:nvSpPr>
              <p:cNvPr id="117" name="Freeform 105">
                <a:extLst>
                  <a:ext uri="{FF2B5EF4-FFF2-40B4-BE49-F238E27FC236}">
                    <a16:creationId xmlns:a16="http://schemas.microsoft.com/office/drawing/2014/main" xmlns="" id="{F55EE469-4D92-4C36-8CF6-C8D10E9A1033}"/>
                  </a:ext>
                </a:extLst>
              </p:cNvPr>
              <p:cNvSpPr>
                <a:spLocks noEditPoints="1"/>
              </p:cNvSpPr>
              <p:nvPr/>
            </p:nvSpPr>
            <p:spPr bwMode="auto">
              <a:xfrm>
                <a:off x="1649" y="3482"/>
                <a:ext cx="509" cy="131"/>
              </a:xfrm>
              <a:custGeom>
                <a:avLst/>
                <a:gdLst>
                  <a:gd name="T0" fmla="*/ 0 w 4516"/>
                  <a:gd name="T1" fmla="*/ 0 h 1158"/>
                  <a:gd name="T2" fmla="*/ 0 w 4516"/>
                  <a:gd name="T3" fmla="*/ 0 h 1158"/>
                  <a:gd name="T4" fmla="*/ 0 w 4516"/>
                  <a:gd name="T5" fmla="*/ 0 h 1158"/>
                  <a:gd name="T6" fmla="*/ 0 w 4516"/>
                  <a:gd name="T7" fmla="*/ 0 h 1158"/>
                  <a:gd name="T8" fmla="*/ 0 w 4516"/>
                  <a:gd name="T9" fmla="*/ 0 h 1158"/>
                  <a:gd name="T10" fmla="*/ 0 w 4516"/>
                  <a:gd name="T11" fmla="*/ 0 h 1158"/>
                  <a:gd name="T12" fmla="*/ 0 w 4516"/>
                  <a:gd name="T13" fmla="*/ 0 h 1158"/>
                  <a:gd name="T14" fmla="*/ 0 w 4516"/>
                  <a:gd name="T15" fmla="*/ 0 h 1158"/>
                  <a:gd name="T16" fmla="*/ 0 w 4516"/>
                  <a:gd name="T17" fmla="*/ 0 h 1158"/>
                  <a:gd name="T18" fmla="*/ 0 w 4516"/>
                  <a:gd name="T19" fmla="*/ 0 h 1158"/>
                  <a:gd name="T20" fmla="*/ 0 w 4516"/>
                  <a:gd name="T21" fmla="*/ 0 h 1158"/>
                  <a:gd name="T22" fmla="*/ 0 w 4516"/>
                  <a:gd name="T23" fmla="*/ 0 h 1158"/>
                  <a:gd name="T24" fmla="*/ 0 w 4516"/>
                  <a:gd name="T25" fmla="*/ 0 h 1158"/>
                  <a:gd name="T26" fmla="*/ 0 w 4516"/>
                  <a:gd name="T27" fmla="*/ 0 h 1158"/>
                  <a:gd name="T28" fmla="*/ 0 w 4516"/>
                  <a:gd name="T29" fmla="*/ 0 h 1158"/>
                  <a:gd name="T30" fmla="*/ 0 w 4516"/>
                  <a:gd name="T31" fmla="*/ 0 h 1158"/>
                  <a:gd name="T32" fmla="*/ 0 w 4516"/>
                  <a:gd name="T33" fmla="*/ 0 h 1158"/>
                  <a:gd name="T34" fmla="*/ 0 w 4516"/>
                  <a:gd name="T35" fmla="*/ 0 h 1158"/>
                  <a:gd name="T36" fmla="*/ 0 w 4516"/>
                  <a:gd name="T37" fmla="*/ 0 h 1158"/>
                  <a:gd name="T38" fmla="*/ 0 w 4516"/>
                  <a:gd name="T39" fmla="*/ 0 h 1158"/>
                  <a:gd name="T40" fmla="*/ 1 w 4516"/>
                  <a:gd name="T41" fmla="*/ 0 h 1158"/>
                  <a:gd name="T42" fmla="*/ 1 w 4516"/>
                  <a:gd name="T43" fmla="*/ 0 h 1158"/>
                  <a:gd name="T44" fmla="*/ 1 w 4516"/>
                  <a:gd name="T45" fmla="*/ 0 h 1158"/>
                  <a:gd name="T46" fmla="*/ 1 w 4516"/>
                  <a:gd name="T47" fmla="*/ 0 h 1158"/>
                  <a:gd name="T48" fmla="*/ 1 w 4516"/>
                  <a:gd name="T49" fmla="*/ 0 h 1158"/>
                  <a:gd name="T50" fmla="*/ 1 w 4516"/>
                  <a:gd name="T51" fmla="*/ 0 h 1158"/>
                  <a:gd name="T52" fmla="*/ 1 w 4516"/>
                  <a:gd name="T53" fmla="*/ 0 h 1158"/>
                  <a:gd name="T54" fmla="*/ 1 w 4516"/>
                  <a:gd name="T55" fmla="*/ 0 h 1158"/>
                  <a:gd name="T56" fmla="*/ 1 w 4516"/>
                  <a:gd name="T57" fmla="*/ 0 h 1158"/>
                  <a:gd name="T58" fmla="*/ 1 w 4516"/>
                  <a:gd name="T59" fmla="*/ 0 h 1158"/>
                  <a:gd name="T60" fmla="*/ 1 w 4516"/>
                  <a:gd name="T61" fmla="*/ 0 h 1158"/>
                  <a:gd name="T62" fmla="*/ 1 w 4516"/>
                  <a:gd name="T63" fmla="*/ 0 h 1158"/>
                  <a:gd name="T64" fmla="*/ 1 w 4516"/>
                  <a:gd name="T65" fmla="*/ 0 h 1158"/>
                  <a:gd name="T66" fmla="*/ 1 w 4516"/>
                  <a:gd name="T67" fmla="*/ 0 h 1158"/>
                  <a:gd name="T68" fmla="*/ 1 w 4516"/>
                  <a:gd name="T69" fmla="*/ 0 h 1158"/>
                  <a:gd name="T70" fmla="*/ 1 w 4516"/>
                  <a:gd name="T71" fmla="*/ 0 h 1158"/>
                  <a:gd name="T72" fmla="*/ 1 w 4516"/>
                  <a:gd name="T73" fmla="*/ 0 h 1158"/>
                  <a:gd name="T74" fmla="*/ 1 w 4516"/>
                  <a:gd name="T75" fmla="*/ 0 h 1158"/>
                  <a:gd name="T76" fmla="*/ 0 w 4516"/>
                  <a:gd name="T77" fmla="*/ 0 h 1158"/>
                  <a:gd name="T78" fmla="*/ 0 w 4516"/>
                  <a:gd name="T79" fmla="*/ 0 h 1158"/>
                  <a:gd name="T80" fmla="*/ 0 w 4516"/>
                  <a:gd name="T81" fmla="*/ 0 h 1158"/>
                  <a:gd name="T82" fmla="*/ 0 w 4516"/>
                  <a:gd name="T83" fmla="*/ 0 h 1158"/>
                  <a:gd name="T84" fmla="*/ 0 w 4516"/>
                  <a:gd name="T85" fmla="*/ 0 h 1158"/>
                  <a:gd name="T86" fmla="*/ 0 w 4516"/>
                  <a:gd name="T87" fmla="*/ 0 h 1158"/>
                  <a:gd name="T88" fmla="*/ 0 w 4516"/>
                  <a:gd name="T89" fmla="*/ 0 h 1158"/>
                  <a:gd name="T90" fmla="*/ 0 w 4516"/>
                  <a:gd name="T91" fmla="*/ 0 h 1158"/>
                  <a:gd name="T92" fmla="*/ 0 w 4516"/>
                  <a:gd name="T93" fmla="*/ 0 h 1158"/>
                  <a:gd name="T94" fmla="*/ 0 w 4516"/>
                  <a:gd name="T95" fmla="*/ 0 h 1158"/>
                  <a:gd name="T96" fmla="*/ 0 w 4516"/>
                  <a:gd name="T97" fmla="*/ 0 h 1158"/>
                  <a:gd name="T98" fmla="*/ 0 w 4516"/>
                  <a:gd name="T99" fmla="*/ 0 h 1158"/>
                  <a:gd name="T100" fmla="*/ 0 w 4516"/>
                  <a:gd name="T101" fmla="*/ 0 h 1158"/>
                  <a:gd name="T102" fmla="*/ 0 w 4516"/>
                  <a:gd name="T103" fmla="*/ 0 h 1158"/>
                  <a:gd name="T104" fmla="*/ 0 w 4516"/>
                  <a:gd name="T105" fmla="*/ 0 h 1158"/>
                  <a:gd name="T106" fmla="*/ 0 w 4516"/>
                  <a:gd name="T107" fmla="*/ 0 h 1158"/>
                  <a:gd name="T108" fmla="*/ 0 w 4516"/>
                  <a:gd name="T109" fmla="*/ 0 h 1158"/>
                  <a:gd name="T110" fmla="*/ 0 w 4516"/>
                  <a:gd name="T111" fmla="*/ 0 h 1158"/>
                  <a:gd name="T112" fmla="*/ 0 w 4516"/>
                  <a:gd name="T113" fmla="*/ 0 h 1158"/>
                  <a:gd name="T114" fmla="*/ 0 w 4516"/>
                  <a:gd name="T115" fmla="*/ 0 h 1158"/>
                  <a:gd name="T116" fmla="*/ 0 w 4516"/>
                  <a:gd name="T117" fmla="*/ 0 h 1158"/>
                  <a:gd name="T118" fmla="*/ 0 w 4516"/>
                  <a:gd name="T119" fmla="*/ 0 h 1158"/>
                  <a:gd name="T120" fmla="*/ 0 w 4516"/>
                  <a:gd name="T121" fmla="*/ 0 h 1158"/>
                  <a:gd name="T122" fmla="*/ 0 w 4516"/>
                  <a:gd name="T123" fmla="*/ 0 h 1158"/>
                  <a:gd name="T124" fmla="*/ 0 w 4516"/>
                  <a:gd name="T125" fmla="*/ 0 h 11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16"/>
                  <a:gd name="T190" fmla="*/ 0 h 1158"/>
                  <a:gd name="T191" fmla="*/ 4516 w 4516"/>
                  <a:gd name="T192" fmla="*/ 1158 h 115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16" h="1158">
                    <a:moveTo>
                      <a:pt x="304" y="640"/>
                    </a:moveTo>
                    <a:lnTo>
                      <a:pt x="459" y="493"/>
                    </a:lnTo>
                    <a:cubicBezTo>
                      <a:pt x="463" y="489"/>
                      <a:pt x="469" y="484"/>
                      <a:pt x="475" y="481"/>
                    </a:cubicBezTo>
                    <a:lnTo>
                      <a:pt x="586" y="406"/>
                    </a:lnTo>
                    <a:lnTo>
                      <a:pt x="709" y="335"/>
                    </a:lnTo>
                    <a:lnTo>
                      <a:pt x="836" y="270"/>
                    </a:lnTo>
                    <a:lnTo>
                      <a:pt x="969" y="213"/>
                    </a:lnTo>
                    <a:lnTo>
                      <a:pt x="1106" y="161"/>
                    </a:lnTo>
                    <a:lnTo>
                      <a:pt x="1248" y="118"/>
                    </a:lnTo>
                    <a:lnTo>
                      <a:pt x="1392" y="80"/>
                    </a:lnTo>
                    <a:lnTo>
                      <a:pt x="1541" y="51"/>
                    </a:lnTo>
                    <a:lnTo>
                      <a:pt x="1694" y="28"/>
                    </a:lnTo>
                    <a:lnTo>
                      <a:pt x="1849" y="11"/>
                    </a:lnTo>
                    <a:lnTo>
                      <a:pt x="2007" y="3"/>
                    </a:lnTo>
                    <a:lnTo>
                      <a:pt x="2167" y="0"/>
                    </a:lnTo>
                    <a:lnTo>
                      <a:pt x="2329" y="5"/>
                    </a:lnTo>
                    <a:lnTo>
                      <a:pt x="2494" y="17"/>
                    </a:lnTo>
                    <a:lnTo>
                      <a:pt x="2660" y="35"/>
                    </a:lnTo>
                    <a:lnTo>
                      <a:pt x="2827" y="61"/>
                    </a:lnTo>
                    <a:lnTo>
                      <a:pt x="2996" y="93"/>
                    </a:lnTo>
                    <a:lnTo>
                      <a:pt x="3165" y="133"/>
                    </a:lnTo>
                    <a:lnTo>
                      <a:pt x="3335" y="180"/>
                    </a:lnTo>
                    <a:lnTo>
                      <a:pt x="3505" y="233"/>
                    </a:lnTo>
                    <a:lnTo>
                      <a:pt x="3676" y="294"/>
                    </a:lnTo>
                    <a:lnTo>
                      <a:pt x="3845" y="361"/>
                    </a:lnTo>
                    <a:lnTo>
                      <a:pt x="4015" y="436"/>
                    </a:lnTo>
                    <a:lnTo>
                      <a:pt x="4184" y="517"/>
                    </a:lnTo>
                    <a:lnTo>
                      <a:pt x="4350" y="606"/>
                    </a:lnTo>
                    <a:lnTo>
                      <a:pt x="4516" y="702"/>
                    </a:lnTo>
                    <a:lnTo>
                      <a:pt x="4401" y="904"/>
                    </a:lnTo>
                    <a:lnTo>
                      <a:pt x="4242" y="812"/>
                    </a:lnTo>
                    <a:lnTo>
                      <a:pt x="4082" y="726"/>
                    </a:lnTo>
                    <a:lnTo>
                      <a:pt x="3922" y="648"/>
                    </a:lnTo>
                    <a:lnTo>
                      <a:pt x="3761" y="577"/>
                    </a:lnTo>
                    <a:lnTo>
                      <a:pt x="3598" y="512"/>
                    </a:lnTo>
                    <a:lnTo>
                      <a:pt x="3437" y="455"/>
                    </a:lnTo>
                    <a:lnTo>
                      <a:pt x="3275" y="403"/>
                    </a:lnTo>
                    <a:lnTo>
                      <a:pt x="3113" y="359"/>
                    </a:lnTo>
                    <a:lnTo>
                      <a:pt x="2952" y="322"/>
                    </a:lnTo>
                    <a:lnTo>
                      <a:pt x="2793" y="290"/>
                    </a:lnTo>
                    <a:lnTo>
                      <a:pt x="2634" y="266"/>
                    </a:lnTo>
                    <a:lnTo>
                      <a:pt x="2477" y="248"/>
                    </a:lnTo>
                    <a:lnTo>
                      <a:pt x="2322" y="237"/>
                    </a:lnTo>
                    <a:lnTo>
                      <a:pt x="2170" y="233"/>
                    </a:lnTo>
                    <a:lnTo>
                      <a:pt x="2020" y="234"/>
                    </a:lnTo>
                    <a:lnTo>
                      <a:pt x="1872" y="243"/>
                    </a:lnTo>
                    <a:lnTo>
                      <a:pt x="1728" y="257"/>
                    </a:lnTo>
                    <a:lnTo>
                      <a:pt x="1587" y="279"/>
                    </a:lnTo>
                    <a:lnTo>
                      <a:pt x="1450" y="306"/>
                    </a:lnTo>
                    <a:lnTo>
                      <a:pt x="1315" y="340"/>
                    </a:lnTo>
                    <a:lnTo>
                      <a:pt x="1185" y="380"/>
                    </a:lnTo>
                    <a:lnTo>
                      <a:pt x="1061" y="425"/>
                    </a:lnTo>
                    <a:lnTo>
                      <a:pt x="940" y="477"/>
                    </a:lnTo>
                    <a:lnTo>
                      <a:pt x="824" y="536"/>
                    </a:lnTo>
                    <a:lnTo>
                      <a:pt x="714" y="599"/>
                    </a:lnTo>
                    <a:lnTo>
                      <a:pt x="602" y="674"/>
                    </a:lnTo>
                    <a:lnTo>
                      <a:pt x="618" y="662"/>
                    </a:lnTo>
                    <a:lnTo>
                      <a:pt x="463" y="809"/>
                    </a:lnTo>
                    <a:lnTo>
                      <a:pt x="304" y="640"/>
                    </a:lnTo>
                    <a:close/>
                    <a:moveTo>
                      <a:pt x="719" y="868"/>
                    </a:moveTo>
                    <a:lnTo>
                      <a:pt x="0" y="1158"/>
                    </a:lnTo>
                    <a:lnTo>
                      <a:pt x="201" y="407"/>
                    </a:lnTo>
                    <a:lnTo>
                      <a:pt x="719" y="868"/>
                    </a:lnTo>
                    <a:close/>
                  </a:path>
                </a:pathLst>
              </a:custGeom>
              <a:noFill/>
              <a:ln w="158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26" name="Group 107">
              <a:extLst>
                <a:ext uri="{FF2B5EF4-FFF2-40B4-BE49-F238E27FC236}">
                  <a16:creationId xmlns:a16="http://schemas.microsoft.com/office/drawing/2014/main" xmlns="" id="{448C6858-9994-4B37-86F6-5EEEEAFFA0DC}"/>
                </a:ext>
              </a:extLst>
            </p:cNvPr>
            <p:cNvGrpSpPr>
              <a:grpSpLocks/>
            </p:cNvGrpSpPr>
            <p:nvPr/>
          </p:nvGrpSpPr>
          <p:grpSpPr bwMode="auto">
            <a:xfrm>
              <a:off x="2878138" y="2104044"/>
              <a:ext cx="4033356" cy="4161820"/>
              <a:chOff x="1813" y="1496"/>
              <a:chExt cx="2404" cy="2451"/>
            </a:xfrm>
          </p:grpSpPr>
          <p:sp>
            <p:nvSpPr>
              <p:cNvPr id="114" name="Oval 108">
                <a:extLst>
                  <a:ext uri="{FF2B5EF4-FFF2-40B4-BE49-F238E27FC236}">
                    <a16:creationId xmlns:a16="http://schemas.microsoft.com/office/drawing/2014/main" xmlns="" id="{C76A53EE-BC86-418B-A2CE-16EBD71CD586}"/>
                  </a:ext>
                </a:extLst>
              </p:cNvPr>
              <p:cNvSpPr>
                <a:spLocks noChangeArrowheads="1"/>
              </p:cNvSpPr>
              <p:nvPr/>
            </p:nvSpPr>
            <p:spPr bwMode="auto">
              <a:xfrm>
                <a:off x="1813" y="1496"/>
                <a:ext cx="2404" cy="2451"/>
              </a:xfrm>
              <a:prstGeom prst="ellipse">
                <a:avLst/>
              </a:prstGeom>
              <a:solidFill>
                <a:srgbClr val="FFFFFF"/>
              </a:solidFill>
              <a:ln w="0">
                <a:solidFill>
                  <a:srgbClr val="000000"/>
                </a:solidFill>
                <a:round/>
                <a:headEnd/>
                <a:tailEnd/>
              </a:ln>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sp>
            <p:nvSpPr>
              <p:cNvPr id="115" name="Oval 109">
                <a:extLst>
                  <a:ext uri="{FF2B5EF4-FFF2-40B4-BE49-F238E27FC236}">
                    <a16:creationId xmlns:a16="http://schemas.microsoft.com/office/drawing/2014/main" xmlns="" id="{FD3BBF11-F3FF-4D55-B5BD-40201F1C702B}"/>
                  </a:ext>
                </a:extLst>
              </p:cNvPr>
              <p:cNvSpPr>
                <a:spLocks noChangeArrowheads="1"/>
              </p:cNvSpPr>
              <p:nvPr/>
            </p:nvSpPr>
            <p:spPr bwMode="auto">
              <a:xfrm>
                <a:off x="1813" y="1496"/>
                <a:ext cx="2404" cy="2451"/>
              </a:xfrm>
              <a:prstGeom prst="ellipse">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sp>
          <p:nvSpPr>
            <p:cNvPr id="27" name="Oval 110">
              <a:extLst>
                <a:ext uri="{FF2B5EF4-FFF2-40B4-BE49-F238E27FC236}">
                  <a16:creationId xmlns:a16="http://schemas.microsoft.com/office/drawing/2014/main" xmlns="" id="{595C8B7B-DBDC-4844-81C5-281A42ABE21B}"/>
                </a:ext>
              </a:extLst>
            </p:cNvPr>
            <p:cNvSpPr>
              <a:spLocks noChangeArrowheads="1"/>
            </p:cNvSpPr>
            <p:nvPr/>
          </p:nvSpPr>
          <p:spPr bwMode="auto">
            <a:xfrm>
              <a:off x="2878138" y="2104044"/>
              <a:ext cx="4033356" cy="4161820"/>
            </a:xfrm>
            <a:prstGeom prst="ellipse">
              <a:avLst/>
            </a:prstGeom>
            <a:noFill/>
            <a:ln w="8413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nvGrpSpPr>
            <p:cNvPr id="28" name="Group 111">
              <a:extLst>
                <a:ext uri="{FF2B5EF4-FFF2-40B4-BE49-F238E27FC236}">
                  <a16:creationId xmlns:a16="http://schemas.microsoft.com/office/drawing/2014/main" xmlns="" id="{33A47EA4-EFE4-4C3F-9C90-9052B52D09FA}"/>
                </a:ext>
              </a:extLst>
            </p:cNvPr>
            <p:cNvGrpSpPr>
              <a:grpSpLocks/>
            </p:cNvGrpSpPr>
            <p:nvPr/>
          </p:nvGrpSpPr>
          <p:grpSpPr bwMode="auto">
            <a:xfrm>
              <a:off x="2878138" y="2104044"/>
              <a:ext cx="4033356" cy="4161820"/>
              <a:chOff x="1813" y="1496"/>
              <a:chExt cx="2404" cy="2451"/>
            </a:xfrm>
          </p:grpSpPr>
          <p:sp>
            <p:nvSpPr>
              <p:cNvPr id="112" name="Oval 112">
                <a:extLst>
                  <a:ext uri="{FF2B5EF4-FFF2-40B4-BE49-F238E27FC236}">
                    <a16:creationId xmlns:a16="http://schemas.microsoft.com/office/drawing/2014/main" xmlns="" id="{56C5ED55-A577-4AEE-85F1-891DCB619F7B}"/>
                  </a:ext>
                </a:extLst>
              </p:cNvPr>
              <p:cNvSpPr>
                <a:spLocks noChangeArrowheads="1"/>
              </p:cNvSpPr>
              <p:nvPr/>
            </p:nvSpPr>
            <p:spPr bwMode="auto">
              <a:xfrm>
                <a:off x="1813" y="1496"/>
                <a:ext cx="2404" cy="2451"/>
              </a:xfrm>
              <a:prstGeom prst="ellipse">
                <a:avLst/>
              </a:prstGeom>
              <a:solidFill>
                <a:srgbClr val="FFFFFF"/>
              </a:solidFill>
              <a:ln w="0">
                <a:solidFill>
                  <a:srgbClr val="000000"/>
                </a:solidFill>
                <a:round/>
                <a:headEnd/>
                <a:tailEnd/>
              </a:ln>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sp>
            <p:nvSpPr>
              <p:cNvPr id="113" name="Oval 113">
                <a:extLst>
                  <a:ext uri="{FF2B5EF4-FFF2-40B4-BE49-F238E27FC236}">
                    <a16:creationId xmlns:a16="http://schemas.microsoft.com/office/drawing/2014/main" xmlns="" id="{A9EFDEF9-08F4-44F1-833A-8580FB5A609A}"/>
                  </a:ext>
                </a:extLst>
              </p:cNvPr>
              <p:cNvSpPr>
                <a:spLocks noChangeArrowheads="1"/>
              </p:cNvSpPr>
              <p:nvPr/>
            </p:nvSpPr>
            <p:spPr bwMode="auto">
              <a:xfrm>
                <a:off x="1813" y="1496"/>
                <a:ext cx="2404" cy="2451"/>
              </a:xfrm>
              <a:prstGeom prst="ellipse">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sp>
          <p:nvSpPr>
            <p:cNvPr id="29" name="Oval 114">
              <a:extLst>
                <a:ext uri="{FF2B5EF4-FFF2-40B4-BE49-F238E27FC236}">
                  <a16:creationId xmlns:a16="http://schemas.microsoft.com/office/drawing/2014/main" xmlns="" id="{0ED25EB5-F381-442D-9076-D8BF7E88D551}"/>
                </a:ext>
              </a:extLst>
            </p:cNvPr>
            <p:cNvSpPr>
              <a:spLocks noChangeArrowheads="1"/>
            </p:cNvSpPr>
            <p:nvPr/>
          </p:nvSpPr>
          <p:spPr bwMode="auto">
            <a:xfrm>
              <a:off x="2878138" y="2104044"/>
              <a:ext cx="4033356" cy="4161820"/>
            </a:xfrm>
            <a:prstGeom prst="ellipse">
              <a:avLst/>
            </a:prstGeom>
            <a:noFill/>
            <a:ln w="8413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nvGrpSpPr>
            <p:cNvPr id="30" name="Group 121">
              <a:extLst>
                <a:ext uri="{FF2B5EF4-FFF2-40B4-BE49-F238E27FC236}">
                  <a16:creationId xmlns:a16="http://schemas.microsoft.com/office/drawing/2014/main" xmlns="" id="{7FAE5E43-42F3-4E30-B2D8-848C5CA29B63}"/>
                </a:ext>
              </a:extLst>
            </p:cNvPr>
            <p:cNvGrpSpPr>
              <a:grpSpLocks/>
            </p:cNvGrpSpPr>
            <p:nvPr/>
          </p:nvGrpSpPr>
          <p:grpSpPr bwMode="auto">
            <a:xfrm>
              <a:off x="2617788" y="5513199"/>
              <a:ext cx="853984" cy="222440"/>
              <a:chOff x="1649" y="3482"/>
              <a:chExt cx="509" cy="131"/>
            </a:xfrm>
            <a:solidFill>
              <a:srgbClr val="FF0000"/>
            </a:solidFill>
          </p:grpSpPr>
          <p:sp>
            <p:nvSpPr>
              <p:cNvPr id="110" name="Freeform 122">
                <a:extLst>
                  <a:ext uri="{FF2B5EF4-FFF2-40B4-BE49-F238E27FC236}">
                    <a16:creationId xmlns:a16="http://schemas.microsoft.com/office/drawing/2014/main" xmlns="" id="{CFC79ABB-64E3-47CC-A870-81194087238D}"/>
                  </a:ext>
                </a:extLst>
              </p:cNvPr>
              <p:cNvSpPr>
                <a:spLocks noEditPoints="1"/>
              </p:cNvSpPr>
              <p:nvPr/>
            </p:nvSpPr>
            <p:spPr bwMode="auto">
              <a:xfrm>
                <a:off x="1649" y="3482"/>
                <a:ext cx="509" cy="131"/>
              </a:xfrm>
              <a:custGeom>
                <a:avLst/>
                <a:gdLst>
                  <a:gd name="T0" fmla="*/ 0 w 4516"/>
                  <a:gd name="T1" fmla="*/ 0 h 1158"/>
                  <a:gd name="T2" fmla="*/ 0 w 4516"/>
                  <a:gd name="T3" fmla="*/ 0 h 1158"/>
                  <a:gd name="T4" fmla="*/ 0 w 4516"/>
                  <a:gd name="T5" fmla="*/ 0 h 1158"/>
                  <a:gd name="T6" fmla="*/ 0 w 4516"/>
                  <a:gd name="T7" fmla="*/ 0 h 1158"/>
                  <a:gd name="T8" fmla="*/ 0 w 4516"/>
                  <a:gd name="T9" fmla="*/ 0 h 1158"/>
                  <a:gd name="T10" fmla="*/ 0 w 4516"/>
                  <a:gd name="T11" fmla="*/ 0 h 1158"/>
                  <a:gd name="T12" fmla="*/ 0 w 4516"/>
                  <a:gd name="T13" fmla="*/ 0 h 1158"/>
                  <a:gd name="T14" fmla="*/ 0 w 4516"/>
                  <a:gd name="T15" fmla="*/ 0 h 1158"/>
                  <a:gd name="T16" fmla="*/ 0 w 4516"/>
                  <a:gd name="T17" fmla="*/ 0 h 1158"/>
                  <a:gd name="T18" fmla="*/ 0 w 4516"/>
                  <a:gd name="T19" fmla="*/ 0 h 1158"/>
                  <a:gd name="T20" fmla="*/ 0 w 4516"/>
                  <a:gd name="T21" fmla="*/ 0 h 1158"/>
                  <a:gd name="T22" fmla="*/ 0 w 4516"/>
                  <a:gd name="T23" fmla="*/ 0 h 1158"/>
                  <a:gd name="T24" fmla="*/ 0 w 4516"/>
                  <a:gd name="T25" fmla="*/ 0 h 1158"/>
                  <a:gd name="T26" fmla="*/ 0 w 4516"/>
                  <a:gd name="T27" fmla="*/ 0 h 1158"/>
                  <a:gd name="T28" fmla="*/ 0 w 4516"/>
                  <a:gd name="T29" fmla="*/ 0 h 1158"/>
                  <a:gd name="T30" fmla="*/ 0 w 4516"/>
                  <a:gd name="T31" fmla="*/ 0 h 1158"/>
                  <a:gd name="T32" fmla="*/ 0 w 4516"/>
                  <a:gd name="T33" fmla="*/ 0 h 1158"/>
                  <a:gd name="T34" fmla="*/ 0 w 4516"/>
                  <a:gd name="T35" fmla="*/ 0 h 1158"/>
                  <a:gd name="T36" fmla="*/ 0 w 4516"/>
                  <a:gd name="T37" fmla="*/ 0 h 1158"/>
                  <a:gd name="T38" fmla="*/ 0 w 4516"/>
                  <a:gd name="T39" fmla="*/ 0 h 1158"/>
                  <a:gd name="T40" fmla="*/ 1 w 4516"/>
                  <a:gd name="T41" fmla="*/ 0 h 1158"/>
                  <a:gd name="T42" fmla="*/ 1 w 4516"/>
                  <a:gd name="T43" fmla="*/ 0 h 1158"/>
                  <a:gd name="T44" fmla="*/ 1 w 4516"/>
                  <a:gd name="T45" fmla="*/ 0 h 1158"/>
                  <a:gd name="T46" fmla="*/ 1 w 4516"/>
                  <a:gd name="T47" fmla="*/ 0 h 1158"/>
                  <a:gd name="T48" fmla="*/ 1 w 4516"/>
                  <a:gd name="T49" fmla="*/ 0 h 1158"/>
                  <a:gd name="T50" fmla="*/ 1 w 4516"/>
                  <a:gd name="T51" fmla="*/ 0 h 1158"/>
                  <a:gd name="T52" fmla="*/ 1 w 4516"/>
                  <a:gd name="T53" fmla="*/ 0 h 1158"/>
                  <a:gd name="T54" fmla="*/ 1 w 4516"/>
                  <a:gd name="T55" fmla="*/ 0 h 1158"/>
                  <a:gd name="T56" fmla="*/ 1 w 4516"/>
                  <a:gd name="T57" fmla="*/ 0 h 1158"/>
                  <a:gd name="T58" fmla="*/ 1 w 4516"/>
                  <a:gd name="T59" fmla="*/ 0 h 1158"/>
                  <a:gd name="T60" fmla="*/ 1 w 4516"/>
                  <a:gd name="T61" fmla="*/ 0 h 1158"/>
                  <a:gd name="T62" fmla="*/ 1 w 4516"/>
                  <a:gd name="T63" fmla="*/ 0 h 1158"/>
                  <a:gd name="T64" fmla="*/ 1 w 4516"/>
                  <a:gd name="T65" fmla="*/ 0 h 1158"/>
                  <a:gd name="T66" fmla="*/ 1 w 4516"/>
                  <a:gd name="T67" fmla="*/ 0 h 1158"/>
                  <a:gd name="T68" fmla="*/ 1 w 4516"/>
                  <a:gd name="T69" fmla="*/ 0 h 1158"/>
                  <a:gd name="T70" fmla="*/ 1 w 4516"/>
                  <a:gd name="T71" fmla="*/ 0 h 1158"/>
                  <a:gd name="T72" fmla="*/ 1 w 4516"/>
                  <a:gd name="T73" fmla="*/ 0 h 1158"/>
                  <a:gd name="T74" fmla="*/ 1 w 4516"/>
                  <a:gd name="T75" fmla="*/ 0 h 1158"/>
                  <a:gd name="T76" fmla="*/ 0 w 4516"/>
                  <a:gd name="T77" fmla="*/ 0 h 1158"/>
                  <a:gd name="T78" fmla="*/ 0 w 4516"/>
                  <a:gd name="T79" fmla="*/ 0 h 1158"/>
                  <a:gd name="T80" fmla="*/ 0 w 4516"/>
                  <a:gd name="T81" fmla="*/ 0 h 1158"/>
                  <a:gd name="T82" fmla="*/ 0 w 4516"/>
                  <a:gd name="T83" fmla="*/ 0 h 1158"/>
                  <a:gd name="T84" fmla="*/ 0 w 4516"/>
                  <a:gd name="T85" fmla="*/ 0 h 1158"/>
                  <a:gd name="T86" fmla="*/ 0 w 4516"/>
                  <a:gd name="T87" fmla="*/ 0 h 1158"/>
                  <a:gd name="T88" fmla="*/ 0 w 4516"/>
                  <a:gd name="T89" fmla="*/ 0 h 1158"/>
                  <a:gd name="T90" fmla="*/ 0 w 4516"/>
                  <a:gd name="T91" fmla="*/ 0 h 1158"/>
                  <a:gd name="T92" fmla="*/ 0 w 4516"/>
                  <a:gd name="T93" fmla="*/ 0 h 1158"/>
                  <a:gd name="T94" fmla="*/ 0 w 4516"/>
                  <a:gd name="T95" fmla="*/ 0 h 1158"/>
                  <a:gd name="T96" fmla="*/ 0 w 4516"/>
                  <a:gd name="T97" fmla="*/ 0 h 1158"/>
                  <a:gd name="T98" fmla="*/ 0 w 4516"/>
                  <a:gd name="T99" fmla="*/ 0 h 1158"/>
                  <a:gd name="T100" fmla="*/ 0 w 4516"/>
                  <a:gd name="T101" fmla="*/ 0 h 1158"/>
                  <a:gd name="T102" fmla="*/ 0 w 4516"/>
                  <a:gd name="T103" fmla="*/ 0 h 1158"/>
                  <a:gd name="T104" fmla="*/ 0 w 4516"/>
                  <a:gd name="T105" fmla="*/ 0 h 1158"/>
                  <a:gd name="T106" fmla="*/ 0 w 4516"/>
                  <a:gd name="T107" fmla="*/ 0 h 1158"/>
                  <a:gd name="T108" fmla="*/ 0 w 4516"/>
                  <a:gd name="T109" fmla="*/ 0 h 1158"/>
                  <a:gd name="T110" fmla="*/ 0 w 4516"/>
                  <a:gd name="T111" fmla="*/ 0 h 1158"/>
                  <a:gd name="T112" fmla="*/ 0 w 4516"/>
                  <a:gd name="T113" fmla="*/ 0 h 1158"/>
                  <a:gd name="T114" fmla="*/ 0 w 4516"/>
                  <a:gd name="T115" fmla="*/ 0 h 1158"/>
                  <a:gd name="T116" fmla="*/ 0 w 4516"/>
                  <a:gd name="T117" fmla="*/ 0 h 1158"/>
                  <a:gd name="T118" fmla="*/ 0 w 4516"/>
                  <a:gd name="T119" fmla="*/ 0 h 1158"/>
                  <a:gd name="T120" fmla="*/ 0 w 4516"/>
                  <a:gd name="T121" fmla="*/ 0 h 1158"/>
                  <a:gd name="T122" fmla="*/ 0 w 4516"/>
                  <a:gd name="T123" fmla="*/ 0 h 1158"/>
                  <a:gd name="T124" fmla="*/ 0 w 4516"/>
                  <a:gd name="T125" fmla="*/ 0 h 11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16"/>
                  <a:gd name="T190" fmla="*/ 0 h 1158"/>
                  <a:gd name="T191" fmla="*/ 4516 w 4516"/>
                  <a:gd name="T192" fmla="*/ 1158 h 115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16" h="1158">
                    <a:moveTo>
                      <a:pt x="304" y="640"/>
                    </a:moveTo>
                    <a:lnTo>
                      <a:pt x="459" y="493"/>
                    </a:lnTo>
                    <a:cubicBezTo>
                      <a:pt x="463" y="489"/>
                      <a:pt x="469" y="484"/>
                      <a:pt x="475" y="481"/>
                    </a:cubicBezTo>
                    <a:lnTo>
                      <a:pt x="586" y="406"/>
                    </a:lnTo>
                    <a:lnTo>
                      <a:pt x="709" y="335"/>
                    </a:lnTo>
                    <a:lnTo>
                      <a:pt x="836" y="270"/>
                    </a:lnTo>
                    <a:lnTo>
                      <a:pt x="969" y="213"/>
                    </a:lnTo>
                    <a:lnTo>
                      <a:pt x="1106" y="161"/>
                    </a:lnTo>
                    <a:lnTo>
                      <a:pt x="1248" y="118"/>
                    </a:lnTo>
                    <a:lnTo>
                      <a:pt x="1392" y="80"/>
                    </a:lnTo>
                    <a:lnTo>
                      <a:pt x="1541" y="51"/>
                    </a:lnTo>
                    <a:lnTo>
                      <a:pt x="1694" y="28"/>
                    </a:lnTo>
                    <a:lnTo>
                      <a:pt x="1849" y="11"/>
                    </a:lnTo>
                    <a:lnTo>
                      <a:pt x="2007" y="3"/>
                    </a:lnTo>
                    <a:lnTo>
                      <a:pt x="2167" y="0"/>
                    </a:lnTo>
                    <a:lnTo>
                      <a:pt x="2329" y="5"/>
                    </a:lnTo>
                    <a:lnTo>
                      <a:pt x="2494" y="17"/>
                    </a:lnTo>
                    <a:lnTo>
                      <a:pt x="2660" y="35"/>
                    </a:lnTo>
                    <a:lnTo>
                      <a:pt x="2827" y="61"/>
                    </a:lnTo>
                    <a:lnTo>
                      <a:pt x="2996" y="93"/>
                    </a:lnTo>
                    <a:lnTo>
                      <a:pt x="3165" y="133"/>
                    </a:lnTo>
                    <a:lnTo>
                      <a:pt x="3335" y="180"/>
                    </a:lnTo>
                    <a:lnTo>
                      <a:pt x="3505" y="233"/>
                    </a:lnTo>
                    <a:lnTo>
                      <a:pt x="3676" y="294"/>
                    </a:lnTo>
                    <a:lnTo>
                      <a:pt x="3845" y="361"/>
                    </a:lnTo>
                    <a:lnTo>
                      <a:pt x="4015" y="436"/>
                    </a:lnTo>
                    <a:lnTo>
                      <a:pt x="4184" y="517"/>
                    </a:lnTo>
                    <a:lnTo>
                      <a:pt x="4350" y="606"/>
                    </a:lnTo>
                    <a:lnTo>
                      <a:pt x="4516" y="702"/>
                    </a:lnTo>
                    <a:lnTo>
                      <a:pt x="4401" y="904"/>
                    </a:lnTo>
                    <a:lnTo>
                      <a:pt x="4242" y="812"/>
                    </a:lnTo>
                    <a:lnTo>
                      <a:pt x="4082" y="726"/>
                    </a:lnTo>
                    <a:lnTo>
                      <a:pt x="3922" y="648"/>
                    </a:lnTo>
                    <a:lnTo>
                      <a:pt x="3761" y="577"/>
                    </a:lnTo>
                    <a:lnTo>
                      <a:pt x="3598" y="512"/>
                    </a:lnTo>
                    <a:lnTo>
                      <a:pt x="3437" y="455"/>
                    </a:lnTo>
                    <a:lnTo>
                      <a:pt x="3275" y="403"/>
                    </a:lnTo>
                    <a:lnTo>
                      <a:pt x="3113" y="359"/>
                    </a:lnTo>
                    <a:lnTo>
                      <a:pt x="2952" y="322"/>
                    </a:lnTo>
                    <a:lnTo>
                      <a:pt x="2793" y="290"/>
                    </a:lnTo>
                    <a:lnTo>
                      <a:pt x="2634" y="266"/>
                    </a:lnTo>
                    <a:lnTo>
                      <a:pt x="2477" y="248"/>
                    </a:lnTo>
                    <a:lnTo>
                      <a:pt x="2322" y="237"/>
                    </a:lnTo>
                    <a:lnTo>
                      <a:pt x="2170" y="233"/>
                    </a:lnTo>
                    <a:lnTo>
                      <a:pt x="2020" y="234"/>
                    </a:lnTo>
                    <a:lnTo>
                      <a:pt x="1872" y="243"/>
                    </a:lnTo>
                    <a:lnTo>
                      <a:pt x="1728" y="257"/>
                    </a:lnTo>
                    <a:lnTo>
                      <a:pt x="1587" y="279"/>
                    </a:lnTo>
                    <a:lnTo>
                      <a:pt x="1450" y="306"/>
                    </a:lnTo>
                    <a:lnTo>
                      <a:pt x="1315" y="340"/>
                    </a:lnTo>
                    <a:lnTo>
                      <a:pt x="1185" y="380"/>
                    </a:lnTo>
                    <a:lnTo>
                      <a:pt x="1061" y="425"/>
                    </a:lnTo>
                    <a:lnTo>
                      <a:pt x="940" y="477"/>
                    </a:lnTo>
                    <a:lnTo>
                      <a:pt x="824" y="536"/>
                    </a:lnTo>
                    <a:lnTo>
                      <a:pt x="714" y="599"/>
                    </a:lnTo>
                    <a:lnTo>
                      <a:pt x="602" y="674"/>
                    </a:lnTo>
                    <a:lnTo>
                      <a:pt x="618" y="662"/>
                    </a:lnTo>
                    <a:lnTo>
                      <a:pt x="463" y="809"/>
                    </a:lnTo>
                    <a:lnTo>
                      <a:pt x="304" y="640"/>
                    </a:lnTo>
                    <a:close/>
                    <a:moveTo>
                      <a:pt x="719" y="868"/>
                    </a:moveTo>
                    <a:lnTo>
                      <a:pt x="0" y="1158"/>
                    </a:lnTo>
                    <a:lnTo>
                      <a:pt x="201" y="407"/>
                    </a:lnTo>
                    <a:lnTo>
                      <a:pt x="719" y="868"/>
                    </a:lnTo>
                    <a:close/>
                  </a:path>
                </a:pathLst>
              </a:custGeom>
              <a:grpFill/>
              <a:ln w="0">
                <a:solidFill>
                  <a:srgbClr val="FF0000"/>
                </a:solidFill>
                <a:round/>
                <a:headEnd/>
                <a:tailEnd/>
              </a:ln>
            </p:spPr>
            <p:txBody>
              <a:bodyPr/>
              <a:lstStyle/>
              <a:p>
                <a:endParaRPr lang="en-GB"/>
              </a:p>
            </p:txBody>
          </p:sp>
          <p:sp>
            <p:nvSpPr>
              <p:cNvPr id="111" name="Freeform 123">
                <a:extLst>
                  <a:ext uri="{FF2B5EF4-FFF2-40B4-BE49-F238E27FC236}">
                    <a16:creationId xmlns:a16="http://schemas.microsoft.com/office/drawing/2014/main" xmlns="" id="{54E4F643-F379-4338-BB66-8D6CE4937C93}"/>
                  </a:ext>
                </a:extLst>
              </p:cNvPr>
              <p:cNvSpPr>
                <a:spLocks noEditPoints="1"/>
              </p:cNvSpPr>
              <p:nvPr/>
            </p:nvSpPr>
            <p:spPr bwMode="auto">
              <a:xfrm>
                <a:off x="1649" y="3482"/>
                <a:ext cx="509" cy="131"/>
              </a:xfrm>
              <a:custGeom>
                <a:avLst/>
                <a:gdLst>
                  <a:gd name="T0" fmla="*/ 0 w 4516"/>
                  <a:gd name="T1" fmla="*/ 0 h 1158"/>
                  <a:gd name="T2" fmla="*/ 0 w 4516"/>
                  <a:gd name="T3" fmla="*/ 0 h 1158"/>
                  <a:gd name="T4" fmla="*/ 0 w 4516"/>
                  <a:gd name="T5" fmla="*/ 0 h 1158"/>
                  <a:gd name="T6" fmla="*/ 0 w 4516"/>
                  <a:gd name="T7" fmla="*/ 0 h 1158"/>
                  <a:gd name="T8" fmla="*/ 0 w 4516"/>
                  <a:gd name="T9" fmla="*/ 0 h 1158"/>
                  <a:gd name="T10" fmla="*/ 0 w 4516"/>
                  <a:gd name="T11" fmla="*/ 0 h 1158"/>
                  <a:gd name="T12" fmla="*/ 0 w 4516"/>
                  <a:gd name="T13" fmla="*/ 0 h 1158"/>
                  <a:gd name="T14" fmla="*/ 0 w 4516"/>
                  <a:gd name="T15" fmla="*/ 0 h 1158"/>
                  <a:gd name="T16" fmla="*/ 0 w 4516"/>
                  <a:gd name="T17" fmla="*/ 0 h 1158"/>
                  <a:gd name="T18" fmla="*/ 0 w 4516"/>
                  <a:gd name="T19" fmla="*/ 0 h 1158"/>
                  <a:gd name="T20" fmla="*/ 0 w 4516"/>
                  <a:gd name="T21" fmla="*/ 0 h 1158"/>
                  <a:gd name="T22" fmla="*/ 0 w 4516"/>
                  <a:gd name="T23" fmla="*/ 0 h 1158"/>
                  <a:gd name="T24" fmla="*/ 0 w 4516"/>
                  <a:gd name="T25" fmla="*/ 0 h 1158"/>
                  <a:gd name="T26" fmla="*/ 0 w 4516"/>
                  <a:gd name="T27" fmla="*/ 0 h 1158"/>
                  <a:gd name="T28" fmla="*/ 0 w 4516"/>
                  <a:gd name="T29" fmla="*/ 0 h 1158"/>
                  <a:gd name="T30" fmla="*/ 0 w 4516"/>
                  <a:gd name="T31" fmla="*/ 0 h 1158"/>
                  <a:gd name="T32" fmla="*/ 0 w 4516"/>
                  <a:gd name="T33" fmla="*/ 0 h 1158"/>
                  <a:gd name="T34" fmla="*/ 0 w 4516"/>
                  <a:gd name="T35" fmla="*/ 0 h 1158"/>
                  <a:gd name="T36" fmla="*/ 0 w 4516"/>
                  <a:gd name="T37" fmla="*/ 0 h 1158"/>
                  <a:gd name="T38" fmla="*/ 0 w 4516"/>
                  <a:gd name="T39" fmla="*/ 0 h 1158"/>
                  <a:gd name="T40" fmla="*/ 1 w 4516"/>
                  <a:gd name="T41" fmla="*/ 0 h 1158"/>
                  <a:gd name="T42" fmla="*/ 1 w 4516"/>
                  <a:gd name="T43" fmla="*/ 0 h 1158"/>
                  <a:gd name="T44" fmla="*/ 1 w 4516"/>
                  <a:gd name="T45" fmla="*/ 0 h 1158"/>
                  <a:gd name="T46" fmla="*/ 1 w 4516"/>
                  <a:gd name="T47" fmla="*/ 0 h 1158"/>
                  <a:gd name="T48" fmla="*/ 1 w 4516"/>
                  <a:gd name="T49" fmla="*/ 0 h 1158"/>
                  <a:gd name="T50" fmla="*/ 1 w 4516"/>
                  <a:gd name="T51" fmla="*/ 0 h 1158"/>
                  <a:gd name="T52" fmla="*/ 1 w 4516"/>
                  <a:gd name="T53" fmla="*/ 0 h 1158"/>
                  <a:gd name="T54" fmla="*/ 1 w 4516"/>
                  <a:gd name="T55" fmla="*/ 0 h 1158"/>
                  <a:gd name="T56" fmla="*/ 1 w 4516"/>
                  <a:gd name="T57" fmla="*/ 0 h 1158"/>
                  <a:gd name="T58" fmla="*/ 1 w 4516"/>
                  <a:gd name="T59" fmla="*/ 0 h 1158"/>
                  <a:gd name="T60" fmla="*/ 1 w 4516"/>
                  <a:gd name="T61" fmla="*/ 0 h 1158"/>
                  <a:gd name="T62" fmla="*/ 1 w 4516"/>
                  <a:gd name="T63" fmla="*/ 0 h 1158"/>
                  <a:gd name="T64" fmla="*/ 1 w 4516"/>
                  <a:gd name="T65" fmla="*/ 0 h 1158"/>
                  <a:gd name="T66" fmla="*/ 1 w 4516"/>
                  <a:gd name="T67" fmla="*/ 0 h 1158"/>
                  <a:gd name="T68" fmla="*/ 1 w 4516"/>
                  <a:gd name="T69" fmla="*/ 0 h 1158"/>
                  <a:gd name="T70" fmla="*/ 1 w 4516"/>
                  <a:gd name="T71" fmla="*/ 0 h 1158"/>
                  <a:gd name="T72" fmla="*/ 1 w 4516"/>
                  <a:gd name="T73" fmla="*/ 0 h 1158"/>
                  <a:gd name="T74" fmla="*/ 1 w 4516"/>
                  <a:gd name="T75" fmla="*/ 0 h 1158"/>
                  <a:gd name="T76" fmla="*/ 0 w 4516"/>
                  <a:gd name="T77" fmla="*/ 0 h 1158"/>
                  <a:gd name="T78" fmla="*/ 0 w 4516"/>
                  <a:gd name="T79" fmla="*/ 0 h 1158"/>
                  <a:gd name="T80" fmla="*/ 0 w 4516"/>
                  <a:gd name="T81" fmla="*/ 0 h 1158"/>
                  <a:gd name="T82" fmla="*/ 0 w 4516"/>
                  <a:gd name="T83" fmla="*/ 0 h 1158"/>
                  <a:gd name="T84" fmla="*/ 0 w 4516"/>
                  <a:gd name="T85" fmla="*/ 0 h 1158"/>
                  <a:gd name="T86" fmla="*/ 0 w 4516"/>
                  <a:gd name="T87" fmla="*/ 0 h 1158"/>
                  <a:gd name="T88" fmla="*/ 0 w 4516"/>
                  <a:gd name="T89" fmla="*/ 0 h 1158"/>
                  <a:gd name="T90" fmla="*/ 0 w 4516"/>
                  <a:gd name="T91" fmla="*/ 0 h 1158"/>
                  <a:gd name="T92" fmla="*/ 0 w 4516"/>
                  <a:gd name="T93" fmla="*/ 0 h 1158"/>
                  <a:gd name="T94" fmla="*/ 0 w 4516"/>
                  <a:gd name="T95" fmla="*/ 0 h 1158"/>
                  <a:gd name="T96" fmla="*/ 0 w 4516"/>
                  <a:gd name="T97" fmla="*/ 0 h 1158"/>
                  <a:gd name="T98" fmla="*/ 0 w 4516"/>
                  <a:gd name="T99" fmla="*/ 0 h 1158"/>
                  <a:gd name="T100" fmla="*/ 0 w 4516"/>
                  <a:gd name="T101" fmla="*/ 0 h 1158"/>
                  <a:gd name="T102" fmla="*/ 0 w 4516"/>
                  <a:gd name="T103" fmla="*/ 0 h 1158"/>
                  <a:gd name="T104" fmla="*/ 0 w 4516"/>
                  <a:gd name="T105" fmla="*/ 0 h 1158"/>
                  <a:gd name="T106" fmla="*/ 0 w 4516"/>
                  <a:gd name="T107" fmla="*/ 0 h 1158"/>
                  <a:gd name="T108" fmla="*/ 0 w 4516"/>
                  <a:gd name="T109" fmla="*/ 0 h 1158"/>
                  <a:gd name="T110" fmla="*/ 0 w 4516"/>
                  <a:gd name="T111" fmla="*/ 0 h 1158"/>
                  <a:gd name="T112" fmla="*/ 0 w 4516"/>
                  <a:gd name="T113" fmla="*/ 0 h 1158"/>
                  <a:gd name="T114" fmla="*/ 0 w 4516"/>
                  <a:gd name="T115" fmla="*/ 0 h 1158"/>
                  <a:gd name="T116" fmla="*/ 0 w 4516"/>
                  <a:gd name="T117" fmla="*/ 0 h 1158"/>
                  <a:gd name="T118" fmla="*/ 0 w 4516"/>
                  <a:gd name="T119" fmla="*/ 0 h 1158"/>
                  <a:gd name="T120" fmla="*/ 0 w 4516"/>
                  <a:gd name="T121" fmla="*/ 0 h 1158"/>
                  <a:gd name="T122" fmla="*/ 0 w 4516"/>
                  <a:gd name="T123" fmla="*/ 0 h 1158"/>
                  <a:gd name="T124" fmla="*/ 0 w 4516"/>
                  <a:gd name="T125" fmla="*/ 0 h 11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16"/>
                  <a:gd name="T190" fmla="*/ 0 h 1158"/>
                  <a:gd name="T191" fmla="*/ 4516 w 4516"/>
                  <a:gd name="T192" fmla="*/ 1158 h 115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16" h="1158">
                    <a:moveTo>
                      <a:pt x="304" y="640"/>
                    </a:moveTo>
                    <a:lnTo>
                      <a:pt x="459" y="493"/>
                    </a:lnTo>
                    <a:cubicBezTo>
                      <a:pt x="463" y="489"/>
                      <a:pt x="469" y="484"/>
                      <a:pt x="475" y="481"/>
                    </a:cubicBezTo>
                    <a:lnTo>
                      <a:pt x="586" y="406"/>
                    </a:lnTo>
                    <a:lnTo>
                      <a:pt x="709" y="335"/>
                    </a:lnTo>
                    <a:lnTo>
                      <a:pt x="836" y="270"/>
                    </a:lnTo>
                    <a:lnTo>
                      <a:pt x="969" y="213"/>
                    </a:lnTo>
                    <a:lnTo>
                      <a:pt x="1106" y="161"/>
                    </a:lnTo>
                    <a:lnTo>
                      <a:pt x="1248" y="118"/>
                    </a:lnTo>
                    <a:lnTo>
                      <a:pt x="1392" y="80"/>
                    </a:lnTo>
                    <a:lnTo>
                      <a:pt x="1541" y="51"/>
                    </a:lnTo>
                    <a:lnTo>
                      <a:pt x="1694" y="28"/>
                    </a:lnTo>
                    <a:lnTo>
                      <a:pt x="1849" y="11"/>
                    </a:lnTo>
                    <a:lnTo>
                      <a:pt x="2007" y="3"/>
                    </a:lnTo>
                    <a:lnTo>
                      <a:pt x="2167" y="0"/>
                    </a:lnTo>
                    <a:lnTo>
                      <a:pt x="2329" y="5"/>
                    </a:lnTo>
                    <a:lnTo>
                      <a:pt x="2494" y="17"/>
                    </a:lnTo>
                    <a:lnTo>
                      <a:pt x="2660" y="35"/>
                    </a:lnTo>
                    <a:lnTo>
                      <a:pt x="2827" y="61"/>
                    </a:lnTo>
                    <a:lnTo>
                      <a:pt x="2996" y="93"/>
                    </a:lnTo>
                    <a:lnTo>
                      <a:pt x="3165" y="133"/>
                    </a:lnTo>
                    <a:lnTo>
                      <a:pt x="3335" y="180"/>
                    </a:lnTo>
                    <a:lnTo>
                      <a:pt x="3505" y="233"/>
                    </a:lnTo>
                    <a:lnTo>
                      <a:pt x="3676" y="294"/>
                    </a:lnTo>
                    <a:lnTo>
                      <a:pt x="3845" y="361"/>
                    </a:lnTo>
                    <a:lnTo>
                      <a:pt x="4015" y="436"/>
                    </a:lnTo>
                    <a:lnTo>
                      <a:pt x="4184" y="517"/>
                    </a:lnTo>
                    <a:lnTo>
                      <a:pt x="4350" y="606"/>
                    </a:lnTo>
                    <a:lnTo>
                      <a:pt x="4516" y="702"/>
                    </a:lnTo>
                    <a:lnTo>
                      <a:pt x="4401" y="904"/>
                    </a:lnTo>
                    <a:lnTo>
                      <a:pt x="4242" y="812"/>
                    </a:lnTo>
                    <a:lnTo>
                      <a:pt x="4082" y="726"/>
                    </a:lnTo>
                    <a:lnTo>
                      <a:pt x="3922" y="648"/>
                    </a:lnTo>
                    <a:lnTo>
                      <a:pt x="3761" y="577"/>
                    </a:lnTo>
                    <a:lnTo>
                      <a:pt x="3598" y="512"/>
                    </a:lnTo>
                    <a:lnTo>
                      <a:pt x="3437" y="455"/>
                    </a:lnTo>
                    <a:lnTo>
                      <a:pt x="3275" y="403"/>
                    </a:lnTo>
                    <a:lnTo>
                      <a:pt x="3113" y="359"/>
                    </a:lnTo>
                    <a:lnTo>
                      <a:pt x="2952" y="322"/>
                    </a:lnTo>
                    <a:lnTo>
                      <a:pt x="2793" y="290"/>
                    </a:lnTo>
                    <a:lnTo>
                      <a:pt x="2634" y="266"/>
                    </a:lnTo>
                    <a:lnTo>
                      <a:pt x="2477" y="248"/>
                    </a:lnTo>
                    <a:lnTo>
                      <a:pt x="2322" y="237"/>
                    </a:lnTo>
                    <a:lnTo>
                      <a:pt x="2170" y="233"/>
                    </a:lnTo>
                    <a:lnTo>
                      <a:pt x="2020" y="234"/>
                    </a:lnTo>
                    <a:lnTo>
                      <a:pt x="1872" y="243"/>
                    </a:lnTo>
                    <a:lnTo>
                      <a:pt x="1728" y="257"/>
                    </a:lnTo>
                    <a:lnTo>
                      <a:pt x="1587" y="279"/>
                    </a:lnTo>
                    <a:lnTo>
                      <a:pt x="1450" y="306"/>
                    </a:lnTo>
                    <a:lnTo>
                      <a:pt x="1315" y="340"/>
                    </a:lnTo>
                    <a:lnTo>
                      <a:pt x="1185" y="380"/>
                    </a:lnTo>
                    <a:lnTo>
                      <a:pt x="1061" y="425"/>
                    </a:lnTo>
                    <a:lnTo>
                      <a:pt x="940" y="477"/>
                    </a:lnTo>
                    <a:lnTo>
                      <a:pt x="824" y="536"/>
                    </a:lnTo>
                    <a:lnTo>
                      <a:pt x="714" y="599"/>
                    </a:lnTo>
                    <a:lnTo>
                      <a:pt x="602" y="674"/>
                    </a:lnTo>
                    <a:lnTo>
                      <a:pt x="618" y="662"/>
                    </a:lnTo>
                    <a:lnTo>
                      <a:pt x="463" y="809"/>
                    </a:lnTo>
                    <a:lnTo>
                      <a:pt x="304" y="640"/>
                    </a:lnTo>
                    <a:close/>
                    <a:moveTo>
                      <a:pt x="719" y="868"/>
                    </a:moveTo>
                    <a:lnTo>
                      <a:pt x="0" y="1158"/>
                    </a:lnTo>
                    <a:lnTo>
                      <a:pt x="201" y="407"/>
                    </a:lnTo>
                    <a:lnTo>
                      <a:pt x="719" y="868"/>
                    </a:lnTo>
                    <a:close/>
                  </a:path>
                </a:pathLst>
              </a:custGeom>
              <a:grpFill/>
              <a:ln w="1588" cap="rnd">
                <a:solidFill>
                  <a:srgbClr val="FF0000"/>
                </a:solidFill>
                <a:round/>
                <a:headEnd/>
                <a:tailEnd/>
              </a:ln>
              <a:extLst/>
            </p:spPr>
            <p:txBody>
              <a:bodyPr/>
              <a:lstStyle/>
              <a:p>
                <a:endParaRPr lang="en-GB"/>
              </a:p>
            </p:txBody>
          </p:sp>
        </p:grpSp>
        <p:grpSp>
          <p:nvGrpSpPr>
            <p:cNvPr id="31" name="Group 124">
              <a:extLst>
                <a:ext uri="{FF2B5EF4-FFF2-40B4-BE49-F238E27FC236}">
                  <a16:creationId xmlns:a16="http://schemas.microsoft.com/office/drawing/2014/main" xmlns="" id="{71EBA50A-D25B-4D83-8B3A-28880AA687D4}"/>
                </a:ext>
              </a:extLst>
            </p:cNvPr>
            <p:cNvGrpSpPr>
              <a:grpSpLocks/>
            </p:cNvGrpSpPr>
            <p:nvPr/>
          </p:nvGrpSpPr>
          <p:grpSpPr bwMode="auto">
            <a:xfrm>
              <a:off x="3994149" y="3513757"/>
              <a:ext cx="1832123" cy="697882"/>
              <a:chOff x="2516" y="2242"/>
              <a:chExt cx="1092" cy="411"/>
            </a:xfrm>
          </p:grpSpPr>
          <p:sp>
            <p:nvSpPr>
              <p:cNvPr id="108" name="Freeform 125">
                <a:extLst>
                  <a:ext uri="{FF2B5EF4-FFF2-40B4-BE49-F238E27FC236}">
                    <a16:creationId xmlns:a16="http://schemas.microsoft.com/office/drawing/2014/main" xmlns="" id="{088B7242-057C-413E-906C-99A3B6B71152}"/>
                  </a:ext>
                </a:extLst>
              </p:cNvPr>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solidFill>
                <a:srgbClr val="FFFFFF"/>
              </a:solidFill>
              <a:ln w="0">
                <a:solidFill>
                  <a:srgbClr val="000000"/>
                </a:solidFill>
                <a:round/>
                <a:headEnd/>
                <a:tailEnd/>
              </a:ln>
            </p:spPr>
            <p:txBody>
              <a:bodyPr/>
              <a:lstStyle/>
              <a:p>
                <a:endParaRPr lang="en-GB"/>
              </a:p>
            </p:txBody>
          </p:sp>
          <p:sp>
            <p:nvSpPr>
              <p:cNvPr id="109" name="Freeform 126">
                <a:extLst>
                  <a:ext uri="{FF2B5EF4-FFF2-40B4-BE49-F238E27FC236}">
                    <a16:creationId xmlns:a16="http://schemas.microsoft.com/office/drawing/2014/main" xmlns="" id="{DEDF7C25-FBD3-4029-A749-132C1AB65533}"/>
                  </a:ext>
                </a:extLst>
              </p:cNvPr>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32" name="Group 127">
              <a:extLst>
                <a:ext uri="{FF2B5EF4-FFF2-40B4-BE49-F238E27FC236}">
                  <a16:creationId xmlns:a16="http://schemas.microsoft.com/office/drawing/2014/main" xmlns="" id="{D98EC22E-098D-48E4-AD20-13D15FDB7140}"/>
                </a:ext>
              </a:extLst>
            </p:cNvPr>
            <p:cNvGrpSpPr>
              <a:grpSpLocks/>
            </p:cNvGrpSpPr>
            <p:nvPr/>
          </p:nvGrpSpPr>
          <p:grpSpPr bwMode="auto">
            <a:xfrm>
              <a:off x="3994150" y="3513757"/>
              <a:ext cx="842240" cy="697882"/>
              <a:chOff x="2516" y="2242"/>
              <a:chExt cx="502" cy="411"/>
            </a:xfrm>
          </p:grpSpPr>
          <p:sp>
            <p:nvSpPr>
              <p:cNvPr id="106" name="Freeform 128">
                <a:extLst>
                  <a:ext uri="{FF2B5EF4-FFF2-40B4-BE49-F238E27FC236}">
                    <a16:creationId xmlns:a16="http://schemas.microsoft.com/office/drawing/2014/main" xmlns="" id="{690864D0-9399-411E-B218-C2B1019E911C}"/>
                  </a:ext>
                </a:extLst>
              </p:cNvPr>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solidFill>
                <a:srgbClr val="CDCDCD"/>
              </a:solidFill>
              <a:ln w="0">
                <a:solidFill>
                  <a:srgbClr val="000000"/>
                </a:solidFill>
                <a:round/>
                <a:headEnd/>
                <a:tailEnd/>
              </a:ln>
            </p:spPr>
            <p:txBody>
              <a:bodyPr/>
              <a:lstStyle/>
              <a:p>
                <a:endParaRPr lang="en-GB"/>
              </a:p>
            </p:txBody>
          </p:sp>
          <p:sp>
            <p:nvSpPr>
              <p:cNvPr id="107" name="Freeform 129">
                <a:extLst>
                  <a:ext uri="{FF2B5EF4-FFF2-40B4-BE49-F238E27FC236}">
                    <a16:creationId xmlns:a16="http://schemas.microsoft.com/office/drawing/2014/main" xmlns="" id="{1DCD1F2D-D528-40D0-892F-EDFB6E8B70BC}"/>
                  </a:ext>
                </a:extLst>
              </p:cNvPr>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3" name="Freeform 130">
              <a:extLst>
                <a:ext uri="{FF2B5EF4-FFF2-40B4-BE49-F238E27FC236}">
                  <a16:creationId xmlns:a16="http://schemas.microsoft.com/office/drawing/2014/main" xmlns="" id="{47596C7E-3968-4AFB-A302-1ACD8A27D10C}"/>
                </a:ext>
              </a:extLst>
            </p:cNvPr>
            <p:cNvSpPr>
              <a:spLocks/>
            </p:cNvSpPr>
            <p:nvPr/>
          </p:nvSpPr>
          <p:spPr bwMode="auto">
            <a:xfrm>
              <a:off x="3994149" y="3513757"/>
              <a:ext cx="1832123" cy="697882"/>
            </a:xfrm>
            <a:custGeom>
              <a:avLst/>
              <a:gdLst>
                <a:gd name="T0" fmla="*/ 0 w 9683"/>
                <a:gd name="T1" fmla="*/ 2147483647 h 3642"/>
                <a:gd name="T2" fmla="*/ 2147483647 w 9683"/>
                <a:gd name="T3" fmla="*/ 0 h 3642"/>
                <a:gd name="T4" fmla="*/ 2147483647 w 9683"/>
                <a:gd name="T5" fmla="*/ 0 h 3642"/>
                <a:gd name="T6" fmla="*/ 2147483647 w 9683"/>
                <a:gd name="T7" fmla="*/ 2147483647 h 3642"/>
                <a:gd name="T8" fmla="*/ 2147483647 w 9683"/>
                <a:gd name="T9" fmla="*/ 2147483647 h 3642"/>
                <a:gd name="T10" fmla="*/ 2147483647 w 9683"/>
                <a:gd name="T11" fmla="*/ 2147483647 h 3642"/>
                <a:gd name="T12" fmla="*/ 2147483647 w 9683"/>
                <a:gd name="T13" fmla="*/ 2147483647 h 3642"/>
                <a:gd name="T14" fmla="*/ 2147483647 w 9683"/>
                <a:gd name="T15" fmla="*/ 2147483647 h 3642"/>
                <a:gd name="T16" fmla="*/ 2147483647 w 9683"/>
                <a:gd name="T17" fmla="*/ 2147483647 h 3642"/>
                <a:gd name="T18" fmla="*/ 2147483647 w 9683"/>
                <a:gd name="T19" fmla="*/ 2147483647 h 3642"/>
                <a:gd name="T20" fmla="*/ 0 w 9683"/>
                <a:gd name="T21" fmla="*/ 2147483647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4" name="Freeform 131">
              <a:extLst>
                <a:ext uri="{FF2B5EF4-FFF2-40B4-BE49-F238E27FC236}">
                  <a16:creationId xmlns:a16="http://schemas.microsoft.com/office/drawing/2014/main" xmlns="" id="{8D4DE587-77EF-4AE7-B6F5-AA599490EAD3}"/>
                </a:ext>
              </a:extLst>
            </p:cNvPr>
            <p:cNvSpPr>
              <a:spLocks/>
            </p:cNvSpPr>
            <p:nvPr/>
          </p:nvSpPr>
          <p:spPr bwMode="auto">
            <a:xfrm>
              <a:off x="4613275" y="3540444"/>
              <a:ext cx="187910" cy="45719"/>
            </a:xfrm>
            <a:custGeom>
              <a:avLst/>
              <a:gdLst>
                <a:gd name="T0" fmla="*/ 0 w 112"/>
                <a:gd name="T1" fmla="*/ 0 h 17"/>
                <a:gd name="T2" fmla="*/ 2147483647 w 112"/>
                <a:gd name="T3" fmla="*/ 2147483647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0" y="0"/>
                  </a:moveTo>
                  <a:cubicBezTo>
                    <a:pt x="38" y="0"/>
                    <a:pt x="75" y="5"/>
                    <a:pt x="112" y="17"/>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nvGrpSpPr>
            <p:cNvPr id="35" name="Group 132">
              <a:extLst>
                <a:ext uri="{FF2B5EF4-FFF2-40B4-BE49-F238E27FC236}">
                  <a16:creationId xmlns:a16="http://schemas.microsoft.com/office/drawing/2014/main" xmlns="" id="{69FE8FD7-7A4F-4B75-98F7-EA5E1ED0492A}"/>
                </a:ext>
              </a:extLst>
            </p:cNvPr>
            <p:cNvGrpSpPr>
              <a:grpSpLocks/>
            </p:cNvGrpSpPr>
            <p:nvPr/>
          </p:nvGrpSpPr>
          <p:grpSpPr bwMode="auto">
            <a:xfrm>
              <a:off x="3994149" y="3513757"/>
              <a:ext cx="1832123" cy="697882"/>
              <a:chOff x="2516" y="2242"/>
              <a:chExt cx="1092" cy="411"/>
            </a:xfrm>
          </p:grpSpPr>
          <p:sp>
            <p:nvSpPr>
              <p:cNvPr id="104" name="Freeform 133">
                <a:extLst>
                  <a:ext uri="{FF2B5EF4-FFF2-40B4-BE49-F238E27FC236}">
                    <a16:creationId xmlns:a16="http://schemas.microsoft.com/office/drawing/2014/main" xmlns="" id="{783B5A3C-117F-4F6C-A4A6-18F2F4E2466A}"/>
                  </a:ext>
                </a:extLst>
              </p:cNvPr>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solidFill>
                <a:srgbClr val="FFFFFF"/>
              </a:solidFill>
              <a:ln w="0">
                <a:solidFill>
                  <a:srgbClr val="000000"/>
                </a:solidFill>
                <a:round/>
                <a:headEnd/>
                <a:tailEnd/>
              </a:ln>
            </p:spPr>
            <p:txBody>
              <a:bodyPr/>
              <a:lstStyle/>
              <a:p>
                <a:endParaRPr lang="en-GB"/>
              </a:p>
            </p:txBody>
          </p:sp>
          <p:sp>
            <p:nvSpPr>
              <p:cNvPr id="105" name="Freeform 134">
                <a:extLst>
                  <a:ext uri="{FF2B5EF4-FFF2-40B4-BE49-F238E27FC236}">
                    <a16:creationId xmlns:a16="http://schemas.microsoft.com/office/drawing/2014/main" xmlns="" id="{76DAC15C-832B-407F-8B3F-5AE42EECFACC}"/>
                  </a:ext>
                </a:extLst>
              </p:cNvPr>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36" name="Group 135">
              <a:extLst>
                <a:ext uri="{FF2B5EF4-FFF2-40B4-BE49-F238E27FC236}">
                  <a16:creationId xmlns:a16="http://schemas.microsoft.com/office/drawing/2014/main" xmlns="" id="{6F1DEB6E-9549-4A61-8A61-A5C740909F5D}"/>
                </a:ext>
              </a:extLst>
            </p:cNvPr>
            <p:cNvGrpSpPr>
              <a:grpSpLocks/>
            </p:cNvGrpSpPr>
            <p:nvPr/>
          </p:nvGrpSpPr>
          <p:grpSpPr bwMode="auto">
            <a:xfrm>
              <a:off x="3994150" y="3513757"/>
              <a:ext cx="842240" cy="697882"/>
              <a:chOff x="2516" y="2242"/>
              <a:chExt cx="502" cy="411"/>
            </a:xfrm>
          </p:grpSpPr>
          <p:sp>
            <p:nvSpPr>
              <p:cNvPr id="102" name="Freeform 136">
                <a:extLst>
                  <a:ext uri="{FF2B5EF4-FFF2-40B4-BE49-F238E27FC236}">
                    <a16:creationId xmlns:a16="http://schemas.microsoft.com/office/drawing/2014/main" xmlns="" id="{A9CA1D9F-E690-426D-9BC7-6597AF41C5AD}"/>
                  </a:ext>
                </a:extLst>
              </p:cNvPr>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solidFill>
                <a:srgbClr val="CDCDCD"/>
              </a:solidFill>
              <a:ln w="0">
                <a:solidFill>
                  <a:srgbClr val="000000"/>
                </a:solidFill>
                <a:round/>
                <a:headEnd/>
                <a:tailEnd/>
              </a:ln>
            </p:spPr>
            <p:txBody>
              <a:bodyPr/>
              <a:lstStyle/>
              <a:p>
                <a:endParaRPr lang="en-GB"/>
              </a:p>
            </p:txBody>
          </p:sp>
          <p:sp>
            <p:nvSpPr>
              <p:cNvPr id="103" name="Freeform 137">
                <a:extLst>
                  <a:ext uri="{FF2B5EF4-FFF2-40B4-BE49-F238E27FC236}">
                    <a16:creationId xmlns:a16="http://schemas.microsoft.com/office/drawing/2014/main" xmlns="" id="{608B88AE-FE4B-4F94-89F6-2FA26A008A07}"/>
                  </a:ext>
                </a:extLst>
              </p:cNvPr>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7" name="Freeform 138">
              <a:extLst>
                <a:ext uri="{FF2B5EF4-FFF2-40B4-BE49-F238E27FC236}">
                  <a16:creationId xmlns:a16="http://schemas.microsoft.com/office/drawing/2014/main" xmlns="" id="{AB2525CD-29D2-4579-A4FB-511AB747ED18}"/>
                </a:ext>
              </a:extLst>
            </p:cNvPr>
            <p:cNvSpPr>
              <a:spLocks/>
            </p:cNvSpPr>
            <p:nvPr/>
          </p:nvSpPr>
          <p:spPr bwMode="auto">
            <a:xfrm>
              <a:off x="3994149" y="3513757"/>
              <a:ext cx="1832123" cy="697882"/>
            </a:xfrm>
            <a:custGeom>
              <a:avLst/>
              <a:gdLst>
                <a:gd name="T0" fmla="*/ 0 w 9683"/>
                <a:gd name="T1" fmla="*/ 2147483647 h 3642"/>
                <a:gd name="T2" fmla="*/ 2147483647 w 9683"/>
                <a:gd name="T3" fmla="*/ 0 h 3642"/>
                <a:gd name="T4" fmla="*/ 2147483647 w 9683"/>
                <a:gd name="T5" fmla="*/ 0 h 3642"/>
                <a:gd name="T6" fmla="*/ 2147483647 w 9683"/>
                <a:gd name="T7" fmla="*/ 2147483647 h 3642"/>
                <a:gd name="T8" fmla="*/ 2147483647 w 9683"/>
                <a:gd name="T9" fmla="*/ 2147483647 h 3642"/>
                <a:gd name="T10" fmla="*/ 2147483647 w 9683"/>
                <a:gd name="T11" fmla="*/ 2147483647 h 3642"/>
                <a:gd name="T12" fmla="*/ 2147483647 w 9683"/>
                <a:gd name="T13" fmla="*/ 2147483647 h 3642"/>
                <a:gd name="T14" fmla="*/ 2147483647 w 9683"/>
                <a:gd name="T15" fmla="*/ 2147483647 h 3642"/>
                <a:gd name="T16" fmla="*/ 2147483647 w 9683"/>
                <a:gd name="T17" fmla="*/ 2147483647 h 3642"/>
                <a:gd name="T18" fmla="*/ 2147483647 w 9683"/>
                <a:gd name="T19" fmla="*/ 2147483647 h 3642"/>
                <a:gd name="T20" fmla="*/ 0 w 9683"/>
                <a:gd name="T21" fmla="*/ 2147483647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8" name="Freeform 139">
              <a:extLst>
                <a:ext uri="{FF2B5EF4-FFF2-40B4-BE49-F238E27FC236}">
                  <a16:creationId xmlns:a16="http://schemas.microsoft.com/office/drawing/2014/main" xmlns="" id="{BDC55DE8-B3D6-4D5D-97A7-749A48C33763}"/>
                </a:ext>
              </a:extLst>
            </p:cNvPr>
            <p:cNvSpPr>
              <a:spLocks/>
            </p:cNvSpPr>
            <p:nvPr/>
          </p:nvSpPr>
          <p:spPr bwMode="auto">
            <a:xfrm>
              <a:off x="4613275" y="3540444"/>
              <a:ext cx="187910" cy="45719"/>
            </a:xfrm>
            <a:custGeom>
              <a:avLst/>
              <a:gdLst>
                <a:gd name="T0" fmla="*/ 0 w 112"/>
                <a:gd name="T1" fmla="*/ 0 h 17"/>
                <a:gd name="T2" fmla="*/ 2147483647 w 112"/>
                <a:gd name="T3" fmla="*/ 2147483647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0" y="0"/>
                  </a:moveTo>
                  <a:cubicBezTo>
                    <a:pt x="38" y="0"/>
                    <a:pt x="75" y="5"/>
                    <a:pt x="112" y="17"/>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nvGrpSpPr>
            <p:cNvPr id="39" name="Group 140">
              <a:extLst>
                <a:ext uri="{FF2B5EF4-FFF2-40B4-BE49-F238E27FC236}">
                  <a16:creationId xmlns:a16="http://schemas.microsoft.com/office/drawing/2014/main" xmlns="" id="{760371F7-F644-4D6B-B704-7F1ABBF7F5BE}"/>
                </a:ext>
              </a:extLst>
            </p:cNvPr>
            <p:cNvGrpSpPr>
              <a:grpSpLocks/>
            </p:cNvGrpSpPr>
            <p:nvPr/>
          </p:nvGrpSpPr>
          <p:grpSpPr bwMode="auto">
            <a:xfrm>
              <a:off x="3843337" y="4445508"/>
              <a:ext cx="1832123" cy="699580"/>
              <a:chOff x="2421" y="2829"/>
              <a:chExt cx="1092" cy="412"/>
            </a:xfrm>
          </p:grpSpPr>
          <p:sp>
            <p:nvSpPr>
              <p:cNvPr id="100" name="Freeform 141">
                <a:extLst>
                  <a:ext uri="{FF2B5EF4-FFF2-40B4-BE49-F238E27FC236}">
                    <a16:creationId xmlns:a16="http://schemas.microsoft.com/office/drawing/2014/main" xmlns="" id="{A9223A99-7616-4A70-8CEC-810A13910020}"/>
                  </a:ext>
                </a:extLst>
              </p:cNvPr>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solidFill>
                <a:srgbClr val="FFFFFF"/>
              </a:solidFill>
              <a:ln w="0">
                <a:solidFill>
                  <a:srgbClr val="000000"/>
                </a:solidFill>
                <a:round/>
                <a:headEnd/>
                <a:tailEnd/>
              </a:ln>
            </p:spPr>
            <p:txBody>
              <a:bodyPr/>
              <a:lstStyle/>
              <a:p>
                <a:endParaRPr lang="en-GB"/>
              </a:p>
            </p:txBody>
          </p:sp>
          <p:sp>
            <p:nvSpPr>
              <p:cNvPr id="101" name="Freeform 142">
                <a:extLst>
                  <a:ext uri="{FF2B5EF4-FFF2-40B4-BE49-F238E27FC236}">
                    <a16:creationId xmlns:a16="http://schemas.microsoft.com/office/drawing/2014/main" xmlns="" id="{6AA09300-D6A9-460C-84F0-304797545D71}"/>
                  </a:ext>
                </a:extLst>
              </p:cNvPr>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40" name="Group 143">
              <a:extLst>
                <a:ext uri="{FF2B5EF4-FFF2-40B4-BE49-F238E27FC236}">
                  <a16:creationId xmlns:a16="http://schemas.microsoft.com/office/drawing/2014/main" xmlns="" id="{B1CFCD1D-6624-4227-B289-EAA750364880}"/>
                </a:ext>
              </a:extLst>
            </p:cNvPr>
            <p:cNvGrpSpPr>
              <a:grpSpLocks/>
            </p:cNvGrpSpPr>
            <p:nvPr/>
          </p:nvGrpSpPr>
          <p:grpSpPr bwMode="auto">
            <a:xfrm>
              <a:off x="4779963" y="4445508"/>
              <a:ext cx="842240" cy="699580"/>
              <a:chOff x="3011" y="2829"/>
              <a:chExt cx="502" cy="412"/>
            </a:xfrm>
          </p:grpSpPr>
          <p:sp>
            <p:nvSpPr>
              <p:cNvPr id="98" name="Freeform 144">
                <a:extLst>
                  <a:ext uri="{FF2B5EF4-FFF2-40B4-BE49-F238E27FC236}">
                    <a16:creationId xmlns:a16="http://schemas.microsoft.com/office/drawing/2014/main" xmlns="" id="{068C3B8F-2187-40AC-84E2-2D016895C5C0}"/>
                  </a:ext>
                </a:extLst>
              </p:cNvPr>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solidFill>
                <a:srgbClr val="CDCDCD"/>
              </a:solidFill>
              <a:ln w="0">
                <a:solidFill>
                  <a:srgbClr val="000000"/>
                </a:solidFill>
                <a:round/>
                <a:headEnd/>
                <a:tailEnd/>
              </a:ln>
            </p:spPr>
            <p:txBody>
              <a:bodyPr/>
              <a:lstStyle/>
              <a:p>
                <a:endParaRPr lang="en-GB"/>
              </a:p>
            </p:txBody>
          </p:sp>
          <p:sp>
            <p:nvSpPr>
              <p:cNvPr id="99" name="Freeform 145">
                <a:extLst>
                  <a:ext uri="{FF2B5EF4-FFF2-40B4-BE49-F238E27FC236}">
                    <a16:creationId xmlns:a16="http://schemas.microsoft.com/office/drawing/2014/main" xmlns="" id="{27AF64D9-63D8-45F6-B37F-4AAA51109D81}"/>
                  </a:ext>
                </a:extLst>
              </p:cNvPr>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1" name="Freeform 146">
              <a:extLst>
                <a:ext uri="{FF2B5EF4-FFF2-40B4-BE49-F238E27FC236}">
                  <a16:creationId xmlns:a16="http://schemas.microsoft.com/office/drawing/2014/main" xmlns="" id="{2C39EFF7-4A1E-4041-9712-D080925E266C}"/>
                </a:ext>
              </a:extLst>
            </p:cNvPr>
            <p:cNvSpPr>
              <a:spLocks/>
            </p:cNvSpPr>
            <p:nvPr/>
          </p:nvSpPr>
          <p:spPr bwMode="auto">
            <a:xfrm>
              <a:off x="3843337" y="4445508"/>
              <a:ext cx="1832123" cy="699580"/>
            </a:xfrm>
            <a:custGeom>
              <a:avLst/>
              <a:gdLst>
                <a:gd name="T0" fmla="*/ 2147483647 w 9684"/>
                <a:gd name="T1" fmla="*/ 0 h 3650"/>
                <a:gd name="T2" fmla="*/ 2147483647 w 9684"/>
                <a:gd name="T3" fmla="*/ 2147483647 h 3650"/>
                <a:gd name="T4" fmla="*/ 2147483647 w 9684"/>
                <a:gd name="T5" fmla="*/ 2147483647 h 3650"/>
                <a:gd name="T6" fmla="*/ 2147483647 w 9684"/>
                <a:gd name="T7" fmla="*/ 2147483647 h 3650"/>
                <a:gd name="T8" fmla="*/ 0 w 9684"/>
                <a:gd name="T9" fmla="*/ 2147483647 h 3650"/>
                <a:gd name="T10" fmla="*/ 2147483647 w 9684"/>
                <a:gd name="T11" fmla="*/ 0 h 3650"/>
                <a:gd name="T12" fmla="*/ 2147483647 w 9684"/>
                <a:gd name="T13" fmla="*/ 2147483647 h 3650"/>
                <a:gd name="T14" fmla="*/ 2147483647 w 9684"/>
                <a:gd name="T15" fmla="*/ 2147483647 h 3650"/>
                <a:gd name="T16" fmla="*/ 2147483647 w 9684"/>
                <a:gd name="T17" fmla="*/ 2147483647 h 3650"/>
                <a:gd name="T18" fmla="*/ 2147483647 w 9684"/>
                <a:gd name="T19" fmla="*/ 2147483647 h 3650"/>
                <a:gd name="T20" fmla="*/ 2147483647 w 9684"/>
                <a:gd name="T21" fmla="*/ 1029918462 h 3650"/>
                <a:gd name="T22" fmla="*/ 2147483647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2" name="Freeform 147">
              <a:extLst>
                <a:ext uri="{FF2B5EF4-FFF2-40B4-BE49-F238E27FC236}">
                  <a16:creationId xmlns:a16="http://schemas.microsoft.com/office/drawing/2014/main" xmlns="" id="{2764D82A-7DE3-4715-B0CA-69092348B04F}"/>
                </a:ext>
              </a:extLst>
            </p:cNvPr>
            <p:cNvSpPr>
              <a:spLocks/>
            </p:cNvSpPr>
            <p:nvPr/>
          </p:nvSpPr>
          <p:spPr bwMode="auto">
            <a:xfrm>
              <a:off x="4779963" y="5099369"/>
              <a:ext cx="187910" cy="45719"/>
            </a:xfrm>
            <a:custGeom>
              <a:avLst/>
              <a:gdLst>
                <a:gd name="T0" fmla="*/ 2147483647 w 112"/>
                <a:gd name="T1" fmla="*/ 2147483647 h 17"/>
                <a:gd name="T2" fmla="*/ 0 w 112"/>
                <a:gd name="T3" fmla="*/ 0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112" y="17"/>
                  </a:moveTo>
                  <a:cubicBezTo>
                    <a:pt x="75" y="17"/>
                    <a:pt x="37" y="11"/>
                    <a:pt x="0"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nvGrpSpPr>
            <p:cNvPr id="43" name="Group 148">
              <a:extLst>
                <a:ext uri="{FF2B5EF4-FFF2-40B4-BE49-F238E27FC236}">
                  <a16:creationId xmlns:a16="http://schemas.microsoft.com/office/drawing/2014/main" xmlns="" id="{9E07E951-9229-4526-9678-91B8A9EF723B}"/>
                </a:ext>
              </a:extLst>
            </p:cNvPr>
            <p:cNvGrpSpPr>
              <a:grpSpLocks/>
            </p:cNvGrpSpPr>
            <p:nvPr/>
          </p:nvGrpSpPr>
          <p:grpSpPr bwMode="auto">
            <a:xfrm>
              <a:off x="3843337" y="4445508"/>
              <a:ext cx="1832123" cy="699580"/>
              <a:chOff x="2421" y="2829"/>
              <a:chExt cx="1092" cy="412"/>
            </a:xfrm>
          </p:grpSpPr>
          <p:sp>
            <p:nvSpPr>
              <p:cNvPr id="96" name="Freeform 149">
                <a:extLst>
                  <a:ext uri="{FF2B5EF4-FFF2-40B4-BE49-F238E27FC236}">
                    <a16:creationId xmlns:a16="http://schemas.microsoft.com/office/drawing/2014/main" xmlns="" id="{C5C9BE84-5C06-48F6-BC71-1123AA6E71B4}"/>
                  </a:ext>
                </a:extLst>
              </p:cNvPr>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solidFill>
                <a:srgbClr val="FFFFFF"/>
              </a:solidFill>
              <a:ln w="0">
                <a:solidFill>
                  <a:srgbClr val="000000"/>
                </a:solidFill>
                <a:round/>
                <a:headEnd/>
                <a:tailEnd/>
              </a:ln>
            </p:spPr>
            <p:txBody>
              <a:bodyPr/>
              <a:lstStyle/>
              <a:p>
                <a:endParaRPr lang="en-GB"/>
              </a:p>
            </p:txBody>
          </p:sp>
          <p:sp>
            <p:nvSpPr>
              <p:cNvPr id="97" name="Freeform 150">
                <a:extLst>
                  <a:ext uri="{FF2B5EF4-FFF2-40B4-BE49-F238E27FC236}">
                    <a16:creationId xmlns:a16="http://schemas.microsoft.com/office/drawing/2014/main" xmlns="" id="{B11FEC8D-B1D2-442E-AF8F-F58637A88D2B}"/>
                  </a:ext>
                </a:extLst>
              </p:cNvPr>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44" name="Group 151">
              <a:extLst>
                <a:ext uri="{FF2B5EF4-FFF2-40B4-BE49-F238E27FC236}">
                  <a16:creationId xmlns:a16="http://schemas.microsoft.com/office/drawing/2014/main" xmlns="" id="{62F421C0-2175-485B-9AFB-640E678B52D1}"/>
                </a:ext>
              </a:extLst>
            </p:cNvPr>
            <p:cNvGrpSpPr>
              <a:grpSpLocks/>
            </p:cNvGrpSpPr>
            <p:nvPr/>
          </p:nvGrpSpPr>
          <p:grpSpPr bwMode="auto">
            <a:xfrm>
              <a:off x="4779963" y="4445508"/>
              <a:ext cx="842240" cy="699580"/>
              <a:chOff x="3011" y="2829"/>
              <a:chExt cx="502" cy="412"/>
            </a:xfrm>
          </p:grpSpPr>
          <p:sp>
            <p:nvSpPr>
              <p:cNvPr id="94" name="Freeform 152">
                <a:extLst>
                  <a:ext uri="{FF2B5EF4-FFF2-40B4-BE49-F238E27FC236}">
                    <a16:creationId xmlns:a16="http://schemas.microsoft.com/office/drawing/2014/main" xmlns="" id="{FAEFAB09-32D6-411A-AA66-2B31FAEEC056}"/>
                  </a:ext>
                </a:extLst>
              </p:cNvPr>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solidFill>
                <a:srgbClr val="CDCDCD"/>
              </a:solidFill>
              <a:ln w="0">
                <a:solidFill>
                  <a:srgbClr val="000000"/>
                </a:solidFill>
                <a:round/>
                <a:headEnd/>
                <a:tailEnd/>
              </a:ln>
            </p:spPr>
            <p:txBody>
              <a:bodyPr/>
              <a:lstStyle/>
              <a:p>
                <a:endParaRPr lang="en-GB"/>
              </a:p>
            </p:txBody>
          </p:sp>
          <p:sp>
            <p:nvSpPr>
              <p:cNvPr id="95" name="Freeform 153">
                <a:extLst>
                  <a:ext uri="{FF2B5EF4-FFF2-40B4-BE49-F238E27FC236}">
                    <a16:creationId xmlns:a16="http://schemas.microsoft.com/office/drawing/2014/main" xmlns="" id="{3958A562-F32E-4ED7-8EE1-32095EDDD872}"/>
                  </a:ext>
                </a:extLst>
              </p:cNvPr>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5" name="Freeform 154">
              <a:extLst>
                <a:ext uri="{FF2B5EF4-FFF2-40B4-BE49-F238E27FC236}">
                  <a16:creationId xmlns:a16="http://schemas.microsoft.com/office/drawing/2014/main" xmlns="" id="{276BCE7C-D389-4FBD-AFF9-4F48B4BB9A78}"/>
                </a:ext>
              </a:extLst>
            </p:cNvPr>
            <p:cNvSpPr>
              <a:spLocks/>
            </p:cNvSpPr>
            <p:nvPr/>
          </p:nvSpPr>
          <p:spPr bwMode="auto">
            <a:xfrm>
              <a:off x="3843337" y="4445508"/>
              <a:ext cx="1832123" cy="699580"/>
            </a:xfrm>
            <a:custGeom>
              <a:avLst/>
              <a:gdLst>
                <a:gd name="T0" fmla="*/ 2147483647 w 9684"/>
                <a:gd name="T1" fmla="*/ 0 h 3650"/>
                <a:gd name="T2" fmla="*/ 2147483647 w 9684"/>
                <a:gd name="T3" fmla="*/ 2147483647 h 3650"/>
                <a:gd name="T4" fmla="*/ 2147483647 w 9684"/>
                <a:gd name="T5" fmla="*/ 2147483647 h 3650"/>
                <a:gd name="T6" fmla="*/ 2147483647 w 9684"/>
                <a:gd name="T7" fmla="*/ 2147483647 h 3650"/>
                <a:gd name="T8" fmla="*/ 0 w 9684"/>
                <a:gd name="T9" fmla="*/ 2147483647 h 3650"/>
                <a:gd name="T10" fmla="*/ 2147483647 w 9684"/>
                <a:gd name="T11" fmla="*/ 0 h 3650"/>
                <a:gd name="T12" fmla="*/ 2147483647 w 9684"/>
                <a:gd name="T13" fmla="*/ 2147483647 h 3650"/>
                <a:gd name="T14" fmla="*/ 2147483647 w 9684"/>
                <a:gd name="T15" fmla="*/ 2147483647 h 3650"/>
                <a:gd name="T16" fmla="*/ 2147483647 w 9684"/>
                <a:gd name="T17" fmla="*/ 2147483647 h 3650"/>
                <a:gd name="T18" fmla="*/ 2147483647 w 9684"/>
                <a:gd name="T19" fmla="*/ 2147483647 h 3650"/>
                <a:gd name="T20" fmla="*/ 2147483647 w 9684"/>
                <a:gd name="T21" fmla="*/ 1029918462 h 3650"/>
                <a:gd name="T22" fmla="*/ 2147483647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6" name="Freeform 155">
              <a:extLst>
                <a:ext uri="{FF2B5EF4-FFF2-40B4-BE49-F238E27FC236}">
                  <a16:creationId xmlns:a16="http://schemas.microsoft.com/office/drawing/2014/main" xmlns="" id="{EE3CD75C-5BCD-4A02-A04E-19A731B9DA9B}"/>
                </a:ext>
              </a:extLst>
            </p:cNvPr>
            <p:cNvSpPr>
              <a:spLocks/>
            </p:cNvSpPr>
            <p:nvPr/>
          </p:nvSpPr>
          <p:spPr bwMode="auto">
            <a:xfrm>
              <a:off x="4779963" y="5099369"/>
              <a:ext cx="187910" cy="45719"/>
            </a:xfrm>
            <a:custGeom>
              <a:avLst/>
              <a:gdLst>
                <a:gd name="T0" fmla="*/ 2147483647 w 112"/>
                <a:gd name="T1" fmla="*/ 2147483647 h 17"/>
                <a:gd name="T2" fmla="*/ 0 w 112"/>
                <a:gd name="T3" fmla="*/ 0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112" y="17"/>
                  </a:moveTo>
                  <a:cubicBezTo>
                    <a:pt x="75" y="17"/>
                    <a:pt x="37" y="11"/>
                    <a:pt x="0"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7" name="Rectangle 166">
              <a:extLst>
                <a:ext uri="{FF2B5EF4-FFF2-40B4-BE49-F238E27FC236}">
                  <a16:creationId xmlns:a16="http://schemas.microsoft.com/office/drawing/2014/main" xmlns="" id="{DFCEB2E6-7FF6-4F89-B4BF-0CC129571F0F}"/>
                </a:ext>
              </a:extLst>
            </p:cNvPr>
            <p:cNvSpPr>
              <a:spLocks noChangeArrowheads="1"/>
            </p:cNvSpPr>
            <p:nvPr/>
          </p:nvSpPr>
          <p:spPr bwMode="auto">
            <a:xfrm>
              <a:off x="4608513" y="4221125"/>
              <a:ext cx="53520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500" b="1">
                  <a:solidFill>
                    <a:srgbClr val="000000"/>
                  </a:solidFill>
                </a:rPr>
                <a:t>Loan </a:t>
              </a:r>
              <a:endParaRPr lang="en-GB" altLang="en-US"/>
            </a:p>
          </p:txBody>
        </p:sp>
        <p:sp>
          <p:nvSpPr>
            <p:cNvPr id="48" name="Rectangle 167">
              <a:extLst>
                <a:ext uri="{FF2B5EF4-FFF2-40B4-BE49-F238E27FC236}">
                  <a16:creationId xmlns:a16="http://schemas.microsoft.com/office/drawing/2014/main" xmlns="" id="{5E28C3A0-FFD9-4968-8D47-314B16C3DAF2}"/>
                </a:ext>
              </a:extLst>
            </p:cNvPr>
            <p:cNvSpPr>
              <a:spLocks noChangeArrowheads="1"/>
            </p:cNvSpPr>
            <p:nvPr/>
          </p:nvSpPr>
          <p:spPr bwMode="auto">
            <a:xfrm>
              <a:off x="4532313" y="4430327"/>
              <a:ext cx="6492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500" b="1">
                  <a:solidFill>
                    <a:srgbClr val="000000"/>
                  </a:solidFill>
                </a:rPr>
                <a:t>Officer</a:t>
              </a:r>
              <a:endParaRPr lang="en-GB" altLang="en-US"/>
            </a:p>
          </p:txBody>
        </p:sp>
        <p:grpSp>
          <p:nvGrpSpPr>
            <p:cNvPr id="49" name="Group 171">
              <a:extLst>
                <a:ext uri="{FF2B5EF4-FFF2-40B4-BE49-F238E27FC236}">
                  <a16:creationId xmlns:a16="http://schemas.microsoft.com/office/drawing/2014/main" xmlns="" id="{A3F815BF-3302-4426-9F07-8464916191E8}"/>
                </a:ext>
              </a:extLst>
            </p:cNvPr>
            <p:cNvGrpSpPr>
              <a:grpSpLocks/>
            </p:cNvGrpSpPr>
            <p:nvPr/>
          </p:nvGrpSpPr>
          <p:grpSpPr bwMode="auto">
            <a:xfrm>
              <a:off x="2878138" y="2104044"/>
              <a:ext cx="4033356" cy="4161820"/>
              <a:chOff x="1813" y="1496"/>
              <a:chExt cx="2404" cy="2451"/>
            </a:xfrm>
          </p:grpSpPr>
          <p:sp>
            <p:nvSpPr>
              <p:cNvPr id="92" name="Oval 172">
                <a:extLst>
                  <a:ext uri="{FF2B5EF4-FFF2-40B4-BE49-F238E27FC236}">
                    <a16:creationId xmlns:a16="http://schemas.microsoft.com/office/drawing/2014/main" xmlns="" id="{21223221-46E0-406C-8360-42B5FF3027AB}"/>
                  </a:ext>
                </a:extLst>
              </p:cNvPr>
              <p:cNvSpPr>
                <a:spLocks noChangeArrowheads="1"/>
              </p:cNvSpPr>
              <p:nvPr/>
            </p:nvSpPr>
            <p:spPr bwMode="auto">
              <a:xfrm>
                <a:off x="1813" y="1496"/>
                <a:ext cx="2404" cy="2451"/>
              </a:xfrm>
              <a:prstGeom prst="ellipse">
                <a:avLst/>
              </a:prstGeom>
              <a:solidFill>
                <a:srgbClr val="FFFFFF"/>
              </a:solidFill>
              <a:ln w="0">
                <a:solidFill>
                  <a:srgbClr val="000000"/>
                </a:solidFill>
                <a:round/>
                <a:headEnd/>
                <a:tailEnd/>
              </a:ln>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sp>
            <p:nvSpPr>
              <p:cNvPr id="93" name="Oval 173">
                <a:extLst>
                  <a:ext uri="{FF2B5EF4-FFF2-40B4-BE49-F238E27FC236}">
                    <a16:creationId xmlns:a16="http://schemas.microsoft.com/office/drawing/2014/main" xmlns="" id="{91145746-F7EB-4A75-B1E4-A2A42574A570}"/>
                  </a:ext>
                </a:extLst>
              </p:cNvPr>
              <p:cNvSpPr>
                <a:spLocks noChangeArrowheads="1"/>
              </p:cNvSpPr>
              <p:nvPr/>
            </p:nvSpPr>
            <p:spPr bwMode="auto">
              <a:xfrm>
                <a:off x="1813" y="1496"/>
                <a:ext cx="2404" cy="2451"/>
              </a:xfrm>
              <a:prstGeom prst="ellipse">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sp>
          <p:nvSpPr>
            <p:cNvPr id="50" name="Oval 174">
              <a:extLst>
                <a:ext uri="{FF2B5EF4-FFF2-40B4-BE49-F238E27FC236}">
                  <a16:creationId xmlns:a16="http://schemas.microsoft.com/office/drawing/2014/main" xmlns="" id="{CED63C26-88D6-4D44-8130-B0FE9C6AD68C}"/>
                </a:ext>
              </a:extLst>
            </p:cNvPr>
            <p:cNvSpPr>
              <a:spLocks noChangeArrowheads="1"/>
            </p:cNvSpPr>
            <p:nvPr/>
          </p:nvSpPr>
          <p:spPr bwMode="auto">
            <a:xfrm>
              <a:off x="2878138" y="2104044"/>
              <a:ext cx="4033356" cy="4161820"/>
            </a:xfrm>
            <a:prstGeom prst="ellipse">
              <a:avLst/>
            </a:prstGeom>
            <a:noFill/>
            <a:ln w="8413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nvGrpSpPr>
            <p:cNvPr id="51" name="Group 175">
              <a:extLst>
                <a:ext uri="{FF2B5EF4-FFF2-40B4-BE49-F238E27FC236}">
                  <a16:creationId xmlns:a16="http://schemas.microsoft.com/office/drawing/2014/main" xmlns="" id="{1C63749B-1048-4209-BA76-8B23BE329455}"/>
                </a:ext>
              </a:extLst>
            </p:cNvPr>
            <p:cNvGrpSpPr>
              <a:grpSpLocks/>
            </p:cNvGrpSpPr>
            <p:nvPr/>
          </p:nvGrpSpPr>
          <p:grpSpPr bwMode="auto">
            <a:xfrm>
              <a:off x="2878138" y="2146906"/>
              <a:ext cx="4033356" cy="4161820"/>
              <a:chOff x="1813" y="1496"/>
              <a:chExt cx="2404" cy="2451"/>
            </a:xfrm>
          </p:grpSpPr>
          <p:sp>
            <p:nvSpPr>
              <p:cNvPr id="90" name="Oval 176">
                <a:extLst>
                  <a:ext uri="{FF2B5EF4-FFF2-40B4-BE49-F238E27FC236}">
                    <a16:creationId xmlns:a16="http://schemas.microsoft.com/office/drawing/2014/main" xmlns="" id="{DA84E410-D994-40AA-9BAC-907F28B4BA61}"/>
                  </a:ext>
                </a:extLst>
              </p:cNvPr>
              <p:cNvSpPr>
                <a:spLocks noChangeArrowheads="1"/>
              </p:cNvSpPr>
              <p:nvPr/>
            </p:nvSpPr>
            <p:spPr bwMode="auto">
              <a:xfrm>
                <a:off x="1813" y="1496"/>
                <a:ext cx="2404" cy="2451"/>
              </a:xfrm>
              <a:prstGeom prst="ellipse">
                <a:avLst/>
              </a:prstGeom>
              <a:solidFill>
                <a:srgbClr val="FFFFFF"/>
              </a:solidFill>
              <a:ln w="0">
                <a:solidFill>
                  <a:srgbClr val="000000"/>
                </a:solidFill>
                <a:round/>
                <a:headEnd/>
                <a:tailEnd/>
              </a:ln>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dirty="0"/>
              </a:p>
            </p:txBody>
          </p:sp>
          <p:sp>
            <p:nvSpPr>
              <p:cNvPr id="91" name="Oval 177">
                <a:extLst>
                  <a:ext uri="{FF2B5EF4-FFF2-40B4-BE49-F238E27FC236}">
                    <a16:creationId xmlns:a16="http://schemas.microsoft.com/office/drawing/2014/main" xmlns="" id="{65C7020B-D69F-4196-A624-5983BE113894}"/>
                  </a:ext>
                </a:extLst>
              </p:cNvPr>
              <p:cNvSpPr>
                <a:spLocks noChangeArrowheads="1"/>
              </p:cNvSpPr>
              <p:nvPr/>
            </p:nvSpPr>
            <p:spPr bwMode="auto">
              <a:xfrm>
                <a:off x="1813" y="1496"/>
                <a:ext cx="2404" cy="2451"/>
              </a:xfrm>
              <a:prstGeom prst="ellipse">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sp>
          <p:nvSpPr>
            <p:cNvPr id="52" name="Oval 178">
              <a:extLst>
                <a:ext uri="{FF2B5EF4-FFF2-40B4-BE49-F238E27FC236}">
                  <a16:creationId xmlns:a16="http://schemas.microsoft.com/office/drawing/2014/main" xmlns="" id="{DF522816-5FBE-4C62-A595-1B7B0388EC43}"/>
                </a:ext>
              </a:extLst>
            </p:cNvPr>
            <p:cNvSpPr>
              <a:spLocks noChangeArrowheads="1"/>
            </p:cNvSpPr>
            <p:nvPr/>
          </p:nvSpPr>
          <p:spPr bwMode="auto">
            <a:xfrm>
              <a:off x="2878138" y="2104044"/>
              <a:ext cx="4033356" cy="4161820"/>
            </a:xfrm>
            <a:prstGeom prst="ellipse">
              <a:avLst/>
            </a:prstGeom>
            <a:solidFill>
              <a:schemeClr val="tx2">
                <a:lumMod val="75000"/>
              </a:schemeClr>
            </a:solidFill>
            <a:ln w="84138" cap="rnd">
              <a:solidFill>
                <a:srgbClr val="C0C0C0"/>
              </a:solidFill>
              <a:round/>
              <a:headEnd/>
              <a:tailEnd/>
            </a:ln>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ln w="0"/>
                <a:solidFill>
                  <a:schemeClr val="accent1"/>
                </a:solidFill>
                <a:effectLst>
                  <a:outerShdw blurRad="38100" dist="25400" dir="5400000" algn="ctr" rotWithShape="0">
                    <a:srgbClr val="6E747A">
                      <a:alpha val="43000"/>
                    </a:srgbClr>
                  </a:outerShdw>
                </a:effectLst>
              </a:endParaRPr>
            </a:p>
          </p:txBody>
        </p:sp>
        <p:grpSp>
          <p:nvGrpSpPr>
            <p:cNvPr id="53" name="Group 185">
              <a:extLst>
                <a:ext uri="{FF2B5EF4-FFF2-40B4-BE49-F238E27FC236}">
                  <a16:creationId xmlns:a16="http://schemas.microsoft.com/office/drawing/2014/main" xmlns="" id="{0FC27085-3A1E-4F48-87D2-FB0AD2D9C28B}"/>
                </a:ext>
              </a:extLst>
            </p:cNvPr>
            <p:cNvGrpSpPr>
              <a:grpSpLocks/>
            </p:cNvGrpSpPr>
            <p:nvPr/>
          </p:nvGrpSpPr>
          <p:grpSpPr bwMode="auto">
            <a:xfrm>
              <a:off x="3994149" y="3513757"/>
              <a:ext cx="1832123" cy="697882"/>
              <a:chOff x="2516" y="2242"/>
              <a:chExt cx="1092" cy="411"/>
            </a:xfrm>
          </p:grpSpPr>
          <p:sp>
            <p:nvSpPr>
              <p:cNvPr id="88" name="Freeform 186">
                <a:extLst>
                  <a:ext uri="{FF2B5EF4-FFF2-40B4-BE49-F238E27FC236}">
                    <a16:creationId xmlns:a16="http://schemas.microsoft.com/office/drawing/2014/main" xmlns="" id="{2DC84697-4CE4-4989-AFB5-A8A0A1AB359F}"/>
                  </a:ext>
                </a:extLst>
              </p:cNvPr>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solidFill>
                <a:srgbClr val="FFFFFF"/>
              </a:solidFill>
              <a:ln w="0">
                <a:solidFill>
                  <a:srgbClr val="000000"/>
                </a:solidFill>
                <a:round/>
                <a:headEnd/>
                <a:tailEnd/>
              </a:ln>
            </p:spPr>
            <p:txBody>
              <a:bodyPr/>
              <a:lstStyle/>
              <a:p>
                <a:endParaRPr lang="en-GB"/>
              </a:p>
            </p:txBody>
          </p:sp>
          <p:sp>
            <p:nvSpPr>
              <p:cNvPr id="89" name="Freeform 187">
                <a:extLst>
                  <a:ext uri="{FF2B5EF4-FFF2-40B4-BE49-F238E27FC236}">
                    <a16:creationId xmlns:a16="http://schemas.microsoft.com/office/drawing/2014/main" xmlns="" id="{BBA76388-BE7C-492E-A073-E5F83CC41D94}"/>
                  </a:ext>
                </a:extLst>
              </p:cNvPr>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54" name="Group 188">
              <a:extLst>
                <a:ext uri="{FF2B5EF4-FFF2-40B4-BE49-F238E27FC236}">
                  <a16:creationId xmlns:a16="http://schemas.microsoft.com/office/drawing/2014/main" xmlns="" id="{53A10D69-1C79-4F7C-9A51-658B6BD204A4}"/>
                </a:ext>
              </a:extLst>
            </p:cNvPr>
            <p:cNvGrpSpPr>
              <a:grpSpLocks/>
            </p:cNvGrpSpPr>
            <p:nvPr/>
          </p:nvGrpSpPr>
          <p:grpSpPr bwMode="auto">
            <a:xfrm>
              <a:off x="3994150" y="3513757"/>
              <a:ext cx="842240" cy="697882"/>
              <a:chOff x="2516" y="2242"/>
              <a:chExt cx="502" cy="411"/>
            </a:xfrm>
          </p:grpSpPr>
          <p:sp>
            <p:nvSpPr>
              <p:cNvPr id="86" name="Freeform 189">
                <a:extLst>
                  <a:ext uri="{FF2B5EF4-FFF2-40B4-BE49-F238E27FC236}">
                    <a16:creationId xmlns:a16="http://schemas.microsoft.com/office/drawing/2014/main" xmlns="" id="{7E429A52-6F99-445E-9EC9-0824DE471881}"/>
                  </a:ext>
                </a:extLst>
              </p:cNvPr>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solidFill>
                <a:srgbClr val="CDCDCD"/>
              </a:solidFill>
              <a:ln w="0">
                <a:solidFill>
                  <a:srgbClr val="000000"/>
                </a:solidFill>
                <a:round/>
                <a:headEnd/>
                <a:tailEnd/>
              </a:ln>
            </p:spPr>
            <p:txBody>
              <a:bodyPr/>
              <a:lstStyle/>
              <a:p>
                <a:endParaRPr lang="en-GB"/>
              </a:p>
            </p:txBody>
          </p:sp>
          <p:sp>
            <p:nvSpPr>
              <p:cNvPr id="87" name="Freeform 190">
                <a:extLst>
                  <a:ext uri="{FF2B5EF4-FFF2-40B4-BE49-F238E27FC236}">
                    <a16:creationId xmlns:a16="http://schemas.microsoft.com/office/drawing/2014/main" xmlns="" id="{A13184D1-D17E-4D8D-BA30-E415AA0F4E80}"/>
                  </a:ext>
                </a:extLst>
              </p:cNvPr>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55" name="Freeform 191">
              <a:extLst>
                <a:ext uri="{FF2B5EF4-FFF2-40B4-BE49-F238E27FC236}">
                  <a16:creationId xmlns:a16="http://schemas.microsoft.com/office/drawing/2014/main" xmlns="" id="{E697F88D-885C-4AE7-ADFA-517F1BF69988}"/>
                </a:ext>
              </a:extLst>
            </p:cNvPr>
            <p:cNvSpPr>
              <a:spLocks/>
            </p:cNvSpPr>
            <p:nvPr/>
          </p:nvSpPr>
          <p:spPr bwMode="auto">
            <a:xfrm>
              <a:off x="3994149" y="3513757"/>
              <a:ext cx="1832123" cy="697882"/>
            </a:xfrm>
            <a:custGeom>
              <a:avLst/>
              <a:gdLst>
                <a:gd name="T0" fmla="*/ 0 w 9683"/>
                <a:gd name="T1" fmla="*/ 2147483647 h 3642"/>
                <a:gd name="T2" fmla="*/ 2147483647 w 9683"/>
                <a:gd name="T3" fmla="*/ 0 h 3642"/>
                <a:gd name="T4" fmla="*/ 2147483647 w 9683"/>
                <a:gd name="T5" fmla="*/ 0 h 3642"/>
                <a:gd name="T6" fmla="*/ 2147483647 w 9683"/>
                <a:gd name="T7" fmla="*/ 2147483647 h 3642"/>
                <a:gd name="T8" fmla="*/ 2147483647 w 9683"/>
                <a:gd name="T9" fmla="*/ 2147483647 h 3642"/>
                <a:gd name="T10" fmla="*/ 2147483647 w 9683"/>
                <a:gd name="T11" fmla="*/ 2147483647 h 3642"/>
                <a:gd name="T12" fmla="*/ 2147483647 w 9683"/>
                <a:gd name="T13" fmla="*/ 2147483647 h 3642"/>
                <a:gd name="T14" fmla="*/ 2147483647 w 9683"/>
                <a:gd name="T15" fmla="*/ 2147483647 h 3642"/>
                <a:gd name="T16" fmla="*/ 2147483647 w 9683"/>
                <a:gd name="T17" fmla="*/ 2147483647 h 3642"/>
                <a:gd name="T18" fmla="*/ 2147483647 w 9683"/>
                <a:gd name="T19" fmla="*/ 2147483647 h 3642"/>
                <a:gd name="T20" fmla="*/ 0 w 9683"/>
                <a:gd name="T21" fmla="*/ 2147483647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6" name="Freeform 192">
              <a:extLst>
                <a:ext uri="{FF2B5EF4-FFF2-40B4-BE49-F238E27FC236}">
                  <a16:creationId xmlns:a16="http://schemas.microsoft.com/office/drawing/2014/main" xmlns="" id="{2FECC670-5988-419E-B6A2-8F90F77B2611}"/>
                </a:ext>
              </a:extLst>
            </p:cNvPr>
            <p:cNvSpPr>
              <a:spLocks/>
            </p:cNvSpPr>
            <p:nvPr/>
          </p:nvSpPr>
          <p:spPr bwMode="auto">
            <a:xfrm>
              <a:off x="4613275" y="3540444"/>
              <a:ext cx="187910" cy="45719"/>
            </a:xfrm>
            <a:custGeom>
              <a:avLst/>
              <a:gdLst>
                <a:gd name="T0" fmla="*/ 0 w 112"/>
                <a:gd name="T1" fmla="*/ 0 h 17"/>
                <a:gd name="T2" fmla="*/ 2147483647 w 112"/>
                <a:gd name="T3" fmla="*/ 2147483647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0" y="0"/>
                  </a:moveTo>
                  <a:cubicBezTo>
                    <a:pt x="38" y="0"/>
                    <a:pt x="75" y="5"/>
                    <a:pt x="112" y="17"/>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nvGrpSpPr>
            <p:cNvPr id="57" name="Group 193">
              <a:extLst>
                <a:ext uri="{FF2B5EF4-FFF2-40B4-BE49-F238E27FC236}">
                  <a16:creationId xmlns:a16="http://schemas.microsoft.com/office/drawing/2014/main" xmlns="" id="{7399A933-C424-4F98-A2A1-3CB6A5300ABC}"/>
                </a:ext>
              </a:extLst>
            </p:cNvPr>
            <p:cNvGrpSpPr>
              <a:grpSpLocks/>
            </p:cNvGrpSpPr>
            <p:nvPr/>
          </p:nvGrpSpPr>
          <p:grpSpPr bwMode="auto">
            <a:xfrm>
              <a:off x="3994149" y="3513757"/>
              <a:ext cx="1832123" cy="697882"/>
              <a:chOff x="2516" y="2242"/>
              <a:chExt cx="1092" cy="411"/>
            </a:xfrm>
          </p:grpSpPr>
          <p:sp>
            <p:nvSpPr>
              <p:cNvPr id="84" name="Freeform 194">
                <a:extLst>
                  <a:ext uri="{FF2B5EF4-FFF2-40B4-BE49-F238E27FC236}">
                    <a16:creationId xmlns:a16="http://schemas.microsoft.com/office/drawing/2014/main" xmlns="" id="{B9F75A7A-EFA4-4455-A8E6-AC97A0554D77}"/>
                  </a:ext>
                </a:extLst>
              </p:cNvPr>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solidFill>
                <a:srgbClr val="FFFFFF"/>
              </a:solidFill>
              <a:ln w="0">
                <a:solidFill>
                  <a:srgbClr val="000000"/>
                </a:solidFill>
                <a:round/>
                <a:headEnd/>
                <a:tailEnd/>
              </a:ln>
            </p:spPr>
            <p:txBody>
              <a:bodyPr/>
              <a:lstStyle/>
              <a:p>
                <a:endParaRPr lang="en-GB"/>
              </a:p>
            </p:txBody>
          </p:sp>
          <p:sp>
            <p:nvSpPr>
              <p:cNvPr id="85" name="Freeform 195">
                <a:extLst>
                  <a:ext uri="{FF2B5EF4-FFF2-40B4-BE49-F238E27FC236}">
                    <a16:creationId xmlns:a16="http://schemas.microsoft.com/office/drawing/2014/main" xmlns="" id="{185DBF57-6515-4653-8079-B2BD943B0CF4}"/>
                  </a:ext>
                </a:extLst>
              </p:cNvPr>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58" name="Group 196">
              <a:extLst>
                <a:ext uri="{FF2B5EF4-FFF2-40B4-BE49-F238E27FC236}">
                  <a16:creationId xmlns:a16="http://schemas.microsoft.com/office/drawing/2014/main" xmlns="" id="{F76BC0DA-66F3-443E-ADA1-15E784612D6E}"/>
                </a:ext>
              </a:extLst>
            </p:cNvPr>
            <p:cNvGrpSpPr>
              <a:grpSpLocks/>
            </p:cNvGrpSpPr>
            <p:nvPr/>
          </p:nvGrpSpPr>
          <p:grpSpPr bwMode="auto">
            <a:xfrm>
              <a:off x="3994150" y="3513757"/>
              <a:ext cx="842240" cy="697882"/>
              <a:chOff x="2516" y="2242"/>
              <a:chExt cx="502" cy="411"/>
            </a:xfrm>
          </p:grpSpPr>
          <p:sp>
            <p:nvSpPr>
              <p:cNvPr id="82" name="Freeform 197">
                <a:extLst>
                  <a:ext uri="{FF2B5EF4-FFF2-40B4-BE49-F238E27FC236}">
                    <a16:creationId xmlns:a16="http://schemas.microsoft.com/office/drawing/2014/main" xmlns="" id="{90828960-E614-442D-90EF-4CC33B94B78A}"/>
                  </a:ext>
                </a:extLst>
              </p:cNvPr>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solidFill>
                <a:srgbClr val="CDCDCD"/>
              </a:solidFill>
              <a:ln w="0">
                <a:solidFill>
                  <a:srgbClr val="000000"/>
                </a:solidFill>
                <a:round/>
                <a:headEnd/>
                <a:tailEnd/>
              </a:ln>
            </p:spPr>
            <p:txBody>
              <a:bodyPr/>
              <a:lstStyle/>
              <a:p>
                <a:endParaRPr lang="en-GB"/>
              </a:p>
            </p:txBody>
          </p:sp>
          <p:sp>
            <p:nvSpPr>
              <p:cNvPr id="83" name="Freeform 198">
                <a:extLst>
                  <a:ext uri="{FF2B5EF4-FFF2-40B4-BE49-F238E27FC236}">
                    <a16:creationId xmlns:a16="http://schemas.microsoft.com/office/drawing/2014/main" xmlns="" id="{41817148-7DAF-4F82-8B02-4D9F89184AF3}"/>
                  </a:ext>
                </a:extLst>
              </p:cNvPr>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59" name="Freeform 200">
              <a:extLst>
                <a:ext uri="{FF2B5EF4-FFF2-40B4-BE49-F238E27FC236}">
                  <a16:creationId xmlns:a16="http://schemas.microsoft.com/office/drawing/2014/main" xmlns="" id="{6265D55C-D895-4CE3-97DE-120A05C0208D}"/>
                </a:ext>
              </a:extLst>
            </p:cNvPr>
            <p:cNvSpPr>
              <a:spLocks/>
            </p:cNvSpPr>
            <p:nvPr/>
          </p:nvSpPr>
          <p:spPr bwMode="auto">
            <a:xfrm>
              <a:off x="4613275" y="3540444"/>
              <a:ext cx="187910" cy="45719"/>
            </a:xfrm>
            <a:custGeom>
              <a:avLst/>
              <a:gdLst>
                <a:gd name="T0" fmla="*/ 0 w 112"/>
                <a:gd name="T1" fmla="*/ 0 h 17"/>
                <a:gd name="T2" fmla="*/ 2147483647 w 112"/>
                <a:gd name="T3" fmla="*/ 2147483647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0" y="0"/>
                  </a:moveTo>
                  <a:cubicBezTo>
                    <a:pt x="38" y="0"/>
                    <a:pt x="75" y="5"/>
                    <a:pt x="112" y="17"/>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nvGrpSpPr>
            <p:cNvPr id="60" name="Group 201">
              <a:extLst>
                <a:ext uri="{FF2B5EF4-FFF2-40B4-BE49-F238E27FC236}">
                  <a16:creationId xmlns:a16="http://schemas.microsoft.com/office/drawing/2014/main" xmlns="" id="{955222B0-3B75-4595-8A48-13729104A7C2}"/>
                </a:ext>
              </a:extLst>
            </p:cNvPr>
            <p:cNvGrpSpPr>
              <a:grpSpLocks/>
            </p:cNvGrpSpPr>
            <p:nvPr/>
          </p:nvGrpSpPr>
          <p:grpSpPr bwMode="auto">
            <a:xfrm>
              <a:off x="3843337" y="4445508"/>
              <a:ext cx="1832123" cy="699580"/>
              <a:chOff x="2421" y="2829"/>
              <a:chExt cx="1092" cy="412"/>
            </a:xfrm>
          </p:grpSpPr>
          <p:sp>
            <p:nvSpPr>
              <p:cNvPr id="80" name="Freeform 202">
                <a:extLst>
                  <a:ext uri="{FF2B5EF4-FFF2-40B4-BE49-F238E27FC236}">
                    <a16:creationId xmlns:a16="http://schemas.microsoft.com/office/drawing/2014/main" xmlns="" id="{4B7824B1-A030-42DD-9623-0B7A4846C187}"/>
                  </a:ext>
                </a:extLst>
              </p:cNvPr>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solidFill>
                <a:srgbClr val="FFFFFF"/>
              </a:solidFill>
              <a:ln w="0">
                <a:solidFill>
                  <a:srgbClr val="000000"/>
                </a:solidFill>
                <a:round/>
                <a:headEnd/>
                <a:tailEnd/>
              </a:ln>
            </p:spPr>
            <p:txBody>
              <a:bodyPr/>
              <a:lstStyle/>
              <a:p>
                <a:endParaRPr lang="en-GB"/>
              </a:p>
            </p:txBody>
          </p:sp>
          <p:sp>
            <p:nvSpPr>
              <p:cNvPr id="81" name="Freeform 203">
                <a:extLst>
                  <a:ext uri="{FF2B5EF4-FFF2-40B4-BE49-F238E27FC236}">
                    <a16:creationId xmlns:a16="http://schemas.microsoft.com/office/drawing/2014/main" xmlns="" id="{391D64B4-B559-4F8D-B5C1-1F8599C79CD5}"/>
                  </a:ext>
                </a:extLst>
              </p:cNvPr>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61" name="Freeform 207">
              <a:extLst>
                <a:ext uri="{FF2B5EF4-FFF2-40B4-BE49-F238E27FC236}">
                  <a16:creationId xmlns:a16="http://schemas.microsoft.com/office/drawing/2014/main" xmlns="" id="{D68BEF20-4388-4F20-8049-1811C718BDFE}"/>
                </a:ext>
              </a:extLst>
            </p:cNvPr>
            <p:cNvSpPr>
              <a:spLocks/>
            </p:cNvSpPr>
            <p:nvPr/>
          </p:nvSpPr>
          <p:spPr bwMode="auto">
            <a:xfrm>
              <a:off x="3843337" y="4445508"/>
              <a:ext cx="1832123" cy="699580"/>
            </a:xfrm>
            <a:custGeom>
              <a:avLst/>
              <a:gdLst>
                <a:gd name="T0" fmla="*/ 2147483647 w 9684"/>
                <a:gd name="T1" fmla="*/ 0 h 3650"/>
                <a:gd name="T2" fmla="*/ 2147483647 w 9684"/>
                <a:gd name="T3" fmla="*/ 2147483647 h 3650"/>
                <a:gd name="T4" fmla="*/ 2147483647 w 9684"/>
                <a:gd name="T5" fmla="*/ 2147483647 h 3650"/>
                <a:gd name="T6" fmla="*/ 2147483647 w 9684"/>
                <a:gd name="T7" fmla="*/ 2147483647 h 3650"/>
                <a:gd name="T8" fmla="*/ 0 w 9684"/>
                <a:gd name="T9" fmla="*/ 2147483647 h 3650"/>
                <a:gd name="T10" fmla="*/ 2147483647 w 9684"/>
                <a:gd name="T11" fmla="*/ 0 h 3650"/>
                <a:gd name="T12" fmla="*/ 2147483647 w 9684"/>
                <a:gd name="T13" fmla="*/ 2147483647 h 3650"/>
                <a:gd name="T14" fmla="*/ 2147483647 w 9684"/>
                <a:gd name="T15" fmla="*/ 2147483647 h 3650"/>
                <a:gd name="T16" fmla="*/ 2147483647 w 9684"/>
                <a:gd name="T17" fmla="*/ 2147483647 h 3650"/>
                <a:gd name="T18" fmla="*/ 2147483647 w 9684"/>
                <a:gd name="T19" fmla="*/ 2147483647 h 3650"/>
                <a:gd name="T20" fmla="*/ 2147483647 w 9684"/>
                <a:gd name="T21" fmla="*/ 1029918462 h 3650"/>
                <a:gd name="T22" fmla="*/ 2147483647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2" name="Freeform 208">
              <a:extLst>
                <a:ext uri="{FF2B5EF4-FFF2-40B4-BE49-F238E27FC236}">
                  <a16:creationId xmlns:a16="http://schemas.microsoft.com/office/drawing/2014/main" xmlns="" id="{E73EA910-7BEC-4AC9-BE4E-BFB8B153A463}"/>
                </a:ext>
              </a:extLst>
            </p:cNvPr>
            <p:cNvSpPr>
              <a:spLocks/>
            </p:cNvSpPr>
            <p:nvPr/>
          </p:nvSpPr>
          <p:spPr bwMode="auto">
            <a:xfrm>
              <a:off x="4779963" y="5099369"/>
              <a:ext cx="187910" cy="45719"/>
            </a:xfrm>
            <a:custGeom>
              <a:avLst/>
              <a:gdLst>
                <a:gd name="T0" fmla="*/ 2147483647 w 112"/>
                <a:gd name="T1" fmla="*/ 2147483647 h 17"/>
                <a:gd name="T2" fmla="*/ 0 w 112"/>
                <a:gd name="T3" fmla="*/ 0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112" y="17"/>
                  </a:moveTo>
                  <a:cubicBezTo>
                    <a:pt x="75" y="17"/>
                    <a:pt x="37" y="11"/>
                    <a:pt x="0"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3" name="Freeform 215">
              <a:extLst>
                <a:ext uri="{FF2B5EF4-FFF2-40B4-BE49-F238E27FC236}">
                  <a16:creationId xmlns:a16="http://schemas.microsoft.com/office/drawing/2014/main" xmlns="" id="{3DA40BEF-2A55-4A96-8983-B420F41AAFC0}"/>
                </a:ext>
              </a:extLst>
            </p:cNvPr>
            <p:cNvSpPr>
              <a:spLocks/>
            </p:cNvSpPr>
            <p:nvPr/>
          </p:nvSpPr>
          <p:spPr bwMode="auto">
            <a:xfrm>
              <a:off x="3843337" y="4445508"/>
              <a:ext cx="1832123" cy="699580"/>
            </a:xfrm>
            <a:custGeom>
              <a:avLst/>
              <a:gdLst>
                <a:gd name="T0" fmla="*/ 2147483647 w 9684"/>
                <a:gd name="T1" fmla="*/ 0 h 3650"/>
                <a:gd name="T2" fmla="*/ 2147483647 w 9684"/>
                <a:gd name="T3" fmla="*/ 2147483647 h 3650"/>
                <a:gd name="T4" fmla="*/ 2147483647 w 9684"/>
                <a:gd name="T5" fmla="*/ 2147483647 h 3650"/>
                <a:gd name="T6" fmla="*/ 2147483647 w 9684"/>
                <a:gd name="T7" fmla="*/ 2147483647 h 3650"/>
                <a:gd name="T8" fmla="*/ 0 w 9684"/>
                <a:gd name="T9" fmla="*/ 2147483647 h 3650"/>
                <a:gd name="T10" fmla="*/ 2147483647 w 9684"/>
                <a:gd name="T11" fmla="*/ 0 h 3650"/>
                <a:gd name="T12" fmla="*/ 2147483647 w 9684"/>
                <a:gd name="T13" fmla="*/ 2147483647 h 3650"/>
                <a:gd name="T14" fmla="*/ 2147483647 w 9684"/>
                <a:gd name="T15" fmla="*/ 2147483647 h 3650"/>
                <a:gd name="T16" fmla="*/ 2147483647 w 9684"/>
                <a:gd name="T17" fmla="*/ 2147483647 h 3650"/>
                <a:gd name="T18" fmla="*/ 2147483647 w 9684"/>
                <a:gd name="T19" fmla="*/ 2147483647 h 3650"/>
                <a:gd name="T20" fmla="*/ 2147483647 w 9684"/>
                <a:gd name="T21" fmla="*/ 1029918462 h 3650"/>
                <a:gd name="T22" fmla="*/ 2147483647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4" name="Freeform 216">
              <a:extLst>
                <a:ext uri="{FF2B5EF4-FFF2-40B4-BE49-F238E27FC236}">
                  <a16:creationId xmlns:a16="http://schemas.microsoft.com/office/drawing/2014/main" xmlns="" id="{D4344456-0644-43E2-9233-A80B332DE9A9}"/>
                </a:ext>
              </a:extLst>
            </p:cNvPr>
            <p:cNvSpPr>
              <a:spLocks/>
            </p:cNvSpPr>
            <p:nvPr/>
          </p:nvSpPr>
          <p:spPr bwMode="auto">
            <a:xfrm>
              <a:off x="4779963" y="5099369"/>
              <a:ext cx="187910" cy="45719"/>
            </a:xfrm>
            <a:custGeom>
              <a:avLst/>
              <a:gdLst>
                <a:gd name="T0" fmla="*/ 2147483647 w 112"/>
                <a:gd name="T1" fmla="*/ 2147483647 h 17"/>
                <a:gd name="T2" fmla="*/ 0 w 112"/>
                <a:gd name="T3" fmla="*/ 0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112" y="17"/>
                  </a:moveTo>
                  <a:cubicBezTo>
                    <a:pt x="75" y="17"/>
                    <a:pt x="37" y="11"/>
                    <a:pt x="0"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5" name="Rectangle 217">
              <a:extLst>
                <a:ext uri="{FF2B5EF4-FFF2-40B4-BE49-F238E27FC236}">
                  <a16:creationId xmlns:a16="http://schemas.microsoft.com/office/drawing/2014/main" xmlns="" id="{C5A9317F-E60D-4071-BC75-5AADC623F753}"/>
                </a:ext>
              </a:extLst>
            </p:cNvPr>
            <p:cNvSpPr>
              <a:spLocks noChangeArrowheads="1"/>
            </p:cNvSpPr>
            <p:nvPr/>
          </p:nvSpPr>
          <p:spPr bwMode="auto">
            <a:xfrm>
              <a:off x="5905502" y="2472167"/>
              <a:ext cx="1399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800" b="1" dirty="0">
                  <a:solidFill>
                    <a:srgbClr val="000000"/>
                  </a:solidFill>
                  <a:latin typeface="+mn-lt"/>
                </a:rPr>
                <a:t>Screening</a:t>
              </a:r>
              <a:endParaRPr lang="en-GB" altLang="en-US" sz="1800" b="1" dirty="0">
                <a:latin typeface="+mn-lt"/>
              </a:endParaRPr>
            </a:p>
          </p:txBody>
        </p:sp>
        <p:sp>
          <p:nvSpPr>
            <p:cNvPr id="66" name="Rectangle 218">
              <a:extLst>
                <a:ext uri="{FF2B5EF4-FFF2-40B4-BE49-F238E27FC236}">
                  <a16:creationId xmlns:a16="http://schemas.microsoft.com/office/drawing/2014/main" xmlns="" id="{6E876053-E70F-4027-94F3-4E1A7E8E9AF4}"/>
                </a:ext>
              </a:extLst>
            </p:cNvPr>
            <p:cNvSpPr>
              <a:spLocks noChangeArrowheads="1"/>
            </p:cNvSpPr>
            <p:nvPr/>
          </p:nvSpPr>
          <p:spPr bwMode="auto">
            <a:xfrm>
              <a:off x="6259858" y="3625564"/>
              <a:ext cx="16199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800" b="1" dirty="0">
                  <a:solidFill>
                    <a:srgbClr val="000000"/>
                  </a:solidFill>
                  <a:latin typeface="+mn-lt"/>
                </a:rPr>
                <a:t>Application</a:t>
              </a:r>
              <a:endParaRPr lang="en-GB" altLang="en-US" sz="1800" b="1" dirty="0">
                <a:latin typeface="+mn-lt"/>
              </a:endParaRPr>
            </a:p>
          </p:txBody>
        </p:sp>
        <p:sp>
          <p:nvSpPr>
            <p:cNvPr id="67" name="Rectangle 219">
              <a:extLst>
                <a:ext uri="{FF2B5EF4-FFF2-40B4-BE49-F238E27FC236}">
                  <a16:creationId xmlns:a16="http://schemas.microsoft.com/office/drawing/2014/main" xmlns="" id="{5358B95F-C705-4C97-AA66-7E9AE2261363}"/>
                </a:ext>
              </a:extLst>
            </p:cNvPr>
            <p:cNvSpPr>
              <a:spLocks noChangeArrowheads="1"/>
            </p:cNvSpPr>
            <p:nvPr/>
          </p:nvSpPr>
          <p:spPr bwMode="auto">
            <a:xfrm>
              <a:off x="6119813" y="4870256"/>
              <a:ext cx="24671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800" b="1" dirty="0">
                  <a:solidFill>
                    <a:srgbClr val="000000"/>
                  </a:solidFill>
                  <a:latin typeface="+mn-lt"/>
                </a:rPr>
                <a:t>Visit of Household</a:t>
              </a:r>
              <a:endParaRPr lang="en-GB" altLang="en-US" sz="1800" b="1" dirty="0">
                <a:latin typeface="+mn-lt"/>
              </a:endParaRPr>
            </a:p>
          </p:txBody>
        </p:sp>
        <p:sp>
          <p:nvSpPr>
            <p:cNvPr id="68" name="Rectangle 220">
              <a:extLst>
                <a:ext uri="{FF2B5EF4-FFF2-40B4-BE49-F238E27FC236}">
                  <a16:creationId xmlns:a16="http://schemas.microsoft.com/office/drawing/2014/main" xmlns="" id="{DC0BB16C-990B-4573-99F9-ABDC90D90A74}"/>
                </a:ext>
              </a:extLst>
            </p:cNvPr>
            <p:cNvSpPr>
              <a:spLocks noChangeArrowheads="1"/>
            </p:cNvSpPr>
            <p:nvPr/>
          </p:nvSpPr>
          <p:spPr bwMode="auto">
            <a:xfrm>
              <a:off x="5826124" y="5616381"/>
              <a:ext cx="18936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800" b="1" dirty="0">
                  <a:solidFill>
                    <a:srgbClr val="000000"/>
                  </a:solidFill>
                  <a:latin typeface="+mn-lt"/>
                </a:rPr>
                <a:t>Loan Analysis</a:t>
              </a:r>
              <a:endParaRPr lang="en-GB" altLang="en-US" sz="1800" b="1" dirty="0">
                <a:latin typeface="+mn-lt"/>
              </a:endParaRPr>
            </a:p>
          </p:txBody>
        </p:sp>
        <p:sp>
          <p:nvSpPr>
            <p:cNvPr id="69" name="Rectangle 221">
              <a:extLst>
                <a:ext uri="{FF2B5EF4-FFF2-40B4-BE49-F238E27FC236}">
                  <a16:creationId xmlns:a16="http://schemas.microsoft.com/office/drawing/2014/main" xmlns="" id="{FBA24806-1BC8-47A9-9B71-503B874DA802}"/>
                </a:ext>
              </a:extLst>
            </p:cNvPr>
            <p:cNvSpPr>
              <a:spLocks noChangeArrowheads="1"/>
            </p:cNvSpPr>
            <p:nvPr/>
          </p:nvSpPr>
          <p:spPr bwMode="auto">
            <a:xfrm>
              <a:off x="1989414" y="5717981"/>
              <a:ext cx="2536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800" b="1" dirty="0">
                  <a:solidFill>
                    <a:srgbClr val="000000"/>
                  </a:solidFill>
                  <a:latin typeface="+mn-lt"/>
                </a:rPr>
                <a:t>Credit Committee</a:t>
              </a:r>
              <a:endParaRPr lang="en-GB" altLang="en-US" sz="1800" b="1" dirty="0">
                <a:latin typeface="+mn-lt"/>
              </a:endParaRPr>
            </a:p>
          </p:txBody>
        </p:sp>
        <p:sp>
          <p:nvSpPr>
            <p:cNvPr id="70" name="Rectangle 222">
              <a:extLst>
                <a:ext uri="{FF2B5EF4-FFF2-40B4-BE49-F238E27FC236}">
                  <a16:creationId xmlns:a16="http://schemas.microsoft.com/office/drawing/2014/main" xmlns="" id="{DAA4D003-FE22-4AD0-BF70-CDDD65FD8715}"/>
                </a:ext>
              </a:extLst>
            </p:cNvPr>
            <p:cNvSpPr>
              <a:spLocks noChangeArrowheads="1"/>
            </p:cNvSpPr>
            <p:nvPr/>
          </p:nvSpPr>
          <p:spPr bwMode="auto">
            <a:xfrm>
              <a:off x="2305394" y="4937624"/>
              <a:ext cx="1850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800" b="1" dirty="0">
                  <a:solidFill>
                    <a:srgbClr val="000000"/>
                  </a:solidFill>
                  <a:latin typeface="+mn-lt"/>
                </a:rPr>
                <a:t>Formalization</a:t>
              </a:r>
              <a:endParaRPr lang="en-GB" altLang="en-US" sz="1800" b="1" dirty="0">
                <a:latin typeface="+mn-lt"/>
              </a:endParaRPr>
            </a:p>
          </p:txBody>
        </p:sp>
        <p:sp>
          <p:nvSpPr>
            <p:cNvPr id="71" name="Rectangle 223">
              <a:extLst>
                <a:ext uri="{FF2B5EF4-FFF2-40B4-BE49-F238E27FC236}">
                  <a16:creationId xmlns:a16="http://schemas.microsoft.com/office/drawing/2014/main" xmlns="" id="{96B19026-A7AC-4F9D-B19F-E7E2FD4D95A3}"/>
                </a:ext>
              </a:extLst>
            </p:cNvPr>
            <p:cNvSpPr>
              <a:spLocks noChangeArrowheads="1"/>
            </p:cNvSpPr>
            <p:nvPr/>
          </p:nvSpPr>
          <p:spPr bwMode="auto">
            <a:xfrm>
              <a:off x="2150856" y="4402842"/>
              <a:ext cx="1879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800" b="1" dirty="0">
                  <a:solidFill>
                    <a:srgbClr val="000000"/>
                  </a:solidFill>
                  <a:latin typeface="+mn-lt"/>
                </a:rPr>
                <a:t>Disbursement</a:t>
              </a:r>
              <a:endParaRPr lang="en-GB" altLang="en-US" sz="1800" b="1" dirty="0">
                <a:latin typeface="+mn-lt"/>
              </a:endParaRPr>
            </a:p>
          </p:txBody>
        </p:sp>
        <p:sp>
          <p:nvSpPr>
            <p:cNvPr id="72" name="Rectangle 224">
              <a:extLst>
                <a:ext uri="{FF2B5EF4-FFF2-40B4-BE49-F238E27FC236}">
                  <a16:creationId xmlns:a16="http://schemas.microsoft.com/office/drawing/2014/main" xmlns="" id="{D9B6A9E3-B620-48CE-933D-77D6FD014EA8}"/>
                </a:ext>
              </a:extLst>
            </p:cNvPr>
            <p:cNvSpPr>
              <a:spLocks noChangeArrowheads="1"/>
            </p:cNvSpPr>
            <p:nvPr/>
          </p:nvSpPr>
          <p:spPr bwMode="auto">
            <a:xfrm>
              <a:off x="2356190" y="3096330"/>
              <a:ext cx="18961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800" b="1" dirty="0">
                  <a:solidFill>
                    <a:srgbClr val="000000"/>
                  </a:solidFill>
                  <a:latin typeface="+mn-lt"/>
                </a:rPr>
                <a:t>Repayment</a:t>
              </a:r>
              <a:endParaRPr lang="en-GB" altLang="en-US" sz="1800" b="1" dirty="0">
                <a:latin typeface="+mn-lt"/>
              </a:endParaRPr>
            </a:p>
          </p:txBody>
        </p:sp>
        <p:sp>
          <p:nvSpPr>
            <p:cNvPr id="73" name="Rectangle 225">
              <a:extLst>
                <a:ext uri="{FF2B5EF4-FFF2-40B4-BE49-F238E27FC236}">
                  <a16:creationId xmlns:a16="http://schemas.microsoft.com/office/drawing/2014/main" xmlns="" id="{E8BAFA08-A5E1-4F90-A096-3C2D1732340B}"/>
                </a:ext>
              </a:extLst>
            </p:cNvPr>
            <p:cNvSpPr>
              <a:spLocks noChangeArrowheads="1"/>
            </p:cNvSpPr>
            <p:nvPr/>
          </p:nvSpPr>
          <p:spPr bwMode="auto">
            <a:xfrm>
              <a:off x="3332166" y="2323700"/>
              <a:ext cx="10415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800" b="1" dirty="0">
                  <a:solidFill>
                    <a:srgbClr val="000000"/>
                  </a:solidFill>
                  <a:latin typeface="+mn-lt"/>
                </a:rPr>
                <a:t>Repeat</a:t>
              </a:r>
              <a:endParaRPr lang="en-GB" altLang="en-US" sz="1800" b="1" dirty="0">
                <a:latin typeface="+mn-lt"/>
              </a:endParaRPr>
            </a:p>
          </p:txBody>
        </p:sp>
        <p:sp>
          <p:nvSpPr>
            <p:cNvPr id="74" name="Rectangle 230">
              <a:extLst>
                <a:ext uri="{FF2B5EF4-FFF2-40B4-BE49-F238E27FC236}">
                  <a16:creationId xmlns:a16="http://schemas.microsoft.com/office/drawing/2014/main" xmlns="" id="{48A1A88F-BF06-4E8C-AE5D-5A10BC2E7750}"/>
                </a:ext>
              </a:extLst>
            </p:cNvPr>
            <p:cNvSpPr>
              <a:spLocks noChangeArrowheads="1"/>
            </p:cNvSpPr>
            <p:nvPr/>
          </p:nvSpPr>
          <p:spPr bwMode="auto">
            <a:xfrm>
              <a:off x="4558816" y="4234362"/>
              <a:ext cx="7147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GB" altLang="en-US" b="1" dirty="0" smtClean="0">
                  <a:solidFill>
                    <a:srgbClr val="000000"/>
                  </a:solidFill>
                </a:rPr>
                <a:t>RO</a:t>
              </a:r>
              <a:endParaRPr lang="en-GB" altLang="en-US" dirty="0"/>
            </a:p>
          </p:txBody>
        </p:sp>
        <p:sp>
          <p:nvSpPr>
            <p:cNvPr id="75" name="Rectangle 231">
              <a:extLst>
                <a:ext uri="{FF2B5EF4-FFF2-40B4-BE49-F238E27FC236}">
                  <a16:creationId xmlns:a16="http://schemas.microsoft.com/office/drawing/2014/main" xmlns="" id="{665CEA79-4E5D-40E4-AEE4-CA6179635331}"/>
                </a:ext>
              </a:extLst>
            </p:cNvPr>
            <p:cNvSpPr>
              <a:spLocks noChangeArrowheads="1"/>
            </p:cNvSpPr>
            <p:nvPr/>
          </p:nvSpPr>
          <p:spPr bwMode="auto">
            <a:xfrm>
              <a:off x="6200774" y="4214619"/>
              <a:ext cx="2133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800" b="1" dirty="0">
                  <a:solidFill>
                    <a:srgbClr val="000000"/>
                  </a:solidFill>
                  <a:latin typeface="+mn-lt"/>
                </a:rPr>
                <a:t>Visit of Business</a:t>
              </a:r>
              <a:endParaRPr lang="en-GB" altLang="en-US" sz="1800" b="1" dirty="0">
                <a:latin typeface="+mn-lt"/>
              </a:endParaRPr>
            </a:p>
          </p:txBody>
        </p:sp>
        <p:sp>
          <p:nvSpPr>
            <p:cNvPr id="76" name="Rectangle 232">
              <a:extLst>
                <a:ext uri="{FF2B5EF4-FFF2-40B4-BE49-F238E27FC236}">
                  <a16:creationId xmlns:a16="http://schemas.microsoft.com/office/drawing/2014/main" xmlns="" id="{A91B4106-F810-419E-8F3D-DFD6C9D9183E}"/>
                </a:ext>
              </a:extLst>
            </p:cNvPr>
            <p:cNvSpPr>
              <a:spLocks noChangeArrowheads="1"/>
            </p:cNvSpPr>
            <p:nvPr/>
          </p:nvSpPr>
          <p:spPr bwMode="auto">
            <a:xfrm>
              <a:off x="2302977" y="3750380"/>
              <a:ext cx="1480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800" b="1" dirty="0">
                  <a:solidFill>
                    <a:srgbClr val="000000"/>
                  </a:solidFill>
                  <a:latin typeface="+mn-lt"/>
                </a:rPr>
                <a:t>Monitoring</a:t>
              </a:r>
              <a:endParaRPr lang="en-GB" altLang="en-US" sz="1800" b="1" dirty="0">
                <a:latin typeface="+mn-lt"/>
              </a:endParaRPr>
            </a:p>
          </p:txBody>
        </p:sp>
        <p:sp>
          <p:nvSpPr>
            <p:cNvPr id="77" name="Rectangle 234">
              <a:extLst>
                <a:ext uri="{FF2B5EF4-FFF2-40B4-BE49-F238E27FC236}">
                  <a16:creationId xmlns:a16="http://schemas.microsoft.com/office/drawing/2014/main" xmlns="" id="{01E0CF03-657A-4CE8-A5D9-D36886B20BB2}"/>
                </a:ext>
              </a:extLst>
            </p:cNvPr>
            <p:cNvSpPr>
              <a:spLocks noChangeArrowheads="1"/>
            </p:cNvSpPr>
            <p:nvPr/>
          </p:nvSpPr>
          <p:spPr bwMode="auto">
            <a:xfrm>
              <a:off x="2913343" y="6156268"/>
              <a:ext cx="212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800" b="1" dirty="0">
                  <a:solidFill>
                    <a:srgbClr val="000000"/>
                  </a:solidFill>
                  <a:latin typeface="+mn-lt"/>
                </a:rPr>
                <a:t>Pre-Committee</a:t>
              </a:r>
              <a:endParaRPr lang="en-GB" altLang="en-US" sz="1800" b="1" dirty="0">
                <a:latin typeface="+mn-lt"/>
              </a:endParaRPr>
            </a:p>
          </p:txBody>
        </p:sp>
        <p:sp>
          <p:nvSpPr>
            <p:cNvPr id="78" name="Rectangle 235">
              <a:extLst>
                <a:ext uri="{FF2B5EF4-FFF2-40B4-BE49-F238E27FC236}">
                  <a16:creationId xmlns:a16="http://schemas.microsoft.com/office/drawing/2014/main" xmlns="" id="{E474BC91-6859-4D39-87BA-B1CA01F157E1}"/>
                </a:ext>
              </a:extLst>
            </p:cNvPr>
            <p:cNvSpPr>
              <a:spLocks noChangeArrowheads="1"/>
            </p:cNvSpPr>
            <p:nvPr/>
          </p:nvSpPr>
          <p:spPr bwMode="auto">
            <a:xfrm>
              <a:off x="4855470" y="6208947"/>
              <a:ext cx="259545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800" b="1" dirty="0">
                  <a:solidFill>
                    <a:srgbClr val="000000"/>
                  </a:solidFill>
                  <a:latin typeface="+mn-lt"/>
                </a:rPr>
                <a:t>Preparation of loan proposal             </a:t>
              </a:r>
            </a:p>
          </p:txBody>
        </p:sp>
        <p:sp>
          <p:nvSpPr>
            <p:cNvPr id="79" name="Rectangle 170">
              <a:extLst>
                <a:ext uri="{FF2B5EF4-FFF2-40B4-BE49-F238E27FC236}">
                  <a16:creationId xmlns:a16="http://schemas.microsoft.com/office/drawing/2014/main" xmlns="" id="{9122A7AD-C28D-463C-A387-B15115EFC697}"/>
                </a:ext>
              </a:extLst>
            </p:cNvPr>
            <p:cNvSpPr>
              <a:spLocks noChangeArrowheads="1"/>
            </p:cNvSpPr>
            <p:nvPr/>
          </p:nvSpPr>
          <p:spPr bwMode="auto">
            <a:xfrm>
              <a:off x="4535487" y="1885275"/>
              <a:ext cx="14111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800" b="1" dirty="0">
                  <a:solidFill>
                    <a:srgbClr val="000000"/>
                  </a:solidFill>
                  <a:latin typeface="+mn-lt"/>
                </a:rPr>
                <a:t>Marketing</a:t>
              </a:r>
              <a:endParaRPr lang="en-GB" altLang="en-US" sz="1800" b="1" dirty="0">
                <a:latin typeface="+mn-lt"/>
              </a:endParaRPr>
            </a:p>
          </p:txBody>
        </p:sp>
      </p:grpSp>
      <p:sp>
        <p:nvSpPr>
          <p:cNvPr id="2" name="TextBox 1"/>
          <p:cNvSpPr txBox="1"/>
          <p:nvPr/>
        </p:nvSpPr>
        <p:spPr>
          <a:xfrm>
            <a:off x="727612" y="1296630"/>
            <a:ext cx="6827431" cy="1200329"/>
          </a:xfrm>
          <a:prstGeom prst="rect">
            <a:avLst/>
          </a:prstGeom>
          <a:noFill/>
        </p:spPr>
        <p:txBody>
          <a:bodyPr wrap="square" rtlCol="0">
            <a:spAutoFit/>
          </a:bodyPr>
          <a:lstStyle/>
          <a:p>
            <a:r>
              <a:rPr lang="en-US" altLang="en-US" dirty="0">
                <a:solidFill>
                  <a:schemeClr val="accent1">
                    <a:lumMod val="75000"/>
                  </a:schemeClr>
                </a:solidFill>
                <a:latin typeface="GaramondItcTEE"/>
              </a:rPr>
              <a:t>This could also be called First Contact, whereby the RO meets the client and discuss conditions to be met by both parties before the loan is granted </a:t>
            </a:r>
            <a:endParaRPr lang="en-US" dirty="0">
              <a:solidFill>
                <a:schemeClr val="accent1">
                  <a:lumMod val="75000"/>
                </a:schemeClr>
              </a:solidFill>
              <a:latin typeface="GaramondItcTEE"/>
            </a:endParaRPr>
          </a:p>
          <a:p>
            <a:endParaRPr lang="en-US" dirty="0"/>
          </a:p>
        </p:txBody>
      </p:sp>
      <p:sp>
        <p:nvSpPr>
          <p:cNvPr id="168" name="Footer Placeholder 167"/>
          <p:cNvSpPr>
            <a:spLocks noGrp="1"/>
          </p:cNvSpPr>
          <p:nvPr>
            <p:ph type="ftr" sz="quarter" idx="11"/>
          </p:nvPr>
        </p:nvSpPr>
        <p:spPr/>
        <p:txBody>
          <a:bodyPr/>
          <a:lstStyle/>
          <a:p>
            <a:r>
              <a:rPr lang="en-GB" smtClean="0"/>
              <a:t>14</a:t>
            </a:r>
            <a:endParaRPr lang="en-GB" dirty="0"/>
          </a:p>
        </p:txBody>
      </p:sp>
    </p:spTree>
    <p:extLst>
      <p:ext uri="{BB962C8B-B14F-4D97-AF65-F5344CB8AC3E}">
        <p14:creationId xmlns:p14="http://schemas.microsoft.com/office/powerpoint/2010/main" val="31122469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3C4480-47C9-48EF-82BE-59E0CB86F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81" y="0"/>
            <a:ext cx="10705294" cy="7559675"/>
          </a:xfrm>
          <a:prstGeom prst="rect">
            <a:avLst/>
          </a:prstGeom>
        </p:spPr>
      </p:pic>
      <p:sp>
        <p:nvSpPr>
          <p:cNvPr id="5" name="TextBox 4">
            <a:extLst>
              <a:ext uri="{FF2B5EF4-FFF2-40B4-BE49-F238E27FC236}">
                <a16:creationId xmlns:a16="http://schemas.microsoft.com/office/drawing/2014/main" xmlns="" id="{B6E85F71-BB43-40B5-8005-074DE336457D}"/>
              </a:ext>
            </a:extLst>
          </p:cNvPr>
          <p:cNvSpPr txBox="1"/>
          <p:nvPr/>
        </p:nvSpPr>
        <p:spPr>
          <a:xfrm>
            <a:off x="727612" y="448260"/>
            <a:ext cx="4186106" cy="400110"/>
          </a:xfrm>
          <a:prstGeom prst="rect">
            <a:avLst/>
          </a:prstGeom>
          <a:noFill/>
        </p:spPr>
        <p:txBody>
          <a:bodyPr wrap="square" rtlCol="0">
            <a:spAutoFit/>
          </a:bodyPr>
          <a:lstStyle/>
          <a:p>
            <a:r>
              <a:rPr lang="en-GB" sz="2000" b="1" dirty="0" smtClean="0">
                <a:solidFill>
                  <a:schemeClr val="bg1"/>
                </a:solidFill>
                <a:latin typeface="GaramondItcTEE" pitchFamily="2" charset="0"/>
              </a:rPr>
              <a:t>SCREENING</a:t>
            </a:r>
            <a:r>
              <a:rPr lang="en-GB" sz="2000" b="1" dirty="0" smtClean="0">
                <a:solidFill>
                  <a:schemeClr val="bg1"/>
                </a:solidFill>
                <a:latin typeface="GaramondItcTEE" pitchFamily="2" charset="0"/>
              </a:rPr>
              <a:t> </a:t>
            </a:r>
            <a:endParaRPr lang="en-GB" sz="2000" dirty="0">
              <a:solidFill>
                <a:schemeClr val="bg1"/>
              </a:solidFill>
              <a:latin typeface="GaramondItcTEE" pitchFamily="2" charset="0"/>
            </a:endParaRPr>
          </a:p>
        </p:txBody>
      </p:sp>
      <p:sp>
        <p:nvSpPr>
          <p:cNvPr id="6" name="TextBox 5">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sp>
        <p:nvSpPr>
          <p:cNvPr id="4" name="TextBox 3"/>
          <p:cNvSpPr txBox="1"/>
          <p:nvPr/>
        </p:nvSpPr>
        <p:spPr>
          <a:xfrm>
            <a:off x="449705" y="1229193"/>
            <a:ext cx="7853786" cy="646331"/>
          </a:xfrm>
          <a:prstGeom prst="rect">
            <a:avLst/>
          </a:prstGeom>
          <a:noFill/>
        </p:spPr>
        <p:txBody>
          <a:bodyPr wrap="square" rtlCol="0">
            <a:spAutoFit/>
          </a:bodyPr>
          <a:lstStyle/>
          <a:p>
            <a:r>
              <a:rPr lang="en-GB" altLang="en-US" dirty="0">
                <a:solidFill>
                  <a:schemeClr val="accent1">
                    <a:lumMod val="75000"/>
                  </a:schemeClr>
                </a:solidFill>
                <a:latin typeface="GaramondItcTEE"/>
              </a:rPr>
              <a:t>The screening will have a much more important role in the loan process</a:t>
            </a:r>
          </a:p>
          <a:p>
            <a:endParaRPr lang="en-US" dirty="0"/>
          </a:p>
        </p:txBody>
      </p:sp>
      <p:sp>
        <p:nvSpPr>
          <p:cNvPr id="8" name="Oval 9">
            <a:extLst>
              <a:ext uri="{FF2B5EF4-FFF2-40B4-BE49-F238E27FC236}">
                <a16:creationId xmlns:a16="http://schemas.microsoft.com/office/drawing/2014/main" xmlns="" id="{CA32B233-6CA1-4D55-BC0B-84946EDCC953}"/>
              </a:ext>
            </a:extLst>
          </p:cNvPr>
          <p:cNvSpPr>
            <a:spLocks noChangeArrowheads="1"/>
          </p:cNvSpPr>
          <p:nvPr/>
        </p:nvSpPr>
        <p:spPr bwMode="gray">
          <a:xfrm>
            <a:off x="3884253" y="2012245"/>
            <a:ext cx="2835275" cy="865187"/>
          </a:xfrm>
          <a:prstGeom prst="ellipse">
            <a:avLst/>
          </a:prstGeom>
          <a:solidFill>
            <a:srgbClr val="005086"/>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lstStyle>
            <a:lvl1pPr defTabSz="762000" eaLnBrk="0" hangingPunct="0">
              <a:defRPr sz="2000">
                <a:solidFill>
                  <a:schemeClr val="tx1"/>
                </a:solidFill>
                <a:latin typeface="Arial" panose="020B0604020202020204" pitchFamily="34" charset="0"/>
              </a:defRPr>
            </a:lvl1pPr>
            <a:lvl2pPr marL="742950" indent="-285750" defTabSz="762000" eaLnBrk="0" hangingPunct="0">
              <a:defRPr sz="2000">
                <a:solidFill>
                  <a:schemeClr val="tx1"/>
                </a:solidFill>
                <a:latin typeface="Arial" panose="020B0604020202020204" pitchFamily="34" charset="0"/>
              </a:defRPr>
            </a:lvl2pPr>
            <a:lvl3pPr marL="1143000" indent="-228600" defTabSz="762000" eaLnBrk="0" hangingPunct="0">
              <a:defRPr sz="2000">
                <a:solidFill>
                  <a:schemeClr val="tx1"/>
                </a:solidFill>
                <a:latin typeface="Arial" panose="020B0604020202020204" pitchFamily="34" charset="0"/>
              </a:defRPr>
            </a:lvl3pPr>
            <a:lvl4pPr marL="1600200" indent="-228600" defTabSz="762000" eaLnBrk="0" hangingPunct="0">
              <a:defRPr sz="2000">
                <a:solidFill>
                  <a:schemeClr val="tx1"/>
                </a:solidFill>
                <a:latin typeface="Arial" panose="020B0604020202020204" pitchFamily="34" charset="0"/>
              </a:defRPr>
            </a:lvl4pPr>
            <a:lvl5pPr marL="2057400" indent="-228600" defTabSz="762000" eaLnBrk="0" hangingPunct="0">
              <a:defRPr sz="20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000">
                <a:solidFill>
                  <a:schemeClr val="tx1"/>
                </a:solidFill>
                <a:latin typeface="Arial" panose="020B0604020202020204" pitchFamily="34" charset="0"/>
              </a:defRPr>
            </a:lvl9pPr>
          </a:lstStyle>
          <a:p>
            <a:pPr algn="ctr">
              <a:lnSpc>
                <a:spcPct val="95000"/>
              </a:lnSpc>
            </a:pPr>
            <a:r>
              <a:rPr lang="en-GB" altLang="en-US" sz="2500" b="1" dirty="0">
                <a:latin typeface="+mn-lt"/>
                <a:ea typeface="ＭＳ Ｐゴシック" panose="020B0600070205080204" pitchFamily="34" charset="-128"/>
              </a:rPr>
              <a:t>Objectives</a:t>
            </a:r>
            <a:endParaRPr lang="en-US" altLang="en-US" sz="2500" b="1" dirty="0">
              <a:latin typeface="+mn-lt"/>
              <a:ea typeface="ＭＳ Ｐゴシック" panose="020B0600070205080204" pitchFamily="34" charset="-128"/>
            </a:endParaRPr>
          </a:p>
        </p:txBody>
      </p:sp>
      <p:sp>
        <p:nvSpPr>
          <p:cNvPr id="9" name="AutoShape 6">
            <a:extLst>
              <a:ext uri="{FF2B5EF4-FFF2-40B4-BE49-F238E27FC236}">
                <a16:creationId xmlns:a16="http://schemas.microsoft.com/office/drawing/2014/main" xmlns="" id="{CFBF7C85-9A59-4139-B841-50ED5689781F}"/>
              </a:ext>
            </a:extLst>
          </p:cNvPr>
          <p:cNvSpPr>
            <a:spLocks noChangeArrowheads="1"/>
          </p:cNvSpPr>
          <p:nvPr/>
        </p:nvSpPr>
        <p:spPr bwMode="auto">
          <a:xfrm rot="19832197" flipH="1" flipV="1">
            <a:off x="3308901" y="2521124"/>
            <a:ext cx="743411" cy="448937"/>
          </a:xfrm>
          <a:prstGeom prst="rightArrow">
            <a:avLst>
              <a:gd name="adj1" fmla="val 50000"/>
              <a:gd name="adj2" fmla="val 38767"/>
            </a:avLst>
          </a:prstGeom>
          <a:gradFill rotWithShape="1">
            <a:gsLst>
              <a:gs pos="0">
                <a:srgbClr val="005086"/>
              </a:gs>
              <a:gs pos="100000">
                <a:srgbClr val="5F5F5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2400" baseline="30000">
              <a:solidFill>
                <a:srgbClr val="3B3B3B"/>
              </a:solidFill>
              <a:latin typeface="Lucida Sans" panose="020B0602030504020204" pitchFamily="34" charset="0"/>
              <a:ea typeface="ＭＳ Ｐゴシック" panose="020B0600070205080204" pitchFamily="34" charset="-128"/>
            </a:endParaRPr>
          </a:p>
        </p:txBody>
      </p:sp>
      <p:sp>
        <p:nvSpPr>
          <p:cNvPr id="10" name="AutoShape 6">
            <a:extLst>
              <a:ext uri="{FF2B5EF4-FFF2-40B4-BE49-F238E27FC236}">
                <a16:creationId xmlns:a16="http://schemas.microsoft.com/office/drawing/2014/main" xmlns="" id="{0294430E-6481-480F-91E1-F31B62A9B4C2}"/>
              </a:ext>
            </a:extLst>
          </p:cNvPr>
          <p:cNvSpPr>
            <a:spLocks noChangeArrowheads="1"/>
          </p:cNvSpPr>
          <p:nvPr/>
        </p:nvSpPr>
        <p:spPr bwMode="auto">
          <a:xfrm rot="16200000" flipH="1" flipV="1">
            <a:off x="5259721" y="2648639"/>
            <a:ext cx="207961" cy="642526"/>
          </a:xfrm>
          <a:prstGeom prst="rightArrow">
            <a:avLst>
              <a:gd name="adj1" fmla="val 43620"/>
              <a:gd name="adj2" fmla="val 42616"/>
            </a:avLst>
          </a:prstGeom>
          <a:gradFill rotWithShape="1">
            <a:gsLst>
              <a:gs pos="0">
                <a:srgbClr val="005086"/>
              </a:gs>
              <a:gs pos="100000">
                <a:srgbClr val="5F5F5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2400" baseline="30000">
              <a:solidFill>
                <a:srgbClr val="3B3B3B"/>
              </a:solidFill>
              <a:latin typeface="Lucida Sans" panose="020B0602030504020204" pitchFamily="34" charset="0"/>
              <a:ea typeface="ＭＳ Ｐゴシック" panose="020B0600070205080204" pitchFamily="34" charset="-128"/>
            </a:endParaRPr>
          </a:p>
        </p:txBody>
      </p:sp>
      <p:sp>
        <p:nvSpPr>
          <p:cNvPr id="11" name="AutoShape 6">
            <a:extLst>
              <a:ext uri="{FF2B5EF4-FFF2-40B4-BE49-F238E27FC236}">
                <a16:creationId xmlns:a16="http://schemas.microsoft.com/office/drawing/2014/main" xmlns="" id="{9E62CEBA-70A7-4499-BEE9-70E711FE7E07}"/>
              </a:ext>
            </a:extLst>
          </p:cNvPr>
          <p:cNvSpPr>
            <a:spLocks noChangeArrowheads="1"/>
          </p:cNvSpPr>
          <p:nvPr/>
        </p:nvSpPr>
        <p:spPr bwMode="auto">
          <a:xfrm rot="1898327" flipV="1">
            <a:off x="6522505" y="2522486"/>
            <a:ext cx="766576" cy="410709"/>
          </a:xfrm>
          <a:prstGeom prst="rightArrow">
            <a:avLst>
              <a:gd name="adj1" fmla="val 50000"/>
              <a:gd name="adj2" fmla="val 38767"/>
            </a:avLst>
          </a:prstGeom>
          <a:gradFill rotWithShape="1">
            <a:gsLst>
              <a:gs pos="0">
                <a:srgbClr val="005086"/>
              </a:gs>
              <a:gs pos="100000">
                <a:srgbClr val="5F5F5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2400" baseline="30000">
              <a:solidFill>
                <a:srgbClr val="3B3B3B"/>
              </a:solidFill>
              <a:latin typeface="Lucida Sans" panose="020B0602030504020204" pitchFamily="34" charset="0"/>
              <a:ea typeface="ＭＳ Ｐゴシック" panose="020B0600070205080204" pitchFamily="34" charset="-128"/>
            </a:endParaRPr>
          </a:p>
        </p:txBody>
      </p:sp>
      <p:sp>
        <p:nvSpPr>
          <p:cNvPr id="12" name="AutoShape 11">
            <a:extLst>
              <a:ext uri="{FF2B5EF4-FFF2-40B4-BE49-F238E27FC236}">
                <a16:creationId xmlns:a16="http://schemas.microsoft.com/office/drawing/2014/main" xmlns="" id="{6B2BB58D-C102-42E1-8FE8-B5EB78E549EB}"/>
              </a:ext>
            </a:extLst>
          </p:cNvPr>
          <p:cNvSpPr>
            <a:spLocks noChangeArrowheads="1"/>
          </p:cNvSpPr>
          <p:nvPr/>
        </p:nvSpPr>
        <p:spPr bwMode="auto">
          <a:xfrm>
            <a:off x="1042340" y="3117959"/>
            <a:ext cx="2835275" cy="725594"/>
          </a:xfrm>
          <a:prstGeom prst="roundRect">
            <a:avLst>
              <a:gd name="adj" fmla="val 16667"/>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style>
          <a:lnRef idx="0">
            <a:scrgbClr r="0" g="0" b="0"/>
          </a:lnRef>
          <a:fillRef idx="0">
            <a:scrgbClr r="0" g="0" b="0"/>
          </a:fillRef>
          <a:effectRef idx="0">
            <a:scrgbClr r="0" g="0" b="0"/>
          </a:effectRef>
          <a:fontRef idx="minor">
            <a:schemeClr val="lt1"/>
          </a:fontRef>
        </p:style>
        <p:txBody>
          <a:bodyPr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en-US" sz="1400" b="1" dirty="0">
                <a:solidFill>
                  <a:schemeClr val="bg1"/>
                </a:solidFill>
                <a:latin typeface="Lucida Sans" panose="020B0602030504020204" pitchFamily="34" charset="0"/>
                <a:ea typeface="ＭＳ Ｐゴシック" panose="020B0600070205080204" pitchFamily="34" charset="-128"/>
              </a:rPr>
              <a:t>Eligibility of the Client</a:t>
            </a:r>
          </a:p>
        </p:txBody>
      </p:sp>
      <p:sp>
        <p:nvSpPr>
          <p:cNvPr id="16" name="AutoShape 11">
            <a:extLst>
              <a:ext uri="{FF2B5EF4-FFF2-40B4-BE49-F238E27FC236}">
                <a16:creationId xmlns:a16="http://schemas.microsoft.com/office/drawing/2014/main" xmlns="" id="{D8644F1B-2096-4BB1-8F39-68CADB18A215}"/>
              </a:ext>
            </a:extLst>
          </p:cNvPr>
          <p:cNvSpPr>
            <a:spLocks noChangeArrowheads="1"/>
          </p:cNvSpPr>
          <p:nvPr/>
        </p:nvSpPr>
        <p:spPr bwMode="auto">
          <a:xfrm>
            <a:off x="3977970" y="3117960"/>
            <a:ext cx="2835275" cy="725596"/>
          </a:xfrm>
          <a:prstGeom prst="roundRect">
            <a:avLst>
              <a:gd name="adj" fmla="val 16667"/>
            </a:avLst>
          </a:prstGeom>
          <a:ln w="9525">
            <a:solidFill>
              <a:srgbClr val="000000"/>
            </a:solidFill>
            <a:round/>
            <a:headEnd/>
            <a:tailEnd/>
          </a:ln>
          <a:extLst/>
        </p:spPr>
        <p:style>
          <a:lnRef idx="0">
            <a:schemeClr val="dk1"/>
          </a:lnRef>
          <a:fillRef idx="3">
            <a:schemeClr val="dk1"/>
          </a:fillRef>
          <a:effectRef idx="3">
            <a:schemeClr val="dk1"/>
          </a:effectRef>
          <a:fontRef idx="minor">
            <a:schemeClr val="lt1"/>
          </a:fontRef>
        </p:style>
        <p:txBody>
          <a:bodyPr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en-US" sz="1400" b="1" dirty="0">
                <a:solidFill>
                  <a:schemeClr val="bg1"/>
                </a:solidFill>
                <a:latin typeface="Lucida Sans" panose="020B0602030504020204" pitchFamily="34" charset="0"/>
                <a:ea typeface="ＭＳ Ｐゴシック" panose="020B0600070205080204" pitchFamily="34" charset="-128"/>
              </a:rPr>
              <a:t>Eligibility of the Business for </a:t>
            </a:r>
            <a:r>
              <a:rPr lang="en-US" altLang="en-US" sz="1400" b="1" dirty="0" smtClean="0">
                <a:solidFill>
                  <a:schemeClr val="bg1"/>
                </a:solidFill>
                <a:latin typeface="Lucida Sans" panose="020B0602030504020204" pitchFamily="34" charset="0"/>
                <a:ea typeface="ＭＳ Ｐゴシック" panose="020B0600070205080204" pitchFamily="34" charset="-128"/>
              </a:rPr>
              <a:t>PRIMERA </a:t>
            </a:r>
            <a:r>
              <a:rPr lang="en-US" altLang="en-US" sz="1400" b="1" dirty="0">
                <a:solidFill>
                  <a:schemeClr val="bg1"/>
                </a:solidFill>
                <a:latin typeface="Lucida Sans" panose="020B0602030504020204" pitchFamily="34" charset="0"/>
                <a:ea typeface="ＭＳ Ｐゴシック" panose="020B0600070205080204" pitchFamily="34" charset="-128"/>
              </a:rPr>
              <a:t>procedures</a:t>
            </a:r>
          </a:p>
        </p:txBody>
      </p:sp>
      <p:sp>
        <p:nvSpPr>
          <p:cNvPr id="17" name="AutoShape 11">
            <a:extLst>
              <a:ext uri="{FF2B5EF4-FFF2-40B4-BE49-F238E27FC236}">
                <a16:creationId xmlns:a16="http://schemas.microsoft.com/office/drawing/2014/main" xmlns="" id="{CC830BF3-466B-41B2-A7B7-4AA23262FF4E}"/>
              </a:ext>
            </a:extLst>
          </p:cNvPr>
          <p:cNvSpPr>
            <a:spLocks noChangeArrowheads="1"/>
          </p:cNvSpPr>
          <p:nvPr/>
        </p:nvSpPr>
        <p:spPr bwMode="auto">
          <a:xfrm>
            <a:off x="6900350" y="3117959"/>
            <a:ext cx="2835275" cy="725594"/>
          </a:xfrm>
          <a:prstGeom prst="roundRect">
            <a:avLst>
              <a:gd name="adj" fmla="val 16667"/>
            </a:avLst>
          </a:prstGeom>
          <a:ln w="9525">
            <a:solidFill>
              <a:srgbClr val="000000"/>
            </a:solidFill>
            <a:round/>
            <a:headEnd/>
            <a:tailEnd/>
          </a:ln>
          <a:extLst/>
        </p:spPr>
        <p:style>
          <a:lnRef idx="0">
            <a:schemeClr val="dk1"/>
          </a:lnRef>
          <a:fillRef idx="3">
            <a:schemeClr val="dk1"/>
          </a:fillRef>
          <a:effectRef idx="3">
            <a:schemeClr val="dk1"/>
          </a:effectRef>
          <a:fontRef idx="minor">
            <a:schemeClr val="lt1"/>
          </a:fontRef>
        </p:style>
        <p:txBody>
          <a:bodyPr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en-US" sz="1400" b="1" dirty="0">
                <a:solidFill>
                  <a:schemeClr val="bg1"/>
                </a:solidFill>
                <a:latin typeface="Lucida Sans" panose="020B0602030504020204" pitchFamily="34" charset="0"/>
                <a:ea typeface="ＭＳ Ｐゴシック" panose="020B0600070205080204" pitchFamily="34" charset="-128"/>
              </a:rPr>
              <a:t>Time Management of R</a:t>
            </a:r>
            <a:r>
              <a:rPr lang="en-US" altLang="en-US" sz="1400" b="1" dirty="0" smtClean="0">
                <a:solidFill>
                  <a:schemeClr val="bg1"/>
                </a:solidFill>
                <a:latin typeface="Lucida Sans" panose="020B0602030504020204" pitchFamily="34" charset="0"/>
                <a:ea typeface="ＭＳ Ｐゴシック" panose="020B0600070205080204" pitchFamily="34" charset="-128"/>
              </a:rPr>
              <a:t>Os </a:t>
            </a:r>
            <a:endParaRPr lang="en-US" altLang="en-US" sz="1400" b="1" dirty="0">
              <a:solidFill>
                <a:schemeClr val="bg1"/>
              </a:solidFill>
              <a:latin typeface="Lucida Sans" panose="020B0602030504020204" pitchFamily="34" charset="0"/>
              <a:ea typeface="ＭＳ Ｐゴシック" panose="020B0600070205080204" pitchFamily="34" charset="-128"/>
            </a:endParaRPr>
          </a:p>
        </p:txBody>
      </p:sp>
      <p:sp>
        <p:nvSpPr>
          <p:cNvPr id="18" name="AutoShape 10">
            <a:extLst>
              <a:ext uri="{FF2B5EF4-FFF2-40B4-BE49-F238E27FC236}">
                <a16:creationId xmlns:a16="http://schemas.microsoft.com/office/drawing/2014/main" xmlns="" id="{3D2DA0E6-74AD-40D8-B41C-70F1AB684A65}"/>
              </a:ext>
            </a:extLst>
          </p:cNvPr>
          <p:cNvSpPr>
            <a:spLocks noChangeArrowheads="1"/>
          </p:cNvSpPr>
          <p:nvPr/>
        </p:nvSpPr>
        <p:spPr bwMode="auto">
          <a:xfrm>
            <a:off x="1040752" y="3846280"/>
            <a:ext cx="2835274" cy="2290025"/>
          </a:xfrm>
          <a:prstGeom prst="roundRect">
            <a:avLst>
              <a:gd name="adj" fmla="val 8444"/>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36000" tIns="216000" rIns="18000" bIns="36000"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600" dirty="0">
                <a:ea typeface="ＭＳ Ｐゴシック" panose="020B0600070205080204" pitchFamily="34" charset="-128"/>
              </a:rPr>
              <a:t>Screening is one of the initial processes of the credit cycle where R</a:t>
            </a:r>
            <a:r>
              <a:rPr lang="en-US" altLang="en-US" sz="1600" dirty="0" smtClean="0">
                <a:ea typeface="ＭＳ Ｐゴシック" panose="020B0600070205080204" pitchFamily="34" charset="-128"/>
              </a:rPr>
              <a:t>Os </a:t>
            </a:r>
            <a:r>
              <a:rPr lang="en-US" altLang="en-US" sz="1600" dirty="0">
                <a:ea typeface="ＭＳ Ｐゴシック" panose="020B0600070205080204" pitchFamily="34" charset="-128"/>
              </a:rPr>
              <a:t>check whether the client is eligible for a loan or not</a:t>
            </a:r>
          </a:p>
        </p:txBody>
      </p:sp>
      <p:sp>
        <p:nvSpPr>
          <p:cNvPr id="19" name="AutoShape 10">
            <a:extLst>
              <a:ext uri="{FF2B5EF4-FFF2-40B4-BE49-F238E27FC236}">
                <a16:creationId xmlns:a16="http://schemas.microsoft.com/office/drawing/2014/main" xmlns="" id="{8162E6C2-D86A-49A0-8B3A-A8C8CF872188}"/>
              </a:ext>
            </a:extLst>
          </p:cNvPr>
          <p:cNvSpPr>
            <a:spLocks noChangeArrowheads="1"/>
          </p:cNvSpPr>
          <p:nvPr/>
        </p:nvSpPr>
        <p:spPr bwMode="auto">
          <a:xfrm>
            <a:off x="3976382" y="3869789"/>
            <a:ext cx="2835274" cy="2266517"/>
          </a:xfrm>
          <a:prstGeom prst="roundRect">
            <a:avLst>
              <a:gd name="adj" fmla="val 8444"/>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36000" tIns="216000" rIns="18000" bIns="36000"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400" dirty="0">
                <a:ea typeface="ＭＳ Ｐゴシック" panose="020B0600070205080204" pitchFamily="34" charset="-128"/>
              </a:rPr>
              <a:t>The main purpose of screening is to find out in what sense the particular business of the client and the client himself meet the requirements of </a:t>
            </a:r>
            <a:r>
              <a:rPr lang="en-US" altLang="en-US" sz="1400" dirty="0" smtClean="0">
                <a:ea typeface="ＭＳ Ｐゴシック" panose="020B0600070205080204" pitchFamily="34" charset="-128"/>
              </a:rPr>
              <a:t>PRIMERA </a:t>
            </a:r>
            <a:r>
              <a:rPr lang="en-US" altLang="en-US" sz="1400" dirty="0">
                <a:ea typeface="ＭＳ Ｐゴシック" panose="020B0600070205080204" pitchFamily="34" charset="-128"/>
              </a:rPr>
              <a:t>lending procedures</a:t>
            </a:r>
          </a:p>
        </p:txBody>
      </p:sp>
      <p:sp>
        <p:nvSpPr>
          <p:cNvPr id="20" name="AutoShape 10">
            <a:extLst>
              <a:ext uri="{FF2B5EF4-FFF2-40B4-BE49-F238E27FC236}">
                <a16:creationId xmlns:a16="http://schemas.microsoft.com/office/drawing/2014/main" xmlns="" id="{A850CAFF-9147-4272-9DCF-0DB9BFAC8DBD}"/>
              </a:ext>
            </a:extLst>
          </p:cNvPr>
          <p:cNvSpPr>
            <a:spLocks noChangeArrowheads="1"/>
          </p:cNvSpPr>
          <p:nvPr/>
        </p:nvSpPr>
        <p:spPr bwMode="auto">
          <a:xfrm>
            <a:off x="6898760" y="3869789"/>
            <a:ext cx="2835274" cy="2296495"/>
          </a:xfrm>
          <a:prstGeom prst="roundRect">
            <a:avLst>
              <a:gd name="adj" fmla="val 8444"/>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36000" tIns="216000" rIns="18000" bIns="36000"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US" altLang="en-US" sz="1400" dirty="0">
                <a:ea typeface="ＭＳ Ｐゴシック" panose="020B0600070205080204" pitchFamily="34" charset="-128"/>
              </a:rPr>
              <a:t>With the longer assessment process and higher requirements of SME loans, doing a proper screening will allow the R</a:t>
            </a:r>
            <a:r>
              <a:rPr lang="en-US" altLang="en-US" sz="1400" dirty="0" smtClean="0">
                <a:ea typeface="ＭＳ Ｐゴシック" panose="020B0600070205080204" pitchFamily="34" charset="-128"/>
              </a:rPr>
              <a:t>O </a:t>
            </a:r>
            <a:r>
              <a:rPr lang="en-US" altLang="en-US" sz="1400" dirty="0">
                <a:ea typeface="ＭＳ Ｐゴシック" panose="020B0600070205080204" pitchFamily="34" charset="-128"/>
              </a:rPr>
              <a:t>to manage time properly</a:t>
            </a:r>
          </a:p>
        </p:txBody>
      </p:sp>
      <p:sp>
        <p:nvSpPr>
          <p:cNvPr id="22" name="TextBox 21"/>
          <p:cNvSpPr txBox="1"/>
          <p:nvPr/>
        </p:nvSpPr>
        <p:spPr>
          <a:xfrm>
            <a:off x="449705" y="6241820"/>
            <a:ext cx="9668656" cy="923330"/>
          </a:xfrm>
          <a:prstGeom prst="rect">
            <a:avLst/>
          </a:prstGeom>
          <a:noFill/>
        </p:spPr>
        <p:txBody>
          <a:bodyPr wrap="square" rtlCol="0">
            <a:spAutoFit/>
          </a:bodyPr>
          <a:lstStyle/>
          <a:p>
            <a:r>
              <a:rPr lang="en-US" altLang="en-US" b="1" dirty="0">
                <a:solidFill>
                  <a:srgbClr val="3B3B3B"/>
                </a:solidFill>
                <a:latin typeface="Lucida Sans" panose="020B0602030504020204" pitchFamily="34" charset="0"/>
                <a:ea typeface="ＭＳ Ｐゴシック" panose="020B0600070205080204" pitchFamily="34" charset="-128"/>
              </a:rPr>
              <a:t>The success of screening depends on BDOs‘ experience and skills as well as the knowledge of standard criteria and SME loan conditions</a:t>
            </a:r>
          </a:p>
          <a:p>
            <a:endParaRPr lang="en-US" dirty="0"/>
          </a:p>
        </p:txBody>
      </p:sp>
      <p:sp>
        <p:nvSpPr>
          <p:cNvPr id="24" name="Footer Placeholder 23"/>
          <p:cNvSpPr>
            <a:spLocks noGrp="1"/>
          </p:cNvSpPr>
          <p:nvPr>
            <p:ph type="ftr" sz="quarter" idx="11"/>
          </p:nvPr>
        </p:nvSpPr>
        <p:spPr/>
        <p:txBody>
          <a:bodyPr/>
          <a:lstStyle/>
          <a:p>
            <a:r>
              <a:rPr lang="en-GB" smtClean="0"/>
              <a:t>15</a:t>
            </a:r>
            <a:endParaRPr lang="en-GB" dirty="0"/>
          </a:p>
        </p:txBody>
      </p:sp>
    </p:spTree>
    <p:extLst>
      <p:ext uri="{BB962C8B-B14F-4D97-AF65-F5344CB8AC3E}">
        <p14:creationId xmlns:p14="http://schemas.microsoft.com/office/powerpoint/2010/main" val="3688137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3C4480-47C9-48EF-82BE-59E0CB86F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705294" cy="7559675"/>
          </a:xfrm>
          <a:prstGeom prst="rect">
            <a:avLst/>
          </a:prstGeom>
        </p:spPr>
      </p:pic>
      <p:sp>
        <p:nvSpPr>
          <p:cNvPr id="5" name="TextBox 4">
            <a:extLst>
              <a:ext uri="{FF2B5EF4-FFF2-40B4-BE49-F238E27FC236}">
                <a16:creationId xmlns:a16="http://schemas.microsoft.com/office/drawing/2014/main" xmlns="" id="{B6E85F71-BB43-40B5-8005-074DE336457D}"/>
              </a:ext>
            </a:extLst>
          </p:cNvPr>
          <p:cNvSpPr txBox="1"/>
          <p:nvPr/>
        </p:nvSpPr>
        <p:spPr>
          <a:xfrm>
            <a:off x="727612" y="448260"/>
            <a:ext cx="4186106" cy="400110"/>
          </a:xfrm>
          <a:prstGeom prst="rect">
            <a:avLst/>
          </a:prstGeom>
          <a:noFill/>
        </p:spPr>
        <p:txBody>
          <a:bodyPr wrap="square" rtlCol="0">
            <a:spAutoFit/>
          </a:bodyPr>
          <a:lstStyle/>
          <a:p>
            <a:r>
              <a:rPr lang="en-GB" sz="2000" b="1" dirty="0" smtClean="0">
                <a:solidFill>
                  <a:schemeClr val="bg1"/>
                </a:solidFill>
                <a:latin typeface="GaramondItcTEE" pitchFamily="2" charset="0"/>
              </a:rPr>
              <a:t>SCREENING</a:t>
            </a:r>
            <a:endParaRPr lang="en-GB" sz="2000" dirty="0">
              <a:solidFill>
                <a:schemeClr val="bg1"/>
              </a:solidFill>
              <a:latin typeface="GaramondItcTEE" pitchFamily="2" charset="0"/>
            </a:endParaRPr>
          </a:p>
        </p:txBody>
      </p:sp>
      <p:sp>
        <p:nvSpPr>
          <p:cNvPr id="6" name="TextBox 5">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sp>
        <p:nvSpPr>
          <p:cNvPr id="7" name="Rectangle 16"/>
          <p:cNvSpPr>
            <a:spLocks noChangeArrowheads="1"/>
          </p:cNvSpPr>
          <p:nvPr/>
        </p:nvSpPr>
        <p:spPr bwMode="gray">
          <a:xfrm>
            <a:off x="900113" y="2216151"/>
            <a:ext cx="8064500" cy="431800"/>
          </a:xfrm>
          <a:prstGeom prst="rect">
            <a:avLst/>
          </a:prstGeom>
          <a:solidFill>
            <a:srgbClr val="005086"/>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lvl1pPr defTabSz="762000" eaLnBrk="0" hangingPunct="0">
              <a:defRPr sz="2000">
                <a:solidFill>
                  <a:schemeClr val="tx1"/>
                </a:solidFill>
                <a:latin typeface="Arial" panose="020B0604020202020204" pitchFamily="34" charset="0"/>
              </a:defRPr>
            </a:lvl1pPr>
            <a:lvl2pPr marL="742950" indent="-285750" defTabSz="762000" eaLnBrk="0" hangingPunct="0">
              <a:defRPr sz="2000">
                <a:solidFill>
                  <a:schemeClr val="tx1"/>
                </a:solidFill>
                <a:latin typeface="Arial" panose="020B0604020202020204" pitchFamily="34" charset="0"/>
              </a:defRPr>
            </a:lvl2pPr>
            <a:lvl3pPr marL="1143000" indent="-228600" defTabSz="762000" eaLnBrk="0" hangingPunct="0">
              <a:defRPr sz="2000">
                <a:solidFill>
                  <a:schemeClr val="tx1"/>
                </a:solidFill>
                <a:latin typeface="Arial" panose="020B0604020202020204" pitchFamily="34" charset="0"/>
              </a:defRPr>
            </a:lvl3pPr>
            <a:lvl4pPr marL="1600200" indent="-228600" defTabSz="762000" eaLnBrk="0" hangingPunct="0">
              <a:defRPr sz="2000">
                <a:solidFill>
                  <a:schemeClr val="tx1"/>
                </a:solidFill>
                <a:latin typeface="Arial" panose="020B0604020202020204" pitchFamily="34" charset="0"/>
              </a:defRPr>
            </a:lvl4pPr>
            <a:lvl5pPr marL="2057400" indent="-228600" defTabSz="762000" eaLnBrk="0" hangingPunct="0">
              <a:defRPr sz="20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000">
                <a:solidFill>
                  <a:schemeClr val="tx1"/>
                </a:solidFill>
                <a:latin typeface="Arial" panose="020B0604020202020204" pitchFamily="34" charset="0"/>
              </a:defRPr>
            </a:lvl9pPr>
          </a:lstStyle>
          <a:p>
            <a:pPr algn="ctr">
              <a:lnSpc>
                <a:spcPct val="95000"/>
              </a:lnSpc>
            </a:pPr>
            <a:r>
              <a:rPr lang="en-GB" altLang="en-US" b="1" dirty="0">
                <a:solidFill>
                  <a:schemeClr val="bg1"/>
                </a:solidFill>
                <a:latin typeface="GaramondItcTEE"/>
                <a:ea typeface="ＭＳ Ｐゴシック" pitchFamily="34" charset="-128"/>
              </a:rPr>
              <a:t>Final Recommendations for SME LO</a:t>
            </a:r>
          </a:p>
        </p:txBody>
      </p:sp>
      <p:sp>
        <p:nvSpPr>
          <p:cNvPr id="8" name="Rectangle 16"/>
          <p:cNvSpPr>
            <a:spLocks noChangeArrowheads="1"/>
          </p:cNvSpPr>
          <p:nvPr/>
        </p:nvSpPr>
        <p:spPr bwMode="gray">
          <a:xfrm>
            <a:off x="900113" y="2636838"/>
            <a:ext cx="4032250" cy="431800"/>
          </a:xfrm>
          <a:prstGeom prst="rect">
            <a:avLst/>
          </a:prstGeom>
          <a:solidFill>
            <a:srgbClr val="005086">
              <a:alpha val="50195"/>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lvl1pPr defTabSz="762000" eaLnBrk="0" hangingPunct="0">
              <a:defRPr sz="2000">
                <a:solidFill>
                  <a:schemeClr val="tx1"/>
                </a:solidFill>
                <a:latin typeface="Arial" panose="020B0604020202020204" pitchFamily="34" charset="0"/>
              </a:defRPr>
            </a:lvl1pPr>
            <a:lvl2pPr marL="742950" indent="-285750" defTabSz="762000" eaLnBrk="0" hangingPunct="0">
              <a:defRPr sz="2000">
                <a:solidFill>
                  <a:schemeClr val="tx1"/>
                </a:solidFill>
                <a:latin typeface="Arial" panose="020B0604020202020204" pitchFamily="34" charset="0"/>
              </a:defRPr>
            </a:lvl2pPr>
            <a:lvl3pPr marL="1143000" indent="-228600" defTabSz="762000" eaLnBrk="0" hangingPunct="0">
              <a:defRPr sz="2000">
                <a:solidFill>
                  <a:schemeClr val="tx1"/>
                </a:solidFill>
                <a:latin typeface="Arial" panose="020B0604020202020204" pitchFamily="34" charset="0"/>
              </a:defRPr>
            </a:lvl3pPr>
            <a:lvl4pPr marL="1600200" indent="-228600" defTabSz="762000" eaLnBrk="0" hangingPunct="0">
              <a:defRPr sz="2000">
                <a:solidFill>
                  <a:schemeClr val="tx1"/>
                </a:solidFill>
                <a:latin typeface="Arial" panose="020B0604020202020204" pitchFamily="34" charset="0"/>
              </a:defRPr>
            </a:lvl4pPr>
            <a:lvl5pPr marL="2057400" indent="-228600" defTabSz="762000" eaLnBrk="0" hangingPunct="0">
              <a:defRPr sz="20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000">
                <a:solidFill>
                  <a:schemeClr val="tx1"/>
                </a:solidFill>
                <a:latin typeface="Arial" panose="020B0604020202020204" pitchFamily="34" charset="0"/>
              </a:defRPr>
            </a:lvl9pPr>
          </a:lstStyle>
          <a:p>
            <a:pPr algn="ctr">
              <a:lnSpc>
                <a:spcPct val="95000"/>
              </a:lnSpc>
            </a:pPr>
            <a:r>
              <a:rPr lang="en-GB" altLang="en-US" sz="2400" b="1" dirty="0">
                <a:solidFill>
                  <a:schemeClr val="bg1"/>
                </a:solidFill>
                <a:latin typeface="GaramondItcTEE"/>
                <a:ea typeface="ＭＳ Ｐゴシック" pitchFamily="34" charset="-128"/>
              </a:rPr>
              <a:t>Dos </a:t>
            </a:r>
          </a:p>
        </p:txBody>
      </p:sp>
      <p:sp>
        <p:nvSpPr>
          <p:cNvPr id="9" name="Rectangle 16"/>
          <p:cNvSpPr>
            <a:spLocks noChangeArrowheads="1"/>
          </p:cNvSpPr>
          <p:nvPr/>
        </p:nvSpPr>
        <p:spPr bwMode="gray">
          <a:xfrm>
            <a:off x="4932363" y="2636838"/>
            <a:ext cx="4027487" cy="431800"/>
          </a:xfrm>
          <a:prstGeom prst="rect">
            <a:avLst/>
          </a:prstGeom>
          <a:solidFill>
            <a:srgbClr val="005086">
              <a:alpha val="50195"/>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lstStyle>
            <a:lvl1pPr defTabSz="762000" eaLnBrk="0" hangingPunct="0">
              <a:defRPr sz="2000">
                <a:solidFill>
                  <a:schemeClr val="tx1"/>
                </a:solidFill>
                <a:latin typeface="Arial" panose="020B0604020202020204" pitchFamily="34" charset="0"/>
              </a:defRPr>
            </a:lvl1pPr>
            <a:lvl2pPr marL="742950" indent="-285750" defTabSz="762000" eaLnBrk="0" hangingPunct="0">
              <a:defRPr sz="2000">
                <a:solidFill>
                  <a:schemeClr val="tx1"/>
                </a:solidFill>
                <a:latin typeface="Arial" panose="020B0604020202020204" pitchFamily="34" charset="0"/>
              </a:defRPr>
            </a:lvl2pPr>
            <a:lvl3pPr marL="1143000" indent="-228600" defTabSz="762000" eaLnBrk="0" hangingPunct="0">
              <a:defRPr sz="2000">
                <a:solidFill>
                  <a:schemeClr val="tx1"/>
                </a:solidFill>
                <a:latin typeface="Arial" panose="020B0604020202020204" pitchFamily="34" charset="0"/>
              </a:defRPr>
            </a:lvl3pPr>
            <a:lvl4pPr marL="1600200" indent="-228600" defTabSz="762000" eaLnBrk="0" hangingPunct="0">
              <a:defRPr sz="2000">
                <a:solidFill>
                  <a:schemeClr val="tx1"/>
                </a:solidFill>
                <a:latin typeface="Arial" panose="020B0604020202020204" pitchFamily="34" charset="0"/>
              </a:defRPr>
            </a:lvl4pPr>
            <a:lvl5pPr marL="2057400" indent="-228600" defTabSz="762000" eaLnBrk="0" hangingPunct="0">
              <a:defRPr sz="20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000">
                <a:solidFill>
                  <a:schemeClr val="tx1"/>
                </a:solidFill>
                <a:latin typeface="Arial" panose="020B0604020202020204" pitchFamily="34" charset="0"/>
              </a:defRPr>
            </a:lvl9pPr>
          </a:lstStyle>
          <a:p>
            <a:pPr algn="ctr">
              <a:lnSpc>
                <a:spcPct val="95000"/>
              </a:lnSpc>
            </a:pPr>
            <a:r>
              <a:rPr lang="en-GB" altLang="en-US" sz="2400" b="1" dirty="0" err="1" smtClean="0">
                <a:solidFill>
                  <a:schemeClr val="bg1"/>
                </a:solidFill>
                <a:latin typeface="GaramondItcTEE"/>
                <a:ea typeface="ＭＳ Ｐゴシック" pitchFamily="34" charset="-128"/>
              </a:rPr>
              <a:t>Don’t’s</a:t>
            </a:r>
            <a:r>
              <a:rPr lang="en-GB" altLang="en-US" sz="2400" b="1" dirty="0" smtClean="0">
                <a:solidFill>
                  <a:schemeClr val="bg1"/>
                </a:solidFill>
                <a:latin typeface="GaramondItcTEE"/>
                <a:ea typeface="ＭＳ Ｐゴシック" pitchFamily="34" charset="-128"/>
              </a:rPr>
              <a:t> </a:t>
            </a:r>
            <a:endParaRPr lang="en-GB" altLang="en-US" sz="2400" b="1" dirty="0">
              <a:solidFill>
                <a:schemeClr val="bg1"/>
              </a:solidFill>
              <a:latin typeface="GaramondItcTEE"/>
              <a:ea typeface="ＭＳ Ｐゴシック" pitchFamily="34" charset="-128"/>
            </a:endParaRPr>
          </a:p>
        </p:txBody>
      </p:sp>
      <p:sp>
        <p:nvSpPr>
          <p:cNvPr id="10" name="Rectangle 16"/>
          <p:cNvSpPr>
            <a:spLocks noChangeArrowheads="1"/>
          </p:cNvSpPr>
          <p:nvPr/>
        </p:nvSpPr>
        <p:spPr bwMode="gray">
          <a:xfrm>
            <a:off x="900113" y="3068638"/>
            <a:ext cx="4032250" cy="3240087"/>
          </a:xfrm>
          <a:prstGeom prst="rect">
            <a:avLst/>
          </a:prstGeom>
          <a:solidFill>
            <a:schemeClr val="bg1"/>
          </a:solidFill>
          <a:ln w="9525" algn="ctr">
            <a:solidFill>
              <a:srgbClr val="5F5F5F"/>
            </a:solidFill>
            <a:miter lim="800000"/>
            <a:headEnd/>
            <a:tailEnd/>
          </a:ln>
        </p:spPr>
        <p:txBody>
          <a:bodyPr tIns="91440" bIns="91440"/>
          <a:lstStyle>
            <a:lvl1pPr marL="114300" indent="-114300" defTabSz="762000" eaLnBrk="0" hangingPunct="0">
              <a:defRPr sz="2000">
                <a:solidFill>
                  <a:schemeClr val="tx1"/>
                </a:solidFill>
                <a:latin typeface="Arial" panose="020B0604020202020204" pitchFamily="34" charset="0"/>
              </a:defRPr>
            </a:lvl1pPr>
            <a:lvl2pPr marL="742950" indent="-285750" defTabSz="762000" eaLnBrk="0" hangingPunct="0">
              <a:defRPr sz="2000">
                <a:solidFill>
                  <a:schemeClr val="tx1"/>
                </a:solidFill>
                <a:latin typeface="Arial" panose="020B0604020202020204" pitchFamily="34" charset="0"/>
              </a:defRPr>
            </a:lvl2pPr>
            <a:lvl3pPr marL="1143000" indent="-228600" defTabSz="762000" eaLnBrk="0" hangingPunct="0">
              <a:defRPr sz="2000">
                <a:solidFill>
                  <a:schemeClr val="tx1"/>
                </a:solidFill>
                <a:latin typeface="Arial" panose="020B0604020202020204" pitchFamily="34" charset="0"/>
              </a:defRPr>
            </a:lvl3pPr>
            <a:lvl4pPr marL="1600200" indent="-228600" defTabSz="762000" eaLnBrk="0" hangingPunct="0">
              <a:defRPr sz="2000">
                <a:solidFill>
                  <a:schemeClr val="tx1"/>
                </a:solidFill>
                <a:latin typeface="Arial" panose="020B0604020202020204" pitchFamily="34" charset="0"/>
              </a:defRPr>
            </a:lvl4pPr>
            <a:lvl5pPr marL="2057400" indent="-228600" defTabSz="762000" eaLnBrk="0" hangingPunct="0">
              <a:defRPr sz="20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30000"/>
              </a:spcBef>
              <a:buClr>
                <a:srgbClr val="005086"/>
              </a:buClr>
              <a:buFont typeface="Wingdings" panose="05000000000000000000" pitchFamily="2" charset="2"/>
              <a:buChar char="§"/>
            </a:pPr>
            <a:r>
              <a:rPr lang="en-US" altLang="en-US" sz="1600" dirty="0">
                <a:latin typeface="GaramondItcTEE"/>
                <a:ea typeface="ＭＳ Ｐゴシック" pitchFamily="34" charset="-128"/>
              </a:rPr>
              <a:t>Explain the terms and conditions of SME loans </a:t>
            </a:r>
          </a:p>
          <a:p>
            <a:pPr eaLnBrk="1" hangingPunct="1">
              <a:spcBef>
                <a:spcPct val="30000"/>
              </a:spcBef>
              <a:buClr>
                <a:srgbClr val="005086"/>
              </a:buClr>
              <a:buFont typeface="Wingdings" panose="05000000000000000000" pitchFamily="2" charset="2"/>
              <a:buChar char="§"/>
            </a:pPr>
            <a:r>
              <a:rPr lang="en-US" altLang="en-US" sz="1600" dirty="0">
                <a:latin typeface="GaramondItcTEE"/>
                <a:ea typeface="ＭＳ Ｐゴシック" pitchFamily="34" charset="-128"/>
              </a:rPr>
              <a:t>Use screening to collect the maximum information</a:t>
            </a:r>
          </a:p>
          <a:p>
            <a:pPr eaLnBrk="1" hangingPunct="1">
              <a:spcBef>
                <a:spcPct val="30000"/>
              </a:spcBef>
              <a:buClr>
                <a:srgbClr val="005086"/>
              </a:buClr>
              <a:buFont typeface="Wingdings" panose="05000000000000000000" pitchFamily="2" charset="2"/>
              <a:buChar char="§"/>
            </a:pPr>
            <a:r>
              <a:rPr lang="en-US" altLang="en-US" sz="1600" dirty="0">
                <a:latin typeface="GaramondItcTEE"/>
                <a:ea typeface="ＭＳ Ｐゴシック" pitchFamily="34" charset="-128"/>
              </a:rPr>
              <a:t>Arrange such meetings preferably in bank’s premises and if possible in a quiet place</a:t>
            </a:r>
          </a:p>
          <a:p>
            <a:pPr eaLnBrk="1" hangingPunct="1">
              <a:spcBef>
                <a:spcPct val="30000"/>
              </a:spcBef>
              <a:buClr>
                <a:srgbClr val="005086"/>
              </a:buClr>
              <a:buFont typeface="Wingdings" panose="05000000000000000000" pitchFamily="2" charset="2"/>
              <a:buChar char="§"/>
            </a:pPr>
            <a:r>
              <a:rPr lang="en-US" altLang="en-US" sz="1600" dirty="0">
                <a:latin typeface="GaramondItcTEE"/>
                <a:ea typeface="ＭＳ Ｐゴシック" pitchFamily="34" charset="-128"/>
              </a:rPr>
              <a:t>Get an assessment form in order to save time (eventually useful)</a:t>
            </a:r>
          </a:p>
          <a:p>
            <a:pPr eaLnBrk="1" hangingPunct="1">
              <a:spcBef>
                <a:spcPct val="30000"/>
              </a:spcBef>
              <a:buClr>
                <a:srgbClr val="005086"/>
              </a:buClr>
              <a:buFont typeface="Wingdings" panose="05000000000000000000" pitchFamily="2" charset="2"/>
              <a:buChar char="§"/>
            </a:pPr>
            <a:r>
              <a:rPr lang="en-US" altLang="en-US" sz="1600" dirty="0">
                <a:latin typeface="GaramondItcTEE"/>
                <a:ea typeface="ＭＳ Ｐゴシック" pitchFamily="34" charset="-128"/>
              </a:rPr>
              <a:t>Detail next steps and requirements for the assessment process (if useful)</a:t>
            </a:r>
          </a:p>
          <a:p>
            <a:pPr eaLnBrk="1" hangingPunct="1">
              <a:spcBef>
                <a:spcPct val="30000"/>
              </a:spcBef>
              <a:buClr>
                <a:srgbClr val="005086"/>
              </a:buClr>
              <a:buFont typeface="Wingdings" panose="05000000000000000000" pitchFamily="2" charset="2"/>
              <a:buChar char="§"/>
            </a:pPr>
            <a:endParaRPr lang="en-US" altLang="en-US" sz="1600" dirty="0">
              <a:latin typeface="GaramondItcTEE"/>
              <a:ea typeface="ＭＳ Ｐゴシック" pitchFamily="34" charset="-128"/>
            </a:endParaRPr>
          </a:p>
        </p:txBody>
      </p:sp>
      <p:sp>
        <p:nvSpPr>
          <p:cNvPr id="11" name="Rectangle 16"/>
          <p:cNvSpPr>
            <a:spLocks noChangeArrowheads="1"/>
          </p:cNvSpPr>
          <p:nvPr/>
        </p:nvSpPr>
        <p:spPr bwMode="gray">
          <a:xfrm>
            <a:off x="4932363" y="3068638"/>
            <a:ext cx="4032250" cy="3240087"/>
          </a:xfrm>
          <a:prstGeom prst="rect">
            <a:avLst/>
          </a:prstGeom>
          <a:solidFill>
            <a:schemeClr val="bg1"/>
          </a:solidFill>
          <a:ln w="9525" algn="ctr">
            <a:solidFill>
              <a:srgbClr val="5F5F5F"/>
            </a:solidFill>
            <a:miter lim="800000"/>
            <a:headEnd/>
            <a:tailEnd/>
          </a:ln>
        </p:spPr>
        <p:txBody>
          <a:bodyPr tIns="91440" bIns="91440"/>
          <a:lstStyle>
            <a:lvl1pPr marL="114300" indent="-114300" defTabSz="762000" eaLnBrk="0" hangingPunct="0">
              <a:defRPr sz="2000">
                <a:solidFill>
                  <a:schemeClr val="tx1"/>
                </a:solidFill>
                <a:latin typeface="Arial" panose="020B0604020202020204" pitchFamily="34" charset="0"/>
              </a:defRPr>
            </a:lvl1pPr>
            <a:lvl2pPr marL="742950" indent="-285750" defTabSz="762000" eaLnBrk="0" hangingPunct="0">
              <a:defRPr sz="2000">
                <a:solidFill>
                  <a:schemeClr val="tx1"/>
                </a:solidFill>
                <a:latin typeface="Arial" panose="020B0604020202020204" pitchFamily="34" charset="0"/>
              </a:defRPr>
            </a:lvl2pPr>
            <a:lvl3pPr marL="1143000" indent="-228600" defTabSz="762000" eaLnBrk="0" hangingPunct="0">
              <a:defRPr sz="2000">
                <a:solidFill>
                  <a:schemeClr val="tx1"/>
                </a:solidFill>
                <a:latin typeface="Arial" panose="020B0604020202020204" pitchFamily="34" charset="0"/>
              </a:defRPr>
            </a:lvl3pPr>
            <a:lvl4pPr marL="1600200" indent="-228600" defTabSz="762000" eaLnBrk="0" hangingPunct="0">
              <a:defRPr sz="2000">
                <a:solidFill>
                  <a:schemeClr val="tx1"/>
                </a:solidFill>
                <a:latin typeface="Arial" panose="020B0604020202020204" pitchFamily="34" charset="0"/>
              </a:defRPr>
            </a:lvl4pPr>
            <a:lvl5pPr marL="2057400" indent="-228600" defTabSz="762000" eaLnBrk="0" hangingPunct="0">
              <a:defRPr sz="20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000">
                <a:solidFill>
                  <a:schemeClr val="tx1"/>
                </a:solidFill>
                <a:latin typeface="Arial" panose="020B0604020202020204" pitchFamily="34" charset="0"/>
              </a:defRPr>
            </a:lvl9pPr>
          </a:lstStyle>
          <a:p>
            <a:pPr>
              <a:spcBef>
                <a:spcPct val="30000"/>
              </a:spcBef>
              <a:buClr>
                <a:srgbClr val="005086"/>
              </a:buClr>
              <a:buFont typeface="Wingdings" panose="05000000000000000000" pitchFamily="2" charset="2"/>
              <a:buChar char="§"/>
            </a:pPr>
            <a:r>
              <a:rPr lang="en-US" altLang="en-US" sz="1800" dirty="0">
                <a:latin typeface="GaramondItcTEE"/>
                <a:ea typeface="ＭＳ Ｐゴシック" pitchFamily="34" charset="-128"/>
              </a:rPr>
              <a:t>Don’t forget to listen to the client’s issues and address them one after the other</a:t>
            </a:r>
          </a:p>
          <a:p>
            <a:pPr>
              <a:spcBef>
                <a:spcPct val="30000"/>
              </a:spcBef>
              <a:buClr>
                <a:srgbClr val="005086"/>
              </a:buClr>
              <a:buFont typeface="Wingdings" panose="05000000000000000000" pitchFamily="2" charset="2"/>
              <a:buChar char="§"/>
            </a:pPr>
            <a:r>
              <a:rPr lang="en-US" altLang="en-US" sz="1800" dirty="0">
                <a:latin typeface="GaramondItcTEE"/>
                <a:ea typeface="ＭＳ Ｐゴシック" pitchFamily="34" charset="-128"/>
              </a:rPr>
              <a:t>If necessary don’t hesitate to involve another SME LO/GL/ Head of SME during the conversation</a:t>
            </a:r>
          </a:p>
        </p:txBody>
      </p:sp>
      <p:sp>
        <p:nvSpPr>
          <p:cNvPr id="2" name="TextBox 1"/>
          <p:cNvSpPr txBox="1"/>
          <p:nvPr/>
        </p:nvSpPr>
        <p:spPr>
          <a:xfrm>
            <a:off x="900113" y="1269057"/>
            <a:ext cx="8059737" cy="646331"/>
          </a:xfrm>
          <a:prstGeom prst="rect">
            <a:avLst/>
          </a:prstGeom>
          <a:noFill/>
        </p:spPr>
        <p:txBody>
          <a:bodyPr wrap="square" rtlCol="0">
            <a:spAutoFit/>
          </a:bodyPr>
          <a:lstStyle/>
          <a:p>
            <a:r>
              <a:rPr lang="en-GB" altLang="en-US" dirty="0">
                <a:solidFill>
                  <a:srgbClr val="5F5F5F"/>
                </a:solidFill>
                <a:latin typeface="GaramondItcTEE"/>
              </a:rPr>
              <a:t>The following Simple precautions will enhance the efficiency of the screening:</a:t>
            </a:r>
          </a:p>
          <a:p>
            <a:endParaRPr lang="en-US" dirty="0"/>
          </a:p>
        </p:txBody>
      </p:sp>
      <p:sp>
        <p:nvSpPr>
          <p:cNvPr id="12" name="Footer Placeholder 11"/>
          <p:cNvSpPr>
            <a:spLocks noGrp="1"/>
          </p:cNvSpPr>
          <p:nvPr>
            <p:ph type="ftr" sz="quarter" idx="11"/>
          </p:nvPr>
        </p:nvSpPr>
        <p:spPr/>
        <p:txBody>
          <a:bodyPr/>
          <a:lstStyle/>
          <a:p>
            <a:r>
              <a:rPr lang="en-GB" smtClean="0"/>
              <a:t>16</a:t>
            </a:r>
            <a:endParaRPr lang="en-GB" dirty="0"/>
          </a:p>
        </p:txBody>
      </p:sp>
    </p:spTree>
    <p:extLst>
      <p:ext uri="{BB962C8B-B14F-4D97-AF65-F5344CB8AC3E}">
        <p14:creationId xmlns:p14="http://schemas.microsoft.com/office/powerpoint/2010/main" val="1458265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3C4480-47C9-48EF-82BE-59E0CB86F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705294" cy="7559675"/>
          </a:xfrm>
          <a:prstGeom prst="rect">
            <a:avLst/>
          </a:prstGeom>
        </p:spPr>
      </p:pic>
      <p:sp>
        <p:nvSpPr>
          <p:cNvPr id="5" name="TextBox 4">
            <a:extLst>
              <a:ext uri="{FF2B5EF4-FFF2-40B4-BE49-F238E27FC236}">
                <a16:creationId xmlns:a16="http://schemas.microsoft.com/office/drawing/2014/main" xmlns="" id="{B6E85F71-BB43-40B5-8005-074DE336457D}"/>
              </a:ext>
            </a:extLst>
          </p:cNvPr>
          <p:cNvSpPr txBox="1"/>
          <p:nvPr/>
        </p:nvSpPr>
        <p:spPr>
          <a:xfrm>
            <a:off x="727612" y="448260"/>
            <a:ext cx="4186106" cy="400110"/>
          </a:xfrm>
          <a:prstGeom prst="rect">
            <a:avLst/>
          </a:prstGeom>
          <a:noFill/>
        </p:spPr>
        <p:txBody>
          <a:bodyPr wrap="square" rtlCol="0">
            <a:spAutoFit/>
          </a:bodyPr>
          <a:lstStyle/>
          <a:p>
            <a:r>
              <a:rPr lang="en-GB" sz="2000" b="1" dirty="0" smtClean="0">
                <a:solidFill>
                  <a:schemeClr val="bg1"/>
                </a:solidFill>
                <a:latin typeface="GaramondItcTEE" pitchFamily="2" charset="0"/>
              </a:rPr>
              <a:t> </a:t>
            </a:r>
            <a:endParaRPr lang="en-GB" sz="2000" dirty="0">
              <a:solidFill>
                <a:schemeClr val="bg1"/>
              </a:solidFill>
              <a:latin typeface="GaramondItcTEE" pitchFamily="2" charset="0"/>
            </a:endParaRPr>
          </a:p>
        </p:txBody>
      </p:sp>
      <p:sp>
        <p:nvSpPr>
          <p:cNvPr id="6" name="TextBox 5">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sp>
        <p:nvSpPr>
          <p:cNvPr id="264" name="TextBox 263">
            <a:extLst>
              <a:ext uri="{FF2B5EF4-FFF2-40B4-BE49-F238E27FC236}">
                <a16:creationId xmlns:a16="http://schemas.microsoft.com/office/drawing/2014/main" xmlns="" id="{B6E85F71-BB43-40B5-8005-074DE336457D}"/>
              </a:ext>
            </a:extLst>
          </p:cNvPr>
          <p:cNvSpPr txBox="1"/>
          <p:nvPr/>
        </p:nvSpPr>
        <p:spPr>
          <a:xfrm>
            <a:off x="595902" y="438150"/>
            <a:ext cx="4186106" cy="430887"/>
          </a:xfrm>
          <a:prstGeom prst="rect">
            <a:avLst/>
          </a:prstGeom>
          <a:noFill/>
        </p:spPr>
        <p:txBody>
          <a:bodyPr wrap="square" rtlCol="0">
            <a:spAutoFit/>
          </a:bodyPr>
          <a:lstStyle/>
          <a:p>
            <a:r>
              <a:rPr lang="en-GB" sz="2200" b="1" dirty="0" smtClean="0">
                <a:solidFill>
                  <a:schemeClr val="bg1"/>
                </a:solidFill>
                <a:latin typeface="GaramondItcTEE" pitchFamily="2" charset="0"/>
              </a:rPr>
              <a:t>ASSESSMENT </a:t>
            </a:r>
            <a:endParaRPr lang="en-GB" sz="2200" dirty="0">
              <a:solidFill>
                <a:schemeClr val="bg1"/>
              </a:solidFill>
              <a:latin typeface="GaramondItcTEE" pitchFamily="2" charset="0"/>
            </a:endParaRPr>
          </a:p>
        </p:txBody>
      </p:sp>
      <p:sp>
        <p:nvSpPr>
          <p:cNvPr id="266" name="Rectangle 265"/>
          <p:cNvSpPr/>
          <p:nvPr/>
        </p:nvSpPr>
        <p:spPr>
          <a:xfrm>
            <a:off x="599607" y="1542159"/>
            <a:ext cx="8004747" cy="400110"/>
          </a:xfrm>
          <a:prstGeom prst="rect">
            <a:avLst/>
          </a:prstGeom>
        </p:spPr>
        <p:txBody>
          <a:bodyPr wrap="square">
            <a:spAutoFit/>
          </a:bodyPr>
          <a:lstStyle/>
          <a:p>
            <a:r>
              <a:rPr lang="de-DE" altLang="en-US" sz="2000" dirty="0" smtClean="0">
                <a:latin typeface="GaramondItcTEE"/>
              </a:rPr>
              <a:t>       </a:t>
            </a:r>
            <a:endParaRPr lang="ru-RU" altLang="en-US" sz="2000" dirty="0"/>
          </a:p>
        </p:txBody>
      </p:sp>
      <p:sp>
        <p:nvSpPr>
          <p:cNvPr id="268" name="AutoShape 2"/>
          <p:cNvSpPr>
            <a:spLocks noChangeAspect="1" noChangeArrowheads="1" noTextEdit="1"/>
          </p:cNvSpPr>
          <p:nvPr/>
        </p:nvSpPr>
        <p:spPr bwMode="auto">
          <a:xfrm>
            <a:off x="2255474" y="2128838"/>
            <a:ext cx="5421312"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 name="Rectangle 6"/>
          <p:cNvSpPr>
            <a:spLocks noChangeArrowheads="1"/>
          </p:cNvSpPr>
          <p:nvPr/>
        </p:nvSpPr>
        <p:spPr bwMode="auto">
          <a:xfrm>
            <a:off x="887049" y="920750"/>
            <a:ext cx="806608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GB" altLang="en-US" b="1" dirty="0">
              <a:solidFill>
                <a:srgbClr val="005086"/>
              </a:solidFill>
            </a:endParaRPr>
          </a:p>
        </p:txBody>
      </p:sp>
      <p:sp>
        <p:nvSpPr>
          <p:cNvPr id="270" name="Rectangle 7"/>
          <p:cNvSpPr>
            <a:spLocks noChangeArrowheads="1"/>
          </p:cNvSpPr>
          <p:nvPr/>
        </p:nvSpPr>
        <p:spPr bwMode="auto">
          <a:xfrm>
            <a:off x="376484" y="1104572"/>
            <a:ext cx="9812215" cy="740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2400" dirty="0">
                <a:latin typeface="GaramondItcTEE"/>
              </a:rPr>
              <a:t>The Loan Officer must gather the maximum information in order to decide whether the client is worth an assessment</a:t>
            </a:r>
          </a:p>
        </p:txBody>
      </p:sp>
      <p:grpSp>
        <p:nvGrpSpPr>
          <p:cNvPr id="271" name="Group 8"/>
          <p:cNvGrpSpPr>
            <a:grpSpLocks/>
          </p:cNvGrpSpPr>
          <p:nvPr/>
        </p:nvGrpSpPr>
        <p:grpSpPr bwMode="auto">
          <a:xfrm>
            <a:off x="2677749" y="5527675"/>
            <a:ext cx="808037" cy="207963"/>
            <a:chOff x="1649" y="3482"/>
            <a:chExt cx="509" cy="131"/>
          </a:xfrm>
        </p:grpSpPr>
        <p:sp>
          <p:nvSpPr>
            <p:cNvPr id="272" name="Freeform 9"/>
            <p:cNvSpPr>
              <a:spLocks noEditPoints="1"/>
            </p:cNvSpPr>
            <p:nvPr/>
          </p:nvSpPr>
          <p:spPr bwMode="auto">
            <a:xfrm>
              <a:off x="1649" y="3482"/>
              <a:ext cx="509" cy="131"/>
            </a:xfrm>
            <a:custGeom>
              <a:avLst/>
              <a:gdLst>
                <a:gd name="T0" fmla="*/ 0 w 4516"/>
                <a:gd name="T1" fmla="*/ 0 h 1158"/>
                <a:gd name="T2" fmla="*/ 0 w 4516"/>
                <a:gd name="T3" fmla="*/ 0 h 1158"/>
                <a:gd name="T4" fmla="*/ 0 w 4516"/>
                <a:gd name="T5" fmla="*/ 0 h 1158"/>
                <a:gd name="T6" fmla="*/ 0 w 4516"/>
                <a:gd name="T7" fmla="*/ 0 h 1158"/>
                <a:gd name="T8" fmla="*/ 0 w 4516"/>
                <a:gd name="T9" fmla="*/ 0 h 1158"/>
                <a:gd name="T10" fmla="*/ 0 w 4516"/>
                <a:gd name="T11" fmla="*/ 0 h 1158"/>
                <a:gd name="T12" fmla="*/ 0 w 4516"/>
                <a:gd name="T13" fmla="*/ 0 h 1158"/>
                <a:gd name="T14" fmla="*/ 0 w 4516"/>
                <a:gd name="T15" fmla="*/ 0 h 1158"/>
                <a:gd name="T16" fmla="*/ 0 w 4516"/>
                <a:gd name="T17" fmla="*/ 0 h 1158"/>
                <a:gd name="T18" fmla="*/ 0 w 4516"/>
                <a:gd name="T19" fmla="*/ 0 h 1158"/>
                <a:gd name="T20" fmla="*/ 0 w 4516"/>
                <a:gd name="T21" fmla="*/ 0 h 1158"/>
                <a:gd name="T22" fmla="*/ 0 w 4516"/>
                <a:gd name="T23" fmla="*/ 0 h 1158"/>
                <a:gd name="T24" fmla="*/ 0 w 4516"/>
                <a:gd name="T25" fmla="*/ 0 h 1158"/>
                <a:gd name="T26" fmla="*/ 0 w 4516"/>
                <a:gd name="T27" fmla="*/ 0 h 1158"/>
                <a:gd name="T28" fmla="*/ 0 w 4516"/>
                <a:gd name="T29" fmla="*/ 0 h 1158"/>
                <a:gd name="T30" fmla="*/ 0 w 4516"/>
                <a:gd name="T31" fmla="*/ 0 h 1158"/>
                <a:gd name="T32" fmla="*/ 0 w 4516"/>
                <a:gd name="T33" fmla="*/ 0 h 1158"/>
                <a:gd name="T34" fmla="*/ 0 w 4516"/>
                <a:gd name="T35" fmla="*/ 0 h 1158"/>
                <a:gd name="T36" fmla="*/ 0 w 4516"/>
                <a:gd name="T37" fmla="*/ 0 h 1158"/>
                <a:gd name="T38" fmla="*/ 0 w 4516"/>
                <a:gd name="T39" fmla="*/ 0 h 1158"/>
                <a:gd name="T40" fmla="*/ 1 w 4516"/>
                <a:gd name="T41" fmla="*/ 0 h 1158"/>
                <a:gd name="T42" fmla="*/ 1 w 4516"/>
                <a:gd name="T43" fmla="*/ 0 h 1158"/>
                <a:gd name="T44" fmla="*/ 1 w 4516"/>
                <a:gd name="T45" fmla="*/ 0 h 1158"/>
                <a:gd name="T46" fmla="*/ 1 w 4516"/>
                <a:gd name="T47" fmla="*/ 0 h 1158"/>
                <a:gd name="T48" fmla="*/ 1 w 4516"/>
                <a:gd name="T49" fmla="*/ 0 h 1158"/>
                <a:gd name="T50" fmla="*/ 1 w 4516"/>
                <a:gd name="T51" fmla="*/ 0 h 1158"/>
                <a:gd name="T52" fmla="*/ 1 w 4516"/>
                <a:gd name="T53" fmla="*/ 0 h 1158"/>
                <a:gd name="T54" fmla="*/ 1 w 4516"/>
                <a:gd name="T55" fmla="*/ 0 h 1158"/>
                <a:gd name="T56" fmla="*/ 1 w 4516"/>
                <a:gd name="T57" fmla="*/ 0 h 1158"/>
                <a:gd name="T58" fmla="*/ 1 w 4516"/>
                <a:gd name="T59" fmla="*/ 0 h 1158"/>
                <a:gd name="T60" fmla="*/ 1 w 4516"/>
                <a:gd name="T61" fmla="*/ 0 h 1158"/>
                <a:gd name="T62" fmla="*/ 1 w 4516"/>
                <a:gd name="T63" fmla="*/ 0 h 1158"/>
                <a:gd name="T64" fmla="*/ 1 w 4516"/>
                <a:gd name="T65" fmla="*/ 0 h 1158"/>
                <a:gd name="T66" fmla="*/ 1 w 4516"/>
                <a:gd name="T67" fmla="*/ 0 h 1158"/>
                <a:gd name="T68" fmla="*/ 1 w 4516"/>
                <a:gd name="T69" fmla="*/ 0 h 1158"/>
                <a:gd name="T70" fmla="*/ 1 w 4516"/>
                <a:gd name="T71" fmla="*/ 0 h 1158"/>
                <a:gd name="T72" fmla="*/ 1 w 4516"/>
                <a:gd name="T73" fmla="*/ 0 h 1158"/>
                <a:gd name="T74" fmla="*/ 1 w 4516"/>
                <a:gd name="T75" fmla="*/ 0 h 1158"/>
                <a:gd name="T76" fmla="*/ 0 w 4516"/>
                <a:gd name="T77" fmla="*/ 0 h 1158"/>
                <a:gd name="T78" fmla="*/ 0 w 4516"/>
                <a:gd name="T79" fmla="*/ 0 h 1158"/>
                <a:gd name="T80" fmla="*/ 0 w 4516"/>
                <a:gd name="T81" fmla="*/ 0 h 1158"/>
                <a:gd name="T82" fmla="*/ 0 w 4516"/>
                <a:gd name="T83" fmla="*/ 0 h 1158"/>
                <a:gd name="T84" fmla="*/ 0 w 4516"/>
                <a:gd name="T85" fmla="*/ 0 h 1158"/>
                <a:gd name="T86" fmla="*/ 0 w 4516"/>
                <a:gd name="T87" fmla="*/ 0 h 1158"/>
                <a:gd name="T88" fmla="*/ 0 w 4516"/>
                <a:gd name="T89" fmla="*/ 0 h 1158"/>
                <a:gd name="T90" fmla="*/ 0 w 4516"/>
                <a:gd name="T91" fmla="*/ 0 h 1158"/>
                <a:gd name="T92" fmla="*/ 0 w 4516"/>
                <a:gd name="T93" fmla="*/ 0 h 1158"/>
                <a:gd name="T94" fmla="*/ 0 w 4516"/>
                <a:gd name="T95" fmla="*/ 0 h 1158"/>
                <a:gd name="T96" fmla="*/ 0 w 4516"/>
                <a:gd name="T97" fmla="*/ 0 h 1158"/>
                <a:gd name="T98" fmla="*/ 0 w 4516"/>
                <a:gd name="T99" fmla="*/ 0 h 1158"/>
                <a:gd name="T100" fmla="*/ 0 w 4516"/>
                <a:gd name="T101" fmla="*/ 0 h 1158"/>
                <a:gd name="T102" fmla="*/ 0 w 4516"/>
                <a:gd name="T103" fmla="*/ 0 h 1158"/>
                <a:gd name="T104" fmla="*/ 0 w 4516"/>
                <a:gd name="T105" fmla="*/ 0 h 1158"/>
                <a:gd name="T106" fmla="*/ 0 w 4516"/>
                <a:gd name="T107" fmla="*/ 0 h 1158"/>
                <a:gd name="T108" fmla="*/ 0 w 4516"/>
                <a:gd name="T109" fmla="*/ 0 h 1158"/>
                <a:gd name="T110" fmla="*/ 0 w 4516"/>
                <a:gd name="T111" fmla="*/ 0 h 1158"/>
                <a:gd name="T112" fmla="*/ 0 w 4516"/>
                <a:gd name="T113" fmla="*/ 0 h 1158"/>
                <a:gd name="T114" fmla="*/ 0 w 4516"/>
                <a:gd name="T115" fmla="*/ 0 h 1158"/>
                <a:gd name="T116" fmla="*/ 0 w 4516"/>
                <a:gd name="T117" fmla="*/ 0 h 1158"/>
                <a:gd name="T118" fmla="*/ 0 w 4516"/>
                <a:gd name="T119" fmla="*/ 0 h 1158"/>
                <a:gd name="T120" fmla="*/ 0 w 4516"/>
                <a:gd name="T121" fmla="*/ 0 h 1158"/>
                <a:gd name="T122" fmla="*/ 0 w 4516"/>
                <a:gd name="T123" fmla="*/ 0 h 1158"/>
                <a:gd name="T124" fmla="*/ 0 w 4516"/>
                <a:gd name="T125" fmla="*/ 0 h 11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16"/>
                <a:gd name="T190" fmla="*/ 0 h 1158"/>
                <a:gd name="T191" fmla="*/ 4516 w 4516"/>
                <a:gd name="T192" fmla="*/ 1158 h 115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16" h="1158">
                  <a:moveTo>
                    <a:pt x="304" y="640"/>
                  </a:moveTo>
                  <a:lnTo>
                    <a:pt x="459" y="493"/>
                  </a:lnTo>
                  <a:cubicBezTo>
                    <a:pt x="463" y="489"/>
                    <a:pt x="469" y="484"/>
                    <a:pt x="475" y="481"/>
                  </a:cubicBezTo>
                  <a:lnTo>
                    <a:pt x="586" y="406"/>
                  </a:lnTo>
                  <a:lnTo>
                    <a:pt x="709" y="335"/>
                  </a:lnTo>
                  <a:lnTo>
                    <a:pt x="836" y="270"/>
                  </a:lnTo>
                  <a:lnTo>
                    <a:pt x="969" y="213"/>
                  </a:lnTo>
                  <a:lnTo>
                    <a:pt x="1106" y="161"/>
                  </a:lnTo>
                  <a:lnTo>
                    <a:pt x="1248" y="118"/>
                  </a:lnTo>
                  <a:lnTo>
                    <a:pt x="1392" y="80"/>
                  </a:lnTo>
                  <a:lnTo>
                    <a:pt x="1541" y="51"/>
                  </a:lnTo>
                  <a:lnTo>
                    <a:pt x="1694" y="28"/>
                  </a:lnTo>
                  <a:lnTo>
                    <a:pt x="1849" y="11"/>
                  </a:lnTo>
                  <a:lnTo>
                    <a:pt x="2007" y="3"/>
                  </a:lnTo>
                  <a:lnTo>
                    <a:pt x="2167" y="0"/>
                  </a:lnTo>
                  <a:lnTo>
                    <a:pt x="2329" y="5"/>
                  </a:lnTo>
                  <a:lnTo>
                    <a:pt x="2494" y="17"/>
                  </a:lnTo>
                  <a:lnTo>
                    <a:pt x="2660" y="35"/>
                  </a:lnTo>
                  <a:lnTo>
                    <a:pt x="2827" y="61"/>
                  </a:lnTo>
                  <a:lnTo>
                    <a:pt x="2996" y="93"/>
                  </a:lnTo>
                  <a:lnTo>
                    <a:pt x="3165" y="133"/>
                  </a:lnTo>
                  <a:lnTo>
                    <a:pt x="3335" y="180"/>
                  </a:lnTo>
                  <a:lnTo>
                    <a:pt x="3505" y="233"/>
                  </a:lnTo>
                  <a:lnTo>
                    <a:pt x="3676" y="294"/>
                  </a:lnTo>
                  <a:lnTo>
                    <a:pt x="3845" y="361"/>
                  </a:lnTo>
                  <a:lnTo>
                    <a:pt x="4015" y="436"/>
                  </a:lnTo>
                  <a:lnTo>
                    <a:pt x="4184" y="517"/>
                  </a:lnTo>
                  <a:lnTo>
                    <a:pt x="4350" y="606"/>
                  </a:lnTo>
                  <a:lnTo>
                    <a:pt x="4516" y="702"/>
                  </a:lnTo>
                  <a:lnTo>
                    <a:pt x="4401" y="904"/>
                  </a:lnTo>
                  <a:lnTo>
                    <a:pt x="4242" y="812"/>
                  </a:lnTo>
                  <a:lnTo>
                    <a:pt x="4082" y="726"/>
                  </a:lnTo>
                  <a:lnTo>
                    <a:pt x="3922" y="648"/>
                  </a:lnTo>
                  <a:lnTo>
                    <a:pt x="3761" y="577"/>
                  </a:lnTo>
                  <a:lnTo>
                    <a:pt x="3598" y="512"/>
                  </a:lnTo>
                  <a:lnTo>
                    <a:pt x="3437" y="455"/>
                  </a:lnTo>
                  <a:lnTo>
                    <a:pt x="3275" y="403"/>
                  </a:lnTo>
                  <a:lnTo>
                    <a:pt x="3113" y="359"/>
                  </a:lnTo>
                  <a:lnTo>
                    <a:pt x="2952" y="322"/>
                  </a:lnTo>
                  <a:lnTo>
                    <a:pt x="2793" y="290"/>
                  </a:lnTo>
                  <a:lnTo>
                    <a:pt x="2634" y="266"/>
                  </a:lnTo>
                  <a:lnTo>
                    <a:pt x="2477" y="248"/>
                  </a:lnTo>
                  <a:lnTo>
                    <a:pt x="2322" y="237"/>
                  </a:lnTo>
                  <a:lnTo>
                    <a:pt x="2170" y="233"/>
                  </a:lnTo>
                  <a:lnTo>
                    <a:pt x="2020" y="234"/>
                  </a:lnTo>
                  <a:lnTo>
                    <a:pt x="1872" y="243"/>
                  </a:lnTo>
                  <a:lnTo>
                    <a:pt x="1728" y="257"/>
                  </a:lnTo>
                  <a:lnTo>
                    <a:pt x="1587" y="279"/>
                  </a:lnTo>
                  <a:lnTo>
                    <a:pt x="1450" y="306"/>
                  </a:lnTo>
                  <a:lnTo>
                    <a:pt x="1315" y="340"/>
                  </a:lnTo>
                  <a:lnTo>
                    <a:pt x="1185" y="380"/>
                  </a:lnTo>
                  <a:lnTo>
                    <a:pt x="1061" y="425"/>
                  </a:lnTo>
                  <a:lnTo>
                    <a:pt x="940" y="477"/>
                  </a:lnTo>
                  <a:lnTo>
                    <a:pt x="824" y="536"/>
                  </a:lnTo>
                  <a:lnTo>
                    <a:pt x="714" y="599"/>
                  </a:lnTo>
                  <a:lnTo>
                    <a:pt x="602" y="674"/>
                  </a:lnTo>
                  <a:lnTo>
                    <a:pt x="618" y="662"/>
                  </a:lnTo>
                  <a:lnTo>
                    <a:pt x="463" y="809"/>
                  </a:lnTo>
                  <a:lnTo>
                    <a:pt x="304" y="640"/>
                  </a:lnTo>
                  <a:close/>
                  <a:moveTo>
                    <a:pt x="719" y="868"/>
                  </a:moveTo>
                  <a:lnTo>
                    <a:pt x="0" y="1158"/>
                  </a:lnTo>
                  <a:lnTo>
                    <a:pt x="201" y="407"/>
                  </a:lnTo>
                  <a:lnTo>
                    <a:pt x="719" y="868"/>
                  </a:lnTo>
                  <a:close/>
                </a:path>
              </a:pathLst>
            </a:custGeom>
            <a:solidFill>
              <a:srgbClr val="C0C0C0"/>
            </a:solidFill>
            <a:ln w="0">
              <a:solidFill>
                <a:srgbClr val="000000"/>
              </a:solidFill>
              <a:round/>
              <a:headEnd/>
              <a:tailEnd/>
            </a:ln>
          </p:spPr>
          <p:txBody>
            <a:bodyPr/>
            <a:lstStyle/>
            <a:p>
              <a:endParaRPr lang="en-US"/>
            </a:p>
          </p:txBody>
        </p:sp>
        <p:sp>
          <p:nvSpPr>
            <p:cNvPr id="273" name="Freeform 10"/>
            <p:cNvSpPr>
              <a:spLocks noEditPoints="1"/>
            </p:cNvSpPr>
            <p:nvPr/>
          </p:nvSpPr>
          <p:spPr bwMode="auto">
            <a:xfrm>
              <a:off x="1649" y="3482"/>
              <a:ext cx="509" cy="131"/>
            </a:xfrm>
            <a:custGeom>
              <a:avLst/>
              <a:gdLst>
                <a:gd name="T0" fmla="*/ 0 w 4516"/>
                <a:gd name="T1" fmla="*/ 0 h 1158"/>
                <a:gd name="T2" fmla="*/ 0 w 4516"/>
                <a:gd name="T3" fmla="*/ 0 h 1158"/>
                <a:gd name="T4" fmla="*/ 0 w 4516"/>
                <a:gd name="T5" fmla="*/ 0 h 1158"/>
                <a:gd name="T6" fmla="*/ 0 w 4516"/>
                <a:gd name="T7" fmla="*/ 0 h 1158"/>
                <a:gd name="T8" fmla="*/ 0 w 4516"/>
                <a:gd name="T9" fmla="*/ 0 h 1158"/>
                <a:gd name="T10" fmla="*/ 0 w 4516"/>
                <a:gd name="T11" fmla="*/ 0 h 1158"/>
                <a:gd name="T12" fmla="*/ 0 w 4516"/>
                <a:gd name="T13" fmla="*/ 0 h 1158"/>
                <a:gd name="T14" fmla="*/ 0 w 4516"/>
                <a:gd name="T15" fmla="*/ 0 h 1158"/>
                <a:gd name="T16" fmla="*/ 0 w 4516"/>
                <a:gd name="T17" fmla="*/ 0 h 1158"/>
                <a:gd name="T18" fmla="*/ 0 w 4516"/>
                <a:gd name="T19" fmla="*/ 0 h 1158"/>
                <a:gd name="T20" fmla="*/ 0 w 4516"/>
                <a:gd name="T21" fmla="*/ 0 h 1158"/>
                <a:gd name="T22" fmla="*/ 0 w 4516"/>
                <a:gd name="T23" fmla="*/ 0 h 1158"/>
                <a:gd name="T24" fmla="*/ 0 w 4516"/>
                <a:gd name="T25" fmla="*/ 0 h 1158"/>
                <a:gd name="T26" fmla="*/ 0 w 4516"/>
                <a:gd name="T27" fmla="*/ 0 h 1158"/>
                <a:gd name="T28" fmla="*/ 0 w 4516"/>
                <a:gd name="T29" fmla="*/ 0 h 1158"/>
                <a:gd name="T30" fmla="*/ 0 w 4516"/>
                <a:gd name="T31" fmla="*/ 0 h 1158"/>
                <a:gd name="T32" fmla="*/ 0 w 4516"/>
                <a:gd name="T33" fmla="*/ 0 h 1158"/>
                <a:gd name="T34" fmla="*/ 0 w 4516"/>
                <a:gd name="T35" fmla="*/ 0 h 1158"/>
                <a:gd name="T36" fmla="*/ 0 w 4516"/>
                <a:gd name="T37" fmla="*/ 0 h 1158"/>
                <a:gd name="T38" fmla="*/ 0 w 4516"/>
                <a:gd name="T39" fmla="*/ 0 h 1158"/>
                <a:gd name="T40" fmla="*/ 1 w 4516"/>
                <a:gd name="T41" fmla="*/ 0 h 1158"/>
                <a:gd name="T42" fmla="*/ 1 w 4516"/>
                <a:gd name="T43" fmla="*/ 0 h 1158"/>
                <a:gd name="T44" fmla="*/ 1 w 4516"/>
                <a:gd name="T45" fmla="*/ 0 h 1158"/>
                <a:gd name="T46" fmla="*/ 1 w 4516"/>
                <a:gd name="T47" fmla="*/ 0 h 1158"/>
                <a:gd name="T48" fmla="*/ 1 w 4516"/>
                <a:gd name="T49" fmla="*/ 0 h 1158"/>
                <a:gd name="T50" fmla="*/ 1 w 4516"/>
                <a:gd name="T51" fmla="*/ 0 h 1158"/>
                <a:gd name="T52" fmla="*/ 1 w 4516"/>
                <a:gd name="T53" fmla="*/ 0 h 1158"/>
                <a:gd name="T54" fmla="*/ 1 w 4516"/>
                <a:gd name="T55" fmla="*/ 0 h 1158"/>
                <a:gd name="T56" fmla="*/ 1 w 4516"/>
                <a:gd name="T57" fmla="*/ 0 h 1158"/>
                <a:gd name="T58" fmla="*/ 1 w 4516"/>
                <a:gd name="T59" fmla="*/ 0 h 1158"/>
                <a:gd name="T60" fmla="*/ 1 w 4516"/>
                <a:gd name="T61" fmla="*/ 0 h 1158"/>
                <a:gd name="T62" fmla="*/ 1 w 4516"/>
                <a:gd name="T63" fmla="*/ 0 h 1158"/>
                <a:gd name="T64" fmla="*/ 1 w 4516"/>
                <a:gd name="T65" fmla="*/ 0 h 1158"/>
                <a:gd name="T66" fmla="*/ 1 w 4516"/>
                <a:gd name="T67" fmla="*/ 0 h 1158"/>
                <a:gd name="T68" fmla="*/ 1 w 4516"/>
                <a:gd name="T69" fmla="*/ 0 h 1158"/>
                <a:gd name="T70" fmla="*/ 1 w 4516"/>
                <a:gd name="T71" fmla="*/ 0 h 1158"/>
                <a:gd name="T72" fmla="*/ 1 w 4516"/>
                <a:gd name="T73" fmla="*/ 0 h 1158"/>
                <a:gd name="T74" fmla="*/ 1 w 4516"/>
                <a:gd name="T75" fmla="*/ 0 h 1158"/>
                <a:gd name="T76" fmla="*/ 0 w 4516"/>
                <a:gd name="T77" fmla="*/ 0 h 1158"/>
                <a:gd name="T78" fmla="*/ 0 w 4516"/>
                <a:gd name="T79" fmla="*/ 0 h 1158"/>
                <a:gd name="T80" fmla="*/ 0 w 4516"/>
                <a:gd name="T81" fmla="*/ 0 h 1158"/>
                <a:gd name="T82" fmla="*/ 0 w 4516"/>
                <a:gd name="T83" fmla="*/ 0 h 1158"/>
                <a:gd name="T84" fmla="*/ 0 w 4516"/>
                <a:gd name="T85" fmla="*/ 0 h 1158"/>
                <a:gd name="T86" fmla="*/ 0 w 4516"/>
                <a:gd name="T87" fmla="*/ 0 h 1158"/>
                <a:gd name="T88" fmla="*/ 0 w 4516"/>
                <a:gd name="T89" fmla="*/ 0 h 1158"/>
                <a:gd name="T90" fmla="*/ 0 w 4516"/>
                <a:gd name="T91" fmla="*/ 0 h 1158"/>
                <a:gd name="T92" fmla="*/ 0 w 4516"/>
                <a:gd name="T93" fmla="*/ 0 h 1158"/>
                <a:gd name="T94" fmla="*/ 0 w 4516"/>
                <a:gd name="T95" fmla="*/ 0 h 1158"/>
                <a:gd name="T96" fmla="*/ 0 w 4516"/>
                <a:gd name="T97" fmla="*/ 0 h 1158"/>
                <a:gd name="T98" fmla="*/ 0 w 4516"/>
                <a:gd name="T99" fmla="*/ 0 h 1158"/>
                <a:gd name="T100" fmla="*/ 0 w 4516"/>
                <a:gd name="T101" fmla="*/ 0 h 1158"/>
                <a:gd name="T102" fmla="*/ 0 w 4516"/>
                <a:gd name="T103" fmla="*/ 0 h 1158"/>
                <a:gd name="T104" fmla="*/ 0 w 4516"/>
                <a:gd name="T105" fmla="*/ 0 h 1158"/>
                <a:gd name="T106" fmla="*/ 0 w 4516"/>
                <a:gd name="T107" fmla="*/ 0 h 1158"/>
                <a:gd name="T108" fmla="*/ 0 w 4516"/>
                <a:gd name="T109" fmla="*/ 0 h 1158"/>
                <a:gd name="T110" fmla="*/ 0 w 4516"/>
                <a:gd name="T111" fmla="*/ 0 h 1158"/>
                <a:gd name="T112" fmla="*/ 0 w 4516"/>
                <a:gd name="T113" fmla="*/ 0 h 1158"/>
                <a:gd name="T114" fmla="*/ 0 w 4516"/>
                <a:gd name="T115" fmla="*/ 0 h 1158"/>
                <a:gd name="T116" fmla="*/ 0 w 4516"/>
                <a:gd name="T117" fmla="*/ 0 h 1158"/>
                <a:gd name="T118" fmla="*/ 0 w 4516"/>
                <a:gd name="T119" fmla="*/ 0 h 1158"/>
                <a:gd name="T120" fmla="*/ 0 w 4516"/>
                <a:gd name="T121" fmla="*/ 0 h 1158"/>
                <a:gd name="T122" fmla="*/ 0 w 4516"/>
                <a:gd name="T123" fmla="*/ 0 h 1158"/>
                <a:gd name="T124" fmla="*/ 0 w 4516"/>
                <a:gd name="T125" fmla="*/ 0 h 11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16"/>
                <a:gd name="T190" fmla="*/ 0 h 1158"/>
                <a:gd name="T191" fmla="*/ 4516 w 4516"/>
                <a:gd name="T192" fmla="*/ 1158 h 115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16" h="1158">
                  <a:moveTo>
                    <a:pt x="304" y="640"/>
                  </a:moveTo>
                  <a:lnTo>
                    <a:pt x="459" y="493"/>
                  </a:lnTo>
                  <a:cubicBezTo>
                    <a:pt x="463" y="489"/>
                    <a:pt x="469" y="484"/>
                    <a:pt x="475" y="481"/>
                  </a:cubicBezTo>
                  <a:lnTo>
                    <a:pt x="586" y="406"/>
                  </a:lnTo>
                  <a:lnTo>
                    <a:pt x="709" y="335"/>
                  </a:lnTo>
                  <a:lnTo>
                    <a:pt x="836" y="270"/>
                  </a:lnTo>
                  <a:lnTo>
                    <a:pt x="969" y="213"/>
                  </a:lnTo>
                  <a:lnTo>
                    <a:pt x="1106" y="161"/>
                  </a:lnTo>
                  <a:lnTo>
                    <a:pt x="1248" y="118"/>
                  </a:lnTo>
                  <a:lnTo>
                    <a:pt x="1392" y="80"/>
                  </a:lnTo>
                  <a:lnTo>
                    <a:pt x="1541" y="51"/>
                  </a:lnTo>
                  <a:lnTo>
                    <a:pt x="1694" y="28"/>
                  </a:lnTo>
                  <a:lnTo>
                    <a:pt x="1849" y="11"/>
                  </a:lnTo>
                  <a:lnTo>
                    <a:pt x="2007" y="3"/>
                  </a:lnTo>
                  <a:lnTo>
                    <a:pt x="2167" y="0"/>
                  </a:lnTo>
                  <a:lnTo>
                    <a:pt x="2329" y="5"/>
                  </a:lnTo>
                  <a:lnTo>
                    <a:pt x="2494" y="17"/>
                  </a:lnTo>
                  <a:lnTo>
                    <a:pt x="2660" y="35"/>
                  </a:lnTo>
                  <a:lnTo>
                    <a:pt x="2827" y="61"/>
                  </a:lnTo>
                  <a:lnTo>
                    <a:pt x="2996" y="93"/>
                  </a:lnTo>
                  <a:lnTo>
                    <a:pt x="3165" y="133"/>
                  </a:lnTo>
                  <a:lnTo>
                    <a:pt x="3335" y="180"/>
                  </a:lnTo>
                  <a:lnTo>
                    <a:pt x="3505" y="233"/>
                  </a:lnTo>
                  <a:lnTo>
                    <a:pt x="3676" y="294"/>
                  </a:lnTo>
                  <a:lnTo>
                    <a:pt x="3845" y="361"/>
                  </a:lnTo>
                  <a:lnTo>
                    <a:pt x="4015" y="436"/>
                  </a:lnTo>
                  <a:lnTo>
                    <a:pt x="4184" y="517"/>
                  </a:lnTo>
                  <a:lnTo>
                    <a:pt x="4350" y="606"/>
                  </a:lnTo>
                  <a:lnTo>
                    <a:pt x="4516" y="702"/>
                  </a:lnTo>
                  <a:lnTo>
                    <a:pt x="4401" y="904"/>
                  </a:lnTo>
                  <a:lnTo>
                    <a:pt x="4242" y="812"/>
                  </a:lnTo>
                  <a:lnTo>
                    <a:pt x="4082" y="726"/>
                  </a:lnTo>
                  <a:lnTo>
                    <a:pt x="3922" y="648"/>
                  </a:lnTo>
                  <a:lnTo>
                    <a:pt x="3761" y="577"/>
                  </a:lnTo>
                  <a:lnTo>
                    <a:pt x="3598" y="512"/>
                  </a:lnTo>
                  <a:lnTo>
                    <a:pt x="3437" y="455"/>
                  </a:lnTo>
                  <a:lnTo>
                    <a:pt x="3275" y="403"/>
                  </a:lnTo>
                  <a:lnTo>
                    <a:pt x="3113" y="359"/>
                  </a:lnTo>
                  <a:lnTo>
                    <a:pt x="2952" y="322"/>
                  </a:lnTo>
                  <a:lnTo>
                    <a:pt x="2793" y="290"/>
                  </a:lnTo>
                  <a:lnTo>
                    <a:pt x="2634" y="266"/>
                  </a:lnTo>
                  <a:lnTo>
                    <a:pt x="2477" y="248"/>
                  </a:lnTo>
                  <a:lnTo>
                    <a:pt x="2322" y="237"/>
                  </a:lnTo>
                  <a:lnTo>
                    <a:pt x="2170" y="233"/>
                  </a:lnTo>
                  <a:lnTo>
                    <a:pt x="2020" y="234"/>
                  </a:lnTo>
                  <a:lnTo>
                    <a:pt x="1872" y="243"/>
                  </a:lnTo>
                  <a:lnTo>
                    <a:pt x="1728" y="257"/>
                  </a:lnTo>
                  <a:lnTo>
                    <a:pt x="1587" y="279"/>
                  </a:lnTo>
                  <a:lnTo>
                    <a:pt x="1450" y="306"/>
                  </a:lnTo>
                  <a:lnTo>
                    <a:pt x="1315" y="340"/>
                  </a:lnTo>
                  <a:lnTo>
                    <a:pt x="1185" y="380"/>
                  </a:lnTo>
                  <a:lnTo>
                    <a:pt x="1061" y="425"/>
                  </a:lnTo>
                  <a:lnTo>
                    <a:pt x="940" y="477"/>
                  </a:lnTo>
                  <a:lnTo>
                    <a:pt x="824" y="536"/>
                  </a:lnTo>
                  <a:lnTo>
                    <a:pt x="714" y="599"/>
                  </a:lnTo>
                  <a:lnTo>
                    <a:pt x="602" y="674"/>
                  </a:lnTo>
                  <a:lnTo>
                    <a:pt x="618" y="662"/>
                  </a:lnTo>
                  <a:lnTo>
                    <a:pt x="463" y="809"/>
                  </a:lnTo>
                  <a:lnTo>
                    <a:pt x="304" y="640"/>
                  </a:lnTo>
                  <a:close/>
                  <a:moveTo>
                    <a:pt x="719" y="868"/>
                  </a:moveTo>
                  <a:lnTo>
                    <a:pt x="0" y="1158"/>
                  </a:lnTo>
                  <a:lnTo>
                    <a:pt x="201" y="407"/>
                  </a:lnTo>
                  <a:lnTo>
                    <a:pt x="719" y="868"/>
                  </a:lnTo>
                  <a:close/>
                </a:path>
              </a:pathLst>
            </a:custGeom>
            <a:noFill/>
            <a:ln w="158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74" name="Rectangle 11"/>
          <p:cNvSpPr>
            <a:spLocks noChangeArrowheads="1"/>
          </p:cNvSpPr>
          <p:nvPr/>
        </p:nvSpPr>
        <p:spPr bwMode="auto">
          <a:xfrm>
            <a:off x="4595449" y="2179638"/>
            <a:ext cx="6588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Marketing</a:t>
            </a:r>
            <a:endParaRPr lang="en-GB" altLang="en-US"/>
          </a:p>
        </p:txBody>
      </p:sp>
      <p:grpSp>
        <p:nvGrpSpPr>
          <p:cNvPr id="275" name="Group 12"/>
          <p:cNvGrpSpPr>
            <a:grpSpLocks/>
          </p:cNvGrpSpPr>
          <p:nvPr/>
        </p:nvGrpSpPr>
        <p:grpSpPr bwMode="auto">
          <a:xfrm>
            <a:off x="2938099" y="2374900"/>
            <a:ext cx="3816350" cy="3890963"/>
            <a:chOff x="1813" y="1496"/>
            <a:chExt cx="2404" cy="2451"/>
          </a:xfrm>
        </p:grpSpPr>
        <p:grpSp>
          <p:nvGrpSpPr>
            <p:cNvPr id="276" name="Group 13"/>
            <p:cNvGrpSpPr>
              <a:grpSpLocks/>
            </p:cNvGrpSpPr>
            <p:nvPr/>
          </p:nvGrpSpPr>
          <p:grpSpPr bwMode="auto">
            <a:xfrm>
              <a:off x="1813" y="1496"/>
              <a:ext cx="2404" cy="2451"/>
              <a:chOff x="1813" y="1496"/>
              <a:chExt cx="2404" cy="2451"/>
            </a:xfrm>
          </p:grpSpPr>
          <p:sp>
            <p:nvSpPr>
              <p:cNvPr id="278" name="Oval 14"/>
              <p:cNvSpPr>
                <a:spLocks noChangeArrowheads="1"/>
              </p:cNvSpPr>
              <p:nvPr/>
            </p:nvSpPr>
            <p:spPr bwMode="auto">
              <a:xfrm>
                <a:off x="1813" y="1496"/>
                <a:ext cx="2404" cy="2451"/>
              </a:xfrm>
              <a:prstGeom prst="ellipse">
                <a:avLst/>
              </a:prstGeom>
              <a:solidFill>
                <a:srgbClr val="FFFFFF"/>
              </a:solidFill>
              <a:ln w="0">
                <a:solidFill>
                  <a:srgbClr val="000000"/>
                </a:solidFill>
                <a:round/>
                <a:headEnd/>
                <a:tailEnd/>
              </a:ln>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sp>
            <p:nvSpPr>
              <p:cNvPr id="279" name="Oval 15"/>
              <p:cNvSpPr>
                <a:spLocks noChangeArrowheads="1"/>
              </p:cNvSpPr>
              <p:nvPr/>
            </p:nvSpPr>
            <p:spPr bwMode="auto">
              <a:xfrm>
                <a:off x="1813" y="1496"/>
                <a:ext cx="2404" cy="2451"/>
              </a:xfrm>
              <a:prstGeom prst="ellipse">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sp>
          <p:nvSpPr>
            <p:cNvPr id="277" name="Oval 276"/>
            <p:cNvSpPr>
              <a:spLocks noChangeArrowheads="1"/>
            </p:cNvSpPr>
            <p:nvPr/>
          </p:nvSpPr>
          <p:spPr bwMode="auto">
            <a:xfrm>
              <a:off x="1813" y="1496"/>
              <a:ext cx="2404" cy="2451"/>
            </a:xfrm>
            <a:prstGeom prst="ellipse">
              <a:avLst/>
            </a:prstGeom>
            <a:noFill/>
            <a:ln w="8413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grpSp>
        <p:nvGrpSpPr>
          <p:cNvPr id="280" name="Group 17"/>
          <p:cNvGrpSpPr>
            <a:grpSpLocks/>
          </p:cNvGrpSpPr>
          <p:nvPr/>
        </p:nvGrpSpPr>
        <p:grpSpPr bwMode="auto">
          <a:xfrm>
            <a:off x="2844436" y="2500313"/>
            <a:ext cx="485775" cy="692150"/>
            <a:chOff x="1754" y="1575"/>
            <a:chExt cx="306" cy="436"/>
          </a:xfrm>
        </p:grpSpPr>
        <p:sp>
          <p:nvSpPr>
            <p:cNvPr id="281" name="Freeform 18"/>
            <p:cNvSpPr>
              <a:spLocks noEditPoints="1"/>
            </p:cNvSpPr>
            <p:nvPr/>
          </p:nvSpPr>
          <p:spPr bwMode="auto">
            <a:xfrm>
              <a:off x="1754" y="1575"/>
              <a:ext cx="306" cy="436"/>
            </a:xfrm>
            <a:custGeom>
              <a:avLst/>
              <a:gdLst>
                <a:gd name="T0" fmla="*/ 0 w 5416"/>
                <a:gd name="T1" fmla="*/ 0 h 7734"/>
                <a:gd name="T2" fmla="*/ 0 w 5416"/>
                <a:gd name="T3" fmla="*/ 0 h 7734"/>
                <a:gd name="T4" fmla="*/ 0 w 5416"/>
                <a:gd name="T5" fmla="*/ 0 h 7734"/>
                <a:gd name="T6" fmla="*/ 0 w 5416"/>
                <a:gd name="T7" fmla="*/ 0 h 7734"/>
                <a:gd name="T8" fmla="*/ 0 w 5416"/>
                <a:gd name="T9" fmla="*/ 0 h 7734"/>
                <a:gd name="T10" fmla="*/ 0 w 5416"/>
                <a:gd name="T11" fmla="*/ 0 h 7734"/>
                <a:gd name="T12" fmla="*/ 0 w 5416"/>
                <a:gd name="T13" fmla="*/ 0 h 7734"/>
                <a:gd name="T14" fmla="*/ 0 w 5416"/>
                <a:gd name="T15" fmla="*/ 0 h 7734"/>
                <a:gd name="T16" fmla="*/ 0 w 5416"/>
                <a:gd name="T17" fmla="*/ 0 h 7734"/>
                <a:gd name="T18" fmla="*/ 0 w 5416"/>
                <a:gd name="T19" fmla="*/ 0 h 7734"/>
                <a:gd name="T20" fmla="*/ 0 w 5416"/>
                <a:gd name="T21" fmla="*/ 0 h 7734"/>
                <a:gd name="T22" fmla="*/ 0 w 5416"/>
                <a:gd name="T23" fmla="*/ 0 h 7734"/>
                <a:gd name="T24" fmla="*/ 0 w 5416"/>
                <a:gd name="T25" fmla="*/ 0 h 7734"/>
                <a:gd name="T26" fmla="*/ 0 w 5416"/>
                <a:gd name="T27" fmla="*/ 0 h 7734"/>
                <a:gd name="T28" fmla="*/ 0 w 5416"/>
                <a:gd name="T29" fmla="*/ 0 h 7734"/>
                <a:gd name="T30" fmla="*/ 0 w 5416"/>
                <a:gd name="T31" fmla="*/ 0 h 7734"/>
                <a:gd name="T32" fmla="*/ 0 w 5416"/>
                <a:gd name="T33" fmla="*/ 0 h 7734"/>
                <a:gd name="T34" fmla="*/ 0 w 5416"/>
                <a:gd name="T35" fmla="*/ 0 h 7734"/>
                <a:gd name="T36" fmla="*/ 0 w 5416"/>
                <a:gd name="T37" fmla="*/ 0 h 7734"/>
                <a:gd name="T38" fmla="*/ 0 w 5416"/>
                <a:gd name="T39" fmla="*/ 0 h 7734"/>
                <a:gd name="T40" fmla="*/ 0 w 5416"/>
                <a:gd name="T41" fmla="*/ 0 h 7734"/>
                <a:gd name="T42" fmla="*/ 0 w 5416"/>
                <a:gd name="T43" fmla="*/ 0 h 7734"/>
                <a:gd name="T44" fmla="*/ 0 w 5416"/>
                <a:gd name="T45" fmla="*/ 0 h 7734"/>
                <a:gd name="T46" fmla="*/ 0 w 5416"/>
                <a:gd name="T47" fmla="*/ 0 h 7734"/>
                <a:gd name="T48" fmla="*/ 0 w 5416"/>
                <a:gd name="T49" fmla="*/ 0 h 7734"/>
                <a:gd name="T50" fmla="*/ 0 w 5416"/>
                <a:gd name="T51" fmla="*/ 0 h 7734"/>
                <a:gd name="T52" fmla="*/ 0 w 5416"/>
                <a:gd name="T53" fmla="*/ 0 h 7734"/>
                <a:gd name="T54" fmla="*/ 0 w 5416"/>
                <a:gd name="T55" fmla="*/ 0 h 7734"/>
                <a:gd name="T56" fmla="*/ 0 w 5416"/>
                <a:gd name="T57" fmla="*/ 0 h 7734"/>
                <a:gd name="T58" fmla="*/ 0 w 5416"/>
                <a:gd name="T59" fmla="*/ 0 h 7734"/>
                <a:gd name="T60" fmla="*/ 0 w 5416"/>
                <a:gd name="T61" fmla="*/ 0 h 7734"/>
                <a:gd name="T62" fmla="*/ 0 w 5416"/>
                <a:gd name="T63" fmla="*/ 0 h 7734"/>
                <a:gd name="T64" fmla="*/ 0 w 5416"/>
                <a:gd name="T65" fmla="*/ 0 h 7734"/>
                <a:gd name="T66" fmla="*/ 0 w 5416"/>
                <a:gd name="T67" fmla="*/ 0 h 7734"/>
                <a:gd name="T68" fmla="*/ 0 w 5416"/>
                <a:gd name="T69" fmla="*/ 0 h 7734"/>
                <a:gd name="T70" fmla="*/ 0 w 5416"/>
                <a:gd name="T71" fmla="*/ 0 h 7734"/>
                <a:gd name="T72" fmla="*/ 0 w 5416"/>
                <a:gd name="T73" fmla="*/ 0 h 7734"/>
                <a:gd name="T74" fmla="*/ 0 w 5416"/>
                <a:gd name="T75" fmla="*/ 0 h 7734"/>
                <a:gd name="T76" fmla="*/ 0 w 5416"/>
                <a:gd name="T77" fmla="*/ 0 h 7734"/>
                <a:gd name="T78" fmla="*/ 0 w 5416"/>
                <a:gd name="T79" fmla="*/ 0 h 7734"/>
                <a:gd name="T80" fmla="*/ 0 w 5416"/>
                <a:gd name="T81" fmla="*/ 0 h 7734"/>
                <a:gd name="T82" fmla="*/ 0 w 5416"/>
                <a:gd name="T83" fmla="*/ 0 h 7734"/>
                <a:gd name="T84" fmla="*/ 0 w 5416"/>
                <a:gd name="T85" fmla="*/ 0 h 7734"/>
                <a:gd name="T86" fmla="*/ 0 w 5416"/>
                <a:gd name="T87" fmla="*/ 0 h 7734"/>
                <a:gd name="T88" fmla="*/ 0 w 5416"/>
                <a:gd name="T89" fmla="*/ 0 h 7734"/>
                <a:gd name="T90" fmla="*/ 0 w 5416"/>
                <a:gd name="T91" fmla="*/ 0 h 7734"/>
                <a:gd name="T92" fmla="*/ 0 w 5416"/>
                <a:gd name="T93" fmla="*/ 0 h 7734"/>
                <a:gd name="T94" fmla="*/ 0 w 5416"/>
                <a:gd name="T95" fmla="*/ 0 h 7734"/>
                <a:gd name="T96" fmla="*/ 0 w 5416"/>
                <a:gd name="T97" fmla="*/ 0 h 7734"/>
                <a:gd name="T98" fmla="*/ 0 w 5416"/>
                <a:gd name="T99" fmla="*/ 0 h 7734"/>
                <a:gd name="T100" fmla="*/ 0 w 5416"/>
                <a:gd name="T101" fmla="*/ 0 h 7734"/>
                <a:gd name="T102" fmla="*/ 0 w 5416"/>
                <a:gd name="T103" fmla="*/ 0 h 7734"/>
                <a:gd name="T104" fmla="*/ 0 w 5416"/>
                <a:gd name="T105" fmla="*/ 0 h 7734"/>
                <a:gd name="T106" fmla="*/ 0 w 5416"/>
                <a:gd name="T107" fmla="*/ 0 h 7734"/>
                <a:gd name="T108" fmla="*/ 0 w 5416"/>
                <a:gd name="T109" fmla="*/ 0 h 7734"/>
                <a:gd name="T110" fmla="*/ 0 w 5416"/>
                <a:gd name="T111" fmla="*/ 0 h 7734"/>
                <a:gd name="T112" fmla="*/ 0 w 5416"/>
                <a:gd name="T113" fmla="*/ 0 h 7734"/>
                <a:gd name="T114" fmla="*/ 0 w 5416"/>
                <a:gd name="T115" fmla="*/ 0 h 7734"/>
                <a:gd name="T116" fmla="*/ 0 w 5416"/>
                <a:gd name="T117" fmla="*/ 0 h 7734"/>
                <a:gd name="T118" fmla="*/ 0 w 5416"/>
                <a:gd name="T119" fmla="*/ 0 h 7734"/>
                <a:gd name="T120" fmla="*/ 0 w 5416"/>
                <a:gd name="T121" fmla="*/ 0 h 7734"/>
                <a:gd name="T122" fmla="*/ 0 w 5416"/>
                <a:gd name="T123" fmla="*/ 0 h 7734"/>
                <a:gd name="T124" fmla="*/ 0 w 5416"/>
                <a:gd name="T125" fmla="*/ 0 h 77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416"/>
                <a:gd name="T190" fmla="*/ 0 h 7734"/>
                <a:gd name="T191" fmla="*/ 5416 w 5416"/>
                <a:gd name="T192" fmla="*/ 7734 h 77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416" h="7734">
                  <a:moveTo>
                    <a:pt x="1196" y="419"/>
                  </a:moveTo>
                  <a:lnTo>
                    <a:pt x="1605" y="535"/>
                  </a:lnTo>
                  <a:cubicBezTo>
                    <a:pt x="1617" y="538"/>
                    <a:pt x="1629" y="543"/>
                    <a:pt x="1641" y="548"/>
                  </a:cubicBezTo>
                  <a:lnTo>
                    <a:pt x="1882" y="663"/>
                  </a:lnTo>
                  <a:lnTo>
                    <a:pt x="2130" y="800"/>
                  </a:lnTo>
                  <a:lnTo>
                    <a:pt x="2371" y="953"/>
                  </a:lnTo>
                  <a:lnTo>
                    <a:pt x="2607" y="1122"/>
                  </a:lnTo>
                  <a:lnTo>
                    <a:pt x="2834" y="1306"/>
                  </a:lnTo>
                  <a:lnTo>
                    <a:pt x="3053" y="1503"/>
                  </a:lnTo>
                  <a:lnTo>
                    <a:pt x="3266" y="1716"/>
                  </a:lnTo>
                  <a:lnTo>
                    <a:pt x="3470" y="1940"/>
                  </a:lnTo>
                  <a:lnTo>
                    <a:pt x="3665" y="2178"/>
                  </a:lnTo>
                  <a:lnTo>
                    <a:pt x="3852" y="2428"/>
                  </a:lnTo>
                  <a:lnTo>
                    <a:pt x="4029" y="2691"/>
                  </a:lnTo>
                  <a:lnTo>
                    <a:pt x="4198" y="2963"/>
                  </a:lnTo>
                  <a:lnTo>
                    <a:pt x="4357" y="3248"/>
                  </a:lnTo>
                  <a:lnTo>
                    <a:pt x="4505" y="3543"/>
                  </a:lnTo>
                  <a:lnTo>
                    <a:pt x="4645" y="3848"/>
                  </a:lnTo>
                  <a:lnTo>
                    <a:pt x="4773" y="4162"/>
                  </a:lnTo>
                  <a:lnTo>
                    <a:pt x="4891" y="4485"/>
                  </a:lnTo>
                  <a:lnTo>
                    <a:pt x="4998" y="4816"/>
                  </a:lnTo>
                  <a:lnTo>
                    <a:pt x="5093" y="5156"/>
                  </a:lnTo>
                  <a:lnTo>
                    <a:pt x="5177" y="5505"/>
                  </a:lnTo>
                  <a:lnTo>
                    <a:pt x="5249" y="5858"/>
                  </a:lnTo>
                  <a:lnTo>
                    <a:pt x="5308" y="6221"/>
                  </a:lnTo>
                  <a:lnTo>
                    <a:pt x="5355" y="6589"/>
                  </a:lnTo>
                  <a:lnTo>
                    <a:pt x="5389" y="6962"/>
                  </a:lnTo>
                  <a:lnTo>
                    <a:pt x="5410" y="7342"/>
                  </a:lnTo>
                  <a:lnTo>
                    <a:pt x="5416" y="7726"/>
                  </a:lnTo>
                  <a:lnTo>
                    <a:pt x="4956" y="7734"/>
                  </a:lnTo>
                  <a:lnTo>
                    <a:pt x="4949" y="7367"/>
                  </a:lnTo>
                  <a:lnTo>
                    <a:pt x="4930" y="7004"/>
                  </a:lnTo>
                  <a:lnTo>
                    <a:pt x="4898" y="6647"/>
                  </a:lnTo>
                  <a:lnTo>
                    <a:pt x="4853" y="6296"/>
                  </a:lnTo>
                  <a:lnTo>
                    <a:pt x="4797" y="5951"/>
                  </a:lnTo>
                  <a:lnTo>
                    <a:pt x="4728" y="5613"/>
                  </a:lnTo>
                  <a:lnTo>
                    <a:pt x="4650" y="5282"/>
                  </a:lnTo>
                  <a:lnTo>
                    <a:pt x="4560" y="4960"/>
                  </a:lnTo>
                  <a:lnTo>
                    <a:pt x="4458" y="4644"/>
                  </a:lnTo>
                  <a:lnTo>
                    <a:pt x="4347" y="4338"/>
                  </a:lnTo>
                  <a:lnTo>
                    <a:pt x="4225" y="4040"/>
                  </a:lnTo>
                  <a:lnTo>
                    <a:pt x="4095" y="3752"/>
                  </a:lnTo>
                  <a:lnTo>
                    <a:pt x="3955" y="3475"/>
                  </a:lnTo>
                  <a:lnTo>
                    <a:pt x="3806" y="3207"/>
                  </a:lnTo>
                  <a:lnTo>
                    <a:pt x="3648" y="2951"/>
                  </a:lnTo>
                  <a:lnTo>
                    <a:pt x="3483" y="2707"/>
                  </a:lnTo>
                  <a:lnTo>
                    <a:pt x="3308" y="2473"/>
                  </a:lnTo>
                  <a:lnTo>
                    <a:pt x="3129" y="2252"/>
                  </a:lnTo>
                  <a:lnTo>
                    <a:pt x="2940" y="2044"/>
                  </a:lnTo>
                  <a:lnTo>
                    <a:pt x="2747" y="1848"/>
                  </a:lnTo>
                  <a:lnTo>
                    <a:pt x="2544" y="1667"/>
                  </a:lnTo>
                  <a:lnTo>
                    <a:pt x="2338" y="1499"/>
                  </a:lnTo>
                  <a:lnTo>
                    <a:pt x="2125" y="1345"/>
                  </a:lnTo>
                  <a:lnTo>
                    <a:pt x="1908" y="1206"/>
                  </a:lnTo>
                  <a:lnTo>
                    <a:pt x="1684" y="1083"/>
                  </a:lnTo>
                  <a:lnTo>
                    <a:pt x="1443" y="968"/>
                  </a:lnTo>
                  <a:lnTo>
                    <a:pt x="1480" y="981"/>
                  </a:lnTo>
                  <a:lnTo>
                    <a:pt x="1071" y="864"/>
                  </a:lnTo>
                  <a:lnTo>
                    <a:pt x="1196" y="419"/>
                  </a:lnTo>
                  <a:close/>
                  <a:moveTo>
                    <a:pt x="1233" y="1368"/>
                  </a:moveTo>
                  <a:lnTo>
                    <a:pt x="0" y="429"/>
                  </a:lnTo>
                  <a:lnTo>
                    <a:pt x="1486" y="0"/>
                  </a:lnTo>
                  <a:lnTo>
                    <a:pt x="1233" y="1368"/>
                  </a:lnTo>
                  <a:close/>
                </a:path>
              </a:pathLst>
            </a:custGeom>
            <a:solidFill>
              <a:srgbClr val="C0C0C0"/>
            </a:solidFill>
            <a:ln w="0">
              <a:solidFill>
                <a:srgbClr val="000000"/>
              </a:solidFill>
              <a:round/>
              <a:headEnd/>
              <a:tailEnd/>
            </a:ln>
          </p:spPr>
          <p:txBody>
            <a:bodyPr/>
            <a:lstStyle/>
            <a:p>
              <a:endParaRPr lang="en-US"/>
            </a:p>
          </p:txBody>
        </p:sp>
        <p:sp>
          <p:nvSpPr>
            <p:cNvPr id="282" name="Freeform 19"/>
            <p:cNvSpPr>
              <a:spLocks noEditPoints="1"/>
            </p:cNvSpPr>
            <p:nvPr/>
          </p:nvSpPr>
          <p:spPr bwMode="auto">
            <a:xfrm>
              <a:off x="1754" y="1575"/>
              <a:ext cx="306" cy="436"/>
            </a:xfrm>
            <a:custGeom>
              <a:avLst/>
              <a:gdLst>
                <a:gd name="T0" fmla="*/ 0 w 5416"/>
                <a:gd name="T1" fmla="*/ 0 h 7734"/>
                <a:gd name="T2" fmla="*/ 0 w 5416"/>
                <a:gd name="T3" fmla="*/ 0 h 7734"/>
                <a:gd name="T4" fmla="*/ 0 w 5416"/>
                <a:gd name="T5" fmla="*/ 0 h 7734"/>
                <a:gd name="T6" fmla="*/ 0 w 5416"/>
                <a:gd name="T7" fmla="*/ 0 h 7734"/>
                <a:gd name="T8" fmla="*/ 0 w 5416"/>
                <a:gd name="T9" fmla="*/ 0 h 7734"/>
                <a:gd name="T10" fmla="*/ 0 w 5416"/>
                <a:gd name="T11" fmla="*/ 0 h 7734"/>
                <a:gd name="T12" fmla="*/ 0 w 5416"/>
                <a:gd name="T13" fmla="*/ 0 h 7734"/>
                <a:gd name="T14" fmla="*/ 0 w 5416"/>
                <a:gd name="T15" fmla="*/ 0 h 7734"/>
                <a:gd name="T16" fmla="*/ 0 w 5416"/>
                <a:gd name="T17" fmla="*/ 0 h 7734"/>
                <a:gd name="T18" fmla="*/ 0 w 5416"/>
                <a:gd name="T19" fmla="*/ 0 h 7734"/>
                <a:gd name="T20" fmla="*/ 0 w 5416"/>
                <a:gd name="T21" fmla="*/ 0 h 7734"/>
                <a:gd name="T22" fmla="*/ 0 w 5416"/>
                <a:gd name="T23" fmla="*/ 0 h 7734"/>
                <a:gd name="T24" fmla="*/ 0 w 5416"/>
                <a:gd name="T25" fmla="*/ 0 h 7734"/>
                <a:gd name="T26" fmla="*/ 0 w 5416"/>
                <a:gd name="T27" fmla="*/ 0 h 7734"/>
                <a:gd name="T28" fmla="*/ 0 w 5416"/>
                <a:gd name="T29" fmla="*/ 0 h 7734"/>
                <a:gd name="T30" fmla="*/ 0 w 5416"/>
                <a:gd name="T31" fmla="*/ 0 h 7734"/>
                <a:gd name="T32" fmla="*/ 0 w 5416"/>
                <a:gd name="T33" fmla="*/ 0 h 7734"/>
                <a:gd name="T34" fmla="*/ 0 w 5416"/>
                <a:gd name="T35" fmla="*/ 0 h 7734"/>
                <a:gd name="T36" fmla="*/ 0 w 5416"/>
                <a:gd name="T37" fmla="*/ 0 h 7734"/>
                <a:gd name="T38" fmla="*/ 0 w 5416"/>
                <a:gd name="T39" fmla="*/ 0 h 7734"/>
                <a:gd name="T40" fmla="*/ 0 w 5416"/>
                <a:gd name="T41" fmla="*/ 0 h 7734"/>
                <a:gd name="T42" fmla="*/ 0 w 5416"/>
                <a:gd name="T43" fmla="*/ 0 h 7734"/>
                <a:gd name="T44" fmla="*/ 0 w 5416"/>
                <a:gd name="T45" fmla="*/ 0 h 7734"/>
                <a:gd name="T46" fmla="*/ 0 w 5416"/>
                <a:gd name="T47" fmla="*/ 0 h 7734"/>
                <a:gd name="T48" fmla="*/ 0 w 5416"/>
                <a:gd name="T49" fmla="*/ 0 h 7734"/>
                <a:gd name="T50" fmla="*/ 0 w 5416"/>
                <a:gd name="T51" fmla="*/ 0 h 7734"/>
                <a:gd name="T52" fmla="*/ 0 w 5416"/>
                <a:gd name="T53" fmla="*/ 0 h 7734"/>
                <a:gd name="T54" fmla="*/ 0 w 5416"/>
                <a:gd name="T55" fmla="*/ 0 h 7734"/>
                <a:gd name="T56" fmla="*/ 0 w 5416"/>
                <a:gd name="T57" fmla="*/ 0 h 7734"/>
                <a:gd name="T58" fmla="*/ 0 w 5416"/>
                <a:gd name="T59" fmla="*/ 0 h 7734"/>
                <a:gd name="T60" fmla="*/ 0 w 5416"/>
                <a:gd name="T61" fmla="*/ 0 h 7734"/>
                <a:gd name="T62" fmla="*/ 0 w 5416"/>
                <a:gd name="T63" fmla="*/ 0 h 7734"/>
                <a:gd name="T64" fmla="*/ 0 w 5416"/>
                <a:gd name="T65" fmla="*/ 0 h 7734"/>
                <a:gd name="T66" fmla="*/ 0 w 5416"/>
                <a:gd name="T67" fmla="*/ 0 h 7734"/>
                <a:gd name="T68" fmla="*/ 0 w 5416"/>
                <a:gd name="T69" fmla="*/ 0 h 7734"/>
                <a:gd name="T70" fmla="*/ 0 w 5416"/>
                <a:gd name="T71" fmla="*/ 0 h 7734"/>
                <a:gd name="T72" fmla="*/ 0 w 5416"/>
                <a:gd name="T73" fmla="*/ 0 h 7734"/>
                <a:gd name="T74" fmla="*/ 0 w 5416"/>
                <a:gd name="T75" fmla="*/ 0 h 7734"/>
                <a:gd name="T76" fmla="*/ 0 w 5416"/>
                <a:gd name="T77" fmla="*/ 0 h 7734"/>
                <a:gd name="T78" fmla="*/ 0 w 5416"/>
                <a:gd name="T79" fmla="*/ 0 h 7734"/>
                <a:gd name="T80" fmla="*/ 0 w 5416"/>
                <a:gd name="T81" fmla="*/ 0 h 7734"/>
                <a:gd name="T82" fmla="*/ 0 w 5416"/>
                <a:gd name="T83" fmla="*/ 0 h 7734"/>
                <a:gd name="T84" fmla="*/ 0 w 5416"/>
                <a:gd name="T85" fmla="*/ 0 h 7734"/>
                <a:gd name="T86" fmla="*/ 0 w 5416"/>
                <a:gd name="T87" fmla="*/ 0 h 7734"/>
                <a:gd name="T88" fmla="*/ 0 w 5416"/>
                <a:gd name="T89" fmla="*/ 0 h 7734"/>
                <a:gd name="T90" fmla="*/ 0 w 5416"/>
                <a:gd name="T91" fmla="*/ 0 h 7734"/>
                <a:gd name="T92" fmla="*/ 0 w 5416"/>
                <a:gd name="T93" fmla="*/ 0 h 7734"/>
                <a:gd name="T94" fmla="*/ 0 w 5416"/>
                <a:gd name="T95" fmla="*/ 0 h 7734"/>
                <a:gd name="T96" fmla="*/ 0 w 5416"/>
                <a:gd name="T97" fmla="*/ 0 h 7734"/>
                <a:gd name="T98" fmla="*/ 0 w 5416"/>
                <a:gd name="T99" fmla="*/ 0 h 7734"/>
                <a:gd name="T100" fmla="*/ 0 w 5416"/>
                <a:gd name="T101" fmla="*/ 0 h 7734"/>
                <a:gd name="T102" fmla="*/ 0 w 5416"/>
                <a:gd name="T103" fmla="*/ 0 h 7734"/>
                <a:gd name="T104" fmla="*/ 0 w 5416"/>
                <a:gd name="T105" fmla="*/ 0 h 7734"/>
                <a:gd name="T106" fmla="*/ 0 w 5416"/>
                <a:gd name="T107" fmla="*/ 0 h 7734"/>
                <a:gd name="T108" fmla="*/ 0 w 5416"/>
                <a:gd name="T109" fmla="*/ 0 h 7734"/>
                <a:gd name="T110" fmla="*/ 0 w 5416"/>
                <a:gd name="T111" fmla="*/ 0 h 7734"/>
                <a:gd name="T112" fmla="*/ 0 w 5416"/>
                <a:gd name="T113" fmla="*/ 0 h 7734"/>
                <a:gd name="T114" fmla="*/ 0 w 5416"/>
                <a:gd name="T115" fmla="*/ 0 h 7734"/>
                <a:gd name="T116" fmla="*/ 0 w 5416"/>
                <a:gd name="T117" fmla="*/ 0 h 7734"/>
                <a:gd name="T118" fmla="*/ 0 w 5416"/>
                <a:gd name="T119" fmla="*/ 0 h 7734"/>
                <a:gd name="T120" fmla="*/ 0 w 5416"/>
                <a:gd name="T121" fmla="*/ 0 h 7734"/>
                <a:gd name="T122" fmla="*/ 0 w 5416"/>
                <a:gd name="T123" fmla="*/ 0 h 7734"/>
                <a:gd name="T124" fmla="*/ 0 w 5416"/>
                <a:gd name="T125" fmla="*/ 0 h 77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416"/>
                <a:gd name="T190" fmla="*/ 0 h 7734"/>
                <a:gd name="T191" fmla="*/ 5416 w 5416"/>
                <a:gd name="T192" fmla="*/ 7734 h 77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416" h="7734">
                  <a:moveTo>
                    <a:pt x="1196" y="419"/>
                  </a:moveTo>
                  <a:lnTo>
                    <a:pt x="1605" y="535"/>
                  </a:lnTo>
                  <a:cubicBezTo>
                    <a:pt x="1617" y="538"/>
                    <a:pt x="1629" y="543"/>
                    <a:pt x="1641" y="548"/>
                  </a:cubicBezTo>
                  <a:lnTo>
                    <a:pt x="1882" y="663"/>
                  </a:lnTo>
                  <a:lnTo>
                    <a:pt x="2130" y="800"/>
                  </a:lnTo>
                  <a:lnTo>
                    <a:pt x="2371" y="953"/>
                  </a:lnTo>
                  <a:lnTo>
                    <a:pt x="2607" y="1122"/>
                  </a:lnTo>
                  <a:lnTo>
                    <a:pt x="2834" y="1306"/>
                  </a:lnTo>
                  <a:lnTo>
                    <a:pt x="3053" y="1503"/>
                  </a:lnTo>
                  <a:lnTo>
                    <a:pt x="3266" y="1716"/>
                  </a:lnTo>
                  <a:lnTo>
                    <a:pt x="3470" y="1940"/>
                  </a:lnTo>
                  <a:lnTo>
                    <a:pt x="3665" y="2178"/>
                  </a:lnTo>
                  <a:lnTo>
                    <a:pt x="3852" y="2428"/>
                  </a:lnTo>
                  <a:lnTo>
                    <a:pt x="4029" y="2691"/>
                  </a:lnTo>
                  <a:lnTo>
                    <a:pt x="4198" y="2963"/>
                  </a:lnTo>
                  <a:lnTo>
                    <a:pt x="4357" y="3248"/>
                  </a:lnTo>
                  <a:lnTo>
                    <a:pt x="4505" y="3543"/>
                  </a:lnTo>
                  <a:lnTo>
                    <a:pt x="4645" y="3848"/>
                  </a:lnTo>
                  <a:lnTo>
                    <a:pt x="4773" y="4162"/>
                  </a:lnTo>
                  <a:lnTo>
                    <a:pt x="4891" y="4485"/>
                  </a:lnTo>
                  <a:lnTo>
                    <a:pt x="4998" y="4816"/>
                  </a:lnTo>
                  <a:lnTo>
                    <a:pt x="5093" y="5156"/>
                  </a:lnTo>
                  <a:lnTo>
                    <a:pt x="5177" y="5505"/>
                  </a:lnTo>
                  <a:lnTo>
                    <a:pt x="5249" y="5858"/>
                  </a:lnTo>
                  <a:lnTo>
                    <a:pt x="5308" y="6221"/>
                  </a:lnTo>
                  <a:lnTo>
                    <a:pt x="5355" y="6589"/>
                  </a:lnTo>
                  <a:lnTo>
                    <a:pt x="5389" y="6962"/>
                  </a:lnTo>
                  <a:lnTo>
                    <a:pt x="5410" y="7342"/>
                  </a:lnTo>
                  <a:lnTo>
                    <a:pt x="5416" y="7726"/>
                  </a:lnTo>
                  <a:lnTo>
                    <a:pt x="4956" y="7734"/>
                  </a:lnTo>
                  <a:lnTo>
                    <a:pt x="4949" y="7367"/>
                  </a:lnTo>
                  <a:lnTo>
                    <a:pt x="4930" y="7004"/>
                  </a:lnTo>
                  <a:lnTo>
                    <a:pt x="4898" y="6647"/>
                  </a:lnTo>
                  <a:lnTo>
                    <a:pt x="4853" y="6296"/>
                  </a:lnTo>
                  <a:lnTo>
                    <a:pt x="4797" y="5951"/>
                  </a:lnTo>
                  <a:lnTo>
                    <a:pt x="4728" y="5613"/>
                  </a:lnTo>
                  <a:lnTo>
                    <a:pt x="4650" y="5282"/>
                  </a:lnTo>
                  <a:lnTo>
                    <a:pt x="4560" y="4960"/>
                  </a:lnTo>
                  <a:lnTo>
                    <a:pt x="4458" y="4644"/>
                  </a:lnTo>
                  <a:lnTo>
                    <a:pt x="4347" y="4338"/>
                  </a:lnTo>
                  <a:lnTo>
                    <a:pt x="4225" y="4040"/>
                  </a:lnTo>
                  <a:lnTo>
                    <a:pt x="4095" y="3752"/>
                  </a:lnTo>
                  <a:lnTo>
                    <a:pt x="3955" y="3475"/>
                  </a:lnTo>
                  <a:lnTo>
                    <a:pt x="3806" y="3207"/>
                  </a:lnTo>
                  <a:lnTo>
                    <a:pt x="3648" y="2951"/>
                  </a:lnTo>
                  <a:lnTo>
                    <a:pt x="3483" y="2707"/>
                  </a:lnTo>
                  <a:lnTo>
                    <a:pt x="3308" y="2473"/>
                  </a:lnTo>
                  <a:lnTo>
                    <a:pt x="3129" y="2252"/>
                  </a:lnTo>
                  <a:lnTo>
                    <a:pt x="2940" y="2044"/>
                  </a:lnTo>
                  <a:lnTo>
                    <a:pt x="2747" y="1848"/>
                  </a:lnTo>
                  <a:lnTo>
                    <a:pt x="2544" y="1667"/>
                  </a:lnTo>
                  <a:lnTo>
                    <a:pt x="2338" y="1499"/>
                  </a:lnTo>
                  <a:lnTo>
                    <a:pt x="2125" y="1345"/>
                  </a:lnTo>
                  <a:lnTo>
                    <a:pt x="1908" y="1206"/>
                  </a:lnTo>
                  <a:lnTo>
                    <a:pt x="1684" y="1083"/>
                  </a:lnTo>
                  <a:lnTo>
                    <a:pt x="1443" y="968"/>
                  </a:lnTo>
                  <a:lnTo>
                    <a:pt x="1480" y="981"/>
                  </a:lnTo>
                  <a:lnTo>
                    <a:pt x="1071" y="864"/>
                  </a:lnTo>
                  <a:lnTo>
                    <a:pt x="1196" y="419"/>
                  </a:lnTo>
                  <a:close/>
                  <a:moveTo>
                    <a:pt x="1233" y="1368"/>
                  </a:moveTo>
                  <a:lnTo>
                    <a:pt x="0" y="429"/>
                  </a:lnTo>
                  <a:lnTo>
                    <a:pt x="1486" y="0"/>
                  </a:lnTo>
                  <a:lnTo>
                    <a:pt x="1233" y="1368"/>
                  </a:lnTo>
                  <a:close/>
                </a:path>
              </a:pathLst>
            </a:custGeom>
            <a:noFill/>
            <a:ln w="158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3" name="Group 20"/>
          <p:cNvGrpSpPr>
            <a:grpSpLocks/>
          </p:cNvGrpSpPr>
          <p:nvPr/>
        </p:nvGrpSpPr>
        <p:grpSpPr bwMode="auto">
          <a:xfrm>
            <a:off x="6389324" y="3133725"/>
            <a:ext cx="811212" cy="188913"/>
            <a:chOff x="3987" y="1974"/>
            <a:chExt cx="511" cy="119"/>
          </a:xfrm>
        </p:grpSpPr>
        <p:sp>
          <p:nvSpPr>
            <p:cNvPr id="284" name="Freeform 21"/>
            <p:cNvSpPr>
              <a:spLocks noEditPoints="1"/>
            </p:cNvSpPr>
            <p:nvPr/>
          </p:nvSpPr>
          <p:spPr bwMode="auto">
            <a:xfrm>
              <a:off x="3987" y="1974"/>
              <a:ext cx="511" cy="119"/>
            </a:xfrm>
            <a:custGeom>
              <a:avLst/>
              <a:gdLst>
                <a:gd name="T0" fmla="*/ 5 w 2263"/>
                <a:gd name="T1" fmla="*/ 1 h 525"/>
                <a:gd name="T2" fmla="*/ 5 w 2263"/>
                <a:gd name="T3" fmla="*/ 1 h 525"/>
                <a:gd name="T4" fmla="*/ 5 w 2263"/>
                <a:gd name="T5" fmla="*/ 1 h 525"/>
                <a:gd name="T6" fmla="*/ 5 w 2263"/>
                <a:gd name="T7" fmla="*/ 1 h 525"/>
                <a:gd name="T8" fmla="*/ 5 w 2263"/>
                <a:gd name="T9" fmla="*/ 1 h 525"/>
                <a:gd name="T10" fmla="*/ 5 w 2263"/>
                <a:gd name="T11" fmla="*/ 1 h 525"/>
                <a:gd name="T12" fmla="*/ 5 w 2263"/>
                <a:gd name="T13" fmla="*/ 1 h 525"/>
                <a:gd name="T14" fmla="*/ 4 w 2263"/>
                <a:gd name="T15" fmla="*/ 1 h 525"/>
                <a:gd name="T16" fmla="*/ 4 w 2263"/>
                <a:gd name="T17" fmla="*/ 1 h 525"/>
                <a:gd name="T18" fmla="*/ 4 w 2263"/>
                <a:gd name="T19" fmla="*/ 1 h 525"/>
                <a:gd name="T20" fmla="*/ 4 w 2263"/>
                <a:gd name="T21" fmla="*/ 1 h 525"/>
                <a:gd name="T22" fmla="*/ 4 w 2263"/>
                <a:gd name="T23" fmla="*/ 1 h 525"/>
                <a:gd name="T24" fmla="*/ 3 w 2263"/>
                <a:gd name="T25" fmla="*/ 1 h 525"/>
                <a:gd name="T26" fmla="*/ 3 w 2263"/>
                <a:gd name="T27" fmla="*/ 1 h 525"/>
                <a:gd name="T28" fmla="*/ 3 w 2263"/>
                <a:gd name="T29" fmla="*/ 1 h 525"/>
                <a:gd name="T30" fmla="*/ 3 w 2263"/>
                <a:gd name="T31" fmla="*/ 1 h 525"/>
                <a:gd name="T32" fmla="*/ 3 w 2263"/>
                <a:gd name="T33" fmla="*/ 1 h 525"/>
                <a:gd name="T34" fmla="*/ 2 w 2263"/>
                <a:gd name="T35" fmla="*/ 1 h 525"/>
                <a:gd name="T36" fmla="*/ 2 w 2263"/>
                <a:gd name="T37" fmla="*/ 1 h 525"/>
                <a:gd name="T38" fmla="*/ 2 w 2263"/>
                <a:gd name="T39" fmla="*/ 1 h 525"/>
                <a:gd name="T40" fmla="*/ 2 w 2263"/>
                <a:gd name="T41" fmla="*/ 1 h 525"/>
                <a:gd name="T42" fmla="*/ 2 w 2263"/>
                <a:gd name="T43" fmla="*/ 1 h 525"/>
                <a:gd name="T44" fmla="*/ 1 w 2263"/>
                <a:gd name="T45" fmla="*/ 1 h 525"/>
                <a:gd name="T46" fmla="*/ 1 w 2263"/>
                <a:gd name="T47" fmla="*/ 1 h 525"/>
                <a:gd name="T48" fmla="*/ 1 w 2263"/>
                <a:gd name="T49" fmla="*/ 1 h 525"/>
                <a:gd name="T50" fmla="*/ 1 w 2263"/>
                <a:gd name="T51" fmla="*/ 1 h 525"/>
                <a:gd name="T52" fmla="*/ 0 w 2263"/>
                <a:gd name="T53" fmla="*/ 0 h 525"/>
                <a:gd name="T54" fmla="*/ 0 w 2263"/>
                <a:gd name="T55" fmla="*/ 0 h 525"/>
                <a:gd name="T56" fmla="*/ 0 w 2263"/>
                <a:gd name="T57" fmla="*/ 0 h 525"/>
                <a:gd name="T58" fmla="*/ 0 w 2263"/>
                <a:gd name="T59" fmla="*/ 0 h 525"/>
                <a:gd name="T60" fmla="*/ 0 w 2263"/>
                <a:gd name="T61" fmla="*/ 0 h 525"/>
                <a:gd name="T62" fmla="*/ 0 w 2263"/>
                <a:gd name="T63" fmla="*/ 0 h 525"/>
                <a:gd name="T64" fmla="*/ 1 w 2263"/>
                <a:gd name="T65" fmla="*/ 0 h 525"/>
                <a:gd name="T66" fmla="*/ 1 w 2263"/>
                <a:gd name="T67" fmla="*/ 0 h 525"/>
                <a:gd name="T68" fmla="*/ 1 w 2263"/>
                <a:gd name="T69" fmla="*/ 1 h 525"/>
                <a:gd name="T70" fmla="*/ 1 w 2263"/>
                <a:gd name="T71" fmla="*/ 1 h 525"/>
                <a:gd name="T72" fmla="*/ 2 w 2263"/>
                <a:gd name="T73" fmla="*/ 1 h 525"/>
                <a:gd name="T74" fmla="*/ 2 w 2263"/>
                <a:gd name="T75" fmla="*/ 1 h 525"/>
                <a:gd name="T76" fmla="*/ 2 w 2263"/>
                <a:gd name="T77" fmla="*/ 1 h 525"/>
                <a:gd name="T78" fmla="*/ 2 w 2263"/>
                <a:gd name="T79" fmla="*/ 1 h 525"/>
                <a:gd name="T80" fmla="*/ 2 w 2263"/>
                <a:gd name="T81" fmla="*/ 1 h 525"/>
                <a:gd name="T82" fmla="*/ 3 w 2263"/>
                <a:gd name="T83" fmla="*/ 1 h 525"/>
                <a:gd name="T84" fmla="*/ 3 w 2263"/>
                <a:gd name="T85" fmla="*/ 1 h 525"/>
                <a:gd name="T86" fmla="*/ 3 w 2263"/>
                <a:gd name="T87" fmla="*/ 1 h 525"/>
                <a:gd name="T88" fmla="*/ 3 w 2263"/>
                <a:gd name="T89" fmla="*/ 1 h 525"/>
                <a:gd name="T90" fmla="*/ 3 w 2263"/>
                <a:gd name="T91" fmla="*/ 1 h 525"/>
                <a:gd name="T92" fmla="*/ 4 w 2263"/>
                <a:gd name="T93" fmla="*/ 1 h 525"/>
                <a:gd name="T94" fmla="*/ 4 w 2263"/>
                <a:gd name="T95" fmla="*/ 1 h 525"/>
                <a:gd name="T96" fmla="*/ 4 w 2263"/>
                <a:gd name="T97" fmla="*/ 1 h 525"/>
                <a:gd name="T98" fmla="*/ 4 w 2263"/>
                <a:gd name="T99" fmla="*/ 1 h 525"/>
                <a:gd name="T100" fmla="*/ 4 w 2263"/>
                <a:gd name="T101" fmla="*/ 1 h 525"/>
                <a:gd name="T102" fmla="*/ 5 w 2263"/>
                <a:gd name="T103" fmla="*/ 1 h 525"/>
                <a:gd name="T104" fmla="*/ 5 w 2263"/>
                <a:gd name="T105" fmla="*/ 1 h 525"/>
                <a:gd name="T106" fmla="*/ 5 w 2263"/>
                <a:gd name="T107" fmla="*/ 1 h 525"/>
                <a:gd name="T108" fmla="*/ 5 w 2263"/>
                <a:gd name="T109" fmla="*/ 1 h 525"/>
                <a:gd name="T110" fmla="*/ 5 w 2263"/>
                <a:gd name="T111" fmla="*/ 1 h 525"/>
                <a:gd name="T112" fmla="*/ 5 w 2263"/>
                <a:gd name="T113" fmla="*/ 1 h 525"/>
                <a:gd name="T114" fmla="*/ 5 w 2263"/>
                <a:gd name="T115" fmla="*/ 0 h 525"/>
                <a:gd name="T116" fmla="*/ 5 w 2263"/>
                <a:gd name="T117" fmla="*/ 1 h 525"/>
                <a:gd name="T118" fmla="*/ 5 w 2263"/>
                <a:gd name="T119" fmla="*/ 0 h 525"/>
                <a:gd name="T120" fmla="*/ 6 w 2263"/>
                <a:gd name="T121" fmla="*/ 0 h 525"/>
                <a:gd name="T122" fmla="*/ 6 w 2263"/>
                <a:gd name="T123" fmla="*/ 1 h 525"/>
                <a:gd name="T124" fmla="*/ 5 w 2263"/>
                <a:gd name="T125" fmla="*/ 0 h 5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63"/>
                <a:gd name="T190" fmla="*/ 0 h 525"/>
                <a:gd name="T191" fmla="*/ 2263 w 2263"/>
                <a:gd name="T192" fmla="*/ 525 h 52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63" h="525">
                  <a:moveTo>
                    <a:pt x="2098" y="251"/>
                  </a:moveTo>
                  <a:lnTo>
                    <a:pt x="2017" y="321"/>
                  </a:lnTo>
                  <a:cubicBezTo>
                    <a:pt x="2014" y="322"/>
                    <a:pt x="2012" y="324"/>
                    <a:pt x="2009" y="326"/>
                  </a:cubicBezTo>
                  <a:lnTo>
                    <a:pt x="1951" y="360"/>
                  </a:lnTo>
                  <a:lnTo>
                    <a:pt x="1889" y="393"/>
                  </a:lnTo>
                  <a:lnTo>
                    <a:pt x="1823" y="422"/>
                  </a:lnTo>
                  <a:lnTo>
                    <a:pt x="1756" y="447"/>
                  </a:lnTo>
                  <a:lnTo>
                    <a:pt x="1686" y="469"/>
                  </a:lnTo>
                  <a:lnTo>
                    <a:pt x="1615" y="487"/>
                  </a:lnTo>
                  <a:lnTo>
                    <a:pt x="1541" y="502"/>
                  </a:lnTo>
                  <a:lnTo>
                    <a:pt x="1466" y="513"/>
                  </a:lnTo>
                  <a:lnTo>
                    <a:pt x="1390" y="520"/>
                  </a:lnTo>
                  <a:lnTo>
                    <a:pt x="1312" y="525"/>
                  </a:lnTo>
                  <a:lnTo>
                    <a:pt x="1233" y="525"/>
                  </a:lnTo>
                  <a:lnTo>
                    <a:pt x="1153" y="522"/>
                  </a:lnTo>
                  <a:lnTo>
                    <a:pt x="1073" y="515"/>
                  </a:lnTo>
                  <a:lnTo>
                    <a:pt x="990" y="505"/>
                  </a:lnTo>
                  <a:lnTo>
                    <a:pt x="908" y="492"/>
                  </a:lnTo>
                  <a:lnTo>
                    <a:pt x="825" y="474"/>
                  </a:lnTo>
                  <a:lnTo>
                    <a:pt x="742" y="453"/>
                  </a:lnTo>
                  <a:lnTo>
                    <a:pt x="659" y="430"/>
                  </a:lnTo>
                  <a:lnTo>
                    <a:pt x="575" y="402"/>
                  </a:lnTo>
                  <a:lnTo>
                    <a:pt x="492" y="370"/>
                  </a:lnTo>
                  <a:lnTo>
                    <a:pt x="409" y="336"/>
                  </a:lnTo>
                  <a:lnTo>
                    <a:pt x="326" y="297"/>
                  </a:lnTo>
                  <a:lnTo>
                    <a:pt x="243" y="255"/>
                  </a:lnTo>
                  <a:lnTo>
                    <a:pt x="162" y="210"/>
                  </a:lnTo>
                  <a:lnTo>
                    <a:pt x="81" y="161"/>
                  </a:lnTo>
                  <a:lnTo>
                    <a:pt x="0" y="109"/>
                  </a:lnTo>
                  <a:lnTo>
                    <a:pt x="63" y="11"/>
                  </a:lnTo>
                  <a:lnTo>
                    <a:pt x="139" y="62"/>
                  </a:lnTo>
                  <a:lnTo>
                    <a:pt x="217" y="108"/>
                  </a:lnTo>
                  <a:lnTo>
                    <a:pt x="296" y="152"/>
                  </a:lnTo>
                  <a:lnTo>
                    <a:pt x="374" y="192"/>
                  </a:lnTo>
                  <a:lnTo>
                    <a:pt x="453" y="228"/>
                  </a:lnTo>
                  <a:lnTo>
                    <a:pt x="532" y="261"/>
                  </a:lnTo>
                  <a:lnTo>
                    <a:pt x="612" y="291"/>
                  </a:lnTo>
                  <a:lnTo>
                    <a:pt x="691" y="317"/>
                  </a:lnTo>
                  <a:lnTo>
                    <a:pt x="770" y="341"/>
                  </a:lnTo>
                  <a:lnTo>
                    <a:pt x="849" y="360"/>
                  </a:lnTo>
                  <a:lnTo>
                    <a:pt x="927" y="377"/>
                  </a:lnTo>
                  <a:lnTo>
                    <a:pt x="1005" y="390"/>
                  </a:lnTo>
                  <a:lnTo>
                    <a:pt x="1081" y="399"/>
                  </a:lnTo>
                  <a:lnTo>
                    <a:pt x="1157" y="405"/>
                  </a:lnTo>
                  <a:lnTo>
                    <a:pt x="1233" y="409"/>
                  </a:lnTo>
                  <a:lnTo>
                    <a:pt x="1306" y="409"/>
                  </a:lnTo>
                  <a:lnTo>
                    <a:pt x="1379" y="405"/>
                  </a:lnTo>
                  <a:lnTo>
                    <a:pt x="1450" y="398"/>
                  </a:lnTo>
                  <a:lnTo>
                    <a:pt x="1519" y="388"/>
                  </a:lnTo>
                  <a:lnTo>
                    <a:pt x="1586" y="375"/>
                  </a:lnTo>
                  <a:lnTo>
                    <a:pt x="1652" y="358"/>
                  </a:lnTo>
                  <a:lnTo>
                    <a:pt x="1715" y="338"/>
                  </a:lnTo>
                  <a:lnTo>
                    <a:pt x="1777" y="315"/>
                  </a:lnTo>
                  <a:lnTo>
                    <a:pt x="1836" y="289"/>
                  </a:lnTo>
                  <a:lnTo>
                    <a:pt x="1892" y="261"/>
                  </a:lnTo>
                  <a:lnTo>
                    <a:pt x="1950" y="226"/>
                  </a:lnTo>
                  <a:lnTo>
                    <a:pt x="1943" y="232"/>
                  </a:lnTo>
                  <a:lnTo>
                    <a:pt x="2023" y="162"/>
                  </a:lnTo>
                  <a:lnTo>
                    <a:pt x="2098" y="251"/>
                  </a:lnTo>
                  <a:close/>
                  <a:moveTo>
                    <a:pt x="1897" y="125"/>
                  </a:moveTo>
                  <a:lnTo>
                    <a:pt x="2263" y="0"/>
                  </a:lnTo>
                  <a:lnTo>
                    <a:pt x="2143" y="370"/>
                  </a:lnTo>
                  <a:lnTo>
                    <a:pt x="1897" y="125"/>
                  </a:lnTo>
                  <a:close/>
                </a:path>
              </a:pathLst>
            </a:custGeom>
            <a:solidFill>
              <a:srgbClr val="C0C0C0"/>
            </a:solidFill>
            <a:ln w="0">
              <a:solidFill>
                <a:srgbClr val="000000"/>
              </a:solidFill>
              <a:round/>
              <a:headEnd/>
              <a:tailEnd/>
            </a:ln>
          </p:spPr>
          <p:txBody>
            <a:bodyPr/>
            <a:lstStyle/>
            <a:p>
              <a:endParaRPr lang="en-US"/>
            </a:p>
          </p:txBody>
        </p:sp>
        <p:sp>
          <p:nvSpPr>
            <p:cNvPr id="285" name="Freeform 22"/>
            <p:cNvSpPr>
              <a:spLocks noEditPoints="1"/>
            </p:cNvSpPr>
            <p:nvPr/>
          </p:nvSpPr>
          <p:spPr bwMode="auto">
            <a:xfrm>
              <a:off x="3987" y="1974"/>
              <a:ext cx="511" cy="119"/>
            </a:xfrm>
            <a:custGeom>
              <a:avLst/>
              <a:gdLst>
                <a:gd name="T0" fmla="*/ 5 w 2263"/>
                <a:gd name="T1" fmla="*/ 1 h 525"/>
                <a:gd name="T2" fmla="*/ 5 w 2263"/>
                <a:gd name="T3" fmla="*/ 1 h 525"/>
                <a:gd name="T4" fmla="*/ 5 w 2263"/>
                <a:gd name="T5" fmla="*/ 1 h 525"/>
                <a:gd name="T6" fmla="*/ 5 w 2263"/>
                <a:gd name="T7" fmla="*/ 1 h 525"/>
                <a:gd name="T8" fmla="*/ 5 w 2263"/>
                <a:gd name="T9" fmla="*/ 1 h 525"/>
                <a:gd name="T10" fmla="*/ 5 w 2263"/>
                <a:gd name="T11" fmla="*/ 1 h 525"/>
                <a:gd name="T12" fmla="*/ 5 w 2263"/>
                <a:gd name="T13" fmla="*/ 1 h 525"/>
                <a:gd name="T14" fmla="*/ 4 w 2263"/>
                <a:gd name="T15" fmla="*/ 1 h 525"/>
                <a:gd name="T16" fmla="*/ 4 w 2263"/>
                <a:gd name="T17" fmla="*/ 1 h 525"/>
                <a:gd name="T18" fmla="*/ 4 w 2263"/>
                <a:gd name="T19" fmla="*/ 1 h 525"/>
                <a:gd name="T20" fmla="*/ 4 w 2263"/>
                <a:gd name="T21" fmla="*/ 1 h 525"/>
                <a:gd name="T22" fmla="*/ 4 w 2263"/>
                <a:gd name="T23" fmla="*/ 1 h 525"/>
                <a:gd name="T24" fmla="*/ 3 w 2263"/>
                <a:gd name="T25" fmla="*/ 1 h 525"/>
                <a:gd name="T26" fmla="*/ 3 w 2263"/>
                <a:gd name="T27" fmla="*/ 1 h 525"/>
                <a:gd name="T28" fmla="*/ 3 w 2263"/>
                <a:gd name="T29" fmla="*/ 1 h 525"/>
                <a:gd name="T30" fmla="*/ 3 w 2263"/>
                <a:gd name="T31" fmla="*/ 1 h 525"/>
                <a:gd name="T32" fmla="*/ 3 w 2263"/>
                <a:gd name="T33" fmla="*/ 1 h 525"/>
                <a:gd name="T34" fmla="*/ 2 w 2263"/>
                <a:gd name="T35" fmla="*/ 1 h 525"/>
                <a:gd name="T36" fmla="*/ 2 w 2263"/>
                <a:gd name="T37" fmla="*/ 1 h 525"/>
                <a:gd name="T38" fmla="*/ 2 w 2263"/>
                <a:gd name="T39" fmla="*/ 1 h 525"/>
                <a:gd name="T40" fmla="*/ 2 w 2263"/>
                <a:gd name="T41" fmla="*/ 1 h 525"/>
                <a:gd name="T42" fmla="*/ 2 w 2263"/>
                <a:gd name="T43" fmla="*/ 1 h 525"/>
                <a:gd name="T44" fmla="*/ 1 w 2263"/>
                <a:gd name="T45" fmla="*/ 1 h 525"/>
                <a:gd name="T46" fmla="*/ 1 w 2263"/>
                <a:gd name="T47" fmla="*/ 1 h 525"/>
                <a:gd name="T48" fmla="*/ 1 w 2263"/>
                <a:gd name="T49" fmla="*/ 1 h 525"/>
                <a:gd name="T50" fmla="*/ 1 w 2263"/>
                <a:gd name="T51" fmla="*/ 1 h 525"/>
                <a:gd name="T52" fmla="*/ 0 w 2263"/>
                <a:gd name="T53" fmla="*/ 0 h 525"/>
                <a:gd name="T54" fmla="*/ 0 w 2263"/>
                <a:gd name="T55" fmla="*/ 0 h 525"/>
                <a:gd name="T56" fmla="*/ 0 w 2263"/>
                <a:gd name="T57" fmla="*/ 0 h 525"/>
                <a:gd name="T58" fmla="*/ 0 w 2263"/>
                <a:gd name="T59" fmla="*/ 0 h 525"/>
                <a:gd name="T60" fmla="*/ 0 w 2263"/>
                <a:gd name="T61" fmla="*/ 0 h 525"/>
                <a:gd name="T62" fmla="*/ 0 w 2263"/>
                <a:gd name="T63" fmla="*/ 0 h 525"/>
                <a:gd name="T64" fmla="*/ 1 w 2263"/>
                <a:gd name="T65" fmla="*/ 0 h 525"/>
                <a:gd name="T66" fmla="*/ 1 w 2263"/>
                <a:gd name="T67" fmla="*/ 0 h 525"/>
                <a:gd name="T68" fmla="*/ 1 w 2263"/>
                <a:gd name="T69" fmla="*/ 1 h 525"/>
                <a:gd name="T70" fmla="*/ 1 w 2263"/>
                <a:gd name="T71" fmla="*/ 1 h 525"/>
                <a:gd name="T72" fmla="*/ 2 w 2263"/>
                <a:gd name="T73" fmla="*/ 1 h 525"/>
                <a:gd name="T74" fmla="*/ 2 w 2263"/>
                <a:gd name="T75" fmla="*/ 1 h 525"/>
                <a:gd name="T76" fmla="*/ 2 w 2263"/>
                <a:gd name="T77" fmla="*/ 1 h 525"/>
                <a:gd name="T78" fmla="*/ 2 w 2263"/>
                <a:gd name="T79" fmla="*/ 1 h 525"/>
                <a:gd name="T80" fmla="*/ 2 w 2263"/>
                <a:gd name="T81" fmla="*/ 1 h 525"/>
                <a:gd name="T82" fmla="*/ 3 w 2263"/>
                <a:gd name="T83" fmla="*/ 1 h 525"/>
                <a:gd name="T84" fmla="*/ 3 w 2263"/>
                <a:gd name="T85" fmla="*/ 1 h 525"/>
                <a:gd name="T86" fmla="*/ 3 w 2263"/>
                <a:gd name="T87" fmla="*/ 1 h 525"/>
                <a:gd name="T88" fmla="*/ 3 w 2263"/>
                <a:gd name="T89" fmla="*/ 1 h 525"/>
                <a:gd name="T90" fmla="*/ 3 w 2263"/>
                <a:gd name="T91" fmla="*/ 1 h 525"/>
                <a:gd name="T92" fmla="*/ 4 w 2263"/>
                <a:gd name="T93" fmla="*/ 1 h 525"/>
                <a:gd name="T94" fmla="*/ 4 w 2263"/>
                <a:gd name="T95" fmla="*/ 1 h 525"/>
                <a:gd name="T96" fmla="*/ 4 w 2263"/>
                <a:gd name="T97" fmla="*/ 1 h 525"/>
                <a:gd name="T98" fmla="*/ 4 w 2263"/>
                <a:gd name="T99" fmla="*/ 1 h 525"/>
                <a:gd name="T100" fmla="*/ 4 w 2263"/>
                <a:gd name="T101" fmla="*/ 1 h 525"/>
                <a:gd name="T102" fmla="*/ 5 w 2263"/>
                <a:gd name="T103" fmla="*/ 1 h 525"/>
                <a:gd name="T104" fmla="*/ 5 w 2263"/>
                <a:gd name="T105" fmla="*/ 1 h 525"/>
                <a:gd name="T106" fmla="*/ 5 w 2263"/>
                <a:gd name="T107" fmla="*/ 1 h 525"/>
                <a:gd name="T108" fmla="*/ 5 w 2263"/>
                <a:gd name="T109" fmla="*/ 1 h 525"/>
                <a:gd name="T110" fmla="*/ 5 w 2263"/>
                <a:gd name="T111" fmla="*/ 1 h 525"/>
                <a:gd name="T112" fmla="*/ 5 w 2263"/>
                <a:gd name="T113" fmla="*/ 1 h 525"/>
                <a:gd name="T114" fmla="*/ 5 w 2263"/>
                <a:gd name="T115" fmla="*/ 0 h 525"/>
                <a:gd name="T116" fmla="*/ 5 w 2263"/>
                <a:gd name="T117" fmla="*/ 1 h 525"/>
                <a:gd name="T118" fmla="*/ 5 w 2263"/>
                <a:gd name="T119" fmla="*/ 0 h 525"/>
                <a:gd name="T120" fmla="*/ 6 w 2263"/>
                <a:gd name="T121" fmla="*/ 0 h 525"/>
                <a:gd name="T122" fmla="*/ 6 w 2263"/>
                <a:gd name="T123" fmla="*/ 1 h 525"/>
                <a:gd name="T124" fmla="*/ 5 w 2263"/>
                <a:gd name="T125" fmla="*/ 0 h 5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63"/>
                <a:gd name="T190" fmla="*/ 0 h 525"/>
                <a:gd name="T191" fmla="*/ 2263 w 2263"/>
                <a:gd name="T192" fmla="*/ 525 h 52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63" h="525">
                  <a:moveTo>
                    <a:pt x="2098" y="251"/>
                  </a:moveTo>
                  <a:lnTo>
                    <a:pt x="2017" y="321"/>
                  </a:lnTo>
                  <a:cubicBezTo>
                    <a:pt x="2014" y="322"/>
                    <a:pt x="2012" y="324"/>
                    <a:pt x="2009" y="326"/>
                  </a:cubicBezTo>
                  <a:lnTo>
                    <a:pt x="1951" y="360"/>
                  </a:lnTo>
                  <a:lnTo>
                    <a:pt x="1889" y="393"/>
                  </a:lnTo>
                  <a:lnTo>
                    <a:pt x="1823" y="422"/>
                  </a:lnTo>
                  <a:lnTo>
                    <a:pt x="1756" y="447"/>
                  </a:lnTo>
                  <a:lnTo>
                    <a:pt x="1686" y="469"/>
                  </a:lnTo>
                  <a:lnTo>
                    <a:pt x="1615" y="487"/>
                  </a:lnTo>
                  <a:lnTo>
                    <a:pt x="1541" y="502"/>
                  </a:lnTo>
                  <a:lnTo>
                    <a:pt x="1466" y="513"/>
                  </a:lnTo>
                  <a:lnTo>
                    <a:pt x="1390" y="520"/>
                  </a:lnTo>
                  <a:lnTo>
                    <a:pt x="1312" y="525"/>
                  </a:lnTo>
                  <a:lnTo>
                    <a:pt x="1233" y="525"/>
                  </a:lnTo>
                  <a:lnTo>
                    <a:pt x="1153" y="522"/>
                  </a:lnTo>
                  <a:lnTo>
                    <a:pt x="1073" y="515"/>
                  </a:lnTo>
                  <a:lnTo>
                    <a:pt x="990" y="505"/>
                  </a:lnTo>
                  <a:lnTo>
                    <a:pt x="908" y="492"/>
                  </a:lnTo>
                  <a:lnTo>
                    <a:pt x="825" y="474"/>
                  </a:lnTo>
                  <a:lnTo>
                    <a:pt x="742" y="453"/>
                  </a:lnTo>
                  <a:lnTo>
                    <a:pt x="659" y="430"/>
                  </a:lnTo>
                  <a:lnTo>
                    <a:pt x="575" y="402"/>
                  </a:lnTo>
                  <a:lnTo>
                    <a:pt x="492" y="370"/>
                  </a:lnTo>
                  <a:lnTo>
                    <a:pt x="409" y="336"/>
                  </a:lnTo>
                  <a:lnTo>
                    <a:pt x="326" y="297"/>
                  </a:lnTo>
                  <a:lnTo>
                    <a:pt x="243" y="255"/>
                  </a:lnTo>
                  <a:lnTo>
                    <a:pt x="162" y="210"/>
                  </a:lnTo>
                  <a:lnTo>
                    <a:pt x="81" y="161"/>
                  </a:lnTo>
                  <a:lnTo>
                    <a:pt x="0" y="109"/>
                  </a:lnTo>
                  <a:lnTo>
                    <a:pt x="63" y="11"/>
                  </a:lnTo>
                  <a:lnTo>
                    <a:pt x="139" y="62"/>
                  </a:lnTo>
                  <a:lnTo>
                    <a:pt x="217" y="108"/>
                  </a:lnTo>
                  <a:lnTo>
                    <a:pt x="296" y="152"/>
                  </a:lnTo>
                  <a:lnTo>
                    <a:pt x="374" y="192"/>
                  </a:lnTo>
                  <a:lnTo>
                    <a:pt x="453" y="228"/>
                  </a:lnTo>
                  <a:lnTo>
                    <a:pt x="532" y="261"/>
                  </a:lnTo>
                  <a:lnTo>
                    <a:pt x="612" y="291"/>
                  </a:lnTo>
                  <a:lnTo>
                    <a:pt x="691" y="317"/>
                  </a:lnTo>
                  <a:lnTo>
                    <a:pt x="770" y="341"/>
                  </a:lnTo>
                  <a:lnTo>
                    <a:pt x="849" y="360"/>
                  </a:lnTo>
                  <a:lnTo>
                    <a:pt x="927" y="377"/>
                  </a:lnTo>
                  <a:lnTo>
                    <a:pt x="1005" y="390"/>
                  </a:lnTo>
                  <a:lnTo>
                    <a:pt x="1081" y="399"/>
                  </a:lnTo>
                  <a:lnTo>
                    <a:pt x="1157" y="405"/>
                  </a:lnTo>
                  <a:lnTo>
                    <a:pt x="1233" y="409"/>
                  </a:lnTo>
                  <a:lnTo>
                    <a:pt x="1306" y="409"/>
                  </a:lnTo>
                  <a:lnTo>
                    <a:pt x="1379" y="405"/>
                  </a:lnTo>
                  <a:lnTo>
                    <a:pt x="1450" y="398"/>
                  </a:lnTo>
                  <a:lnTo>
                    <a:pt x="1519" y="388"/>
                  </a:lnTo>
                  <a:lnTo>
                    <a:pt x="1586" y="375"/>
                  </a:lnTo>
                  <a:lnTo>
                    <a:pt x="1652" y="358"/>
                  </a:lnTo>
                  <a:lnTo>
                    <a:pt x="1715" y="338"/>
                  </a:lnTo>
                  <a:lnTo>
                    <a:pt x="1777" y="315"/>
                  </a:lnTo>
                  <a:lnTo>
                    <a:pt x="1836" y="289"/>
                  </a:lnTo>
                  <a:lnTo>
                    <a:pt x="1892" y="261"/>
                  </a:lnTo>
                  <a:lnTo>
                    <a:pt x="1950" y="226"/>
                  </a:lnTo>
                  <a:lnTo>
                    <a:pt x="1943" y="232"/>
                  </a:lnTo>
                  <a:lnTo>
                    <a:pt x="2023" y="162"/>
                  </a:lnTo>
                  <a:lnTo>
                    <a:pt x="2098" y="251"/>
                  </a:lnTo>
                  <a:close/>
                  <a:moveTo>
                    <a:pt x="1897" y="125"/>
                  </a:moveTo>
                  <a:lnTo>
                    <a:pt x="2263" y="0"/>
                  </a:lnTo>
                  <a:lnTo>
                    <a:pt x="2143" y="370"/>
                  </a:lnTo>
                  <a:lnTo>
                    <a:pt x="1897" y="125"/>
                  </a:lnTo>
                  <a:close/>
                </a:path>
              </a:pathLst>
            </a:custGeom>
            <a:noFill/>
            <a:ln w="158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6" name="Group 23"/>
          <p:cNvGrpSpPr>
            <a:grpSpLocks/>
          </p:cNvGrpSpPr>
          <p:nvPr/>
        </p:nvGrpSpPr>
        <p:grpSpPr bwMode="auto">
          <a:xfrm>
            <a:off x="2677749" y="5527675"/>
            <a:ext cx="808037" cy="207963"/>
            <a:chOff x="1649" y="3482"/>
            <a:chExt cx="509" cy="131"/>
          </a:xfrm>
        </p:grpSpPr>
        <p:sp>
          <p:nvSpPr>
            <p:cNvPr id="287" name="Freeform 24"/>
            <p:cNvSpPr>
              <a:spLocks noEditPoints="1"/>
            </p:cNvSpPr>
            <p:nvPr/>
          </p:nvSpPr>
          <p:spPr bwMode="auto">
            <a:xfrm>
              <a:off x="1649" y="3482"/>
              <a:ext cx="509" cy="131"/>
            </a:xfrm>
            <a:custGeom>
              <a:avLst/>
              <a:gdLst>
                <a:gd name="T0" fmla="*/ 0 w 4516"/>
                <a:gd name="T1" fmla="*/ 0 h 1158"/>
                <a:gd name="T2" fmla="*/ 0 w 4516"/>
                <a:gd name="T3" fmla="*/ 0 h 1158"/>
                <a:gd name="T4" fmla="*/ 0 w 4516"/>
                <a:gd name="T5" fmla="*/ 0 h 1158"/>
                <a:gd name="T6" fmla="*/ 0 w 4516"/>
                <a:gd name="T7" fmla="*/ 0 h 1158"/>
                <a:gd name="T8" fmla="*/ 0 w 4516"/>
                <a:gd name="T9" fmla="*/ 0 h 1158"/>
                <a:gd name="T10" fmla="*/ 0 w 4516"/>
                <a:gd name="T11" fmla="*/ 0 h 1158"/>
                <a:gd name="T12" fmla="*/ 0 w 4516"/>
                <a:gd name="T13" fmla="*/ 0 h 1158"/>
                <a:gd name="T14" fmla="*/ 0 w 4516"/>
                <a:gd name="T15" fmla="*/ 0 h 1158"/>
                <a:gd name="T16" fmla="*/ 0 w 4516"/>
                <a:gd name="T17" fmla="*/ 0 h 1158"/>
                <a:gd name="T18" fmla="*/ 0 w 4516"/>
                <a:gd name="T19" fmla="*/ 0 h 1158"/>
                <a:gd name="T20" fmla="*/ 0 w 4516"/>
                <a:gd name="T21" fmla="*/ 0 h 1158"/>
                <a:gd name="T22" fmla="*/ 0 w 4516"/>
                <a:gd name="T23" fmla="*/ 0 h 1158"/>
                <a:gd name="T24" fmla="*/ 0 w 4516"/>
                <a:gd name="T25" fmla="*/ 0 h 1158"/>
                <a:gd name="T26" fmla="*/ 0 w 4516"/>
                <a:gd name="T27" fmla="*/ 0 h 1158"/>
                <a:gd name="T28" fmla="*/ 0 w 4516"/>
                <a:gd name="T29" fmla="*/ 0 h 1158"/>
                <a:gd name="T30" fmla="*/ 0 w 4516"/>
                <a:gd name="T31" fmla="*/ 0 h 1158"/>
                <a:gd name="T32" fmla="*/ 0 w 4516"/>
                <a:gd name="T33" fmla="*/ 0 h 1158"/>
                <a:gd name="T34" fmla="*/ 0 w 4516"/>
                <a:gd name="T35" fmla="*/ 0 h 1158"/>
                <a:gd name="T36" fmla="*/ 0 w 4516"/>
                <a:gd name="T37" fmla="*/ 0 h 1158"/>
                <a:gd name="T38" fmla="*/ 0 w 4516"/>
                <a:gd name="T39" fmla="*/ 0 h 1158"/>
                <a:gd name="T40" fmla="*/ 1 w 4516"/>
                <a:gd name="T41" fmla="*/ 0 h 1158"/>
                <a:gd name="T42" fmla="*/ 1 w 4516"/>
                <a:gd name="T43" fmla="*/ 0 h 1158"/>
                <a:gd name="T44" fmla="*/ 1 w 4516"/>
                <a:gd name="T45" fmla="*/ 0 h 1158"/>
                <a:gd name="T46" fmla="*/ 1 w 4516"/>
                <a:gd name="T47" fmla="*/ 0 h 1158"/>
                <a:gd name="T48" fmla="*/ 1 w 4516"/>
                <a:gd name="T49" fmla="*/ 0 h 1158"/>
                <a:gd name="T50" fmla="*/ 1 w 4516"/>
                <a:gd name="T51" fmla="*/ 0 h 1158"/>
                <a:gd name="T52" fmla="*/ 1 w 4516"/>
                <a:gd name="T53" fmla="*/ 0 h 1158"/>
                <a:gd name="T54" fmla="*/ 1 w 4516"/>
                <a:gd name="T55" fmla="*/ 0 h 1158"/>
                <a:gd name="T56" fmla="*/ 1 w 4516"/>
                <a:gd name="T57" fmla="*/ 0 h 1158"/>
                <a:gd name="T58" fmla="*/ 1 w 4516"/>
                <a:gd name="T59" fmla="*/ 0 h 1158"/>
                <a:gd name="T60" fmla="*/ 1 w 4516"/>
                <a:gd name="T61" fmla="*/ 0 h 1158"/>
                <a:gd name="T62" fmla="*/ 1 w 4516"/>
                <a:gd name="T63" fmla="*/ 0 h 1158"/>
                <a:gd name="T64" fmla="*/ 1 w 4516"/>
                <a:gd name="T65" fmla="*/ 0 h 1158"/>
                <a:gd name="T66" fmla="*/ 1 w 4516"/>
                <a:gd name="T67" fmla="*/ 0 h 1158"/>
                <a:gd name="T68" fmla="*/ 1 w 4516"/>
                <a:gd name="T69" fmla="*/ 0 h 1158"/>
                <a:gd name="T70" fmla="*/ 1 w 4516"/>
                <a:gd name="T71" fmla="*/ 0 h 1158"/>
                <a:gd name="T72" fmla="*/ 1 w 4516"/>
                <a:gd name="T73" fmla="*/ 0 h 1158"/>
                <a:gd name="T74" fmla="*/ 1 w 4516"/>
                <a:gd name="T75" fmla="*/ 0 h 1158"/>
                <a:gd name="T76" fmla="*/ 0 w 4516"/>
                <a:gd name="T77" fmla="*/ 0 h 1158"/>
                <a:gd name="T78" fmla="*/ 0 w 4516"/>
                <a:gd name="T79" fmla="*/ 0 h 1158"/>
                <a:gd name="T80" fmla="*/ 0 w 4516"/>
                <a:gd name="T81" fmla="*/ 0 h 1158"/>
                <a:gd name="T82" fmla="*/ 0 w 4516"/>
                <a:gd name="T83" fmla="*/ 0 h 1158"/>
                <a:gd name="T84" fmla="*/ 0 w 4516"/>
                <a:gd name="T85" fmla="*/ 0 h 1158"/>
                <a:gd name="T86" fmla="*/ 0 w 4516"/>
                <a:gd name="T87" fmla="*/ 0 h 1158"/>
                <a:gd name="T88" fmla="*/ 0 w 4516"/>
                <a:gd name="T89" fmla="*/ 0 h 1158"/>
                <a:gd name="T90" fmla="*/ 0 w 4516"/>
                <a:gd name="T91" fmla="*/ 0 h 1158"/>
                <a:gd name="T92" fmla="*/ 0 w 4516"/>
                <a:gd name="T93" fmla="*/ 0 h 1158"/>
                <a:gd name="T94" fmla="*/ 0 w 4516"/>
                <a:gd name="T95" fmla="*/ 0 h 1158"/>
                <a:gd name="T96" fmla="*/ 0 w 4516"/>
                <a:gd name="T97" fmla="*/ 0 h 1158"/>
                <a:gd name="T98" fmla="*/ 0 w 4516"/>
                <a:gd name="T99" fmla="*/ 0 h 1158"/>
                <a:gd name="T100" fmla="*/ 0 w 4516"/>
                <a:gd name="T101" fmla="*/ 0 h 1158"/>
                <a:gd name="T102" fmla="*/ 0 w 4516"/>
                <a:gd name="T103" fmla="*/ 0 h 1158"/>
                <a:gd name="T104" fmla="*/ 0 w 4516"/>
                <a:gd name="T105" fmla="*/ 0 h 1158"/>
                <a:gd name="T106" fmla="*/ 0 w 4516"/>
                <a:gd name="T107" fmla="*/ 0 h 1158"/>
                <a:gd name="T108" fmla="*/ 0 w 4516"/>
                <a:gd name="T109" fmla="*/ 0 h 1158"/>
                <a:gd name="T110" fmla="*/ 0 w 4516"/>
                <a:gd name="T111" fmla="*/ 0 h 1158"/>
                <a:gd name="T112" fmla="*/ 0 w 4516"/>
                <a:gd name="T113" fmla="*/ 0 h 1158"/>
                <a:gd name="T114" fmla="*/ 0 w 4516"/>
                <a:gd name="T115" fmla="*/ 0 h 1158"/>
                <a:gd name="T116" fmla="*/ 0 w 4516"/>
                <a:gd name="T117" fmla="*/ 0 h 1158"/>
                <a:gd name="T118" fmla="*/ 0 w 4516"/>
                <a:gd name="T119" fmla="*/ 0 h 1158"/>
                <a:gd name="T120" fmla="*/ 0 w 4516"/>
                <a:gd name="T121" fmla="*/ 0 h 1158"/>
                <a:gd name="T122" fmla="*/ 0 w 4516"/>
                <a:gd name="T123" fmla="*/ 0 h 1158"/>
                <a:gd name="T124" fmla="*/ 0 w 4516"/>
                <a:gd name="T125" fmla="*/ 0 h 11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16"/>
                <a:gd name="T190" fmla="*/ 0 h 1158"/>
                <a:gd name="T191" fmla="*/ 4516 w 4516"/>
                <a:gd name="T192" fmla="*/ 1158 h 115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16" h="1158">
                  <a:moveTo>
                    <a:pt x="304" y="640"/>
                  </a:moveTo>
                  <a:lnTo>
                    <a:pt x="459" y="493"/>
                  </a:lnTo>
                  <a:cubicBezTo>
                    <a:pt x="463" y="489"/>
                    <a:pt x="469" y="484"/>
                    <a:pt x="475" y="481"/>
                  </a:cubicBezTo>
                  <a:lnTo>
                    <a:pt x="586" y="406"/>
                  </a:lnTo>
                  <a:lnTo>
                    <a:pt x="709" y="335"/>
                  </a:lnTo>
                  <a:lnTo>
                    <a:pt x="836" y="270"/>
                  </a:lnTo>
                  <a:lnTo>
                    <a:pt x="969" y="213"/>
                  </a:lnTo>
                  <a:lnTo>
                    <a:pt x="1106" y="161"/>
                  </a:lnTo>
                  <a:lnTo>
                    <a:pt x="1248" y="118"/>
                  </a:lnTo>
                  <a:lnTo>
                    <a:pt x="1392" y="80"/>
                  </a:lnTo>
                  <a:lnTo>
                    <a:pt x="1541" y="51"/>
                  </a:lnTo>
                  <a:lnTo>
                    <a:pt x="1694" y="28"/>
                  </a:lnTo>
                  <a:lnTo>
                    <a:pt x="1849" y="11"/>
                  </a:lnTo>
                  <a:lnTo>
                    <a:pt x="2007" y="3"/>
                  </a:lnTo>
                  <a:lnTo>
                    <a:pt x="2167" y="0"/>
                  </a:lnTo>
                  <a:lnTo>
                    <a:pt x="2329" y="5"/>
                  </a:lnTo>
                  <a:lnTo>
                    <a:pt x="2494" y="17"/>
                  </a:lnTo>
                  <a:lnTo>
                    <a:pt x="2660" y="35"/>
                  </a:lnTo>
                  <a:lnTo>
                    <a:pt x="2827" y="61"/>
                  </a:lnTo>
                  <a:lnTo>
                    <a:pt x="2996" y="93"/>
                  </a:lnTo>
                  <a:lnTo>
                    <a:pt x="3165" y="133"/>
                  </a:lnTo>
                  <a:lnTo>
                    <a:pt x="3335" y="180"/>
                  </a:lnTo>
                  <a:lnTo>
                    <a:pt x="3505" y="233"/>
                  </a:lnTo>
                  <a:lnTo>
                    <a:pt x="3676" y="294"/>
                  </a:lnTo>
                  <a:lnTo>
                    <a:pt x="3845" y="361"/>
                  </a:lnTo>
                  <a:lnTo>
                    <a:pt x="4015" y="436"/>
                  </a:lnTo>
                  <a:lnTo>
                    <a:pt x="4184" y="517"/>
                  </a:lnTo>
                  <a:lnTo>
                    <a:pt x="4350" y="606"/>
                  </a:lnTo>
                  <a:lnTo>
                    <a:pt x="4516" y="702"/>
                  </a:lnTo>
                  <a:lnTo>
                    <a:pt x="4401" y="904"/>
                  </a:lnTo>
                  <a:lnTo>
                    <a:pt x="4242" y="812"/>
                  </a:lnTo>
                  <a:lnTo>
                    <a:pt x="4082" y="726"/>
                  </a:lnTo>
                  <a:lnTo>
                    <a:pt x="3922" y="648"/>
                  </a:lnTo>
                  <a:lnTo>
                    <a:pt x="3761" y="577"/>
                  </a:lnTo>
                  <a:lnTo>
                    <a:pt x="3598" y="512"/>
                  </a:lnTo>
                  <a:lnTo>
                    <a:pt x="3437" y="455"/>
                  </a:lnTo>
                  <a:lnTo>
                    <a:pt x="3275" y="403"/>
                  </a:lnTo>
                  <a:lnTo>
                    <a:pt x="3113" y="359"/>
                  </a:lnTo>
                  <a:lnTo>
                    <a:pt x="2952" y="322"/>
                  </a:lnTo>
                  <a:lnTo>
                    <a:pt x="2793" y="290"/>
                  </a:lnTo>
                  <a:lnTo>
                    <a:pt x="2634" y="266"/>
                  </a:lnTo>
                  <a:lnTo>
                    <a:pt x="2477" y="248"/>
                  </a:lnTo>
                  <a:lnTo>
                    <a:pt x="2322" y="237"/>
                  </a:lnTo>
                  <a:lnTo>
                    <a:pt x="2170" y="233"/>
                  </a:lnTo>
                  <a:lnTo>
                    <a:pt x="2020" y="234"/>
                  </a:lnTo>
                  <a:lnTo>
                    <a:pt x="1872" y="243"/>
                  </a:lnTo>
                  <a:lnTo>
                    <a:pt x="1728" y="257"/>
                  </a:lnTo>
                  <a:lnTo>
                    <a:pt x="1587" y="279"/>
                  </a:lnTo>
                  <a:lnTo>
                    <a:pt x="1450" y="306"/>
                  </a:lnTo>
                  <a:lnTo>
                    <a:pt x="1315" y="340"/>
                  </a:lnTo>
                  <a:lnTo>
                    <a:pt x="1185" y="380"/>
                  </a:lnTo>
                  <a:lnTo>
                    <a:pt x="1061" y="425"/>
                  </a:lnTo>
                  <a:lnTo>
                    <a:pt x="940" y="477"/>
                  </a:lnTo>
                  <a:lnTo>
                    <a:pt x="824" y="536"/>
                  </a:lnTo>
                  <a:lnTo>
                    <a:pt x="714" y="599"/>
                  </a:lnTo>
                  <a:lnTo>
                    <a:pt x="602" y="674"/>
                  </a:lnTo>
                  <a:lnTo>
                    <a:pt x="618" y="662"/>
                  </a:lnTo>
                  <a:lnTo>
                    <a:pt x="463" y="809"/>
                  </a:lnTo>
                  <a:lnTo>
                    <a:pt x="304" y="640"/>
                  </a:lnTo>
                  <a:close/>
                  <a:moveTo>
                    <a:pt x="719" y="868"/>
                  </a:moveTo>
                  <a:lnTo>
                    <a:pt x="0" y="1158"/>
                  </a:lnTo>
                  <a:lnTo>
                    <a:pt x="201" y="407"/>
                  </a:lnTo>
                  <a:lnTo>
                    <a:pt x="719" y="868"/>
                  </a:lnTo>
                  <a:close/>
                </a:path>
              </a:pathLst>
            </a:custGeom>
            <a:solidFill>
              <a:srgbClr val="C0C0C0"/>
            </a:solidFill>
            <a:ln w="0">
              <a:solidFill>
                <a:srgbClr val="000000"/>
              </a:solidFill>
              <a:round/>
              <a:headEnd/>
              <a:tailEnd/>
            </a:ln>
          </p:spPr>
          <p:txBody>
            <a:bodyPr/>
            <a:lstStyle/>
            <a:p>
              <a:endParaRPr lang="en-US"/>
            </a:p>
          </p:txBody>
        </p:sp>
        <p:sp>
          <p:nvSpPr>
            <p:cNvPr id="288" name="Freeform 25"/>
            <p:cNvSpPr>
              <a:spLocks noEditPoints="1"/>
            </p:cNvSpPr>
            <p:nvPr/>
          </p:nvSpPr>
          <p:spPr bwMode="auto">
            <a:xfrm>
              <a:off x="1649" y="3482"/>
              <a:ext cx="509" cy="131"/>
            </a:xfrm>
            <a:custGeom>
              <a:avLst/>
              <a:gdLst>
                <a:gd name="T0" fmla="*/ 0 w 4516"/>
                <a:gd name="T1" fmla="*/ 0 h 1158"/>
                <a:gd name="T2" fmla="*/ 0 w 4516"/>
                <a:gd name="T3" fmla="*/ 0 h 1158"/>
                <a:gd name="T4" fmla="*/ 0 w 4516"/>
                <a:gd name="T5" fmla="*/ 0 h 1158"/>
                <a:gd name="T6" fmla="*/ 0 w 4516"/>
                <a:gd name="T7" fmla="*/ 0 h 1158"/>
                <a:gd name="T8" fmla="*/ 0 w 4516"/>
                <a:gd name="T9" fmla="*/ 0 h 1158"/>
                <a:gd name="T10" fmla="*/ 0 w 4516"/>
                <a:gd name="T11" fmla="*/ 0 h 1158"/>
                <a:gd name="T12" fmla="*/ 0 w 4516"/>
                <a:gd name="T13" fmla="*/ 0 h 1158"/>
                <a:gd name="T14" fmla="*/ 0 w 4516"/>
                <a:gd name="T15" fmla="*/ 0 h 1158"/>
                <a:gd name="T16" fmla="*/ 0 w 4516"/>
                <a:gd name="T17" fmla="*/ 0 h 1158"/>
                <a:gd name="T18" fmla="*/ 0 w 4516"/>
                <a:gd name="T19" fmla="*/ 0 h 1158"/>
                <a:gd name="T20" fmla="*/ 0 w 4516"/>
                <a:gd name="T21" fmla="*/ 0 h 1158"/>
                <a:gd name="T22" fmla="*/ 0 w 4516"/>
                <a:gd name="T23" fmla="*/ 0 h 1158"/>
                <a:gd name="T24" fmla="*/ 0 w 4516"/>
                <a:gd name="T25" fmla="*/ 0 h 1158"/>
                <a:gd name="T26" fmla="*/ 0 w 4516"/>
                <a:gd name="T27" fmla="*/ 0 h 1158"/>
                <a:gd name="T28" fmla="*/ 0 w 4516"/>
                <a:gd name="T29" fmla="*/ 0 h 1158"/>
                <a:gd name="T30" fmla="*/ 0 w 4516"/>
                <a:gd name="T31" fmla="*/ 0 h 1158"/>
                <a:gd name="T32" fmla="*/ 0 w 4516"/>
                <a:gd name="T33" fmla="*/ 0 h 1158"/>
                <a:gd name="T34" fmla="*/ 0 w 4516"/>
                <a:gd name="T35" fmla="*/ 0 h 1158"/>
                <a:gd name="T36" fmla="*/ 0 w 4516"/>
                <a:gd name="T37" fmla="*/ 0 h 1158"/>
                <a:gd name="T38" fmla="*/ 0 w 4516"/>
                <a:gd name="T39" fmla="*/ 0 h 1158"/>
                <a:gd name="T40" fmla="*/ 1 w 4516"/>
                <a:gd name="T41" fmla="*/ 0 h 1158"/>
                <a:gd name="T42" fmla="*/ 1 w 4516"/>
                <a:gd name="T43" fmla="*/ 0 h 1158"/>
                <a:gd name="T44" fmla="*/ 1 w 4516"/>
                <a:gd name="T45" fmla="*/ 0 h 1158"/>
                <a:gd name="T46" fmla="*/ 1 w 4516"/>
                <a:gd name="T47" fmla="*/ 0 h 1158"/>
                <a:gd name="T48" fmla="*/ 1 w 4516"/>
                <a:gd name="T49" fmla="*/ 0 h 1158"/>
                <a:gd name="T50" fmla="*/ 1 w 4516"/>
                <a:gd name="T51" fmla="*/ 0 h 1158"/>
                <a:gd name="T52" fmla="*/ 1 w 4516"/>
                <a:gd name="T53" fmla="*/ 0 h 1158"/>
                <a:gd name="T54" fmla="*/ 1 w 4516"/>
                <a:gd name="T55" fmla="*/ 0 h 1158"/>
                <a:gd name="T56" fmla="*/ 1 w 4516"/>
                <a:gd name="T57" fmla="*/ 0 h 1158"/>
                <a:gd name="T58" fmla="*/ 1 w 4516"/>
                <a:gd name="T59" fmla="*/ 0 h 1158"/>
                <a:gd name="T60" fmla="*/ 1 w 4516"/>
                <a:gd name="T61" fmla="*/ 0 h 1158"/>
                <a:gd name="T62" fmla="*/ 1 w 4516"/>
                <a:gd name="T63" fmla="*/ 0 h 1158"/>
                <a:gd name="T64" fmla="*/ 1 w 4516"/>
                <a:gd name="T65" fmla="*/ 0 h 1158"/>
                <a:gd name="T66" fmla="*/ 1 w 4516"/>
                <a:gd name="T67" fmla="*/ 0 h 1158"/>
                <a:gd name="T68" fmla="*/ 1 w 4516"/>
                <a:gd name="T69" fmla="*/ 0 h 1158"/>
                <a:gd name="T70" fmla="*/ 1 w 4516"/>
                <a:gd name="T71" fmla="*/ 0 h 1158"/>
                <a:gd name="T72" fmla="*/ 1 w 4516"/>
                <a:gd name="T73" fmla="*/ 0 h 1158"/>
                <a:gd name="T74" fmla="*/ 1 w 4516"/>
                <a:gd name="T75" fmla="*/ 0 h 1158"/>
                <a:gd name="T76" fmla="*/ 0 w 4516"/>
                <a:gd name="T77" fmla="*/ 0 h 1158"/>
                <a:gd name="T78" fmla="*/ 0 w 4516"/>
                <a:gd name="T79" fmla="*/ 0 h 1158"/>
                <a:gd name="T80" fmla="*/ 0 w 4516"/>
                <a:gd name="T81" fmla="*/ 0 h 1158"/>
                <a:gd name="T82" fmla="*/ 0 w 4516"/>
                <a:gd name="T83" fmla="*/ 0 h 1158"/>
                <a:gd name="T84" fmla="*/ 0 w 4516"/>
                <a:gd name="T85" fmla="*/ 0 h 1158"/>
                <a:gd name="T86" fmla="*/ 0 w 4516"/>
                <a:gd name="T87" fmla="*/ 0 h 1158"/>
                <a:gd name="T88" fmla="*/ 0 w 4516"/>
                <a:gd name="T89" fmla="*/ 0 h 1158"/>
                <a:gd name="T90" fmla="*/ 0 w 4516"/>
                <a:gd name="T91" fmla="*/ 0 h 1158"/>
                <a:gd name="T92" fmla="*/ 0 w 4516"/>
                <a:gd name="T93" fmla="*/ 0 h 1158"/>
                <a:gd name="T94" fmla="*/ 0 w 4516"/>
                <a:gd name="T95" fmla="*/ 0 h 1158"/>
                <a:gd name="T96" fmla="*/ 0 w 4516"/>
                <a:gd name="T97" fmla="*/ 0 h 1158"/>
                <a:gd name="T98" fmla="*/ 0 w 4516"/>
                <a:gd name="T99" fmla="*/ 0 h 1158"/>
                <a:gd name="T100" fmla="*/ 0 w 4516"/>
                <a:gd name="T101" fmla="*/ 0 h 1158"/>
                <a:gd name="T102" fmla="*/ 0 w 4516"/>
                <a:gd name="T103" fmla="*/ 0 h 1158"/>
                <a:gd name="T104" fmla="*/ 0 w 4516"/>
                <a:gd name="T105" fmla="*/ 0 h 1158"/>
                <a:gd name="T106" fmla="*/ 0 w 4516"/>
                <a:gd name="T107" fmla="*/ 0 h 1158"/>
                <a:gd name="T108" fmla="*/ 0 w 4516"/>
                <a:gd name="T109" fmla="*/ 0 h 1158"/>
                <a:gd name="T110" fmla="*/ 0 w 4516"/>
                <a:gd name="T111" fmla="*/ 0 h 1158"/>
                <a:gd name="T112" fmla="*/ 0 w 4516"/>
                <a:gd name="T113" fmla="*/ 0 h 1158"/>
                <a:gd name="T114" fmla="*/ 0 w 4516"/>
                <a:gd name="T115" fmla="*/ 0 h 1158"/>
                <a:gd name="T116" fmla="*/ 0 w 4516"/>
                <a:gd name="T117" fmla="*/ 0 h 1158"/>
                <a:gd name="T118" fmla="*/ 0 w 4516"/>
                <a:gd name="T119" fmla="*/ 0 h 1158"/>
                <a:gd name="T120" fmla="*/ 0 w 4516"/>
                <a:gd name="T121" fmla="*/ 0 h 1158"/>
                <a:gd name="T122" fmla="*/ 0 w 4516"/>
                <a:gd name="T123" fmla="*/ 0 h 1158"/>
                <a:gd name="T124" fmla="*/ 0 w 4516"/>
                <a:gd name="T125" fmla="*/ 0 h 11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16"/>
                <a:gd name="T190" fmla="*/ 0 h 1158"/>
                <a:gd name="T191" fmla="*/ 4516 w 4516"/>
                <a:gd name="T192" fmla="*/ 1158 h 115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16" h="1158">
                  <a:moveTo>
                    <a:pt x="304" y="640"/>
                  </a:moveTo>
                  <a:lnTo>
                    <a:pt x="459" y="493"/>
                  </a:lnTo>
                  <a:cubicBezTo>
                    <a:pt x="463" y="489"/>
                    <a:pt x="469" y="484"/>
                    <a:pt x="475" y="481"/>
                  </a:cubicBezTo>
                  <a:lnTo>
                    <a:pt x="586" y="406"/>
                  </a:lnTo>
                  <a:lnTo>
                    <a:pt x="709" y="335"/>
                  </a:lnTo>
                  <a:lnTo>
                    <a:pt x="836" y="270"/>
                  </a:lnTo>
                  <a:lnTo>
                    <a:pt x="969" y="213"/>
                  </a:lnTo>
                  <a:lnTo>
                    <a:pt x="1106" y="161"/>
                  </a:lnTo>
                  <a:lnTo>
                    <a:pt x="1248" y="118"/>
                  </a:lnTo>
                  <a:lnTo>
                    <a:pt x="1392" y="80"/>
                  </a:lnTo>
                  <a:lnTo>
                    <a:pt x="1541" y="51"/>
                  </a:lnTo>
                  <a:lnTo>
                    <a:pt x="1694" y="28"/>
                  </a:lnTo>
                  <a:lnTo>
                    <a:pt x="1849" y="11"/>
                  </a:lnTo>
                  <a:lnTo>
                    <a:pt x="2007" y="3"/>
                  </a:lnTo>
                  <a:lnTo>
                    <a:pt x="2167" y="0"/>
                  </a:lnTo>
                  <a:lnTo>
                    <a:pt x="2329" y="5"/>
                  </a:lnTo>
                  <a:lnTo>
                    <a:pt x="2494" y="17"/>
                  </a:lnTo>
                  <a:lnTo>
                    <a:pt x="2660" y="35"/>
                  </a:lnTo>
                  <a:lnTo>
                    <a:pt x="2827" y="61"/>
                  </a:lnTo>
                  <a:lnTo>
                    <a:pt x="2996" y="93"/>
                  </a:lnTo>
                  <a:lnTo>
                    <a:pt x="3165" y="133"/>
                  </a:lnTo>
                  <a:lnTo>
                    <a:pt x="3335" y="180"/>
                  </a:lnTo>
                  <a:lnTo>
                    <a:pt x="3505" y="233"/>
                  </a:lnTo>
                  <a:lnTo>
                    <a:pt x="3676" y="294"/>
                  </a:lnTo>
                  <a:lnTo>
                    <a:pt x="3845" y="361"/>
                  </a:lnTo>
                  <a:lnTo>
                    <a:pt x="4015" y="436"/>
                  </a:lnTo>
                  <a:lnTo>
                    <a:pt x="4184" y="517"/>
                  </a:lnTo>
                  <a:lnTo>
                    <a:pt x="4350" y="606"/>
                  </a:lnTo>
                  <a:lnTo>
                    <a:pt x="4516" y="702"/>
                  </a:lnTo>
                  <a:lnTo>
                    <a:pt x="4401" y="904"/>
                  </a:lnTo>
                  <a:lnTo>
                    <a:pt x="4242" y="812"/>
                  </a:lnTo>
                  <a:lnTo>
                    <a:pt x="4082" y="726"/>
                  </a:lnTo>
                  <a:lnTo>
                    <a:pt x="3922" y="648"/>
                  </a:lnTo>
                  <a:lnTo>
                    <a:pt x="3761" y="577"/>
                  </a:lnTo>
                  <a:lnTo>
                    <a:pt x="3598" y="512"/>
                  </a:lnTo>
                  <a:lnTo>
                    <a:pt x="3437" y="455"/>
                  </a:lnTo>
                  <a:lnTo>
                    <a:pt x="3275" y="403"/>
                  </a:lnTo>
                  <a:lnTo>
                    <a:pt x="3113" y="359"/>
                  </a:lnTo>
                  <a:lnTo>
                    <a:pt x="2952" y="322"/>
                  </a:lnTo>
                  <a:lnTo>
                    <a:pt x="2793" y="290"/>
                  </a:lnTo>
                  <a:lnTo>
                    <a:pt x="2634" y="266"/>
                  </a:lnTo>
                  <a:lnTo>
                    <a:pt x="2477" y="248"/>
                  </a:lnTo>
                  <a:lnTo>
                    <a:pt x="2322" y="237"/>
                  </a:lnTo>
                  <a:lnTo>
                    <a:pt x="2170" y="233"/>
                  </a:lnTo>
                  <a:lnTo>
                    <a:pt x="2020" y="234"/>
                  </a:lnTo>
                  <a:lnTo>
                    <a:pt x="1872" y="243"/>
                  </a:lnTo>
                  <a:lnTo>
                    <a:pt x="1728" y="257"/>
                  </a:lnTo>
                  <a:lnTo>
                    <a:pt x="1587" y="279"/>
                  </a:lnTo>
                  <a:lnTo>
                    <a:pt x="1450" y="306"/>
                  </a:lnTo>
                  <a:lnTo>
                    <a:pt x="1315" y="340"/>
                  </a:lnTo>
                  <a:lnTo>
                    <a:pt x="1185" y="380"/>
                  </a:lnTo>
                  <a:lnTo>
                    <a:pt x="1061" y="425"/>
                  </a:lnTo>
                  <a:lnTo>
                    <a:pt x="940" y="477"/>
                  </a:lnTo>
                  <a:lnTo>
                    <a:pt x="824" y="536"/>
                  </a:lnTo>
                  <a:lnTo>
                    <a:pt x="714" y="599"/>
                  </a:lnTo>
                  <a:lnTo>
                    <a:pt x="602" y="674"/>
                  </a:lnTo>
                  <a:lnTo>
                    <a:pt x="618" y="662"/>
                  </a:lnTo>
                  <a:lnTo>
                    <a:pt x="463" y="809"/>
                  </a:lnTo>
                  <a:lnTo>
                    <a:pt x="304" y="640"/>
                  </a:lnTo>
                  <a:close/>
                  <a:moveTo>
                    <a:pt x="719" y="868"/>
                  </a:moveTo>
                  <a:lnTo>
                    <a:pt x="0" y="1158"/>
                  </a:lnTo>
                  <a:lnTo>
                    <a:pt x="201" y="407"/>
                  </a:lnTo>
                  <a:lnTo>
                    <a:pt x="719" y="868"/>
                  </a:lnTo>
                  <a:close/>
                </a:path>
              </a:pathLst>
            </a:custGeom>
            <a:noFill/>
            <a:ln w="158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9" name="Group 26"/>
          <p:cNvGrpSpPr>
            <a:grpSpLocks/>
          </p:cNvGrpSpPr>
          <p:nvPr/>
        </p:nvGrpSpPr>
        <p:grpSpPr bwMode="auto">
          <a:xfrm>
            <a:off x="4054111" y="3559175"/>
            <a:ext cx="1733550" cy="652463"/>
            <a:chOff x="2516" y="2242"/>
            <a:chExt cx="1092" cy="411"/>
          </a:xfrm>
        </p:grpSpPr>
        <p:grpSp>
          <p:nvGrpSpPr>
            <p:cNvPr id="290" name="Group 27"/>
            <p:cNvGrpSpPr>
              <a:grpSpLocks/>
            </p:cNvGrpSpPr>
            <p:nvPr/>
          </p:nvGrpSpPr>
          <p:grpSpPr bwMode="auto">
            <a:xfrm>
              <a:off x="2516" y="2242"/>
              <a:ext cx="1092" cy="411"/>
              <a:chOff x="2516" y="2242"/>
              <a:chExt cx="1092" cy="411"/>
            </a:xfrm>
          </p:grpSpPr>
          <p:sp>
            <p:nvSpPr>
              <p:cNvPr id="296" name="Freeform 28"/>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solidFill>
                <a:srgbClr val="FFFFFF"/>
              </a:solidFill>
              <a:ln w="0">
                <a:solidFill>
                  <a:srgbClr val="000000"/>
                </a:solidFill>
                <a:round/>
                <a:headEnd/>
                <a:tailEnd/>
              </a:ln>
            </p:spPr>
            <p:txBody>
              <a:bodyPr/>
              <a:lstStyle/>
              <a:p>
                <a:endParaRPr lang="en-US"/>
              </a:p>
            </p:txBody>
          </p:sp>
          <p:sp>
            <p:nvSpPr>
              <p:cNvPr id="297" name="Freeform 29"/>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1" name="Group 290"/>
            <p:cNvGrpSpPr>
              <a:grpSpLocks/>
            </p:cNvGrpSpPr>
            <p:nvPr/>
          </p:nvGrpSpPr>
          <p:grpSpPr bwMode="auto">
            <a:xfrm>
              <a:off x="2516" y="2242"/>
              <a:ext cx="502" cy="411"/>
              <a:chOff x="2516" y="2242"/>
              <a:chExt cx="502" cy="411"/>
            </a:xfrm>
          </p:grpSpPr>
          <p:sp>
            <p:nvSpPr>
              <p:cNvPr id="294" name="Freeform 31"/>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solidFill>
                <a:srgbClr val="CDCDCD"/>
              </a:solidFill>
              <a:ln w="0">
                <a:solidFill>
                  <a:srgbClr val="000000"/>
                </a:solidFill>
                <a:round/>
                <a:headEnd/>
                <a:tailEnd/>
              </a:ln>
            </p:spPr>
            <p:txBody>
              <a:bodyPr/>
              <a:lstStyle/>
              <a:p>
                <a:endParaRPr lang="en-US"/>
              </a:p>
            </p:txBody>
          </p:sp>
          <p:sp>
            <p:nvSpPr>
              <p:cNvPr id="295" name="Freeform 32"/>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92" name="Freeform 33"/>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3" name="Freeform 34"/>
            <p:cNvSpPr>
              <a:spLocks/>
            </p:cNvSpPr>
            <p:nvPr/>
          </p:nvSpPr>
          <p:spPr bwMode="auto">
            <a:xfrm>
              <a:off x="2906" y="2242"/>
              <a:ext cx="112" cy="17"/>
            </a:xfrm>
            <a:custGeom>
              <a:avLst/>
              <a:gdLst>
                <a:gd name="T0" fmla="*/ 0 w 112"/>
                <a:gd name="T1" fmla="*/ 0 h 17"/>
                <a:gd name="T2" fmla="*/ 112 w 112"/>
                <a:gd name="T3" fmla="*/ 17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0" y="0"/>
                  </a:moveTo>
                  <a:cubicBezTo>
                    <a:pt x="38" y="0"/>
                    <a:pt x="75" y="5"/>
                    <a:pt x="112" y="17"/>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8" name="Group 35"/>
          <p:cNvGrpSpPr>
            <a:grpSpLocks/>
          </p:cNvGrpSpPr>
          <p:nvPr/>
        </p:nvGrpSpPr>
        <p:grpSpPr bwMode="auto">
          <a:xfrm>
            <a:off x="3903299" y="4491038"/>
            <a:ext cx="1733550" cy="654050"/>
            <a:chOff x="2421" y="2829"/>
            <a:chExt cx="1092" cy="412"/>
          </a:xfrm>
        </p:grpSpPr>
        <p:grpSp>
          <p:nvGrpSpPr>
            <p:cNvPr id="299" name="Group 36"/>
            <p:cNvGrpSpPr>
              <a:grpSpLocks/>
            </p:cNvGrpSpPr>
            <p:nvPr/>
          </p:nvGrpSpPr>
          <p:grpSpPr bwMode="auto">
            <a:xfrm>
              <a:off x="2421" y="2829"/>
              <a:ext cx="1092" cy="412"/>
              <a:chOff x="2421" y="2829"/>
              <a:chExt cx="1092" cy="412"/>
            </a:xfrm>
          </p:grpSpPr>
          <p:sp>
            <p:nvSpPr>
              <p:cNvPr id="305" name="Freeform 37"/>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solidFill>
                <a:srgbClr val="FFFFFF"/>
              </a:solidFill>
              <a:ln w="0">
                <a:solidFill>
                  <a:srgbClr val="000000"/>
                </a:solidFill>
                <a:round/>
                <a:headEnd/>
                <a:tailEnd/>
              </a:ln>
            </p:spPr>
            <p:txBody>
              <a:bodyPr/>
              <a:lstStyle/>
              <a:p>
                <a:endParaRPr lang="en-US"/>
              </a:p>
            </p:txBody>
          </p:sp>
          <p:sp>
            <p:nvSpPr>
              <p:cNvPr id="306" name="Freeform 38"/>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0" name="Group 299"/>
            <p:cNvGrpSpPr>
              <a:grpSpLocks/>
            </p:cNvGrpSpPr>
            <p:nvPr/>
          </p:nvGrpSpPr>
          <p:grpSpPr bwMode="auto">
            <a:xfrm>
              <a:off x="3011" y="2829"/>
              <a:ext cx="502" cy="412"/>
              <a:chOff x="3011" y="2829"/>
              <a:chExt cx="502" cy="412"/>
            </a:xfrm>
          </p:grpSpPr>
          <p:sp>
            <p:nvSpPr>
              <p:cNvPr id="303" name="Freeform 40"/>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solidFill>
                <a:srgbClr val="CDCDCD"/>
              </a:solidFill>
              <a:ln w="0">
                <a:solidFill>
                  <a:srgbClr val="000000"/>
                </a:solidFill>
                <a:round/>
                <a:headEnd/>
                <a:tailEnd/>
              </a:ln>
            </p:spPr>
            <p:txBody>
              <a:bodyPr/>
              <a:lstStyle/>
              <a:p>
                <a:endParaRPr lang="en-US"/>
              </a:p>
            </p:txBody>
          </p:sp>
          <p:sp>
            <p:nvSpPr>
              <p:cNvPr id="304" name="Freeform 41"/>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1" name="Freeform 42"/>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 name="Freeform 43"/>
            <p:cNvSpPr>
              <a:spLocks/>
            </p:cNvSpPr>
            <p:nvPr/>
          </p:nvSpPr>
          <p:spPr bwMode="auto">
            <a:xfrm>
              <a:off x="3011" y="3224"/>
              <a:ext cx="112" cy="17"/>
            </a:xfrm>
            <a:custGeom>
              <a:avLst/>
              <a:gdLst>
                <a:gd name="T0" fmla="*/ 112 w 112"/>
                <a:gd name="T1" fmla="*/ 17 h 17"/>
                <a:gd name="T2" fmla="*/ 0 w 112"/>
                <a:gd name="T3" fmla="*/ 0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112" y="17"/>
                  </a:moveTo>
                  <a:cubicBezTo>
                    <a:pt x="75" y="17"/>
                    <a:pt x="37" y="11"/>
                    <a:pt x="0"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7" name="Rectangle 44"/>
          <p:cNvSpPr>
            <a:spLocks noChangeArrowheads="1"/>
          </p:cNvSpPr>
          <p:nvPr/>
        </p:nvSpPr>
        <p:spPr bwMode="auto">
          <a:xfrm>
            <a:off x="5660661" y="2740025"/>
            <a:ext cx="6762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Screening</a:t>
            </a:r>
            <a:endParaRPr lang="en-GB" altLang="en-US"/>
          </a:p>
        </p:txBody>
      </p:sp>
      <p:sp>
        <p:nvSpPr>
          <p:cNvPr id="308" name="Rectangle 45"/>
          <p:cNvSpPr>
            <a:spLocks noChangeArrowheads="1"/>
          </p:cNvSpPr>
          <p:nvPr/>
        </p:nvSpPr>
        <p:spPr bwMode="auto">
          <a:xfrm>
            <a:off x="6300424" y="3641725"/>
            <a:ext cx="7604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Application</a:t>
            </a:r>
            <a:endParaRPr lang="en-GB" altLang="en-US"/>
          </a:p>
        </p:txBody>
      </p:sp>
      <p:sp>
        <p:nvSpPr>
          <p:cNvPr id="309" name="Rectangle 46"/>
          <p:cNvSpPr>
            <a:spLocks noChangeArrowheads="1"/>
          </p:cNvSpPr>
          <p:nvPr/>
        </p:nvSpPr>
        <p:spPr bwMode="auto">
          <a:xfrm>
            <a:off x="6179774" y="4886325"/>
            <a:ext cx="1225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Visit of Household</a:t>
            </a:r>
            <a:endParaRPr lang="en-GB" altLang="en-US"/>
          </a:p>
        </p:txBody>
      </p:sp>
      <p:sp>
        <p:nvSpPr>
          <p:cNvPr id="310" name="Rectangle 47"/>
          <p:cNvSpPr>
            <a:spLocks noChangeArrowheads="1"/>
          </p:cNvSpPr>
          <p:nvPr/>
        </p:nvSpPr>
        <p:spPr bwMode="auto">
          <a:xfrm>
            <a:off x="5886086" y="5632450"/>
            <a:ext cx="9477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Loan Analysis</a:t>
            </a:r>
            <a:endParaRPr lang="en-GB" altLang="en-US"/>
          </a:p>
        </p:txBody>
      </p:sp>
      <p:sp>
        <p:nvSpPr>
          <p:cNvPr id="311" name="Rectangle 48"/>
          <p:cNvSpPr>
            <a:spLocks noChangeArrowheads="1"/>
          </p:cNvSpPr>
          <p:nvPr/>
        </p:nvSpPr>
        <p:spPr bwMode="auto">
          <a:xfrm>
            <a:off x="2776174" y="5165725"/>
            <a:ext cx="9064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Formalization</a:t>
            </a:r>
            <a:endParaRPr lang="en-GB" altLang="en-US"/>
          </a:p>
        </p:txBody>
      </p:sp>
      <p:sp>
        <p:nvSpPr>
          <p:cNvPr id="312" name="Rectangle 49"/>
          <p:cNvSpPr>
            <a:spLocks noChangeArrowheads="1"/>
          </p:cNvSpPr>
          <p:nvPr/>
        </p:nvSpPr>
        <p:spPr bwMode="auto">
          <a:xfrm>
            <a:off x="2330086" y="4511675"/>
            <a:ext cx="9318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Disbursement</a:t>
            </a:r>
            <a:endParaRPr lang="en-GB" altLang="en-US"/>
          </a:p>
        </p:txBody>
      </p:sp>
      <p:sp>
        <p:nvSpPr>
          <p:cNvPr id="313" name="Rectangle 50"/>
          <p:cNvSpPr>
            <a:spLocks noChangeArrowheads="1"/>
          </p:cNvSpPr>
          <p:nvPr/>
        </p:nvSpPr>
        <p:spPr bwMode="auto">
          <a:xfrm>
            <a:off x="2826974" y="3205163"/>
            <a:ext cx="7540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Repayment</a:t>
            </a:r>
            <a:endParaRPr lang="en-GB" altLang="en-US"/>
          </a:p>
        </p:txBody>
      </p:sp>
      <p:sp>
        <p:nvSpPr>
          <p:cNvPr id="314" name="Rectangle 51"/>
          <p:cNvSpPr>
            <a:spLocks noChangeArrowheads="1"/>
          </p:cNvSpPr>
          <p:nvPr/>
        </p:nvSpPr>
        <p:spPr bwMode="auto">
          <a:xfrm>
            <a:off x="3696924" y="2459038"/>
            <a:ext cx="4667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Repeat</a:t>
            </a:r>
            <a:endParaRPr lang="en-GB" altLang="en-US"/>
          </a:p>
        </p:txBody>
      </p:sp>
      <p:sp>
        <p:nvSpPr>
          <p:cNvPr id="315" name="Rectangle 52"/>
          <p:cNvSpPr>
            <a:spLocks noChangeArrowheads="1"/>
          </p:cNvSpPr>
          <p:nvPr/>
        </p:nvSpPr>
        <p:spPr bwMode="auto">
          <a:xfrm>
            <a:off x="6736986" y="3205163"/>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1</a:t>
            </a:r>
            <a:endParaRPr lang="en-GB" altLang="en-US"/>
          </a:p>
        </p:txBody>
      </p:sp>
      <p:sp>
        <p:nvSpPr>
          <p:cNvPr id="316" name="Rectangle 53"/>
          <p:cNvSpPr>
            <a:spLocks noChangeArrowheads="1"/>
          </p:cNvSpPr>
          <p:nvPr/>
        </p:nvSpPr>
        <p:spPr bwMode="auto">
          <a:xfrm>
            <a:off x="3198449" y="274002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3</a:t>
            </a:r>
            <a:endParaRPr lang="en-GB" altLang="en-US"/>
          </a:p>
        </p:txBody>
      </p:sp>
      <p:sp>
        <p:nvSpPr>
          <p:cNvPr id="317" name="Rectangle 54"/>
          <p:cNvSpPr>
            <a:spLocks noChangeArrowheads="1"/>
          </p:cNvSpPr>
          <p:nvPr/>
        </p:nvSpPr>
        <p:spPr bwMode="auto">
          <a:xfrm>
            <a:off x="4668474" y="4237038"/>
            <a:ext cx="5064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500" b="1">
                <a:solidFill>
                  <a:srgbClr val="000000"/>
                </a:solidFill>
              </a:rPr>
              <a:t>Loan </a:t>
            </a:r>
            <a:endParaRPr lang="en-GB" altLang="en-US"/>
          </a:p>
        </p:txBody>
      </p:sp>
      <p:sp>
        <p:nvSpPr>
          <p:cNvPr id="318" name="Rectangle 55"/>
          <p:cNvSpPr>
            <a:spLocks noChangeArrowheads="1"/>
          </p:cNvSpPr>
          <p:nvPr/>
        </p:nvSpPr>
        <p:spPr bwMode="auto">
          <a:xfrm>
            <a:off x="4592274" y="4462463"/>
            <a:ext cx="614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500" b="1">
                <a:solidFill>
                  <a:srgbClr val="000000"/>
                </a:solidFill>
              </a:rPr>
              <a:t>Officer</a:t>
            </a:r>
            <a:endParaRPr lang="en-GB" altLang="en-US"/>
          </a:p>
        </p:txBody>
      </p:sp>
      <p:sp>
        <p:nvSpPr>
          <p:cNvPr id="319" name="Rectangle 56"/>
          <p:cNvSpPr>
            <a:spLocks noChangeArrowheads="1"/>
          </p:cNvSpPr>
          <p:nvPr/>
        </p:nvSpPr>
        <p:spPr bwMode="auto">
          <a:xfrm>
            <a:off x="6260736" y="4230688"/>
            <a:ext cx="11239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Visit of Business</a:t>
            </a:r>
            <a:endParaRPr lang="en-GB" altLang="en-US"/>
          </a:p>
        </p:txBody>
      </p:sp>
      <p:sp>
        <p:nvSpPr>
          <p:cNvPr id="320" name="Rectangle 57"/>
          <p:cNvSpPr>
            <a:spLocks noChangeArrowheads="1"/>
          </p:cNvSpPr>
          <p:nvPr/>
        </p:nvSpPr>
        <p:spPr bwMode="auto">
          <a:xfrm>
            <a:off x="2641236" y="3859213"/>
            <a:ext cx="7207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Monitoring</a:t>
            </a:r>
            <a:endParaRPr lang="en-GB" altLang="en-US"/>
          </a:p>
        </p:txBody>
      </p:sp>
      <p:sp>
        <p:nvSpPr>
          <p:cNvPr id="321" name="Rectangle 58"/>
          <p:cNvSpPr>
            <a:spLocks noChangeArrowheads="1"/>
          </p:cNvSpPr>
          <p:nvPr/>
        </p:nvSpPr>
        <p:spPr bwMode="auto">
          <a:xfrm>
            <a:off x="4595449" y="2179638"/>
            <a:ext cx="6588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Marketing</a:t>
            </a:r>
            <a:endParaRPr lang="en-GB" altLang="en-US"/>
          </a:p>
        </p:txBody>
      </p:sp>
      <p:grpSp>
        <p:nvGrpSpPr>
          <p:cNvPr id="322" name="Group 59"/>
          <p:cNvGrpSpPr>
            <a:grpSpLocks/>
          </p:cNvGrpSpPr>
          <p:nvPr/>
        </p:nvGrpSpPr>
        <p:grpSpPr bwMode="auto">
          <a:xfrm>
            <a:off x="2938099" y="2374900"/>
            <a:ext cx="3816350" cy="3890963"/>
            <a:chOff x="1813" y="1496"/>
            <a:chExt cx="2404" cy="2451"/>
          </a:xfrm>
        </p:grpSpPr>
        <p:grpSp>
          <p:nvGrpSpPr>
            <p:cNvPr id="323" name="Group 60"/>
            <p:cNvGrpSpPr>
              <a:grpSpLocks/>
            </p:cNvGrpSpPr>
            <p:nvPr/>
          </p:nvGrpSpPr>
          <p:grpSpPr bwMode="auto">
            <a:xfrm>
              <a:off x="1813" y="1496"/>
              <a:ext cx="2404" cy="2451"/>
              <a:chOff x="1813" y="1496"/>
              <a:chExt cx="2404" cy="2451"/>
            </a:xfrm>
          </p:grpSpPr>
          <p:sp>
            <p:nvSpPr>
              <p:cNvPr id="325" name="Oval 61"/>
              <p:cNvSpPr>
                <a:spLocks noChangeArrowheads="1"/>
              </p:cNvSpPr>
              <p:nvPr/>
            </p:nvSpPr>
            <p:spPr bwMode="auto">
              <a:xfrm>
                <a:off x="1813" y="1496"/>
                <a:ext cx="2404" cy="2451"/>
              </a:xfrm>
              <a:prstGeom prst="ellipse">
                <a:avLst/>
              </a:prstGeom>
              <a:solidFill>
                <a:srgbClr val="FFFFFF"/>
              </a:solidFill>
              <a:ln w="0">
                <a:solidFill>
                  <a:srgbClr val="000000"/>
                </a:solidFill>
                <a:round/>
                <a:headEnd/>
                <a:tailEnd/>
              </a:ln>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sp>
            <p:nvSpPr>
              <p:cNvPr id="326" name="Oval 62"/>
              <p:cNvSpPr>
                <a:spLocks noChangeArrowheads="1"/>
              </p:cNvSpPr>
              <p:nvPr/>
            </p:nvSpPr>
            <p:spPr bwMode="auto">
              <a:xfrm>
                <a:off x="1813" y="1496"/>
                <a:ext cx="2404" cy="2451"/>
              </a:xfrm>
              <a:prstGeom prst="ellipse">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sp>
          <p:nvSpPr>
            <p:cNvPr id="324" name="Oval 323"/>
            <p:cNvSpPr>
              <a:spLocks noChangeArrowheads="1"/>
            </p:cNvSpPr>
            <p:nvPr/>
          </p:nvSpPr>
          <p:spPr bwMode="auto">
            <a:xfrm>
              <a:off x="1813" y="1496"/>
              <a:ext cx="2404" cy="2451"/>
            </a:xfrm>
            <a:prstGeom prst="ellipse">
              <a:avLst/>
            </a:prstGeom>
            <a:noFill/>
            <a:ln w="8413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grpSp>
        <p:nvGrpSpPr>
          <p:cNvPr id="327" name="Group 64"/>
          <p:cNvGrpSpPr>
            <a:grpSpLocks/>
          </p:cNvGrpSpPr>
          <p:nvPr/>
        </p:nvGrpSpPr>
        <p:grpSpPr bwMode="auto">
          <a:xfrm>
            <a:off x="2844436" y="2500313"/>
            <a:ext cx="485775" cy="692150"/>
            <a:chOff x="1754" y="1575"/>
            <a:chExt cx="306" cy="436"/>
          </a:xfrm>
        </p:grpSpPr>
        <p:sp>
          <p:nvSpPr>
            <p:cNvPr id="328" name="Freeform 65"/>
            <p:cNvSpPr>
              <a:spLocks noEditPoints="1"/>
            </p:cNvSpPr>
            <p:nvPr/>
          </p:nvSpPr>
          <p:spPr bwMode="auto">
            <a:xfrm>
              <a:off x="1754" y="1575"/>
              <a:ext cx="306" cy="436"/>
            </a:xfrm>
            <a:custGeom>
              <a:avLst/>
              <a:gdLst>
                <a:gd name="T0" fmla="*/ 0 w 5416"/>
                <a:gd name="T1" fmla="*/ 0 h 7734"/>
                <a:gd name="T2" fmla="*/ 0 w 5416"/>
                <a:gd name="T3" fmla="*/ 0 h 7734"/>
                <a:gd name="T4" fmla="*/ 0 w 5416"/>
                <a:gd name="T5" fmla="*/ 0 h 7734"/>
                <a:gd name="T6" fmla="*/ 0 w 5416"/>
                <a:gd name="T7" fmla="*/ 0 h 7734"/>
                <a:gd name="T8" fmla="*/ 0 w 5416"/>
                <a:gd name="T9" fmla="*/ 0 h 7734"/>
                <a:gd name="T10" fmla="*/ 0 w 5416"/>
                <a:gd name="T11" fmla="*/ 0 h 7734"/>
                <a:gd name="T12" fmla="*/ 0 w 5416"/>
                <a:gd name="T13" fmla="*/ 0 h 7734"/>
                <a:gd name="T14" fmla="*/ 0 w 5416"/>
                <a:gd name="T15" fmla="*/ 0 h 7734"/>
                <a:gd name="T16" fmla="*/ 0 w 5416"/>
                <a:gd name="T17" fmla="*/ 0 h 7734"/>
                <a:gd name="T18" fmla="*/ 0 w 5416"/>
                <a:gd name="T19" fmla="*/ 0 h 7734"/>
                <a:gd name="T20" fmla="*/ 0 w 5416"/>
                <a:gd name="T21" fmla="*/ 0 h 7734"/>
                <a:gd name="T22" fmla="*/ 0 w 5416"/>
                <a:gd name="T23" fmla="*/ 0 h 7734"/>
                <a:gd name="T24" fmla="*/ 0 w 5416"/>
                <a:gd name="T25" fmla="*/ 0 h 7734"/>
                <a:gd name="T26" fmla="*/ 0 w 5416"/>
                <a:gd name="T27" fmla="*/ 0 h 7734"/>
                <a:gd name="T28" fmla="*/ 0 w 5416"/>
                <a:gd name="T29" fmla="*/ 0 h 7734"/>
                <a:gd name="T30" fmla="*/ 0 w 5416"/>
                <a:gd name="T31" fmla="*/ 0 h 7734"/>
                <a:gd name="T32" fmla="*/ 0 w 5416"/>
                <a:gd name="T33" fmla="*/ 0 h 7734"/>
                <a:gd name="T34" fmla="*/ 0 w 5416"/>
                <a:gd name="T35" fmla="*/ 0 h 7734"/>
                <a:gd name="T36" fmla="*/ 0 w 5416"/>
                <a:gd name="T37" fmla="*/ 0 h 7734"/>
                <a:gd name="T38" fmla="*/ 0 w 5416"/>
                <a:gd name="T39" fmla="*/ 0 h 7734"/>
                <a:gd name="T40" fmla="*/ 0 w 5416"/>
                <a:gd name="T41" fmla="*/ 0 h 7734"/>
                <a:gd name="T42" fmla="*/ 0 w 5416"/>
                <a:gd name="T43" fmla="*/ 0 h 7734"/>
                <a:gd name="T44" fmla="*/ 0 w 5416"/>
                <a:gd name="T45" fmla="*/ 0 h 7734"/>
                <a:gd name="T46" fmla="*/ 0 w 5416"/>
                <a:gd name="T47" fmla="*/ 0 h 7734"/>
                <a:gd name="T48" fmla="*/ 0 w 5416"/>
                <a:gd name="T49" fmla="*/ 0 h 7734"/>
                <a:gd name="T50" fmla="*/ 0 w 5416"/>
                <a:gd name="T51" fmla="*/ 0 h 7734"/>
                <a:gd name="T52" fmla="*/ 0 w 5416"/>
                <a:gd name="T53" fmla="*/ 0 h 7734"/>
                <a:gd name="T54" fmla="*/ 0 w 5416"/>
                <a:gd name="T55" fmla="*/ 0 h 7734"/>
                <a:gd name="T56" fmla="*/ 0 w 5416"/>
                <a:gd name="T57" fmla="*/ 0 h 7734"/>
                <a:gd name="T58" fmla="*/ 0 w 5416"/>
                <a:gd name="T59" fmla="*/ 0 h 7734"/>
                <a:gd name="T60" fmla="*/ 0 w 5416"/>
                <a:gd name="T61" fmla="*/ 0 h 7734"/>
                <a:gd name="T62" fmla="*/ 0 w 5416"/>
                <a:gd name="T63" fmla="*/ 0 h 7734"/>
                <a:gd name="T64" fmla="*/ 0 w 5416"/>
                <a:gd name="T65" fmla="*/ 0 h 7734"/>
                <a:gd name="T66" fmla="*/ 0 w 5416"/>
                <a:gd name="T67" fmla="*/ 0 h 7734"/>
                <a:gd name="T68" fmla="*/ 0 w 5416"/>
                <a:gd name="T69" fmla="*/ 0 h 7734"/>
                <a:gd name="T70" fmla="*/ 0 w 5416"/>
                <a:gd name="T71" fmla="*/ 0 h 7734"/>
                <a:gd name="T72" fmla="*/ 0 w 5416"/>
                <a:gd name="T73" fmla="*/ 0 h 7734"/>
                <a:gd name="T74" fmla="*/ 0 w 5416"/>
                <a:gd name="T75" fmla="*/ 0 h 7734"/>
                <a:gd name="T76" fmla="*/ 0 w 5416"/>
                <a:gd name="T77" fmla="*/ 0 h 7734"/>
                <a:gd name="T78" fmla="*/ 0 w 5416"/>
                <a:gd name="T79" fmla="*/ 0 h 7734"/>
                <a:gd name="T80" fmla="*/ 0 w 5416"/>
                <a:gd name="T81" fmla="*/ 0 h 7734"/>
                <a:gd name="T82" fmla="*/ 0 w 5416"/>
                <a:gd name="T83" fmla="*/ 0 h 7734"/>
                <a:gd name="T84" fmla="*/ 0 w 5416"/>
                <a:gd name="T85" fmla="*/ 0 h 7734"/>
                <a:gd name="T86" fmla="*/ 0 w 5416"/>
                <a:gd name="T87" fmla="*/ 0 h 7734"/>
                <a:gd name="T88" fmla="*/ 0 w 5416"/>
                <a:gd name="T89" fmla="*/ 0 h 7734"/>
                <a:gd name="T90" fmla="*/ 0 w 5416"/>
                <a:gd name="T91" fmla="*/ 0 h 7734"/>
                <a:gd name="T92" fmla="*/ 0 w 5416"/>
                <a:gd name="T93" fmla="*/ 0 h 7734"/>
                <a:gd name="T94" fmla="*/ 0 w 5416"/>
                <a:gd name="T95" fmla="*/ 0 h 7734"/>
                <a:gd name="T96" fmla="*/ 0 w 5416"/>
                <a:gd name="T97" fmla="*/ 0 h 7734"/>
                <a:gd name="T98" fmla="*/ 0 w 5416"/>
                <a:gd name="T99" fmla="*/ 0 h 7734"/>
                <a:gd name="T100" fmla="*/ 0 w 5416"/>
                <a:gd name="T101" fmla="*/ 0 h 7734"/>
                <a:gd name="T102" fmla="*/ 0 w 5416"/>
                <a:gd name="T103" fmla="*/ 0 h 7734"/>
                <a:gd name="T104" fmla="*/ 0 w 5416"/>
                <a:gd name="T105" fmla="*/ 0 h 7734"/>
                <a:gd name="T106" fmla="*/ 0 w 5416"/>
                <a:gd name="T107" fmla="*/ 0 h 7734"/>
                <a:gd name="T108" fmla="*/ 0 w 5416"/>
                <a:gd name="T109" fmla="*/ 0 h 7734"/>
                <a:gd name="T110" fmla="*/ 0 w 5416"/>
                <a:gd name="T111" fmla="*/ 0 h 7734"/>
                <a:gd name="T112" fmla="*/ 0 w 5416"/>
                <a:gd name="T113" fmla="*/ 0 h 7734"/>
                <a:gd name="T114" fmla="*/ 0 w 5416"/>
                <a:gd name="T115" fmla="*/ 0 h 7734"/>
                <a:gd name="T116" fmla="*/ 0 w 5416"/>
                <a:gd name="T117" fmla="*/ 0 h 7734"/>
                <a:gd name="T118" fmla="*/ 0 w 5416"/>
                <a:gd name="T119" fmla="*/ 0 h 7734"/>
                <a:gd name="T120" fmla="*/ 0 w 5416"/>
                <a:gd name="T121" fmla="*/ 0 h 7734"/>
                <a:gd name="T122" fmla="*/ 0 w 5416"/>
                <a:gd name="T123" fmla="*/ 0 h 7734"/>
                <a:gd name="T124" fmla="*/ 0 w 5416"/>
                <a:gd name="T125" fmla="*/ 0 h 77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416"/>
                <a:gd name="T190" fmla="*/ 0 h 7734"/>
                <a:gd name="T191" fmla="*/ 5416 w 5416"/>
                <a:gd name="T192" fmla="*/ 7734 h 77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416" h="7734">
                  <a:moveTo>
                    <a:pt x="1196" y="419"/>
                  </a:moveTo>
                  <a:lnTo>
                    <a:pt x="1605" y="535"/>
                  </a:lnTo>
                  <a:cubicBezTo>
                    <a:pt x="1617" y="538"/>
                    <a:pt x="1629" y="543"/>
                    <a:pt x="1641" y="548"/>
                  </a:cubicBezTo>
                  <a:lnTo>
                    <a:pt x="1882" y="663"/>
                  </a:lnTo>
                  <a:lnTo>
                    <a:pt x="2130" y="800"/>
                  </a:lnTo>
                  <a:lnTo>
                    <a:pt x="2371" y="953"/>
                  </a:lnTo>
                  <a:lnTo>
                    <a:pt x="2607" y="1122"/>
                  </a:lnTo>
                  <a:lnTo>
                    <a:pt x="2834" y="1306"/>
                  </a:lnTo>
                  <a:lnTo>
                    <a:pt x="3053" y="1503"/>
                  </a:lnTo>
                  <a:lnTo>
                    <a:pt x="3266" y="1716"/>
                  </a:lnTo>
                  <a:lnTo>
                    <a:pt x="3470" y="1940"/>
                  </a:lnTo>
                  <a:lnTo>
                    <a:pt x="3665" y="2178"/>
                  </a:lnTo>
                  <a:lnTo>
                    <a:pt x="3852" y="2428"/>
                  </a:lnTo>
                  <a:lnTo>
                    <a:pt x="4029" y="2691"/>
                  </a:lnTo>
                  <a:lnTo>
                    <a:pt x="4198" y="2963"/>
                  </a:lnTo>
                  <a:lnTo>
                    <a:pt x="4357" y="3248"/>
                  </a:lnTo>
                  <a:lnTo>
                    <a:pt x="4505" y="3543"/>
                  </a:lnTo>
                  <a:lnTo>
                    <a:pt x="4645" y="3848"/>
                  </a:lnTo>
                  <a:lnTo>
                    <a:pt x="4773" y="4162"/>
                  </a:lnTo>
                  <a:lnTo>
                    <a:pt x="4891" y="4485"/>
                  </a:lnTo>
                  <a:lnTo>
                    <a:pt x="4998" y="4816"/>
                  </a:lnTo>
                  <a:lnTo>
                    <a:pt x="5093" y="5156"/>
                  </a:lnTo>
                  <a:lnTo>
                    <a:pt x="5177" y="5505"/>
                  </a:lnTo>
                  <a:lnTo>
                    <a:pt x="5249" y="5858"/>
                  </a:lnTo>
                  <a:lnTo>
                    <a:pt x="5308" y="6221"/>
                  </a:lnTo>
                  <a:lnTo>
                    <a:pt x="5355" y="6589"/>
                  </a:lnTo>
                  <a:lnTo>
                    <a:pt x="5389" y="6962"/>
                  </a:lnTo>
                  <a:lnTo>
                    <a:pt x="5410" y="7342"/>
                  </a:lnTo>
                  <a:lnTo>
                    <a:pt x="5416" y="7726"/>
                  </a:lnTo>
                  <a:lnTo>
                    <a:pt x="4956" y="7734"/>
                  </a:lnTo>
                  <a:lnTo>
                    <a:pt x="4949" y="7367"/>
                  </a:lnTo>
                  <a:lnTo>
                    <a:pt x="4930" y="7004"/>
                  </a:lnTo>
                  <a:lnTo>
                    <a:pt x="4898" y="6647"/>
                  </a:lnTo>
                  <a:lnTo>
                    <a:pt x="4853" y="6296"/>
                  </a:lnTo>
                  <a:lnTo>
                    <a:pt x="4797" y="5951"/>
                  </a:lnTo>
                  <a:lnTo>
                    <a:pt x="4728" y="5613"/>
                  </a:lnTo>
                  <a:lnTo>
                    <a:pt x="4650" y="5282"/>
                  </a:lnTo>
                  <a:lnTo>
                    <a:pt x="4560" y="4960"/>
                  </a:lnTo>
                  <a:lnTo>
                    <a:pt x="4458" y="4644"/>
                  </a:lnTo>
                  <a:lnTo>
                    <a:pt x="4347" y="4338"/>
                  </a:lnTo>
                  <a:lnTo>
                    <a:pt x="4225" y="4040"/>
                  </a:lnTo>
                  <a:lnTo>
                    <a:pt x="4095" y="3752"/>
                  </a:lnTo>
                  <a:lnTo>
                    <a:pt x="3955" y="3475"/>
                  </a:lnTo>
                  <a:lnTo>
                    <a:pt x="3806" y="3207"/>
                  </a:lnTo>
                  <a:lnTo>
                    <a:pt x="3648" y="2951"/>
                  </a:lnTo>
                  <a:lnTo>
                    <a:pt x="3483" y="2707"/>
                  </a:lnTo>
                  <a:lnTo>
                    <a:pt x="3308" y="2473"/>
                  </a:lnTo>
                  <a:lnTo>
                    <a:pt x="3129" y="2252"/>
                  </a:lnTo>
                  <a:lnTo>
                    <a:pt x="2940" y="2044"/>
                  </a:lnTo>
                  <a:lnTo>
                    <a:pt x="2747" y="1848"/>
                  </a:lnTo>
                  <a:lnTo>
                    <a:pt x="2544" y="1667"/>
                  </a:lnTo>
                  <a:lnTo>
                    <a:pt x="2338" y="1499"/>
                  </a:lnTo>
                  <a:lnTo>
                    <a:pt x="2125" y="1345"/>
                  </a:lnTo>
                  <a:lnTo>
                    <a:pt x="1908" y="1206"/>
                  </a:lnTo>
                  <a:lnTo>
                    <a:pt x="1684" y="1083"/>
                  </a:lnTo>
                  <a:lnTo>
                    <a:pt x="1443" y="968"/>
                  </a:lnTo>
                  <a:lnTo>
                    <a:pt x="1480" y="981"/>
                  </a:lnTo>
                  <a:lnTo>
                    <a:pt x="1071" y="864"/>
                  </a:lnTo>
                  <a:lnTo>
                    <a:pt x="1196" y="419"/>
                  </a:lnTo>
                  <a:close/>
                  <a:moveTo>
                    <a:pt x="1233" y="1368"/>
                  </a:moveTo>
                  <a:lnTo>
                    <a:pt x="0" y="429"/>
                  </a:lnTo>
                  <a:lnTo>
                    <a:pt x="1486" y="0"/>
                  </a:lnTo>
                  <a:lnTo>
                    <a:pt x="1233" y="1368"/>
                  </a:lnTo>
                  <a:close/>
                </a:path>
              </a:pathLst>
            </a:custGeom>
            <a:solidFill>
              <a:srgbClr val="C0C0C0"/>
            </a:solidFill>
            <a:ln w="0">
              <a:solidFill>
                <a:srgbClr val="000000"/>
              </a:solidFill>
              <a:round/>
              <a:headEnd/>
              <a:tailEnd/>
            </a:ln>
          </p:spPr>
          <p:txBody>
            <a:bodyPr/>
            <a:lstStyle/>
            <a:p>
              <a:endParaRPr lang="en-US"/>
            </a:p>
          </p:txBody>
        </p:sp>
        <p:sp>
          <p:nvSpPr>
            <p:cNvPr id="329" name="Freeform 66"/>
            <p:cNvSpPr>
              <a:spLocks noEditPoints="1"/>
            </p:cNvSpPr>
            <p:nvPr/>
          </p:nvSpPr>
          <p:spPr bwMode="auto">
            <a:xfrm>
              <a:off x="1754" y="1575"/>
              <a:ext cx="306" cy="436"/>
            </a:xfrm>
            <a:custGeom>
              <a:avLst/>
              <a:gdLst>
                <a:gd name="T0" fmla="*/ 0 w 5416"/>
                <a:gd name="T1" fmla="*/ 0 h 7734"/>
                <a:gd name="T2" fmla="*/ 0 w 5416"/>
                <a:gd name="T3" fmla="*/ 0 h 7734"/>
                <a:gd name="T4" fmla="*/ 0 w 5416"/>
                <a:gd name="T5" fmla="*/ 0 h 7734"/>
                <a:gd name="T6" fmla="*/ 0 w 5416"/>
                <a:gd name="T7" fmla="*/ 0 h 7734"/>
                <a:gd name="T8" fmla="*/ 0 w 5416"/>
                <a:gd name="T9" fmla="*/ 0 h 7734"/>
                <a:gd name="T10" fmla="*/ 0 w 5416"/>
                <a:gd name="T11" fmla="*/ 0 h 7734"/>
                <a:gd name="T12" fmla="*/ 0 w 5416"/>
                <a:gd name="T13" fmla="*/ 0 h 7734"/>
                <a:gd name="T14" fmla="*/ 0 w 5416"/>
                <a:gd name="T15" fmla="*/ 0 h 7734"/>
                <a:gd name="T16" fmla="*/ 0 w 5416"/>
                <a:gd name="T17" fmla="*/ 0 h 7734"/>
                <a:gd name="T18" fmla="*/ 0 w 5416"/>
                <a:gd name="T19" fmla="*/ 0 h 7734"/>
                <a:gd name="T20" fmla="*/ 0 w 5416"/>
                <a:gd name="T21" fmla="*/ 0 h 7734"/>
                <a:gd name="T22" fmla="*/ 0 w 5416"/>
                <a:gd name="T23" fmla="*/ 0 h 7734"/>
                <a:gd name="T24" fmla="*/ 0 w 5416"/>
                <a:gd name="T25" fmla="*/ 0 h 7734"/>
                <a:gd name="T26" fmla="*/ 0 w 5416"/>
                <a:gd name="T27" fmla="*/ 0 h 7734"/>
                <a:gd name="T28" fmla="*/ 0 w 5416"/>
                <a:gd name="T29" fmla="*/ 0 h 7734"/>
                <a:gd name="T30" fmla="*/ 0 w 5416"/>
                <a:gd name="T31" fmla="*/ 0 h 7734"/>
                <a:gd name="T32" fmla="*/ 0 w 5416"/>
                <a:gd name="T33" fmla="*/ 0 h 7734"/>
                <a:gd name="T34" fmla="*/ 0 w 5416"/>
                <a:gd name="T35" fmla="*/ 0 h 7734"/>
                <a:gd name="T36" fmla="*/ 0 w 5416"/>
                <a:gd name="T37" fmla="*/ 0 h 7734"/>
                <a:gd name="T38" fmla="*/ 0 w 5416"/>
                <a:gd name="T39" fmla="*/ 0 h 7734"/>
                <a:gd name="T40" fmla="*/ 0 w 5416"/>
                <a:gd name="T41" fmla="*/ 0 h 7734"/>
                <a:gd name="T42" fmla="*/ 0 w 5416"/>
                <a:gd name="T43" fmla="*/ 0 h 7734"/>
                <a:gd name="T44" fmla="*/ 0 w 5416"/>
                <a:gd name="T45" fmla="*/ 0 h 7734"/>
                <a:gd name="T46" fmla="*/ 0 w 5416"/>
                <a:gd name="T47" fmla="*/ 0 h 7734"/>
                <a:gd name="T48" fmla="*/ 0 w 5416"/>
                <a:gd name="T49" fmla="*/ 0 h 7734"/>
                <a:gd name="T50" fmla="*/ 0 w 5416"/>
                <a:gd name="T51" fmla="*/ 0 h 7734"/>
                <a:gd name="T52" fmla="*/ 0 w 5416"/>
                <a:gd name="T53" fmla="*/ 0 h 7734"/>
                <a:gd name="T54" fmla="*/ 0 w 5416"/>
                <a:gd name="T55" fmla="*/ 0 h 7734"/>
                <a:gd name="T56" fmla="*/ 0 w 5416"/>
                <a:gd name="T57" fmla="*/ 0 h 7734"/>
                <a:gd name="T58" fmla="*/ 0 w 5416"/>
                <a:gd name="T59" fmla="*/ 0 h 7734"/>
                <a:gd name="T60" fmla="*/ 0 w 5416"/>
                <a:gd name="T61" fmla="*/ 0 h 7734"/>
                <a:gd name="T62" fmla="*/ 0 w 5416"/>
                <a:gd name="T63" fmla="*/ 0 h 7734"/>
                <a:gd name="T64" fmla="*/ 0 w 5416"/>
                <a:gd name="T65" fmla="*/ 0 h 7734"/>
                <a:gd name="T66" fmla="*/ 0 w 5416"/>
                <a:gd name="T67" fmla="*/ 0 h 7734"/>
                <a:gd name="T68" fmla="*/ 0 w 5416"/>
                <a:gd name="T69" fmla="*/ 0 h 7734"/>
                <a:gd name="T70" fmla="*/ 0 w 5416"/>
                <a:gd name="T71" fmla="*/ 0 h 7734"/>
                <a:gd name="T72" fmla="*/ 0 w 5416"/>
                <a:gd name="T73" fmla="*/ 0 h 7734"/>
                <a:gd name="T74" fmla="*/ 0 w 5416"/>
                <a:gd name="T75" fmla="*/ 0 h 7734"/>
                <a:gd name="T76" fmla="*/ 0 w 5416"/>
                <a:gd name="T77" fmla="*/ 0 h 7734"/>
                <a:gd name="T78" fmla="*/ 0 w 5416"/>
                <a:gd name="T79" fmla="*/ 0 h 7734"/>
                <a:gd name="T80" fmla="*/ 0 w 5416"/>
                <a:gd name="T81" fmla="*/ 0 h 7734"/>
                <a:gd name="T82" fmla="*/ 0 w 5416"/>
                <a:gd name="T83" fmla="*/ 0 h 7734"/>
                <a:gd name="T84" fmla="*/ 0 w 5416"/>
                <a:gd name="T85" fmla="*/ 0 h 7734"/>
                <a:gd name="T86" fmla="*/ 0 w 5416"/>
                <a:gd name="T87" fmla="*/ 0 h 7734"/>
                <a:gd name="T88" fmla="*/ 0 w 5416"/>
                <a:gd name="T89" fmla="*/ 0 h 7734"/>
                <a:gd name="T90" fmla="*/ 0 w 5416"/>
                <a:gd name="T91" fmla="*/ 0 h 7734"/>
                <a:gd name="T92" fmla="*/ 0 w 5416"/>
                <a:gd name="T93" fmla="*/ 0 h 7734"/>
                <a:gd name="T94" fmla="*/ 0 w 5416"/>
                <a:gd name="T95" fmla="*/ 0 h 7734"/>
                <a:gd name="T96" fmla="*/ 0 w 5416"/>
                <a:gd name="T97" fmla="*/ 0 h 7734"/>
                <a:gd name="T98" fmla="*/ 0 w 5416"/>
                <a:gd name="T99" fmla="*/ 0 h 7734"/>
                <a:gd name="T100" fmla="*/ 0 w 5416"/>
                <a:gd name="T101" fmla="*/ 0 h 7734"/>
                <a:gd name="T102" fmla="*/ 0 w 5416"/>
                <a:gd name="T103" fmla="*/ 0 h 7734"/>
                <a:gd name="T104" fmla="*/ 0 w 5416"/>
                <a:gd name="T105" fmla="*/ 0 h 7734"/>
                <a:gd name="T106" fmla="*/ 0 w 5416"/>
                <a:gd name="T107" fmla="*/ 0 h 7734"/>
                <a:gd name="T108" fmla="*/ 0 w 5416"/>
                <a:gd name="T109" fmla="*/ 0 h 7734"/>
                <a:gd name="T110" fmla="*/ 0 w 5416"/>
                <a:gd name="T111" fmla="*/ 0 h 7734"/>
                <a:gd name="T112" fmla="*/ 0 w 5416"/>
                <a:gd name="T113" fmla="*/ 0 h 7734"/>
                <a:gd name="T114" fmla="*/ 0 w 5416"/>
                <a:gd name="T115" fmla="*/ 0 h 7734"/>
                <a:gd name="T116" fmla="*/ 0 w 5416"/>
                <a:gd name="T117" fmla="*/ 0 h 7734"/>
                <a:gd name="T118" fmla="*/ 0 w 5416"/>
                <a:gd name="T119" fmla="*/ 0 h 7734"/>
                <a:gd name="T120" fmla="*/ 0 w 5416"/>
                <a:gd name="T121" fmla="*/ 0 h 7734"/>
                <a:gd name="T122" fmla="*/ 0 w 5416"/>
                <a:gd name="T123" fmla="*/ 0 h 7734"/>
                <a:gd name="T124" fmla="*/ 0 w 5416"/>
                <a:gd name="T125" fmla="*/ 0 h 77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416"/>
                <a:gd name="T190" fmla="*/ 0 h 7734"/>
                <a:gd name="T191" fmla="*/ 5416 w 5416"/>
                <a:gd name="T192" fmla="*/ 7734 h 77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416" h="7734">
                  <a:moveTo>
                    <a:pt x="1196" y="419"/>
                  </a:moveTo>
                  <a:lnTo>
                    <a:pt x="1605" y="535"/>
                  </a:lnTo>
                  <a:cubicBezTo>
                    <a:pt x="1617" y="538"/>
                    <a:pt x="1629" y="543"/>
                    <a:pt x="1641" y="548"/>
                  </a:cubicBezTo>
                  <a:lnTo>
                    <a:pt x="1882" y="663"/>
                  </a:lnTo>
                  <a:lnTo>
                    <a:pt x="2130" y="800"/>
                  </a:lnTo>
                  <a:lnTo>
                    <a:pt x="2371" y="953"/>
                  </a:lnTo>
                  <a:lnTo>
                    <a:pt x="2607" y="1122"/>
                  </a:lnTo>
                  <a:lnTo>
                    <a:pt x="2834" y="1306"/>
                  </a:lnTo>
                  <a:lnTo>
                    <a:pt x="3053" y="1503"/>
                  </a:lnTo>
                  <a:lnTo>
                    <a:pt x="3266" y="1716"/>
                  </a:lnTo>
                  <a:lnTo>
                    <a:pt x="3470" y="1940"/>
                  </a:lnTo>
                  <a:lnTo>
                    <a:pt x="3665" y="2178"/>
                  </a:lnTo>
                  <a:lnTo>
                    <a:pt x="3852" y="2428"/>
                  </a:lnTo>
                  <a:lnTo>
                    <a:pt x="4029" y="2691"/>
                  </a:lnTo>
                  <a:lnTo>
                    <a:pt x="4198" y="2963"/>
                  </a:lnTo>
                  <a:lnTo>
                    <a:pt x="4357" y="3248"/>
                  </a:lnTo>
                  <a:lnTo>
                    <a:pt x="4505" y="3543"/>
                  </a:lnTo>
                  <a:lnTo>
                    <a:pt x="4645" y="3848"/>
                  </a:lnTo>
                  <a:lnTo>
                    <a:pt x="4773" y="4162"/>
                  </a:lnTo>
                  <a:lnTo>
                    <a:pt x="4891" y="4485"/>
                  </a:lnTo>
                  <a:lnTo>
                    <a:pt x="4998" y="4816"/>
                  </a:lnTo>
                  <a:lnTo>
                    <a:pt x="5093" y="5156"/>
                  </a:lnTo>
                  <a:lnTo>
                    <a:pt x="5177" y="5505"/>
                  </a:lnTo>
                  <a:lnTo>
                    <a:pt x="5249" y="5858"/>
                  </a:lnTo>
                  <a:lnTo>
                    <a:pt x="5308" y="6221"/>
                  </a:lnTo>
                  <a:lnTo>
                    <a:pt x="5355" y="6589"/>
                  </a:lnTo>
                  <a:lnTo>
                    <a:pt x="5389" y="6962"/>
                  </a:lnTo>
                  <a:lnTo>
                    <a:pt x="5410" y="7342"/>
                  </a:lnTo>
                  <a:lnTo>
                    <a:pt x="5416" y="7726"/>
                  </a:lnTo>
                  <a:lnTo>
                    <a:pt x="4956" y="7734"/>
                  </a:lnTo>
                  <a:lnTo>
                    <a:pt x="4949" y="7367"/>
                  </a:lnTo>
                  <a:lnTo>
                    <a:pt x="4930" y="7004"/>
                  </a:lnTo>
                  <a:lnTo>
                    <a:pt x="4898" y="6647"/>
                  </a:lnTo>
                  <a:lnTo>
                    <a:pt x="4853" y="6296"/>
                  </a:lnTo>
                  <a:lnTo>
                    <a:pt x="4797" y="5951"/>
                  </a:lnTo>
                  <a:lnTo>
                    <a:pt x="4728" y="5613"/>
                  </a:lnTo>
                  <a:lnTo>
                    <a:pt x="4650" y="5282"/>
                  </a:lnTo>
                  <a:lnTo>
                    <a:pt x="4560" y="4960"/>
                  </a:lnTo>
                  <a:lnTo>
                    <a:pt x="4458" y="4644"/>
                  </a:lnTo>
                  <a:lnTo>
                    <a:pt x="4347" y="4338"/>
                  </a:lnTo>
                  <a:lnTo>
                    <a:pt x="4225" y="4040"/>
                  </a:lnTo>
                  <a:lnTo>
                    <a:pt x="4095" y="3752"/>
                  </a:lnTo>
                  <a:lnTo>
                    <a:pt x="3955" y="3475"/>
                  </a:lnTo>
                  <a:lnTo>
                    <a:pt x="3806" y="3207"/>
                  </a:lnTo>
                  <a:lnTo>
                    <a:pt x="3648" y="2951"/>
                  </a:lnTo>
                  <a:lnTo>
                    <a:pt x="3483" y="2707"/>
                  </a:lnTo>
                  <a:lnTo>
                    <a:pt x="3308" y="2473"/>
                  </a:lnTo>
                  <a:lnTo>
                    <a:pt x="3129" y="2252"/>
                  </a:lnTo>
                  <a:lnTo>
                    <a:pt x="2940" y="2044"/>
                  </a:lnTo>
                  <a:lnTo>
                    <a:pt x="2747" y="1848"/>
                  </a:lnTo>
                  <a:lnTo>
                    <a:pt x="2544" y="1667"/>
                  </a:lnTo>
                  <a:lnTo>
                    <a:pt x="2338" y="1499"/>
                  </a:lnTo>
                  <a:lnTo>
                    <a:pt x="2125" y="1345"/>
                  </a:lnTo>
                  <a:lnTo>
                    <a:pt x="1908" y="1206"/>
                  </a:lnTo>
                  <a:lnTo>
                    <a:pt x="1684" y="1083"/>
                  </a:lnTo>
                  <a:lnTo>
                    <a:pt x="1443" y="968"/>
                  </a:lnTo>
                  <a:lnTo>
                    <a:pt x="1480" y="981"/>
                  </a:lnTo>
                  <a:lnTo>
                    <a:pt x="1071" y="864"/>
                  </a:lnTo>
                  <a:lnTo>
                    <a:pt x="1196" y="419"/>
                  </a:lnTo>
                  <a:close/>
                  <a:moveTo>
                    <a:pt x="1233" y="1368"/>
                  </a:moveTo>
                  <a:lnTo>
                    <a:pt x="0" y="429"/>
                  </a:lnTo>
                  <a:lnTo>
                    <a:pt x="1486" y="0"/>
                  </a:lnTo>
                  <a:lnTo>
                    <a:pt x="1233" y="1368"/>
                  </a:lnTo>
                  <a:close/>
                </a:path>
              </a:pathLst>
            </a:custGeom>
            <a:noFill/>
            <a:ln w="158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30" name="Group 67"/>
          <p:cNvGrpSpPr>
            <a:grpSpLocks/>
          </p:cNvGrpSpPr>
          <p:nvPr/>
        </p:nvGrpSpPr>
        <p:grpSpPr bwMode="auto">
          <a:xfrm>
            <a:off x="6389324" y="3133725"/>
            <a:ext cx="811212" cy="188913"/>
            <a:chOff x="3987" y="1974"/>
            <a:chExt cx="511" cy="119"/>
          </a:xfrm>
        </p:grpSpPr>
        <p:sp>
          <p:nvSpPr>
            <p:cNvPr id="331" name="Freeform 68"/>
            <p:cNvSpPr>
              <a:spLocks noEditPoints="1"/>
            </p:cNvSpPr>
            <p:nvPr/>
          </p:nvSpPr>
          <p:spPr bwMode="auto">
            <a:xfrm>
              <a:off x="3987" y="1974"/>
              <a:ext cx="511" cy="119"/>
            </a:xfrm>
            <a:custGeom>
              <a:avLst/>
              <a:gdLst>
                <a:gd name="T0" fmla="*/ 5 w 2263"/>
                <a:gd name="T1" fmla="*/ 1 h 525"/>
                <a:gd name="T2" fmla="*/ 5 w 2263"/>
                <a:gd name="T3" fmla="*/ 1 h 525"/>
                <a:gd name="T4" fmla="*/ 5 w 2263"/>
                <a:gd name="T5" fmla="*/ 1 h 525"/>
                <a:gd name="T6" fmla="*/ 5 w 2263"/>
                <a:gd name="T7" fmla="*/ 1 h 525"/>
                <a:gd name="T8" fmla="*/ 5 w 2263"/>
                <a:gd name="T9" fmla="*/ 1 h 525"/>
                <a:gd name="T10" fmla="*/ 5 w 2263"/>
                <a:gd name="T11" fmla="*/ 1 h 525"/>
                <a:gd name="T12" fmla="*/ 5 w 2263"/>
                <a:gd name="T13" fmla="*/ 1 h 525"/>
                <a:gd name="T14" fmla="*/ 4 w 2263"/>
                <a:gd name="T15" fmla="*/ 1 h 525"/>
                <a:gd name="T16" fmla="*/ 4 w 2263"/>
                <a:gd name="T17" fmla="*/ 1 h 525"/>
                <a:gd name="T18" fmla="*/ 4 w 2263"/>
                <a:gd name="T19" fmla="*/ 1 h 525"/>
                <a:gd name="T20" fmla="*/ 4 w 2263"/>
                <a:gd name="T21" fmla="*/ 1 h 525"/>
                <a:gd name="T22" fmla="*/ 4 w 2263"/>
                <a:gd name="T23" fmla="*/ 1 h 525"/>
                <a:gd name="T24" fmla="*/ 3 w 2263"/>
                <a:gd name="T25" fmla="*/ 1 h 525"/>
                <a:gd name="T26" fmla="*/ 3 w 2263"/>
                <a:gd name="T27" fmla="*/ 1 h 525"/>
                <a:gd name="T28" fmla="*/ 3 w 2263"/>
                <a:gd name="T29" fmla="*/ 1 h 525"/>
                <a:gd name="T30" fmla="*/ 3 w 2263"/>
                <a:gd name="T31" fmla="*/ 1 h 525"/>
                <a:gd name="T32" fmla="*/ 3 w 2263"/>
                <a:gd name="T33" fmla="*/ 1 h 525"/>
                <a:gd name="T34" fmla="*/ 2 w 2263"/>
                <a:gd name="T35" fmla="*/ 1 h 525"/>
                <a:gd name="T36" fmla="*/ 2 w 2263"/>
                <a:gd name="T37" fmla="*/ 1 h 525"/>
                <a:gd name="T38" fmla="*/ 2 w 2263"/>
                <a:gd name="T39" fmla="*/ 1 h 525"/>
                <a:gd name="T40" fmla="*/ 2 w 2263"/>
                <a:gd name="T41" fmla="*/ 1 h 525"/>
                <a:gd name="T42" fmla="*/ 2 w 2263"/>
                <a:gd name="T43" fmla="*/ 1 h 525"/>
                <a:gd name="T44" fmla="*/ 1 w 2263"/>
                <a:gd name="T45" fmla="*/ 1 h 525"/>
                <a:gd name="T46" fmla="*/ 1 w 2263"/>
                <a:gd name="T47" fmla="*/ 1 h 525"/>
                <a:gd name="T48" fmla="*/ 1 w 2263"/>
                <a:gd name="T49" fmla="*/ 1 h 525"/>
                <a:gd name="T50" fmla="*/ 1 w 2263"/>
                <a:gd name="T51" fmla="*/ 1 h 525"/>
                <a:gd name="T52" fmla="*/ 0 w 2263"/>
                <a:gd name="T53" fmla="*/ 0 h 525"/>
                <a:gd name="T54" fmla="*/ 0 w 2263"/>
                <a:gd name="T55" fmla="*/ 0 h 525"/>
                <a:gd name="T56" fmla="*/ 0 w 2263"/>
                <a:gd name="T57" fmla="*/ 0 h 525"/>
                <a:gd name="T58" fmla="*/ 0 w 2263"/>
                <a:gd name="T59" fmla="*/ 0 h 525"/>
                <a:gd name="T60" fmla="*/ 0 w 2263"/>
                <a:gd name="T61" fmla="*/ 0 h 525"/>
                <a:gd name="T62" fmla="*/ 0 w 2263"/>
                <a:gd name="T63" fmla="*/ 0 h 525"/>
                <a:gd name="T64" fmla="*/ 1 w 2263"/>
                <a:gd name="T65" fmla="*/ 0 h 525"/>
                <a:gd name="T66" fmla="*/ 1 w 2263"/>
                <a:gd name="T67" fmla="*/ 0 h 525"/>
                <a:gd name="T68" fmla="*/ 1 w 2263"/>
                <a:gd name="T69" fmla="*/ 1 h 525"/>
                <a:gd name="T70" fmla="*/ 1 w 2263"/>
                <a:gd name="T71" fmla="*/ 1 h 525"/>
                <a:gd name="T72" fmla="*/ 2 w 2263"/>
                <a:gd name="T73" fmla="*/ 1 h 525"/>
                <a:gd name="T74" fmla="*/ 2 w 2263"/>
                <a:gd name="T75" fmla="*/ 1 h 525"/>
                <a:gd name="T76" fmla="*/ 2 w 2263"/>
                <a:gd name="T77" fmla="*/ 1 h 525"/>
                <a:gd name="T78" fmla="*/ 2 w 2263"/>
                <a:gd name="T79" fmla="*/ 1 h 525"/>
                <a:gd name="T80" fmla="*/ 2 w 2263"/>
                <a:gd name="T81" fmla="*/ 1 h 525"/>
                <a:gd name="T82" fmla="*/ 3 w 2263"/>
                <a:gd name="T83" fmla="*/ 1 h 525"/>
                <a:gd name="T84" fmla="*/ 3 w 2263"/>
                <a:gd name="T85" fmla="*/ 1 h 525"/>
                <a:gd name="T86" fmla="*/ 3 w 2263"/>
                <a:gd name="T87" fmla="*/ 1 h 525"/>
                <a:gd name="T88" fmla="*/ 3 w 2263"/>
                <a:gd name="T89" fmla="*/ 1 h 525"/>
                <a:gd name="T90" fmla="*/ 3 w 2263"/>
                <a:gd name="T91" fmla="*/ 1 h 525"/>
                <a:gd name="T92" fmla="*/ 4 w 2263"/>
                <a:gd name="T93" fmla="*/ 1 h 525"/>
                <a:gd name="T94" fmla="*/ 4 w 2263"/>
                <a:gd name="T95" fmla="*/ 1 h 525"/>
                <a:gd name="T96" fmla="*/ 4 w 2263"/>
                <a:gd name="T97" fmla="*/ 1 h 525"/>
                <a:gd name="T98" fmla="*/ 4 w 2263"/>
                <a:gd name="T99" fmla="*/ 1 h 525"/>
                <a:gd name="T100" fmla="*/ 4 w 2263"/>
                <a:gd name="T101" fmla="*/ 1 h 525"/>
                <a:gd name="T102" fmla="*/ 5 w 2263"/>
                <a:gd name="T103" fmla="*/ 1 h 525"/>
                <a:gd name="T104" fmla="*/ 5 w 2263"/>
                <a:gd name="T105" fmla="*/ 1 h 525"/>
                <a:gd name="T106" fmla="*/ 5 w 2263"/>
                <a:gd name="T107" fmla="*/ 1 h 525"/>
                <a:gd name="T108" fmla="*/ 5 w 2263"/>
                <a:gd name="T109" fmla="*/ 1 h 525"/>
                <a:gd name="T110" fmla="*/ 5 w 2263"/>
                <a:gd name="T111" fmla="*/ 1 h 525"/>
                <a:gd name="T112" fmla="*/ 5 w 2263"/>
                <a:gd name="T113" fmla="*/ 1 h 525"/>
                <a:gd name="T114" fmla="*/ 5 w 2263"/>
                <a:gd name="T115" fmla="*/ 0 h 525"/>
                <a:gd name="T116" fmla="*/ 5 w 2263"/>
                <a:gd name="T117" fmla="*/ 1 h 525"/>
                <a:gd name="T118" fmla="*/ 5 w 2263"/>
                <a:gd name="T119" fmla="*/ 0 h 525"/>
                <a:gd name="T120" fmla="*/ 6 w 2263"/>
                <a:gd name="T121" fmla="*/ 0 h 525"/>
                <a:gd name="T122" fmla="*/ 6 w 2263"/>
                <a:gd name="T123" fmla="*/ 1 h 525"/>
                <a:gd name="T124" fmla="*/ 5 w 2263"/>
                <a:gd name="T125" fmla="*/ 0 h 5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63"/>
                <a:gd name="T190" fmla="*/ 0 h 525"/>
                <a:gd name="T191" fmla="*/ 2263 w 2263"/>
                <a:gd name="T192" fmla="*/ 525 h 52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63" h="525">
                  <a:moveTo>
                    <a:pt x="2098" y="251"/>
                  </a:moveTo>
                  <a:lnTo>
                    <a:pt x="2017" y="321"/>
                  </a:lnTo>
                  <a:cubicBezTo>
                    <a:pt x="2014" y="322"/>
                    <a:pt x="2012" y="324"/>
                    <a:pt x="2009" y="326"/>
                  </a:cubicBezTo>
                  <a:lnTo>
                    <a:pt x="1951" y="360"/>
                  </a:lnTo>
                  <a:lnTo>
                    <a:pt x="1889" y="393"/>
                  </a:lnTo>
                  <a:lnTo>
                    <a:pt x="1823" y="422"/>
                  </a:lnTo>
                  <a:lnTo>
                    <a:pt x="1756" y="447"/>
                  </a:lnTo>
                  <a:lnTo>
                    <a:pt x="1686" y="469"/>
                  </a:lnTo>
                  <a:lnTo>
                    <a:pt x="1615" y="487"/>
                  </a:lnTo>
                  <a:lnTo>
                    <a:pt x="1541" y="502"/>
                  </a:lnTo>
                  <a:lnTo>
                    <a:pt x="1466" y="513"/>
                  </a:lnTo>
                  <a:lnTo>
                    <a:pt x="1390" y="520"/>
                  </a:lnTo>
                  <a:lnTo>
                    <a:pt x="1312" y="525"/>
                  </a:lnTo>
                  <a:lnTo>
                    <a:pt x="1233" y="525"/>
                  </a:lnTo>
                  <a:lnTo>
                    <a:pt x="1153" y="522"/>
                  </a:lnTo>
                  <a:lnTo>
                    <a:pt x="1073" y="515"/>
                  </a:lnTo>
                  <a:lnTo>
                    <a:pt x="990" y="505"/>
                  </a:lnTo>
                  <a:lnTo>
                    <a:pt x="908" y="492"/>
                  </a:lnTo>
                  <a:lnTo>
                    <a:pt x="825" y="474"/>
                  </a:lnTo>
                  <a:lnTo>
                    <a:pt x="742" y="453"/>
                  </a:lnTo>
                  <a:lnTo>
                    <a:pt x="659" y="430"/>
                  </a:lnTo>
                  <a:lnTo>
                    <a:pt x="575" y="402"/>
                  </a:lnTo>
                  <a:lnTo>
                    <a:pt x="492" y="370"/>
                  </a:lnTo>
                  <a:lnTo>
                    <a:pt x="409" y="336"/>
                  </a:lnTo>
                  <a:lnTo>
                    <a:pt x="326" y="297"/>
                  </a:lnTo>
                  <a:lnTo>
                    <a:pt x="243" y="255"/>
                  </a:lnTo>
                  <a:lnTo>
                    <a:pt x="162" y="210"/>
                  </a:lnTo>
                  <a:lnTo>
                    <a:pt x="81" y="161"/>
                  </a:lnTo>
                  <a:lnTo>
                    <a:pt x="0" y="109"/>
                  </a:lnTo>
                  <a:lnTo>
                    <a:pt x="63" y="11"/>
                  </a:lnTo>
                  <a:lnTo>
                    <a:pt x="139" y="62"/>
                  </a:lnTo>
                  <a:lnTo>
                    <a:pt x="217" y="108"/>
                  </a:lnTo>
                  <a:lnTo>
                    <a:pt x="296" y="152"/>
                  </a:lnTo>
                  <a:lnTo>
                    <a:pt x="374" y="192"/>
                  </a:lnTo>
                  <a:lnTo>
                    <a:pt x="453" y="228"/>
                  </a:lnTo>
                  <a:lnTo>
                    <a:pt x="532" y="261"/>
                  </a:lnTo>
                  <a:lnTo>
                    <a:pt x="612" y="291"/>
                  </a:lnTo>
                  <a:lnTo>
                    <a:pt x="691" y="317"/>
                  </a:lnTo>
                  <a:lnTo>
                    <a:pt x="770" y="341"/>
                  </a:lnTo>
                  <a:lnTo>
                    <a:pt x="849" y="360"/>
                  </a:lnTo>
                  <a:lnTo>
                    <a:pt x="927" y="377"/>
                  </a:lnTo>
                  <a:lnTo>
                    <a:pt x="1005" y="390"/>
                  </a:lnTo>
                  <a:lnTo>
                    <a:pt x="1081" y="399"/>
                  </a:lnTo>
                  <a:lnTo>
                    <a:pt x="1157" y="405"/>
                  </a:lnTo>
                  <a:lnTo>
                    <a:pt x="1233" y="409"/>
                  </a:lnTo>
                  <a:lnTo>
                    <a:pt x="1306" y="409"/>
                  </a:lnTo>
                  <a:lnTo>
                    <a:pt x="1379" y="405"/>
                  </a:lnTo>
                  <a:lnTo>
                    <a:pt x="1450" y="398"/>
                  </a:lnTo>
                  <a:lnTo>
                    <a:pt x="1519" y="388"/>
                  </a:lnTo>
                  <a:lnTo>
                    <a:pt x="1586" y="375"/>
                  </a:lnTo>
                  <a:lnTo>
                    <a:pt x="1652" y="358"/>
                  </a:lnTo>
                  <a:lnTo>
                    <a:pt x="1715" y="338"/>
                  </a:lnTo>
                  <a:lnTo>
                    <a:pt x="1777" y="315"/>
                  </a:lnTo>
                  <a:lnTo>
                    <a:pt x="1836" y="289"/>
                  </a:lnTo>
                  <a:lnTo>
                    <a:pt x="1892" y="261"/>
                  </a:lnTo>
                  <a:lnTo>
                    <a:pt x="1950" y="226"/>
                  </a:lnTo>
                  <a:lnTo>
                    <a:pt x="1943" y="232"/>
                  </a:lnTo>
                  <a:lnTo>
                    <a:pt x="2023" y="162"/>
                  </a:lnTo>
                  <a:lnTo>
                    <a:pt x="2098" y="251"/>
                  </a:lnTo>
                  <a:close/>
                  <a:moveTo>
                    <a:pt x="1897" y="125"/>
                  </a:moveTo>
                  <a:lnTo>
                    <a:pt x="2263" y="0"/>
                  </a:lnTo>
                  <a:lnTo>
                    <a:pt x="2143" y="370"/>
                  </a:lnTo>
                  <a:lnTo>
                    <a:pt x="1897" y="125"/>
                  </a:lnTo>
                  <a:close/>
                </a:path>
              </a:pathLst>
            </a:custGeom>
            <a:solidFill>
              <a:srgbClr val="C0C0C0"/>
            </a:solidFill>
            <a:ln w="0">
              <a:solidFill>
                <a:srgbClr val="000000"/>
              </a:solidFill>
              <a:round/>
              <a:headEnd/>
              <a:tailEnd/>
            </a:ln>
          </p:spPr>
          <p:txBody>
            <a:bodyPr/>
            <a:lstStyle/>
            <a:p>
              <a:endParaRPr lang="en-US"/>
            </a:p>
          </p:txBody>
        </p:sp>
        <p:sp>
          <p:nvSpPr>
            <p:cNvPr id="332" name="Freeform 69"/>
            <p:cNvSpPr>
              <a:spLocks noEditPoints="1"/>
            </p:cNvSpPr>
            <p:nvPr/>
          </p:nvSpPr>
          <p:spPr bwMode="auto">
            <a:xfrm>
              <a:off x="3987" y="1974"/>
              <a:ext cx="511" cy="119"/>
            </a:xfrm>
            <a:custGeom>
              <a:avLst/>
              <a:gdLst>
                <a:gd name="T0" fmla="*/ 5 w 2263"/>
                <a:gd name="T1" fmla="*/ 1 h 525"/>
                <a:gd name="T2" fmla="*/ 5 w 2263"/>
                <a:gd name="T3" fmla="*/ 1 h 525"/>
                <a:gd name="T4" fmla="*/ 5 w 2263"/>
                <a:gd name="T5" fmla="*/ 1 h 525"/>
                <a:gd name="T6" fmla="*/ 5 w 2263"/>
                <a:gd name="T7" fmla="*/ 1 h 525"/>
                <a:gd name="T8" fmla="*/ 5 w 2263"/>
                <a:gd name="T9" fmla="*/ 1 h 525"/>
                <a:gd name="T10" fmla="*/ 5 w 2263"/>
                <a:gd name="T11" fmla="*/ 1 h 525"/>
                <a:gd name="T12" fmla="*/ 5 w 2263"/>
                <a:gd name="T13" fmla="*/ 1 h 525"/>
                <a:gd name="T14" fmla="*/ 4 w 2263"/>
                <a:gd name="T15" fmla="*/ 1 h 525"/>
                <a:gd name="T16" fmla="*/ 4 w 2263"/>
                <a:gd name="T17" fmla="*/ 1 h 525"/>
                <a:gd name="T18" fmla="*/ 4 w 2263"/>
                <a:gd name="T19" fmla="*/ 1 h 525"/>
                <a:gd name="T20" fmla="*/ 4 w 2263"/>
                <a:gd name="T21" fmla="*/ 1 h 525"/>
                <a:gd name="T22" fmla="*/ 4 w 2263"/>
                <a:gd name="T23" fmla="*/ 1 h 525"/>
                <a:gd name="T24" fmla="*/ 3 w 2263"/>
                <a:gd name="T25" fmla="*/ 1 h 525"/>
                <a:gd name="T26" fmla="*/ 3 w 2263"/>
                <a:gd name="T27" fmla="*/ 1 h 525"/>
                <a:gd name="T28" fmla="*/ 3 w 2263"/>
                <a:gd name="T29" fmla="*/ 1 h 525"/>
                <a:gd name="T30" fmla="*/ 3 w 2263"/>
                <a:gd name="T31" fmla="*/ 1 h 525"/>
                <a:gd name="T32" fmla="*/ 3 w 2263"/>
                <a:gd name="T33" fmla="*/ 1 h 525"/>
                <a:gd name="T34" fmla="*/ 2 w 2263"/>
                <a:gd name="T35" fmla="*/ 1 h 525"/>
                <a:gd name="T36" fmla="*/ 2 w 2263"/>
                <a:gd name="T37" fmla="*/ 1 h 525"/>
                <a:gd name="T38" fmla="*/ 2 w 2263"/>
                <a:gd name="T39" fmla="*/ 1 h 525"/>
                <a:gd name="T40" fmla="*/ 2 w 2263"/>
                <a:gd name="T41" fmla="*/ 1 h 525"/>
                <a:gd name="T42" fmla="*/ 2 w 2263"/>
                <a:gd name="T43" fmla="*/ 1 h 525"/>
                <a:gd name="T44" fmla="*/ 1 w 2263"/>
                <a:gd name="T45" fmla="*/ 1 h 525"/>
                <a:gd name="T46" fmla="*/ 1 w 2263"/>
                <a:gd name="T47" fmla="*/ 1 h 525"/>
                <a:gd name="T48" fmla="*/ 1 w 2263"/>
                <a:gd name="T49" fmla="*/ 1 h 525"/>
                <a:gd name="T50" fmla="*/ 1 w 2263"/>
                <a:gd name="T51" fmla="*/ 1 h 525"/>
                <a:gd name="T52" fmla="*/ 0 w 2263"/>
                <a:gd name="T53" fmla="*/ 0 h 525"/>
                <a:gd name="T54" fmla="*/ 0 w 2263"/>
                <a:gd name="T55" fmla="*/ 0 h 525"/>
                <a:gd name="T56" fmla="*/ 0 w 2263"/>
                <a:gd name="T57" fmla="*/ 0 h 525"/>
                <a:gd name="T58" fmla="*/ 0 w 2263"/>
                <a:gd name="T59" fmla="*/ 0 h 525"/>
                <a:gd name="T60" fmla="*/ 0 w 2263"/>
                <a:gd name="T61" fmla="*/ 0 h 525"/>
                <a:gd name="T62" fmla="*/ 0 w 2263"/>
                <a:gd name="T63" fmla="*/ 0 h 525"/>
                <a:gd name="T64" fmla="*/ 1 w 2263"/>
                <a:gd name="T65" fmla="*/ 0 h 525"/>
                <a:gd name="T66" fmla="*/ 1 w 2263"/>
                <a:gd name="T67" fmla="*/ 0 h 525"/>
                <a:gd name="T68" fmla="*/ 1 w 2263"/>
                <a:gd name="T69" fmla="*/ 1 h 525"/>
                <a:gd name="T70" fmla="*/ 1 w 2263"/>
                <a:gd name="T71" fmla="*/ 1 h 525"/>
                <a:gd name="T72" fmla="*/ 2 w 2263"/>
                <a:gd name="T73" fmla="*/ 1 h 525"/>
                <a:gd name="T74" fmla="*/ 2 w 2263"/>
                <a:gd name="T75" fmla="*/ 1 h 525"/>
                <a:gd name="T76" fmla="*/ 2 w 2263"/>
                <a:gd name="T77" fmla="*/ 1 h 525"/>
                <a:gd name="T78" fmla="*/ 2 w 2263"/>
                <a:gd name="T79" fmla="*/ 1 h 525"/>
                <a:gd name="T80" fmla="*/ 2 w 2263"/>
                <a:gd name="T81" fmla="*/ 1 h 525"/>
                <a:gd name="T82" fmla="*/ 3 w 2263"/>
                <a:gd name="T83" fmla="*/ 1 h 525"/>
                <a:gd name="T84" fmla="*/ 3 w 2263"/>
                <a:gd name="T85" fmla="*/ 1 h 525"/>
                <a:gd name="T86" fmla="*/ 3 w 2263"/>
                <a:gd name="T87" fmla="*/ 1 h 525"/>
                <a:gd name="T88" fmla="*/ 3 w 2263"/>
                <a:gd name="T89" fmla="*/ 1 h 525"/>
                <a:gd name="T90" fmla="*/ 3 w 2263"/>
                <a:gd name="T91" fmla="*/ 1 h 525"/>
                <a:gd name="T92" fmla="*/ 4 w 2263"/>
                <a:gd name="T93" fmla="*/ 1 h 525"/>
                <a:gd name="T94" fmla="*/ 4 w 2263"/>
                <a:gd name="T95" fmla="*/ 1 h 525"/>
                <a:gd name="T96" fmla="*/ 4 w 2263"/>
                <a:gd name="T97" fmla="*/ 1 h 525"/>
                <a:gd name="T98" fmla="*/ 4 w 2263"/>
                <a:gd name="T99" fmla="*/ 1 h 525"/>
                <a:gd name="T100" fmla="*/ 4 w 2263"/>
                <a:gd name="T101" fmla="*/ 1 h 525"/>
                <a:gd name="T102" fmla="*/ 5 w 2263"/>
                <a:gd name="T103" fmla="*/ 1 h 525"/>
                <a:gd name="T104" fmla="*/ 5 w 2263"/>
                <a:gd name="T105" fmla="*/ 1 h 525"/>
                <a:gd name="T106" fmla="*/ 5 w 2263"/>
                <a:gd name="T107" fmla="*/ 1 h 525"/>
                <a:gd name="T108" fmla="*/ 5 w 2263"/>
                <a:gd name="T109" fmla="*/ 1 h 525"/>
                <a:gd name="T110" fmla="*/ 5 w 2263"/>
                <a:gd name="T111" fmla="*/ 1 h 525"/>
                <a:gd name="T112" fmla="*/ 5 w 2263"/>
                <a:gd name="T113" fmla="*/ 1 h 525"/>
                <a:gd name="T114" fmla="*/ 5 w 2263"/>
                <a:gd name="T115" fmla="*/ 0 h 525"/>
                <a:gd name="T116" fmla="*/ 5 w 2263"/>
                <a:gd name="T117" fmla="*/ 1 h 525"/>
                <a:gd name="T118" fmla="*/ 5 w 2263"/>
                <a:gd name="T119" fmla="*/ 0 h 525"/>
                <a:gd name="T120" fmla="*/ 6 w 2263"/>
                <a:gd name="T121" fmla="*/ 0 h 525"/>
                <a:gd name="T122" fmla="*/ 6 w 2263"/>
                <a:gd name="T123" fmla="*/ 1 h 525"/>
                <a:gd name="T124" fmla="*/ 5 w 2263"/>
                <a:gd name="T125" fmla="*/ 0 h 5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63"/>
                <a:gd name="T190" fmla="*/ 0 h 525"/>
                <a:gd name="T191" fmla="*/ 2263 w 2263"/>
                <a:gd name="T192" fmla="*/ 525 h 52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63" h="525">
                  <a:moveTo>
                    <a:pt x="2098" y="251"/>
                  </a:moveTo>
                  <a:lnTo>
                    <a:pt x="2017" y="321"/>
                  </a:lnTo>
                  <a:cubicBezTo>
                    <a:pt x="2014" y="322"/>
                    <a:pt x="2012" y="324"/>
                    <a:pt x="2009" y="326"/>
                  </a:cubicBezTo>
                  <a:lnTo>
                    <a:pt x="1951" y="360"/>
                  </a:lnTo>
                  <a:lnTo>
                    <a:pt x="1889" y="393"/>
                  </a:lnTo>
                  <a:lnTo>
                    <a:pt x="1823" y="422"/>
                  </a:lnTo>
                  <a:lnTo>
                    <a:pt x="1756" y="447"/>
                  </a:lnTo>
                  <a:lnTo>
                    <a:pt x="1686" y="469"/>
                  </a:lnTo>
                  <a:lnTo>
                    <a:pt x="1615" y="487"/>
                  </a:lnTo>
                  <a:lnTo>
                    <a:pt x="1541" y="502"/>
                  </a:lnTo>
                  <a:lnTo>
                    <a:pt x="1466" y="513"/>
                  </a:lnTo>
                  <a:lnTo>
                    <a:pt x="1390" y="520"/>
                  </a:lnTo>
                  <a:lnTo>
                    <a:pt x="1312" y="525"/>
                  </a:lnTo>
                  <a:lnTo>
                    <a:pt x="1233" y="525"/>
                  </a:lnTo>
                  <a:lnTo>
                    <a:pt x="1153" y="522"/>
                  </a:lnTo>
                  <a:lnTo>
                    <a:pt x="1073" y="515"/>
                  </a:lnTo>
                  <a:lnTo>
                    <a:pt x="990" y="505"/>
                  </a:lnTo>
                  <a:lnTo>
                    <a:pt x="908" y="492"/>
                  </a:lnTo>
                  <a:lnTo>
                    <a:pt x="825" y="474"/>
                  </a:lnTo>
                  <a:lnTo>
                    <a:pt x="742" y="453"/>
                  </a:lnTo>
                  <a:lnTo>
                    <a:pt x="659" y="430"/>
                  </a:lnTo>
                  <a:lnTo>
                    <a:pt x="575" y="402"/>
                  </a:lnTo>
                  <a:lnTo>
                    <a:pt x="492" y="370"/>
                  </a:lnTo>
                  <a:lnTo>
                    <a:pt x="409" y="336"/>
                  </a:lnTo>
                  <a:lnTo>
                    <a:pt x="326" y="297"/>
                  </a:lnTo>
                  <a:lnTo>
                    <a:pt x="243" y="255"/>
                  </a:lnTo>
                  <a:lnTo>
                    <a:pt x="162" y="210"/>
                  </a:lnTo>
                  <a:lnTo>
                    <a:pt x="81" y="161"/>
                  </a:lnTo>
                  <a:lnTo>
                    <a:pt x="0" y="109"/>
                  </a:lnTo>
                  <a:lnTo>
                    <a:pt x="63" y="11"/>
                  </a:lnTo>
                  <a:lnTo>
                    <a:pt x="139" y="62"/>
                  </a:lnTo>
                  <a:lnTo>
                    <a:pt x="217" y="108"/>
                  </a:lnTo>
                  <a:lnTo>
                    <a:pt x="296" y="152"/>
                  </a:lnTo>
                  <a:lnTo>
                    <a:pt x="374" y="192"/>
                  </a:lnTo>
                  <a:lnTo>
                    <a:pt x="453" y="228"/>
                  </a:lnTo>
                  <a:lnTo>
                    <a:pt x="532" y="261"/>
                  </a:lnTo>
                  <a:lnTo>
                    <a:pt x="612" y="291"/>
                  </a:lnTo>
                  <a:lnTo>
                    <a:pt x="691" y="317"/>
                  </a:lnTo>
                  <a:lnTo>
                    <a:pt x="770" y="341"/>
                  </a:lnTo>
                  <a:lnTo>
                    <a:pt x="849" y="360"/>
                  </a:lnTo>
                  <a:lnTo>
                    <a:pt x="927" y="377"/>
                  </a:lnTo>
                  <a:lnTo>
                    <a:pt x="1005" y="390"/>
                  </a:lnTo>
                  <a:lnTo>
                    <a:pt x="1081" y="399"/>
                  </a:lnTo>
                  <a:lnTo>
                    <a:pt x="1157" y="405"/>
                  </a:lnTo>
                  <a:lnTo>
                    <a:pt x="1233" y="409"/>
                  </a:lnTo>
                  <a:lnTo>
                    <a:pt x="1306" y="409"/>
                  </a:lnTo>
                  <a:lnTo>
                    <a:pt x="1379" y="405"/>
                  </a:lnTo>
                  <a:lnTo>
                    <a:pt x="1450" y="398"/>
                  </a:lnTo>
                  <a:lnTo>
                    <a:pt x="1519" y="388"/>
                  </a:lnTo>
                  <a:lnTo>
                    <a:pt x="1586" y="375"/>
                  </a:lnTo>
                  <a:lnTo>
                    <a:pt x="1652" y="358"/>
                  </a:lnTo>
                  <a:lnTo>
                    <a:pt x="1715" y="338"/>
                  </a:lnTo>
                  <a:lnTo>
                    <a:pt x="1777" y="315"/>
                  </a:lnTo>
                  <a:lnTo>
                    <a:pt x="1836" y="289"/>
                  </a:lnTo>
                  <a:lnTo>
                    <a:pt x="1892" y="261"/>
                  </a:lnTo>
                  <a:lnTo>
                    <a:pt x="1950" y="226"/>
                  </a:lnTo>
                  <a:lnTo>
                    <a:pt x="1943" y="232"/>
                  </a:lnTo>
                  <a:lnTo>
                    <a:pt x="2023" y="162"/>
                  </a:lnTo>
                  <a:lnTo>
                    <a:pt x="2098" y="251"/>
                  </a:lnTo>
                  <a:close/>
                  <a:moveTo>
                    <a:pt x="1897" y="125"/>
                  </a:moveTo>
                  <a:lnTo>
                    <a:pt x="2263" y="0"/>
                  </a:lnTo>
                  <a:lnTo>
                    <a:pt x="2143" y="370"/>
                  </a:lnTo>
                  <a:lnTo>
                    <a:pt x="1897" y="125"/>
                  </a:lnTo>
                  <a:close/>
                </a:path>
              </a:pathLst>
            </a:custGeom>
            <a:noFill/>
            <a:ln w="158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33" name="Group 70"/>
          <p:cNvGrpSpPr>
            <a:grpSpLocks/>
          </p:cNvGrpSpPr>
          <p:nvPr/>
        </p:nvGrpSpPr>
        <p:grpSpPr bwMode="auto">
          <a:xfrm>
            <a:off x="4054111" y="3559175"/>
            <a:ext cx="1733550" cy="652463"/>
            <a:chOff x="2516" y="2242"/>
            <a:chExt cx="1092" cy="411"/>
          </a:xfrm>
        </p:grpSpPr>
        <p:grpSp>
          <p:nvGrpSpPr>
            <p:cNvPr id="334" name="Group 71"/>
            <p:cNvGrpSpPr>
              <a:grpSpLocks/>
            </p:cNvGrpSpPr>
            <p:nvPr/>
          </p:nvGrpSpPr>
          <p:grpSpPr bwMode="auto">
            <a:xfrm>
              <a:off x="2516" y="2242"/>
              <a:ext cx="1092" cy="411"/>
              <a:chOff x="2516" y="2242"/>
              <a:chExt cx="1092" cy="411"/>
            </a:xfrm>
          </p:grpSpPr>
          <p:sp>
            <p:nvSpPr>
              <p:cNvPr id="340" name="Freeform 72"/>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solidFill>
                <a:srgbClr val="FFFFFF"/>
              </a:solidFill>
              <a:ln w="0">
                <a:solidFill>
                  <a:srgbClr val="000000"/>
                </a:solidFill>
                <a:round/>
                <a:headEnd/>
                <a:tailEnd/>
              </a:ln>
            </p:spPr>
            <p:txBody>
              <a:bodyPr/>
              <a:lstStyle/>
              <a:p>
                <a:endParaRPr lang="en-US"/>
              </a:p>
            </p:txBody>
          </p:sp>
          <p:sp>
            <p:nvSpPr>
              <p:cNvPr id="341" name="Freeform 73"/>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35" name="Group 334"/>
            <p:cNvGrpSpPr>
              <a:grpSpLocks/>
            </p:cNvGrpSpPr>
            <p:nvPr/>
          </p:nvGrpSpPr>
          <p:grpSpPr bwMode="auto">
            <a:xfrm>
              <a:off x="2516" y="2242"/>
              <a:ext cx="502" cy="411"/>
              <a:chOff x="2516" y="2242"/>
              <a:chExt cx="502" cy="411"/>
            </a:xfrm>
          </p:grpSpPr>
          <p:sp>
            <p:nvSpPr>
              <p:cNvPr id="338" name="Freeform 75"/>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solidFill>
                <a:srgbClr val="CDCDCD"/>
              </a:solidFill>
              <a:ln w="0">
                <a:solidFill>
                  <a:srgbClr val="000000"/>
                </a:solidFill>
                <a:round/>
                <a:headEnd/>
                <a:tailEnd/>
              </a:ln>
            </p:spPr>
            <p:txBody>
              <a:bodyPr/>
              <a:lstStyle/>
              <a:p>
                <a:endParaRPr lang="en-US"/>
              </a:p>
            </p:txBody>
          </p:sp>
          <p:sp>
            <p:nvSpPr>
              <p:cNvPr id="339" name="Freeform 76"/>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36" name="Freeform 77"/>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7" name="Freeform 78"/>
            <p:cNvSpPr>
              <a:spLocks/>
            </p:cNvSpPr>
            <p:nvPr/>
          </p:nvSpPr>
          <p:spPr bwMode="auto">
            <a:xfrm>
              <a:off x="2906" y="2242"/>
              <a:ext cx="112" cy="17"/>
            </a:xfrm>
            <a:custGeom>
              <a:avLst/>
              <a:gdLst>
                <a:gd name="T0" fmla="*/ 0 w 112"/>
                <a:gd name="T1" fmla="*/ 0 h 17"/>
                <a:gd name="T2" fmla="*/ 112 w 112"/>
                <a:gd name="T3" fmla="*/ 17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0" y="0"/>
                  </a:moveTo>
                  <a:cubicBezTo>
                    <a:pt x="38" y="0"/>
                    <a:pt x="75" y="5"/>
                    <a:pt x="112" y="17"/>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42" name="Group 79"/>
          <p:cNvGrpSpPr>
            <a:grpSpLocks/>
          </p:cNvGrpSpPr>
          <p:nvPr/>
        </p:nvGrpSpPr>
        <p:grpSpPr bwMode="auto">
          <a:xfrm>
            <a:off x="3903299" y="4491038"/>
            <a:ext cx="1733550" cy="654050"/>
            <a:chOff x="2421" y="2829"/>
            <a:chExt cx="1092" cy="412"/>
          </a:xfrm>
        </p:grpSpPr>
        <p:grpSp>
          <p:nvGrpSpPr>
            <p:cNvPr id="343" name="Group 80"/>
            <p:cNvGrpSpPr>
              <a:grpSpLocks/>
            </p:cNvGrpSpPr>
            <p:nvPr/>
          </p:nvGrpSpPr>
          <p:grpSpPr bwMode="auto">
            <a:xfrm>
              <a:off x="2421" y="2829"/>
              <a:ext cx="1092" cy="412"/>
              <a:chOff x="2421" y="2829"/>
              <a:chExt cx="1092" cy="412"/>
            </a:xfrm>
          </p:grpSpPr>
          <p:sp>
            <p:nvSpPr>
              <p:cNvPr id="349" name="Freeform 81"/>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solidFill>
                <a:srgbClr val="FFFFFF"/>
              </a:solidFill>
              <a:ln w="0">
                <a:solidFill>
                  <a:srgbClr val="000000"/>
                </a:solidFill>
                <a:round/>
                <a:headEnd/>
                <a:tailEnd/>
              </a:ln>
            </p:spPr>
            <p:txBody>
              <a:bodyPr/>
              <a:lstStyle/>
              <a:p>
                <a:endParaRPr lang="en-US"/>
              </a:p>
            </p:txBody>
          </p:sp>
          <p:sp>
            <p:nvSpPr>
              <p:cNvPr id="350" name="Freeform 82"/>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44" name="Group 343"/>
            <p:cNvGrpSpPr>
              <a:grpSpLocks/>
            </p:cNvGrpSpPr>
            <p:nvPr/>
          </p:nvGrpSpPr>
          <p:grpSpPr bwMode="auto">
            <a:xfrm>
              <a:off x="3011" y="2829"/>
              <a:ext cx="502" cy="412"/>
              <a:chOff x="3011" y="2829"/>
              <a:chExt cx="502" cy="412"/>
            </a:xfrm>
          </p:grpSpPr>
          <p:sp>
            <p:nvSpPr>
              <p:cNvPr id="347" name="Freeform 84"/>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solidFill>
                <a:srgbClr val="CDCDCD"/>
              </a:solidFill>
              <a:ln w="0">
                <a:solidFill>
                  <a:srgbClr val="000000"/>
                </a:solidFill>
                <a:round/>
                <a:headEnd/>
                <a:tailEnd/>
              </a:ln>
            </p:spPr>
            <p:txBody>
              <a:bodyPr/>
              <a:lstStyle/>
              <a:p>
                <a:endParaRPr lang="en-US"/>
              </a:p>
            </p:txBody>
          </p:sp>
          <p:sp>
            <p:nvSpPr>
              <p:cNvPr id="348" name="Freeform 85"/>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5" name="Freeform 86"/>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6" name="Freeform 87"/>
            <p:cNvSpPr>
              <a:spLocks/>
            </p:cNvSpPr>
            <p:nvPr/>
          </p:nvSpPr>
          <p:spPr bwMode="auto">
            <a:xfrm>
              <a:off x="3011" y="3224"/>
              <a:ext cx="112" cy="17"/>
            </a:xfrm>
            <a:custGeom>
              <a:avLst/>
              <a:gdLst>
                <a:gd name="T0" fmla="*/ 112 w 112"/>
                <a:gd name="T1" fmla="*/ 17 h 17"/>
                <a:gd name="T2" fmla="*/ 0 w 112"/>
                <a:gd name="T3" fmla="*/ 0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112" y="17"/>
                  </a:moveTo>
                  <a:cubicBezTo>
                    <a:pt x="75" y="17"/>
                    <a:pt x="37" y="11"/>
                    <a:pt x="0"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51" name="Rectangle 88"/>
          <p:cNvSpPr>
            <a:spLocks noChangeArrowheads="1"/>
          </p:cNvSpPr>
          <p:nvPr/>
        </p:nvSpPr>
        <p:spPr bwMode="auto">
          <a:xfrm>
            <a:off x="5660661" y="2740025"/>
            <a:ext cx="6762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Screening</a:t>
            </a:r>
            <a:endParaRPr lang="en-GB" altLang="en-US"/>
          </a:p>
        </p:txBody>
      </p:sp>
      <p:sp>
        <p:nvSpPr>
          <p:cNvPr id="352" name="Rectangle 89"/>
          <p:cNvSpPr>
            <a:spLocks noChangeArrowheads="1"/>
          </p:cNvSpPr>
          <p:nvPr/>
        </p:nvSpPr>
        <p:spPr bwMode="auto">
          <a:xfrm>
            <a:off x="6300424" y="3641725"/>
            <a:ext cx="7604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Application</a:t>
            </a:r>
            <a:endParaRPr lang="en-GB" altLang="en-US"/>
          </a:p>
        </p:txBody>
      </p:sp>
      <p:sp>
        <p:nvSpPr>
          <p:cNvPr id="353" name="Rectangle 90"/>
          <p:cNvSpPr>
            <a:spLocks noChangeArrowheads="1"/>
          </p:cNvSpPr>
          <p:nvPr/>
        </p:nvSpPr>
        <p:spPr bwMode="auto">
          <a:xfrm>
            <a:off x="6179774" y="4886325"/>
            <a:ext cx="1225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Visit of Household</a:t>
            </a:r>
            <a:endParaRPr lang="en-GB" altLang="en-US"/>
          </a:p>
        </p:txBody>
      </p:sp>
      <p:sp>
        <p:nvSpPr>
          <p:cNvPr id="354" name="Rectangle 91"/>
          <p:cNvSpPr>
            <a:spLocks noChangeArrowheads="1"/>
          </p:cNvSpPr>
          <p:nvPr/>
        </p:nvSpPr>
        <p:spPr bwMode="auto">
          <a:xfrm>
            <a:off x="5886086" y="5632450"/>
            <a:ext cx="9477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Loan Analysis</a:t>
            </a:r>
            <a:endParaRPr lang="en-GB" altLang="en-US"/>
          </a:p>
        </p:txBody>
      </p:sp>
      <p:sp>
        <p:nvSpPr>
          <p:cNvPr id="355" name="Rectangle 92"/>
          <p:cNvSpPr>
            <a:spLocks noChangeArrowheads="1"/>
          </p:cNvSpPr>
          <p:nvPr/>
        </p:nvSpPr>
        <p:spPr bwMode="auto">
          <a:xfrm>
            <a:off x="2776174" y="5165725"/>
            <a:ext cx="9064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Formalization</a:t>
            </a:r>
            <a:endParaRPr lang="en-GB" altLang="en-US"/>
          </a:p>
        </p:txBody>
      </p:sp>
      <p:sp>
        <p:nvSpPr>
          <p:cNvPr id="356" name="Rectangle 93"/>
          <p:cNvSpPr>
            <a:spLocks noChangeArrowheads="1"/>
          </p:cNvSpPr>
          <p:nvPr/>
        </p:nvSpPr>
        <p:spPr bwMode="auto">
          <a:xfrm>
            <a:off x="2330086" y="4511675"/>
            <a:ext cx="9318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Disbursement</a:t>
            </a:r>
            <a:endParaRPr lang="en-GB" altLang="en-US"/>
          </a:p>
        </p:txBody>
      </p:sp>
      <p:sp>
        <p:nvSpPr>
          <p:cNvPr id="357" name="Rectangle 94"/>
          <p:cNvSpPr>
            <a:spLocks noChangeArrowheads="1"/>
          </p:cNvSpPr>
          <p:nvPr/>
        </p:nvSpPr>
        <p:spPr bwMode="auto">
          <a:xfrm>
            <a:off x="2826974" y="3205163"/>
            <a:ext cx="7540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Repayment</a:t>
            </a:r>
            <a:endParaRPr lang="en-GB" altLang="en-US"/>
          </a:p>
        </p:txBody>
      </p:sp>
      <p:sp>
        <p:nvSpPr>
          <p:cNvPr id="358" name="Rectangle 95"/>
          <p:cNvSpPr>
            <a:spLocks noChangeArrowheads="1"/>
          </p:cNvSpPr>
          <p:nvPr/>
        </p:nvSpPr>
        <p:spPr bwMode="auto">
          <a:xfrm>
            <a:off x="3696924" y="2459038"/>
            <a:ext cx="4667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Repeat</a:t>
            </a:r>
            <a:endParaRPr lang="en-GB" altLang="en-US"/>
          </a:p>
        </p:txBody>
      </p:sp>
      <p:sp>
        <p:nvSpPr>
          <p:cNvPr id="359" name="Rectangle 96"/>
          <p:cNvSpPr>
            <a:spLocks noChangeArrowheads="1"/>
          </p:cNvSpPr>
          <p:nvPr/>
        </p:nvSpPr>
        <p:spPr bwMode="auto">
          <a:xfrm>
            <a:off x="6736986" y="3205163"/>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1</a:t>
            </a:r>
            <a:endParaRPr lang="en-GB" altLang="en-US"/>
          </a:p>
        </p:txBody>
      </p:sp>
      <p:sp>
        <p:nvSpPr>
          <p:cNvPr id="360" name="Rectangle 97"/>
          <p:cNvSpPr>
            <a:spLocks noChangeArrowheads="1"/>
          </p:cNvSpPr>
          <p:nvPr/>
        </p:nvSpPr>
        <p:spPr bwMode="auto">
          <a:xfrm>
            <a:off x="3198449" y="274002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4</a:t>
            </a:r>
            <a:endParaRPr lang="en-GB" altLang="en-US"/>
          </a:p>
        </p:txBody>
      </p:sp>
      <p:sp>
        <p:nvSpPr>
          <p:cNvPr id="361" name="Rectangle 98"/>
          <p:cNvSpPr>
            <a:spLocks noChangeArrowheads="1"/>
          </p:cNvSpPr>
          <p:nvPr/>
        </p:nvSpPr>
        <p:spPr bwMode="auto">
          <a:xfrm>
            <a:off x="2965086" y="5503863"/>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3</a:t>
            </a:r>
            <a:endParaRPr lang="en-GB" altLang="en-US"/>
          </a:p>
        </p:txBody>
      </p:sp>
      <p:sp>
        <p:nvSpPr>
          <p:cNvPr id="362" name="Rectangle 99"/>
          <p:cNvSpPr>
            <a:spLocks noChangeArrowheads="1"/>
          </p:cNvSpPr>
          <p:nvPr/>
        </p:nvSpPr>
        <p:spPr bwMode="auto">
          <a:xfrm>
            <a:off x="4668474" y="4237038"/>
            <a:ext cx="5064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500" b="1">
                <a:solidFill>
                  <a:srgbClr val="000000"/>
                </a:solidFill>
              </a:rPr>
              <a:t>Loan </a:t>
            </a:r>
            <a:endParaRPr lang="en-GB" altLang="en-US"/>
          </a:p>
        </p:txBody>
      </p:sp>
      <p:sp>
        <p:nvSpPr>
          <p:cNvPr id="363" name="Rectangle 100"/>
          <p:cNvSpPr>
            <a:spLocks noChangeArrowheads="1"/>
          </p:cNvSpPr>
          <p:nvPr/>
        </p:nvSpPr>
        <p:spPr bwMode="auto">
          <a:xfrm>
            <a:off x="4592274" y="4462463"/>
            <a:ext cx="614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500" b="1">
                <a:solidFill>
                  <a:srgbClr val="000000"/>
                </a:solidFill>
              </a:rPr>
              <a:t>Officer</a:t>
            </a:r>
            <a:endParaRPr lang="en-GB" altLang="en-US"/>
          </a:p>
        </p:txBody>
      </p:sp>
      <p:sp>
        <p:nvSpPr>
          <p:cNvPr id="364" name="Rectangle 101"/>
          <p:cNvSpPr>
            <a:spLocks noChangeArrowheads="1"/>
          </p:cNvSpPr>
          <p:nvPr/>
        </p:nvSpPr>
        <p:spPr bwMode="auto">
          <a:xfrm>
            <a:off x="6260736" y="4230688"/>
            <a:ext cx="11239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Visit of Business</a:t>
            </a:r>
            <a:endParaRPr lang="en-GB" altLang="en-US"/>
          </a:p>
        </p:txBody>
      </p:sp>
      <p:sp>
        <p:nvSpPr>
          <p:cNvPr id="365" name="Rectangle 102"/>
          <p:cNvSpPr>
            <a:spLocks noChangeArrowheads="1"/>
          </p:cNvSpPr>
          <p:nvPr/>
        </p:nvSpPr>
        <p:spPr bwMode="auto">
          <a:xfrm>
            <a:off x="2641236" y="3859213"/>
            <a:ext cx="7207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Monitoring</a:t>
            </a:r>
            <a:endParaRPr lang="en-GB" altLang="en-US"/>
          </a:p>
        </p:txBody>
      </p:sp>
      <p:grpSp>
        <p:nvGrpSpPr>
          <p:cNvPr id="366" name="Group 103"/>
          <p:cNvGrpSpPr>
            <a:grpSpLocks/>
          </p:cNvGrpSpPr>
          <p:nvPr/>
        </p:nvGrpSpPr>
        <p:grpSpPr bwMode="auto">
          <a:xfrm>
            <a:off x="2677749" y="5527675"/>
            <a:ext cx="808037" cy="207963"/>
            <a:chOff x="1649" y="3482"/>
            <a:chExt cx="509" cy="131"/>
          </a:xfrm>
        </p:grpSpPr>
        <p:sp>
          <p:nvSpPr>
            <p:cNvPr id="367" name="Freeform 104"/>
            <p:cNvSpPr>
              <a:spLocks noEditPoints="1"/>
            </p:cNvSpPr>
            <p:nvPr/>
          </p:nvSpPr>
          <p:spPr bwMode="auto">
            <a:xfrm>
              <a:off x="1649" y="3482"/>
              <a:ext cx="509" cy="131"/>
            </a:xfrm>
            <a:custGeom>
              <a:avLst/>
              <a:gdLst>
                <a:gd name="T0" fmla="*/ 0 w 4516"/>
                <a:gd name="T1" fmla="*/ 0 h 1158"/>
                <a:gd name="T2" fmla="*/ 0 w 4516"/>
                <a:gd name="T3" fmla="*/ 0 h 1158"/>
                <a:gd name="T4" fmla="*/ 0 w 4516"/>
                <a:gd name="T5" fmla="*/ 0 h 1158"/>
                <a:gd name="T6" fmla="*/ 0 w 4516"/>
                <a:gd name="T7" fmla="*/ 0 h 1158"/>
                <a:gd name="T8" fmla="*/ 0 w 4516"/>
                <a:gd name="T9" fmla="*/ 0 h 1158"/>
                <a:gd name="T10" fmla="*/ 0 w 4516"/>
                <a:gd name="T11" fmla="*/ 0 h 1158"/>
                <a:gd name="T12" fmla="*/ 0 w 4516"/>
                <a:gd name="T13" fmla="*/ 0 h 1158"/>
                <a:gd name="T14" fmla="*/ 0 w 4516"/>
                <a:gd name="T15" fmla="*/ 0 h 1158"/>
                <a:gd name="T16" fmla="*/ 0 w 4516"/>
                <a:gd name="T17" fmla="*/ 0 h 1158"/>
                <a:gd name="T18" fmla="*/ 0 w 4516"/>
                <a:gd name="T19" fmla="*/ 0 h 1158"/>
                <a:gd name="T20" fmla="*/ 0 w 4516"/>
                <a:gd name="T21" fmla="*/ 0 h 1158"/>
                <a:gd name="T22" fmla="*/ 0 w 4516"/>
                <a:gd name="T23" fmla="*/ 0 h 1158"/>
                <a:gd name="T24" fmla="*/ 0 w 4516"/>
                <a:gd name="T25" fmla="*/ 0 h 1158"/>
                <a:gd name="T26" fmla="*/ 0 w 4516"/>
                <a:gd name="T27" fmla="*/ 0 h 1158"/>
                <a:gd name="T28" fmla="*/ 0 w 4516"/>
                <a:gd name="T29" fmla="*/ 0 h 1158"/>
                <a:gd name="T30" fmla="*/ 0 w 4516"/>
                <a:gd name="T31" fmla="*/ 0 h 1158"/>
                <a:gd name="T32" fmla="*/ 0 w 4516"/>
                <a:gd name="T33" fmla="*/ 0 h 1158"/>
                <a:gd name="T34" fmla="*/ 0 w 4516"/>
                <a:gd name="T35" fmla="*/ 0 h 1158"/>
                <a:gd name="T36" fmla="*/ 0 w 4516"/>
                <a:gd name="T37" fmla="*/ 0 h 1158"/>
                <a:gd name="T38" fmla="*/ 0 w 4516"/>
                <a:gd name="T39" fmla="*/ 0 h 1158"/>
                <a:gd name="T40" fmla="*/ 1 w 4516"/>
                <a:gd name="T41" fmla="*/ 0 h 1158"/>
                <a:gd name="T42" fmla="*/ 1 w 4516"/>
                <a:gd name="T43" fmla="*/ 0 h 1158"/>
                <a:gd name="T44" fmla="*/ 1 w 4516"/>
                <a:gd name="T45" fmla="*/ 0 h 1158"/>
                <a:gd name="T46" fmla="*/ 1 w 4516"/>
                <a:gd name="T47" fmla="*/ 0 h 1158"/>
                <a:gd name="T48" fmla="*/ 1 w 4516"/>
                <a:gd name="T49" fmla="*/ 0 h 1158"/>
                <a:gd name="T50" fmla="*/ 1 w 4516"/>
                <a:gd name="T51" fmla="*/ 0 h 1158"/>
                <a:gd name="T52" fmla="*/ 1 w 4516"/>
                <a:gd name="T53" fmla="*/ 0 h 1158"/>
                <a:gd name="T54" fmla="*/ 1 w 4516"/>
                <a:gd name="T55" fmla="*/ 0 h 1158"/>
                <a:gd name="T56" fmla="*/ 1 w 4516"/>
                <a:gd name="T57" fmla="*/ 0 h 1158"/>
                <a:gd name="T58" fmla="*/ 1 w 4516"/>
                <a:gd name="T59" fmla="*/ 0 h 1158"/>
                <a:gd name="T60" fmla="*/ 1 w 4516"/>
                <a:gd name="T61" fmla="*/ 0 h 1158"/>
                <a:gd name="T62" fmla="*/ 1 w 4516"/>
                <a:gd name="T63" fmla="*/ 0 h 1158"/>
                <a:gd name="T64" fmla="*/ 1 w 4516"/>
                <a:gd name="T65" fmla="*/ 0 h 1158"/>
                <a:gd name="T66" fmla="*/ 1 w 4516"/>
                <a:gd name="T67" fmla="*/ 0 h 1158"/>
                <a:gd name="T68" fmla="*/ 1 w 4516"/>
                <a:gd name="T69" fmla="*/ 0 h 1158"/>
                <a:gd name="T70" fmla="*/ 1 w 4516"/>
                <a:gd name="T71" fmla="*/ 0 h 1158"/>
                <a:gd name="T72" fmla="*/ 1 w 4516"/>
                <a:gd name="T73" fmla="*/ 0 h 1158"/>
                <a:gd name="T74" fmla="*/ 1 w 4516"/>
                <a:gd name="T75" fmla="*/ 0 h 1158"/>
                <a:gd name="T76" fmla="*/ 0 w 4516"/>
                <a:gd name="T77" fmla="*/ 0 h 1158"/>
                <a:gd name="T78" fmla="*/ 0 w 4516"/>
                <a:gd name="T79" fmla="*/ 0 h 1158"/>
                <a:gd name="T80" fmla="*/ 0 w 4516"/>
                <a:gd name="T81" fmla="*/ 0 h 1158"/>
                <a:gd name="T82" fmla="*/ 0 w 4516"/>
                <a:gd name="T83" fmla="*/ 0 h 1158"/>
                <a:gd name="T84" fmla="*/ 0 w 4516"/>
                <a:gd name="T85" fmla="*/ 0 h 1158"/>
                <a:gd name="T86" fmla="*/ 0 w 4516"/>
                <a:gd name="T87" fmla="*/ 0 h 1158"/>
                <a:gd name="T88" fmla="*/ 0 w 4516"/>
                <a:gd name="T89" fmla="*/ 0 h 1158"/>
                <a:gd name="T90" fmla="*/ 0 w 4516"/>
                <a:gd name="T91" fmla="*/ 0 h 1158"/>
                <a:gd name="T92" fmla="*/ 0 w 4516"/>
                <a:gd name="T93" fmla="*/ 0 h 1158"/>
                <a:gd name="T94" fmla="*/ 0 w 4516"/>
                <a:gd name="T95" fmla="*/ 0 h 1158"/>
                <a:gd name="T96" fmla="*/ 0 w 4516"/>
                <a:gd name="T97" fmla="*/ 0 h 1158"/>
                <a:gd name="T98" fmla="*/ 0 w 4516"/>
                <a:gd name="T99" fmla="*/ 0 h 1158"/>
                <a:gd name="T100" fmla="*/ 0 w 4516"/>
                <a:gd name="T101" fmla="*/ 0 h 1158"/>
                <a:gd name="T102" fmla="*/ 0 w 4516"/>
                <a:gd name="T103" fmla="*/ 0 h 1158"/>
                <a:gd name="T104" fmla="*/ 0 w 4516"/>
                <a:gd name="T105" fmla="*/ 0 h 1158"/>
                <a:gd name="T106" fmla="*/ 0 w 4516"/>
                <a:gd name="T107" fmla="*/ 0 h 1158"/>
                <a:gd name="T108" fmla="*/ 0 w 4516"/>
                <a:gd name="T109" fmla="*/ 0 h 1158"/>
                <a:gd name="T110" fmla="*/ 0 w 4516"/>
                <a:gd name="T111" fmla="*/ 0 h 1158"/>
                <a:gd name="T112" fmla="*/ 0 w 4516"/>
                <a:gd name="T113" fmla="*/ 0 h 1158"/>
                <a:gd name="T114" fmla="*/ 0 w 4516"/>
                <a:gd name="T115" fmla="*/ 0 h 1158"/>
                <a:gd name="T116" fmla="*/ 0 w 4516"/>
                <a:gd name="T117" fmla="*/ 0 h 1158"/>
                <a:gd name="T118" fmla="*/ 0 w 4516"/>
                <a:gd name="T119" fmla="*/ 0 h 1158"/>
                <a:gd name="T120" fmla="*/ 0 w 4516"/>
                <a:gd name="T121" fmla="*/ 0 h 1158"/>
                <a:gd name="T122" fmla="*/ 0 w 4516"/>
                <a:gd name="T123" fmla="*/ 0 h 1158"/>
                <a:gd name="T124" fmla="*/ 0 w 4516"/>
                <a:gd name="T125" fmla="*/ 0 h 11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16"/>
                <a:gd name="T190" fmla="*/ 0 h 1158"/>
                <a:gd name="T191" fmla="*/ 4516 w 4516"/>
                <a:gd name="T192" fmla="*/ 1158 h 115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16" h="1158">
                  <a:moveTo>
                    <a:pt x="304" y="640"/>
                  </a:moveTo>
                  <a:lnTo>
                    <a:pt x="459" y="493"/>
                  </a:lnTo>
                  <a:cubicBezTo>
                    <a:pt x="463" y="489"/>
                    <a:pt x="469" y="484"/>
                    <a:pt x="475" y="481"/>
                  </a:cubicBezTo>
                  <a:lnTo>
                    <a:pt x="586" y="406"/>
                  </a:lnTo>
                  <a:lnTo>
                    <a:pt x="709" y="335"/>
                  </a:lnTo>
                  <a:lnTo>
                    <a:pt x="836" y="270"/>
                  </a:lnTo>
                  <a:lnTo>
                    <a:pt x="969" y="213"/>
                  </a:lnTo>
                  <a:lnTo>
                    <a:pt x="1106" y="161"/>
                  </a:lnTo>
                  <a:lnTo>
                    <a:pt x="1248" y="118"/>
                  </a:lnTo>
                  <a:lnTo>
                    <a:pt x="1392" y="80"/>
                  </a:lnTo>
                  <a:lnTo>
                    <a:pt x="1541" y="51"/>
                  </a:lnTo>
                  <a:lnTo>
                    <a:pt x="1694" y="28"/>
                  </a:lnTo>
                  <a:lnTo>
                    <a:pt x="1849" y="11"/>
                  </a:lnTo>
                  <a:lnTo>
                    <a:pt x="2007" y="3"/>
                  </a:lnTo>
                  <a:lnTo>
                    <a:pt x="2167" y="0"/>
                  </a:lnTo>
                  <a:lnTo>
                    <a:pt x="2329" y="5"/>
                  </a:lnTo>
                  <a:lnTo>
                    <a:pt x="2494" y="17"/>
                  </a:lnTo>
                  <a:lnTo>
                    <a:pt x="2660" y="35"/>
                  </a:lnTo>
                  <a:lnTo>
                    <a:pt x="2827" y="61"/>
                  </a:lnTo>
                  <a:lnTo>
                    <a:pt x="2996" y="93"/>
                  </a:lnTo>
                  <a:lnTo>
                    <a:pt x="3165" y="133"/>
                  </a:lnTo>
                  <a:lnTo>
                    <a:pt x="3335" y="180"/>
                  </a:lnTo>
                  <a:lnTo>
                    <a:pt x="3505" y="233"/>
                  </a:lnTo>
                  <a:lnTo>
                    <a:pt x="3676" y="294"/>
                  </a:lnTo>
                  <a:lnTo>
                    <a:pt x="3845" y="361"/>
                  </a:lnTo>
                  <a:lnTo>
                    <a:pt x="4015" y="436"/>
                  </a:lnTo>
                  <a:lnTo>
                    <a:pt x="4184" y="517"/>
                  </a:lnTo>
                  <a:lnTo>
                    <a:pt x="4350" y="606"/>
                  </a:lnTo>
                  <a:lnTo>
                    <a:pt x="4516" y="702"/>
                  </a:lnTo>
                  <a:lnTo>
                    <a:pt x="4401" y="904"/>
                  </a:lnTo>
                  <a:lnTo>
                    <a:pt x="4242" y="812"/>
                  </a:lnTo>
                  <a:lnTo>
                    <a:pt x="4082" y="726"/>
                  </a:lnTo>
                  <a:lnTo>
                    <a:pt x="3922" y="648"/>
                  </a:lnTo>
                  <a:lnTo>
                    <a:pt x="3761" y="577"/>
                  </a:lnTo>
                  <a:lnTo>
                    <a:pt x="3598" y="512"/>
                  </a:lnTo>
                  <a:lnTo>
                    <a:pt x="3437" y="455"/>
                  </a:lnTo>
                  <a:lnTo>
                    <a:pt x="3275" y="403"/>
                  </a:lnTo>
                  <a:lnTo>
                    <a:pt x="3113" y="359"/>
                  </a:lnTo>
                  <a:lnTo>
                    <a:pt x="2952" y="322"/>
                  </a:lnTo>
                  <a:lnTo>
                    <a:pt x="2793" y="290"/>
                  </a:lnTo>
                  <a:lnTo>
                    <a:pt x="2634" y="266"/>
                  </a:lnTo>
                  <a:lnTo>
                    <a:pt x="2477" y="248"/>
                  </a:lnTo>
                  <a:lnTo>
                    <a:pt x="2322" y="237"/>
                  </a:lnTo>
                  <a:lnTo>
                    <a:pt x="2170" y="233"/>
                  </a:lnTo>
                  <a:lnTo>
                    <a:pt x="2020" y="234"/>
                  </a:lnTo>
                  <a:lnTo>
                    <a:pt x="1872" y="243"/>
                  </a:lnTo>
                  <a:lnTo>
                    <a:pt x="1728" y="257"/>
                  </a:lnTo>
                  <a:lnTo>
                    <a:pt x="1587" y="279"/>
                  </a:lnTo>
                  <a:lnTo>
                    <a:pt x="1450" y="306"/>
                  </a:lnTo>
                  <a:lnTo>
                    <a:pt x="1315" y="340"/>
                  </a:lnTo>
                  <a:lnTo>
                    <a:pt x="1185" y="380"/>
                  </a:lnTo>
                  <a:lnTo>
                    <a:pt x="1061" y="425"/>
                  </a:lnTo>
                  <a:lnTo>
                    <a:pt x="940" y="477"/>
                  </a:lnTo>
                  <a:lnTo>
                    <a:pt x="824" y="536"/>
                  </a:lnTo>
                  <a:lnTo>
                    <a:pt x="714" y="599"/>
                  </a:lnTo>
                  <a:lnTo>
                    <a:pt x="602" y="674"/>
                  </a:lnTo>
                  <a:lnTo>
                    <a:pt x="618" y="662"/>
                  </a:lnTo>
                  <a:lnTo>
                    <a:pt x="463" y="809"/>
                  </a:lnTo>
                  <a:lnTo>
                    <a:pt x="304" y="640"/>
                  </a:lnTo>
                  <a:close/>
                  <a:moveTo>
                    <a:pt x="719" y="868"/>
                  </a:moveTo>
                  <a:lnTo>
                    <a:pt x="0" y="1158"/>
                  </a:lnTo>
                  <a:lnTo>
                    <a:pt x="201" y="407"/>
                  </a:lnTo>
                  <a:lnTo>
                    <a:pt x="719" y="868"/>
                  </a:lnTo>
                  <a:close/>
                </a:path>
              </a:pathLst>
            </a:custGeom>
            <a:solidFill>
              <a:srgbClr val="C0C0C0"/>
            </a:solidFill>
            <a:ln w="0">
              <a:solidFill>
                <a:srgbClr val="000000"/>
              </a:solidFill>
              <a:round/>
              <a:headEnd/>
              <a:tailEnd/>
            </a:ln>
          </p:spPr>
          <p:txBody>
            <a:bodyPr/>
            <a:lstStyle/>
            <a:p>
              <a:endParaRPr lang="en-US"/>
            </a:p>
          </p:txBody>
        </p:sp>
        <p:sp>
          <p:nvSpPr>
            <p:cNvPr id="368" name="Freeform 105"/>
            <p:cNvSpPr>
              <a:spLocks noEditPoints="1"/>
            </p:cNvSpPr>
            <p:nvPr/>
          </p:nvSpPr>
          <p:spPr bwMode="auto">
            <a:xfrm>
              <a:off x="1649" y="3482"/>
              <a:ext cx="509" cy="131"/>
            </a:xfrm>
            <a:custGeom>
              <a:avLst/>
              <a:gdLst>
                <a:gd name="T0" fmla="*/ 0 w 4516"/>
                <a:gd name="T1" fmla="*/ 0 h 1158"/>
                <a:gd name="T2" fmla="*/ 0 w 4516"/>
                <a:gd name="T3" fmla="*/ 0 h 1158"/>
                <a:gd name="T4" fmla="*/ 0 w 4516"/>
                <a:gd name="T5" fmla="*/ 0 h 1158"/>
                <a:gd name="T6" fmla="*/ 0 w 4516"/>
                <a:gd name="T7" fmla="*/ 0 h 1158"/>
                <a:gd name="T8" fmla="*/ 0 w 4516"/>
                <a:gd name="T9" fmla="*/ 0 h 1158"/>
                <a:gd name="T10" fmla="*/ 0 w 4516"/>
                <a:gd name="T11" fmla="*/ 0 h 1158"/>
                <a:gd name="T12" fmla="*/ 0 w 4516"/>
                <a:gd name="T13" fmla="*/ 0 h 1158"/>
                <a:gd name="T14" fmla="*/ 0 w 4516"/>
                <a:gd name="T15" fmla="*/ 0 h 1158"/>
                <a:gd name="T16" fmla="*/ 0 w 4516"/>
                <a:gd name="T17" fmla="*/ 0 h 1158"/>
                <a:gd name="T18" fmla="*/ 0 w 4516"/>
                <a:gd name="T19" fmla="*/ 0 h 1158"/>
                <a:gd name="T20" fmla="*/ 0 w 4516"/>
                <a:gd name="T21" fmla="*/ 0 h 1158"/>
                <a:gd name="T22" fmla="*/ 0 w 4516"/>
                <a:gd name="T23" fmla="*/ 0 h 1158"/>
                <a:gd name="T24" fmla="*/ 0 w 4516"/>
                <a:gd name="T25" fmla="*/ 0 h 1158"/>
                <a:gd name="T26" fmla="*/ 0 w 4516"/>
                <a:gd name="T27" fmla="*/ 0 h 1158"/>
                <a:gd name="T28" fmla="*/ 0 w 4516"/>
                <a:gd name="T29" fmla="*/ 0 h 1158"/>
                <a:gd name="T30" fmla="*/ 0 w 4516"/>
                <a:gd name="T31" fmla="*/ 0 h 1158"/>
                <a:gd name="T32" fmla="*/ 0 w 4516"/>
                <a:gd name="T33" fmla="*/ 0 h 1158"/>
                <a:gd name="T34" fmla="*/ 0 w 4516"/>
                <a:gd name="T35" fmla="*/ 0 h 1158"/>
                <a:gd name="T36" fmla="*/ 0 w 4516"/>
                <a:gd name="T37" fmla="*/ 0 h 1158"/>
                <a:gd name="T38" fmla="*/ 0 w 4516"/>
                <a:gd name="T39" fmla="*/ 0 h 1158"/>
                <a:gd name="T40" fmla="*/ 1 w 4516"/>
                <a:gd name="T41" fmla="*/ 0 h 1158"/>
                <a:gd name="T42" fmla="*/ 1 w 4516"/>
                <a:gd name="T43" fmla="*/ 0 h 1158"/>
                <a:gd name="T44" fmla="*/ 1 w 4516"/>
                <a:gd name="T45" fmla="*/ 0 h 1158"/>
                <a:gd name="T46" fmla="*/ 1 w 4516"/>
                <a:gd name="T47" fmla="*/ 0 h 1158"/>
                <a:gd name="T48" fmla="*/ 1 w 4516"/>
                <a:gd name="T49" fmla="*/ 0 h 1158"/>
                <a:gd name="T50" fmla="*/ 1 w 4516"/>
                <a:gd name="T51" fmla="*/ 0 h 1158"/>
                <a:gd name="T52" fmla="*/ 1 w 4516"/>
                <a:gd name="T53" fmla="*/ 0 h 1158"/>
                <a:gd name="T54" fmla="*/ 1 w 4516"/>
                <a:gd name="T55" fmla="*/ 0 h 1158"/>
                <a:gd name="T56" fmla="*/ 1 w 4516"/>
                <a:gd name="T57" fmla="*/ 0 h 1158"/>
                <a:gd name="T58" fmla="*/ 1 w 4516"/>
                <a:gd name="T59" fmla="*/ 0 h 1158"/>
                <a:gd name="T60" fmla="*/ 1 w 4516"/>
                <a:gd name="T61" fmla="*/ 0 h 1158"/>
                <a:gd name="T62" fmla="*/ 1 w 4516"/>
                <a:gd name="T63" fmla="*/ 0 h 1158"/>
                <a:gd name="T64" fmla="*/ 1 w 4516"/>
                <a:gd name="T65" fmla="*/ 0 h 1158"/>
                <a:gd name="T66" fmla="*/ 1 w 4516"/>
                <a:gd name="T67" fmla="*/ 0 h 1158"/>
                <a:gd name="T68" fmla="*/ 1 w 4516"/>
                <a:gd name="T69" fmla="*/ 0 h 1158"/>
                <a:gd name="T70" fmla="*/ 1 w 4516"/>
                <a:gd name="T71" fmla="*/ 0 h 1158"/>
                <a:gd name="T72" fmla="*/ 1 w 4516"/>
                <a:gd name="T73" fmla="*/ 0 h 1158"/>
                <a:gd name="T74" fmla="*/ 1 w 4516"/>
                <a:gd name="T75" fmla="*/ 0 h 1158"/>
                <a:gd name="T76" fmla="*/ 0 w 4516"/>
                <a:gd name="T77" fmla="*/ 0 h 1158"/>
                <a:gd name="T78" fmla="*/ 0 w 4516"/>
                <a:gd name="T79" fmla="*/ 0 h 1158"/>
                <a:gd name="T80" fmla="*/ 0 w 4516"/>
                <a:gd name="T81" fmla="*/ 0 h 1158"/>
                <a:gd name="T82" fmla="*/ 0 w 4516"/>
                <a:gd name="T83" fmla="*/ 0 h 1158"/>
                <a:gd name="T84" fmla="*/ 0 w 4516"/>
                <a:gd name="T85" fmla="*/ 0 h 1158"/>
                <a:gd name="T86" fmla="*/ 0 w 4516"/>
                <a:gd name="T87" fmla="*/ 0 h 1158"/>
                <a:gd name="T88" fmla="*/ 0 w 4516"/>
                <a:gd name="T89" fmla="*/ 0 h 1158"/>
                <a:gd name="T90" fmla="*/ 0 w 4516"/>
                <a:gd name="T91" fmla="*/ 0 h 1158"/>
                <a:gd name="T92" fmla="*/ 0 w 4516"/>
                <a:gd name="T93" fmla="*/ 0 h 1158"/>
                <a:gd name="T94" fmla="*/ 0 w 4516"/>
                <a:gd name="T95" fmla="*/ 0 h 1158"/>
                <a:gd name="T96" fmla="*/ 0 w 4516"/>
                <a:gd name="T97" fmla="*/ 0 h 1158"/>
                <a:gd name="T98" fmla="*/ 0 w 4516"/>
                <a:gd name="T99" fmla="*/ 0 h 1158"/>
                <a:gd name="T100" fmla="*/ 0 w 4516"/>
                <a:gd name="T101" fmla="*/ 0 h 1158"/>
                <a:gd name="T102" fmla="*/ 0 w 4516"/>
                <a:gd name="T103" fmla="*/ 0 h 1158"/>
                <a:gd name="T104" fmla="*/ 0 w 4516"/>
                <a:gd name="T105" fmla="*/ 0 h 1158"/>
                <a:gd name="T106" fmla="*/ 0 w 4516"/>
                <a:gd name="T107" fmla="*/ 0 h 1158"/>
                <a:gd name="T108" fmla="*/ 0 w 4516"/>
                <a:gd name="T109" fmla="*/ 0 h 1158"/>
                <a:gd name="T110" fmla="*/ 0 w 4516"/>
                <a:gd name="T111" fmla="*/ 0 h 1158"/>
                <a:gd name="T112" fmla="*/ 0 w 4516"/>
                <a:gd name="T113" fmla="*/ 0 h 1158"/>
                <a:gd name="T114" fmla="*/ 0 w 4516"/>
                <a:gd name="T115" fmla="*/ 0 h 1158"/>
                <a:gd name="T116" fmla="*/ 0 w 4516"/>
                <a:gd name="T117" fmla="*/ 0 h 1158"/>
                <a:gd name="T118" fmla="*/ 0 w 4516"/>
                <a:gd name="T119" fmla="*/ 0 h 1158"/>
                <a:gd name="T120" fmla="*/ 0 w 4516"/>
                <a:gd name="T121" fmla="*/ 0 h 1158"/>
                <a:gd name="T122" fmla="*/ 0 w 4516"/>
                <a:gd name="T123" fmla="*/ 0 h 1158"/>
                <a:gd name="T124" fmla="*/ 0 w 4516"/>
                <a:gd name="T125" fmla="*/ 0 h 11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16"/>
                <a:gd name="T190" fmla="*/ 0 h 1158"/>
                <a:gd name="T191" fmla="*/ 4516 w 4516"/>
                <a:gd name="T192" fmla="*/ 1158 h 115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16" h="1158">
                  <a:moveTo>
                    <a:pt x="304" y="640"/>
                  </a:moveTo>
                  <a:lnTo>
                    <a:pt x="459" y="493"/>
                  </a:lnTo>
                  <a:cubicBezTo>
                    <a:pt x="463" y="489"/>
                    <a:pt x="469" y="484"/>
                    <a:pt x="475" y="481"/>
                  </a:cubicBezTo>
                  <a:lnTo>
                    <a:pt x="586" y="406"/>
                  </a:lnTo>
                  <a:lnTo>
                    <a:pt x="709" y="335"/>
                  </a:lnTo>
                  <a:lnTo>
                    <a:pt x="836" y="270"/>
                  </a:lnTo>
                  <a:lnTo>
                    <a:pt x="969" y="213"/>
                  </a:lnTo>
                  <a:lnTo>
                    <a:pt x="1106" y="161"/>
                  </a:lnTo>
                  <a:lnTo>
                    <a:pt x="1248" y="118"/>
                  </a:lnTo>
                  <a:lnTo>
                    <a:pt x="1392" y="80"/>
                  </a:lnTo>
                  <a:lnTo>
                    <a:pt x="1541" y="51"/>
                  </a:lnTo>
                  <a:lnTo>
                    <a:pt x="1694" y="28"/>
                  </a:lnTo>
                  <a:lnTo>
                    <a:pt x="1849" y="11"/>
                  </a:lnTo>
                  <a:lnTo>
                    <a:pt x="2007" y="3"/>
                  </a:lnTo>
                  <a:lnTo>
                    <a:pt x="2167" y="0"/>
                  </a:lnTo>
                  <a:lnTo>
                    <a:pt x="2329" y="5"/>
                  </a:lnTo>
                  <a:lnTo>
                    <a:pt x="2494" y="17"/>
                  </a:lnTo>
                  <a:lnTo>
                    <a:pt x="2660" y="35"/>
                  </a:lnTo>
                  <a:lnTo>
                    <a:pt x="2827" y="61"/>
                  </a:lnTo>
                  <a:lnTo>
                    <a:pt x="2996" y="93"/>
                  </a:lnTo>
                  <a:lnTo>
                    <a:pt x="3165" y="133"/>
                  </a:lnTo>
                  <a:lnTo>
                    <a:pt x="3335" y="180"/>
                  </a:lnTo>
                  <a:lnTo>
                    <a:pt x="3505" y="233"/>
                  </a:lnTo>
                  <a:lnTo>
                    <a:pt x="3676" y="294"/>
                  </a:lnTo>
                  <a:lnTo>
                    <a:pt x="3845" y="361"/>
                  </a:lnTo>
                  <a:lnTo>
                    <a:pt x="4015" y="436"/>
                  </a:lnTo>
                  <a:lnTo>
                    <a:pt x="4184" y="517"/>
                  </a:lnTo>
                  <a:lnTo>
                    <a:pt x="4350" y="606"/>
                  </a:lnTo>
                  <a:lnTo>
                    <a:pt x="4516" y="702"/>
                  </a:lnTo>
                  <a:lnTo>
                    <a:pt x="4401" y="904"/>
                  </a:lnTo>
                  <a:lnTo>
                    <a:pt x="4242" y="812"/>
                  </a:lnTo>
                  <a:lnTo>
                    <a:pt x="4082" y="726"/>
                  </a:lnTo>
                  <a:lnTo>
                    <a:pt x="3922" y="648"/>
                  </a:lnTo>
                  <a:lnTo>
                    <a:pt x="3761" y="577"/>
                  </a:lnTo>
                  <a:lnTo>
                    <a:pt x="3598" y="512"/>
                  </a:lnTo>
                  <a:lnTo>
                    <a:pt x="3437" y="455"/>
                  </a:lnTo>
                  <a:lnTo>
                    <a:pt x="3275" y="403"/>
                  </a:lnTo>
                  <a:lnTo>
                    <a:pt x="3113" y="359"/>
                  </a:lnTo>
                  <a:lnTo>
                    <a:pt x="2952" y="322"/>
                  </a:lnTo>
                  <a:lnTo>
                    <a:pt x="2793" y="290"/>
                  </a:lnTo>
                  <a:lnTo>
                    <a:pt x="2634" y="266"/>
                  </a:lnTo>
                  <a:lnTo>
                    <a:pt x="2477" y="248"/>
                  </a:lnTo>
                  <a:lnTo>
                    <a:pt x="2322" y="237"/>
                  </a:lnTo>
                  <a:lnTo>
                    <a:pt x="2170" y="233"/>
                  </a:lnTo>
                  <a:lnTo>
                    <a:pt x="2020" y="234"/>
                  </a:lnTo>
                  <a:lnTo>
                    <a:pt x="1872" y="243"/>
                  </a:lnTo>
                  <a:lnTo>
                    <a:pt x="1728" y="257"/>
                  </a:lnTo>
                  <a:lnTo>
                    <a:pt x="1587" y="279"/>
                  </a:lnTo>
                  <a:lnTo>
                    <a:pt x="1450" y="306"/>
                  </a:lnTo>
                  <a:lnTo>
                    <a:pt x="1315" y="340"/>
                  </a:lnTo>
                  <a:lnTo>
                    <a:pt x="1185" y="380"/>
                  </a:lnTo>
                  <a:lnTo>
                    <a:pt x="1061" y="425"/>
                  </a:lnTo>
                  <a:lnTo>
                    <a:pt x="940" y="477"/>
                  </a:lnTo>
                  <a:lnTo>
                    <a:pt x="824" y="536"/>
                  </a:lnTo>
                  <a:lnTo>
                    <a:pt x="714" y="599"/>
                  </a:lnTo>
                  <a:lnTo>
                    <a:pt x="602" y="674"/>
                  </a:lnTo>
                  <a:lnTo>
                    <a:pt x="618" y="662"/>
                  </a:lnTo>
                  <a:lnTo>
                    <a:pt x="463" y="809"/>
                  </a:lnTo>
                  <a:lnTo>
                    <a:pt x="304" y="640"/>
                  </a:lnTo>
                  <a:close/>
                  <a:moveTo>
                    <a:pt x="719" y="868"/>
                  </a:moveTo>
                  <a:lnTo>
                    <a:pt x="0" y="1158"/>
                  </a:lnTo>
                  <a:lnTo>
                    <a:pt x="201" y="407"/>
                  </a:lnTo>
                  <a:lnTo>
                    <a:pt x="719" y="868"/>
                  </a:lnTo>
                  <a:close/>
                </a:path>
              </a:pathLst>
            </a:custGeom>
            <a:noFill/>
            <a:ln w="158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69" name="Rectangle 106"/>
          <p:cNvSpPr>
            <a:spLocks noChangeArrowheads="1"/>
          </p:cNvSpPr>
          <p:nvPr/>
        </p:nvSpPr>
        <p:spPr bwMode="auto">
          <a:xfrm>
            <a:off x="4595449" y="2179638"/>
            <a:ext cx="6588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Marketing</a:t>
            </a:r>
            <a:endParaRPr lang="en-GB" altLang="en-US"/>
          </a:p>
        </p:txBody>
      </p:sp>
      <p:grpSp>
        <p:nvGrpSpPr>
          <p:cNvPr id="370" name="Group 107"/>
          <p:cNvGrpSpPr>
            <a:grpSpLocks/>
          </p:cNvGrpSpPr>
          <p:nvPr/>
        </p:nvGrpSpPr>
        <p:grpSpPr bwMode="auto">
          <a:xfrm>
            <a:off x="2938099" y="2374900"/>
            <a:ext cx="3816350" cy="3890963"/>
            <a:chOff x="1813" y="1496"/>
            <a:chExt cx="2404" cy="2451"/>
          </a:xfrm>
        </p:grpSpPr>
        <p:sp>
          <p:nvSpPr>
            <p:cNvPr id="371" name="Oval 108"/>
            <p:cNvSpPr>
              <a:spLocks noChangeArrowheads="1"/>
            </p:cNvSpPr>
            <p:nvPr/>
          </p:nvSpPr>
          <p:spPr bwMode="auto">
            <a:xfrm>
              <a:off x="1813" y="1496"/>
              <a:ext cx="2404" cy="2451"/>
            </a:xfrm>
            <a:prstGeom prst="ellipse">
              <a:avLst/>
            </a:prstGeom>
            <a:solidFill>
              <a:srgbClr val="FFFFFF"/>
            </a:solidFill>
            <a:ln w="0">
              <a:solidFill>
                <a:srgbClr val="000000"/>
              </a:solidFill>
              <a:round/>
              <a:headEnd/>
              <a:tailEnd/>
            </a:ln>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sp>
          <p:nvSpPr>
            <p:cNvPr id="372" name="Oval 109"/>
            <p:cNvSpPr>
              <a:spLocks noChangeArrowheads="1"/>
            </p:cNvSpPr>
            <p:nvPr/>
          </p:nvSpPr>
          <p:spPr bwMode="auto">
            <a:xfrm>
              <a:off x="1813" y="1496"/>
              <a:ext cx="2404" cy="2451"/>
            </a:xfrm>
            <a:prstGeom prst="ellipse">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sp>
        <p:nvSpPr>
          <p:cNvPr id="373" name="Oval 110"/>
          <p:cNvSpPr>
            <a:spLocks noChangeArrowheads="1"/>
          </p:cNvSpPr>
          <p:nvPr/>
        </p:nvSpPr>
        <p:spPr bwMode="auto">
          <a:xfrm>
            <a:off x="2938099" y="2374900"/>
            <a:ext cx="3816350" cy="3890963"/>
          </a:xfrm>
          <a:prstGeom prst="ellipse">
            <a:avLst/>
          </a:prstGeom>
          <a:noFill/>
          <a:ln w="8413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nvGrpSpPr>
          <p:cNvPr id="374" name="Group 111"/>
          <p:cNvGrpSpPr>
            <a:grpSpLocks/>
          </p:cNvGrpSpPr>
          <p:nvPr/>
        </p:nvGrpSpPr>
        <p:grpSpPr bwMode="auto">
          <a:xfrm>
            <a:off x="2938099" y="2374900"/>
            <a:ext cx="3816350" cy="3890963"/>
            <a:chOff x="1813" y="1496"/>
            <a:chExt cx="2404" cy="2451"/>
          </a:xfrm>
        </p:grpSpPr>
        <p:sp>
          <p:nvSpPr>
            <p:cNvPr id="375" name="Oval 112"/>
            <p:cNvSpPr>
              <a:spLocks noChangeArrowheads="1"/>
            </p:cNvSpPr>
            <p:nvPr/>
          </p:nvSpPr>
          <p:spPr bwMode="auto">
            <a:xfrm>
              <a:off x="1813" y="1496"/>
              <a:ext cx="2404" cy="2451"/>
            </a:xfrm>
            <a:prstGeom prst="ellipse">
              <a:avLst/>
            </a:prstGeom>
            <a:solidFill>
              <a:srgbClr val="FFFFFF"/>
            </a:solidFill>
            <a:ln w="0">
              <a:solidFill>
                <a:srgbClr val="000000"/>
              </a:solidFill>
              <a:round/>
              <a:headEnd/>
              <a:tailEnd/>
            </a:ln>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sp>
          <p:nvSpPr>
            <p:cNvPr id="376" name="Oval 113"/>
            <p:cNvSpPr>
              <a:spLocks noChangeArrowheads="1"/>
            </p:cNvSpPr>
            <p:nvPr/>
          </p:nvSpPr>
          <p:spPr bwMode="auto">
            <a:xfrm>
              <a:off x="1813" y="1496"/>
              <a:ext cx="2404" cy="2451"/>
            </a:xfrm>
            <a:prstGeom prst="ellipse">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sp>
        <p:nvSpPr>
          <p:cNvPr id="377" name="Oval 114"/>
          <p:cNvSpPr>
            <a:spLocks noChangeArrowheads="1"/>
          </p:cNvSpPr>
          <p:nvPr/>
        </p:nvSpPr>
        <p:spPr bwMode="auto">
          <a:xfrm>
            <a:off x="2938099" y="2374900"/>
            <a:ext cx="3816350" cy="3890963"/>
          </a:xfrm>
          <a:prstGeom prst="ellipse">
            <a:avLst/>
          </a:prstGeom>
          <a:noFill/>
          <a:ln w="8413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nvGrpSpPr>
          <p:cNvPr id="378" name="Group 115"/>
          <p:cNvGrpSpPr>
            <a:grpSpLocks/>
          </p:cNvGrpSpPr>
          <p:nvPr/>
        </p:nvGrpSpPr>
        <p:grpSpPr bwMode="auto">
          <a:xfrm>
            <a:off x="2844436" y="2500313"/>
            <a:ext cx="485775" cy="692150"/>
            <a:chOff x="1754" y="1575"/>
            <a:chExt cx="306" cy="436"/>
          </a:xfrm>
        </p:grpSpPr>
        <p:sp>
          <p:nvSpPr>
            <p:cNvPr id="379" name="Freeform 116"/>
            <p:cNvSpPr>
              <a:spLocks noEditPoints="1"/>
            </p:cNvSpPr>
            <p:nvPr/>
          </p:nvSpPr>
          <p:spPr bwMode="auto">
            <a:xfrm>
              <a:off x="1754" y="1575"/>
              <a:ext cx="306" cy="436"/>
            </a:xfrm>
            <a:custGeom>
              <a:avLst/>
              <a:gdLst>
                <a:gd name="T0" fmla="*/ 0 w 5416"/>
                <a:gd name="T1" fmla="*/ 0 h 7734"/>
                <a:gd name="T2" fmla="*/ 0 w 5416"/>
                <a:gd name="T3" fmla="*/ 0 h 7734"/>
                <a:gd name="T4" fmla="*/ 0 w 5416"/>
                <a:gd name="T5" fmla="*/ 0 h 7734"/>
                <a:gd name="T6" fmla="*/ 0 w 5416"/>
                <a:gd name="T7" fmla="*/ 0 h 7734"/>
                <a:gd name="T8" fmla="*/ 0 w 5416"/>
                <a:gd name="T9" fmla="*/ 0 h 7734"/>
                <a:gd name="T10" fmla="*/ 0 w 5416"/>
                <a:gd name="T11" fmla="*/ 0 h 7734"/>
                <a:gd name="T12" fmla="*/ 0 w 5416"/>
                <a:gd name="T13" fmla="*/ 0 h 7734"/>
                <a:gd name="T14" fmla="*/ 0 w 5416"/>
                <a:gd name="T15" fmla="*/ 0 h 7734"/>
                <a:gd name="T16" fmla="*/ 0 w 5416"/>
                <a:gd name="T17" fmla="*/ 0 h 7734"/>
                <a:gd name="T18" fmla="*/ 0 w 5416"/>
                <a:gd name="T19" fmla="*/ 0 h 7734"/>
                <a:gd name="T20" fmla="*/ 0 w 5416"/>
                <a:gd name="T21" fmla="*/ 0 h 7734"/>
                <a:gd name="T22" fmla="*/ 0 w 5416"/>
                <a:gd name="T23" fmla="*/ 0 h 7734"/>
                <a:gd name="T24" fmla="*/ 0 w 5416"/>
                <a:gd name="T25" fmla="*/ 0 h 7734"/>
                <a:gd name="T26" fmla="*/ 0 w 5416"/>
                <a:gd name="T27" fmla="*/ 0 h 7734"/>
                <a:gd name="T28" fmla="*/ 0 w 5416"/>
                <a:gd name="T29" fmla="*/ 0 h 7734"/>
                <a:gd name="T30" fmla="*/ 0 w 5416"/>
                <a:gd name="T31" fmla="*/ 0 h 7734"/>
                <a:gd name="T32" fmla="*/ 0 w 5416"/>
                <a:gd name="T33" fmla="*/ 0 h 7734"/>
                <a:gd name="T34" fmla="*/ 0 w 5416"/>
                <a:gd name="T35" fmla="*/ 0 h 7734"/>
                <a:gd name="T36" fmla="*/ 0 w 5416"/>
                <a:gd name="T37" fmla="*/ 0 h 7734"/>
                <a:gd name="T38" fmla="*/ 0 w 5416"/>
                <a:gd name="T39" fmla="*/ 0 h 7734"/>
                <a:gd name="T40" fmla="*/ 0 w 5416"/>
                <a:gd name="T41" fmla="*/ 0 h 7734"/>
                <a:gd name="T42" fmla="*/ 0 w 5416"/>
                <a:gd name="T43" fmla="*/ 0 h 7734"/>
                <a:gd name="T44" fmla="*/ 0 w 5416"/>
                <a:gd name="T45" fmla="*/ 0 h 7734"/>
                <a:gd name="T46" fmla="*/ 0 w 5416"/>
                <a:gd name="T47" fmla="*/ 0 h 7734"/>
                <a:gd name="T48" fmla="*/ 0 w 5416"/>
                <a:gd name="T49" fmla="*/ 0 h 7734"/>
                <a:gd name="T50" fmla="*/ 0 w 5416"/>
                <a:gd name="T51" fmla="*/ 0 h 7734"/>
                <a:gd name="T52" fmla="*/ 0 w 5416"/>
                <a:gd name="T53" fmla="*/ 0 h 7734"/>
                <a:gd name="T54" fmla="*/ 0 w 5416"/>
                <a:gd name="T55" fmla="*/ 0 h 7734"/>
                <a:gd name="T56" fmla="*/ 0 w 5416"/>
                <a:gd name="T57" fmla="*/ 0 h 7734"/>
                <a:gd name="T58" fmla="*/ 0 w 5416"/>
                <a:gd name="T59" fmla="*/ 0 h 7734"/>
                <a:gd name="T60" fmla="*/ 0 w 5416"/>
                <a:gd name="T61" fmla="*/ 0 h 7734"/>
                <a:gd name="T62" fmla="*/ 0 w 5416"/>
                <a:gd name="T63" fmla="*/ 0 h 7734"/>
                <a:gd name="T64" fmla="*/ 0 w 5416"/>
                <a:gd name="T65" fmla="*/ 0 h 7734"/>
                <a:gd name="T66" fmla="*/ 0 w 5416"/>
                <a:gd name="T67" fmla="*/ 0 h 7734"/>
                <a:gd name="T68" fmla="*/ 0 w 5416"/>
                <a:gd name="T69" fmla="*/ 0 h 7734"/>
                <a:gd name="T70" fmla="*/ 0 w 5416"/>
                <a:gd name="T71" fmla="*/ 0 h 7734"/>
                <a:gd name="T72" fmla="*/ 0 w 5416"/>
                <a:gd name="T73" fmla="*/ 0 h 7734"/>
                <a:gd name="T74" fmla="*/ 0 w 5416"/>
                <a:gd name="T75" fmla="*/ 0 h 7734"/>
                <a:gd name="T76" fmla="*/ 0 w 5416"/>
                <a:gd name="T77" fmla="*/ 0 h 7734"/>
                <a:gd name="T78" fmla="*/ 0 w 5416"/>
                <a:gd name="T79" fmla="*/ 0 h 7734"/>
                <a:gd name="T80" fmla="*/ 0 w 5416"/>
                <a:gd name="T81" fmla="*/ 0 h 7734"/>
                <a:gd name="T82" fmla="*/ 0 w 5416"/>
                <a:gd name="T83" fmla="*/ 0 h 7734"/>
                <a:gd name="T84" fmla="*/ 0 w 5416"/>
                <a:gd name="T85" fmla="*/ 0 h 7734"/>
                <a:gd name="T86" fmla="*/ 0 w 5416"/>
                <a:gd name="T87" fmla="*/ 0 h 7734"/>
                <a:gd name="T88" fmla="*/ 0 w 5416"/>
                <a:gd name="T89" fmla="*/ 0 h 7734"/>
                <a:gd name="T90" fmla="*/ 0 w 5416"/>
                <a:gd name="T91" fmla="*/ 0 h 7734"/>
                <a:gd name="T92" fmla="*/ 0 w 5416"/>
                <a:gd name="T93" fmla="*/ 0 h 7734"/>
                <a:gd name="T94" fmla="*/ 0 w 5416"/>
                <a:gd name="T95" fmla="*/ 0 h 7734"/>
                <a:gd name="T96" fmla="*/ 0 w 5416"/>
                <a:gd name="T97" fmla="*/ 0 h 7734"/>
                <a:gd name="T98" fmla="*/ 0 w 5416"/>
                <a:gd name="T99" fmla="*/ 0 h 7734"/>
                <a:gd name="T100" fmla="*/ 0 w 5416"/>
                <a:gd name="T101" fmla="*/ 0 h 7734"/>
                <a:gd name="T102" fmla="*/ 0 w 5416"/>
                <a:gd name="T103" fmla="*/ 0 h 7734"/>
                <a:gd name="T104" fmla="*/ 0 w 5416"/>
                <a:gd name="T105" fmla="*/ 0 h 7734"/>
                <a:gd name="T106" fmla="*/ 0 w 5416"/>
                <a:gd name="T107" fmla="*/ 0 h 7734"/>
                <a:gd name="T108" fmla="*/ 0 w 5416"/>
                <a:gd name="T109" fmla="*/ 0 h 7734"/>
                <a:gd name="T110" fmla="*/ 0 w 5416"/>
                <a:gd name="T111" fmla="*/ 0 h 7734"/>
                <a:gd name="T112" fmla="*/ 0 w 5416"/>
                <a:gd name="T113" fmla="*/ 0 h 7734"/>
                <a:gd name="T114" fmla="*/ 0 w 5416"/>
                <a:gd name="T115" fmla="*/ 0 h 7734"/>
                <a:gd name="T116" fmla="*/ 0 w 5416"/>
                <a:gd name="T117" fmla="*/ 0 h 7734"/>
                <a:gd name="T118" fmla="*/ 0 w 5416"/>
                <a:gd name="T119" fmla="*/ 0 h 7734"/>
                <a:gd name="T120" fmla="*/ 0 w 5416"/>
                <a:gd name="T121" fmla="*/ 0 h 7734"/>
                <a:gd name="T122" fmla="*/ 0 w 5416"/>
                <a:gd name="T123" fmla="*/ 0 h 7734"/>
                <a:gd name="T124" fmla="*/ 0 w 5416"/>
                <a:gd name="T125" fmla="*/ 0 h 77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416"/>
                <a:gd name="T190" fmla="*/ 0 h 7734"/>
                <a:gd name="T191" fmla="*/ 5416 w 5416"/>
                <a:gd name="T192" fmla="*/ 7734 h 77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416" h="7734">
                  <a:moveTo>
                    <a:pt x="1196" y="419"/>
                  </a:moveTo>
                  <a:lnTo>
                    <a:pt x="1605" y="535"/>
                  </a:lnTo>
                  <a:cubicBezTo>
                    <a:pt x="1617" y="538"/>
                    <a:pt x="1629" y="543"/>
                    <a:pt x="1641" y="548"/>
                  </a:cubicBezTo>
                  <a:lnTo>
                    <a:pt x="1882" y="663"/>
                  </a:lnTo>
                  <a:lnTo>
                    <a:pt x="2130" y="800"/>
                  </a:lnTo>
                  <a:lnTo>
                    <a:pt x="2371" y="953"/>
                  </a:lnTo>
                  <a:lnTo>
                    <a:pt x="2607" y="1122"/>
                  </a:lnTo>
                  <a:lnTo>
                    <a:pt x="2834" y="1306"/>
                  </a:lnTo>
                  <a:lnTo>
                    <a:pt x="3053" y="1503"/>
                  </a:lnTo>
                  <a:lnTo>
                    <a:pt x="3266" y="1716"/>
                  </a:lnTo>
                  <a:lnTo>
                    <a:pt x="3470" y="1940"/>
                  </a:lnTo>
                  <a:lnTo>
                    <a:pt x="3665" y="2178"/>
                  </a:lnTo>
                  <a:lnTo>
                    <a:pt x="3852" y="2428"/>
                  </a:lnTo>
                  <a:lnTo>
                    <a:pt x="4029" y="2691"/>
                  </a:lnTo>
                  <a:lnTo>
                    <a:pt x="4198" y="2963"/>
                  </a:lnTo>
                  <a:lnTo>
                    <a:pt x="4357" y="3248"/>
                  </a:lnTo>
                  <a:lnTo>
                    <a:pt x="4505" y="3543"/>
                  </a:lnTo>
                  <a:lnTo>
                    <a:pt x="4645" y="3848"/>
                  </a:lnTo>
                  <a:lnTo>
                    <a:pt x="4773" y="4162"/>
                  </a:lnTo>
                  <a:lnTo>
                    <a:pt x="4891" y="4485"/>
                  </a:lnTo>
                  <a:lnTo>
                    <a:pt x="4998" y="4816"/>
                  </a:lnTo>
                  <a:lnTo>
                    <a:pt x="5093" y="5156"/>
                  </a:lnTo>
                  <a:lnTo>
                    <a:pt x="5177" y="5505"/>
                  </a:lnTo>
                  <a:lnTo>
                    <a:pt x="5249" y="5858"/>
                  </a:lnTo>
                  <a:lnTo>
                    <a:pt x="5308" y="6221"/>
                  </a:lnTo>
                  <a:lnTo>
                    <a:pt x="5355" y="6589"/>
                  </a:lnTo>
                  <a:lnTo>
                    <a:pt x="5389" y="6962"/>
                  </a:lnTo>
                  <a:lnTo>
                    <a:pt x="5410" y="7342"/>
                  </a:lnTo>
                  <a:lnTo>
                    <a:pt x="5416" y="7726"/>
                  </a:lnTo>
                  <a:lnTo>
                    <a:pt x="4956" y="7734"/>
                  </a:lnTo>
                  <a:lnTo>
                    <a:pt x="4949" y="7367"/>
                  </a:lnTo>
                  <a:lnTo>
                    <a:pt x="4930" y="7004"/>
                  </a:lnTo>
                  <a:lnTo>
                    <a:pt x="4898" y="6647"/>
                  </a:lnTo>
                  <a:lnTo>
                    <a:pt x="4853" y="6296"/>
                  </a:lnTo>
                  <a:lnTo>
                    <a:pt x="4797" y="5951"/>
                  </a:lnTo>
                  <a:lnTo>
                    <a:pt x="4728" y="5613"/>
                  </a:lnTo>
                  <a:lnTo>
                    <a:pt x="4650" y="5282"/>
                  </a:lnTo>
                  <a:lnTo>
                    <a:pt x="4560" y="4960"/>
                  </a:lnTo>
                  <a:lnTo>
                    <a:pt x="4458" y="4644"/>
                  </a:lnTo>
                  <a:lnTo>
                    <a:pt x="4347" y="4338"/>
                  </a:lnTo>
                  <a:lnTo>
                    <a:pt x="4225" y="4040"/>
                  </a:lnTo>
                  <a:lnTo>
                    <a:pt x="4095" y="3752"/>
                  </a:lnTo>
                  <a:lnTo>
                    <a:pt x="3955" y="3475"/>
                  </a:lnTo>
                  <a:lnTo>
                    <a:pt x="3806" y="3207"/>
                  </a:lnTo>
                  <a:lnTo>
                    <a:pt x="3648" y="2951"/>
                  </a:lnTo>
                  <a:lnTo>
                    <a:pt x="3483" y="2707"/>
                  </a:lnTo>
                  <a:lnTo>
                    <a:pt x="3308" y="2473"/>
                  </a:lnTo>
                  <a:lnTo>
                    <a:pt x="3129" y="2252"/>
                  </a:lnTo>
                  <a:lnTo>
                    <a:pt x="2940" y="2044"/>
                  </a:lnTo>
                  <a:lnTo>
                    <a:pt x="2747" y="1848"/>
                  </a:lnTo>
                  <a:lnTo>
                    <a:pt x="2544" y="1667"/>
                  </a:lnTo>
                  <a:lnTo>
                    <a:pt x="2338" y="1499"/>
                  </a:lnTo>
                  <a:lnTo>
                    <a:pt x="2125" y="1345"/>
                  </a:lnTo>
                  <a:lnTo>
                    <a:pt x="1908" y="1206"/>
                  </a:lnTo>
                  <a:lnTo>
                    <a:pt x="1684" y="1083"/>
                  </a:lnTo>
                  <a:lnTo>
                    <a:pt x="1443" y="968"/>
                  </a:lnTo>
                  <a:lnTo>
                    <a:pt x="1480" y="981"/>
                  </a:lnTo>
                  <a:lnTo>
                    <a:pt x="1071" y="864"/>
                  </a:lnTo>
                  <a:lnTo>
                    <a:pt x="1196" y="419"/>
                  </a:lnTo>
                  <a:close/>
                  <a:moveTo>
                    <a:pt x="1233" y="1368"/>
                  </a:moveTo>
                  <a:lnTo>
                    <a:pt x="0" y="429"/>
                  </a:lnTo>
                  <a:lnTo>
                    <a:pt x="1486" y="0"/>
                  </a:lnTo>
                  <a:lnTo>
                    <a:pt x="1233" y="1368"/>
                  </a:lnTo>
                  <a:close/>
                </a:path>
              </a:pathLst>
            </a:custGeom>
            <a:solidFill>
              <a:srgbClr val="C0C0C0"/>
            </a:solidFill>
            <a:ln w="0">
              <a:solidFill>
                <a:srgbClr val="000000"/>
              </a:solidFill>
              <a:round/>
              <a:headEnd/>
              <a:tailEnd/>
            </a:ln>
          </p:spPr>
          <p:txBody>
            <a:bodyPr/>
            <a:lstStyle/>
            <a:p>
              <a:endParaRPr lang="en-US"/>
            </a:p>
          </p:txBody>
        </p:sp>
        <p:sp>
          <p:nvSpPr>
            <p:cNvPr id="380" name="Freeform 117"/>
            <p:cNvSpPr>
              <a:spLocks noEditPoints="1"/>
            </p:cNvSpPr>
            <p:nvPr/>
          </p:nvSpPr>
          <p:spPr bwMode="auto">
            <a:xfrm>
              <a:off x="1754" y="1575"/>
              <a:ext cx="306" cy="436"/>
            </a:xfrm>
            <a:custGeom>
              <a:avLst/>
              <a:gdLst>
                <a:gd name="T0" fmla="*/ 0 w 5416"/>
                <a:gd name="T1" fmla="*/ 0 h 7734"/>
                <a:gd name="T2" fmla="*/ 0 w 5416"/>
                <a:gd name="T3" fmla="*/ 0 h 7734"/>
                <a:gd name="T4" fmla="*/ 0 w 5416"/>
                <a:gd name="T5" fmla="*/ 0 h 7734"/>
                <a:gd name="T6" fmla="*/ 0 w 5416"/>
                <a:gd name="T7" fmla="*/ 0 h 7734"/>
                <a:gd name="T8" fmla="*/ 0 w 5416"/>
                <a:gd name="T9" fmla="*/ 0 h 7734"/>
                <a:gd name="T10" fmla="*/ 0 w 5416"/>
                <a:gd name="T11" fmla="*/ 0 h 7734"/>
                <a:gd name="T12" fmla="*/ 0 w 5416"/>
                <a:gd name="T13" fmla="*/ 0 h 7734"/>
                <a:gd name="T14" fmla="*/ 0 w 5416"/>
                <a:gd name="T15" fmla="*/ 0 h 7734"/>
                <a:gd name="T16" fmla="*/ 0 w 5416"/>
                <a:gd name="T17" fmla="*/ 0 h 7734"/>
                <a:gd name="T18" fmla="*/ 0 w 5416"/>
                <a:gd name="T19" fmla="*/ 0 h 7734"/>
                <a:gd name="T20" fmla="*/ 0 w 5416"/>
                <a:gd name="T21" fmla="*/ 0 h 7734"/>
                <a:gd name="T22" fmla="*/ 0 w 5416"/>
                <a:gd name="T23" fmla="*/ 0 h 7734"/>
                <a:gd name="T24" fmla="*/ 0 w 5416"/>
                <a:gd name="T25" fmla="*/ 0 h 7734"/>
                <a:gd name="T26" fmla="*/ 0 w 5416"/>
                <a:gd name="T27" fmla="*/ 0 h 7734"/>
                <a:gd name="T28" fmla="*/ 0 w 5416"/>
                <a:gd name="T29" fmla="*/ 0 h 7734"/>
                <a:gd name="T30" fmla="*/ 0 w 5416"/>
                <a:gd name="T31" fmla="*/ 0 h 7734"/>
                <a:gd name="T32" fmla="*/ 0 w 5416"/>
                <a:gd name="T33" fmla="*/ 0 h 7734"/>
                <a:gd name="T34" fmla="*/ 0 w 5416"/>
                <a:gd name="T35" fmla="*/ 0 h 7734"/>
                <a:gd name="T36" fmla="*/ 0 w 5416"/>
                <a:gd name="T37" fmla="*/ 0 h 7734"/>
                <a:gd name="T38" fmla="*/ 0 w 5416"/>
                <a:gd name="T39" fmla="*/ 0 h 7734"/>
                <a:gd name="T40" fmla="*/ 0 w 5416"/>
                <a:gd name="T41" fmla="*/ 0 h 7734"/>
                <a:gd name="T42" fmla="*/ 0 w 5416"/>
                <a:gd name="T43" fmla="*/ 0 h 7734"/>
                <a:gd name="T44" fmla="*/ 0 w 5416"/>
                <a:gd name="T45" fmla="*/ 0 h 7734"/>
                <a:gd name="T46" fmla="*/ 0 w 5416"/>
                <a:gd name="T47" fmla="*/ 0 h 7734"/>
                <a:gd name="T48" fmla="*/ 0 w 5416"/>
                <a:gd name="T49" fmla="*/ 0 h 7734"/>
                <a:gd name="T50" fmla="*/ 0 w 5416"/>
                <a:gd name="T51" fmla="*/ 0 h 7734"/>
                <a:gd name="T52" fmla="*/ 0 w 5416"/>
                <a:gd name="T53" fmla="*/ 0 h 7734"/>
                <a:gd name="T54" fmla="*/ 0 w 5416"/>
                <a:gd name="T55" fmla="*/ 0 h 7734"/>
                <a:gd name="T56" fmla="*/ 0 w 5416"/>
                <a:gd name="T57" fmla="*/ 0 h 7734"/>
                <a:gd name="T58" fmla="*/ 0 w 5416"/>
                <a:gd name="T59" fmla="*/ 0 h 7734"/>
                <a:gd name="T60" fmla="*/ 0 w 5416"/>
                <a:gd name="T61" fmla="*/ 0 h 7734"/>
                <a:gd name="T62" fmla="*/ 0 w 5416"/>
                <a:gd name="T63" fmla="*/ 0 h 7734"/>
                <a:gd name="T64" fmla="*/ 0 w 5416"/>
                <a:gd name="T65" fmla="*/ 0 h 7734"/>
                <a:gd name="T66" fmla="*/ 0 w 5416"/>
                <a:gd name="T67" fmla="*/ 0 h 7734"/>
                <a:gd name="T68" fmla="*/ 0 w 5416"/>
                <a:gd name="T69" fmla="*/ 0 h 7734"/>
                <a:gd name="T70" fmla="*/ 0 w 5416"/>
                <a:gd name="T71" fmla="*/ 0 h 7734"/>
                <a:gd name="T72" fmla="*/ 0 w 5416"/>
                <a:gd name="T73" fmla="*/ 0 h 7734"/>
                <a:gd name="T74" fmla="*/ 0 w 5416"/>
                <a:gd name="T75" fmla="*/ 0 h 7734"/>
                <a:gd name="T76" fmla="*/ 0 w 5416"/>
                <a:gd name="T77" fmla="*/ 0 h 7734"/>
                <a:gd name="T78" fmla="*/ 0 w 5416"/>
                <a:gd name="T79" fmla="*/ 0 h 7734"/>
                <a:gd name="T80" fmla="*/ 0 w 5416"/>
                <a:gd name="T81" fmla="*/ 0 h 7734"/>
                <a:gd name="T82" fmla="*/ 0 w 5416"/>
                <a:gd name="T83" fmla="*/ 0 h 7734"/>
                <a:gd name="T84" fmla="*/ 0 w 5416"/>
                <a:gd name="T85" fmla="*/ 0 h 7734"/>
                <a:gd name="T86" fmla="*/ 0 w 5416"/>
                <a:gd name="T87" fmla="*/ 0 h 7734"/>
                <a:gd name="T88" fmla="*/ 0 w 5416"/>
                <a:gd name="T89" fmla="*/ 0 h 7734"/>
                <a:gd name="T90" fmla="*/ 0 w 5416"/>
                <a:gd name="T91" fmla="*/ 0 h 7734"/>
                <a:gd name="T92" fmla="*/ 0 w 5416"/>
                <a:gd name="T93" fmla="*/ 0 h 7734"/>
                <a:gd name="T94" fmla="*/ 0 w 5416"/>
                <a:gd name="T95" fmla="*/ 0 h 7734"/>
                <a:gd name="T96" fmla="*/ 0 w 5416"/>
                <a:gd name="T97" fmla="*/ 0 h 7734"/>
                <a:gd name="T98" fmla="*/ 0 w 5416"/>
                <a:gd name="T99" fmla="*/ 0 h 7734"/>
                <a:gd name="T100" fmla="*/ 0 w 5416"/>
                <a:gd name="T101" fmla="*/ 0 h 7734"/>
                <a:gd name="T102" fmla="*/ 0 w 5416"/>
                <a:gd name="T103" fmla="*/ 0 h 7734"/>
                <a:gd name="T104" fmla="*/ 0 w 5416"/>
                <a:gd name="T105" fmla="*/ 0 h 7734"/>
                <a:gd name="T106" fmla="*/ 0 w 5416"/>
                <a:gd name="T107" fmla="*/ 0 h 7734"/>
                <a:gd name="T108" fmla="*/ 0 w 5416"/>
                <a:gd name="T109" fmla="*/ 0 h 7734"/>
                <a:gd name="T110" fmla="*/ 0 w 5416"/>
                <a:gd name="T111" fmla="*/ 0 h 7734"/>
                <a:gd name="T112" fmla="*/ 0 w 5416"/>
                <a:gd name="T113" fmla="*/ 0 h 7734"/>
                <a:gd name="T114" fmla="*/ 0 w 5416"/>
                <a:gd name="T115" fmla="*/ 0 h 7734"/>
                <a:gd name="T116" fmla="*/ 0 w 5416"/>
                <a:gd name="T117" fmla="*/ 0 h 7734"/>
                <a:gd name="T118" fmla="*/ 0 w 5416"/>
                <a:gd name="T119" fmla="*/ 0 h 7734"/>
                <a:gd name="T120" fmla="*/ 0 w 5416"/>
                <a:gd name="T121" fmla="*/ 0 h 7734"/>
                <a:gd name="T122" fmla="*/ 0 w 5416"/>
                <a:gd name="T123" fmla="*/ 0 h 7734"/>
                <a:gd name="T124" fmla="*/ 0 w 5416"/>
                <a:gd name="T125" fmla="*/ 0 h 77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416"/>
                <a:gd name="T190" fmla="*/ 0 h 7734"/>
                <a:gd name="T191" fmla="*/ 5416 w 5416"/>
                <a:gd name="T192" fmla="*/ 7734 h 77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416" h="7734">
                  <a:moveTo>
                    <a:pt x="1196" y="419"/>
                  </a:moveTo>
                  <a:lnTo>
                    <a:pt x="1605" y="535"/>
                  </a:lnTo>
                  <a:cubicBezTo>
                    <a:pt x="1617" y="538"/>
                    <a:pt x="1629" y="543"/>
                    <a:pt x="1641" y="548"/>
                  </a:cubicBezTo>
                  <a:lnTo>
                    <a:pt x="1882" y="663"/>
                  </a:lnTo>
                  <a:lnTo>
                    <a:pt x="2130" y="800"/>
                  </a:lnTo>
                  <a:lnTo>
                    <a:pt x="2371" y="953"/>
                  </a:lnTo>
                  <a:lnTo>
                    <a:pt x="2607" y="1122"/>
                  </a:lnTo>
                  <a:lnTo>
                    <a:pt x="2834" y="1306"/>
                  </a:lnTo>
                  <a:lnTo>
                    <a:pt x="3053" y="1503"/>
                  </a:lnTo>
                  <a:lnTo>
                    <a:pt x="3266" y="1716"/>
                  </a:lnTo>
                  <a:lnTo>
                    <a:pt x="3470" y="1940"/>
                  </a:lnTo>
                  <a:lnTo>
                    <a:pt x="3665" y="2178"/>
                  </a:lnTo>
                  <a:lnTo>
                    <a:pt x="3852" y="2428"/>
                  </a:lnTo>
                  <a:lnTo>
                    <a:pt x="4029" y="2691"/>
                  </a:lnTo>
                  <a:lnTo>
                    <a:pt x="4198" y="2963"/>
                  </a:lnTo>
                  <a:lnTo>
                    <a:pt x="4357" y="3248"/>
                  </a:lnTo>
                  <a:lnTo>
                    <a:pt x="4505" y="3543"/>
                  </a:lnTo>
                  <a:lnTo>
                    <a:pt x="4645" y="3848"/>
                  </a:lnTo>
                  <a:lnTo>
                    <a:pt x="4773" y="4162"/>
                  </a:lnTo>
                  <a:lnTo>
                    <a:pt x="4891" y="4485"/>
                  </a:lnTo>
                  <a:lnTo>
                    <a:pt x="4998" y="4816"/>
                  </a:lnTo>
                  <a:lnTo>
                    <a:pt x="5093" y="5156"/>
                  </a:lnTo>
                  <a:lnTo>
                    <a:pt x="5177" y="5505"/>
                  </a:lnTo>
                  <a:lnTo>
                    <a:pt x="5249" y="5858"/>
                  </a:lnTo>
                  <a:lnTo>
                    <a:pt x="5308" y="6221"/>
                  </a:lnTo>
                  <a:lnTo>
                    <a:pt x="5355" y="6589"/>
                  </a:lnTo>
                  <a:lnTo>
                    <a:pt x="5389" y="6962"/>
                  </a:lnTo>
                  <a:lnTo>
                    <a:pt x="5410" y="7342"/>
                  </a:lnTo>
                  <a:lnTo>
                    <a:pt x="5416" y="7726"/>
                  </a:lnTo>
                  <a:lnTo>
                    <a:pt x="4956" y="7734"/>
                  </a:lnTo>
                  <a:lnTo>
                    <a:pt x="4949" y="7367"/>
                  </a:lnTo>
                  <a:lnTo>
                    <a:pt x="4930" y="7004"/>
                  </a:lnTo>
                  <a:lnTo>
                    <a:pt x="4898" y="6647"/>
                  </a:lnTo>
                  <a:lnTo>
                    <a:pt x="4853" y="6296"/>
                  </a:lnTo>
                  <a:lnTo>
                    <a:pt x="4797" y="5951"/>
                  </a:lnTo>
                  <a:lnTo>
                    <a:pt x="4728" y="5613"/>
                  </a:lnTo>
                  <a:lnTo>
                    <a:pt x="4650" y="5282"/>
                  </a:lnTo>
                  <a:lnTo>
                    <a:pt x="4560" y="4960"/>
                  </a:lnTo>
                  <a:lnTo>
                    <a:pt x="4458" y="4644"/>
                  </a:lnTo>
                  <a:lnTo>
                    <a:pt x="4347" y="4338"/>
                  </a:lnTo>
                  <a:lnTo>
                    <a:pt x="4225" y="4040"/>
                  </a:lnTo>
                  <a:lnTo>
                    <a:pt x="4095" y="3752"/>
                  </a:lnTo>
                  <a:lnTo>
                    <a:pt x="3955" y="3475"/>
                  </a:lnTo>
                  <a:lnTo>
                    <a:pt x="3806" y="3207"/>
                  </a:lnTo>
                  <a:lnTo>
                    <a:pt x="3648" y="2951"/>
                  </a:lnTo>
                  <a:lnTo>
                    <a:pt x="3483" y="2707"/>
                  </a:lnTo>
                  <a:lnTo>
                    <a:pt x="3308" y="2473"/>
                  </a:lnTo>
                  <a:lnTo>
                    <a:pt x="3129" y="2252"/>
                  </a:lnTo>
                  <a:lnTo>
                    <a:pt x="2940" y="2044"/>
                  </a:lnTo>
                  <a:lnTo>
                    <a:pt x="2747" y="1848"/>
                  </a:lnTo>
                  <a:lnTo>
                    <a:pt x="2544" y="1667"/>
                  </a:lnTo>
                  <a:lnTo>
                    <a:pt x="2338" y="1499"/>
                  </a:lnTo>
                  <a:lnTo>
                    <a:pt x="2125" y="1345"/>
                  </a:lnTo>
                  <a:lnTo>
                    <a:pt x="1908" y="1206"/>
                  </a:lnTo>
                  <a:lnTo>
                    <a:pt x="1684" y="1083"/>
                  </a:lnTo>
                  <a:lnTo>
                    <a:pt x="1443" y="968"/>
                  </a:lnTo>
                  <a:lnTo>
                    <a:pt x="1480" y="981"/>
                  </a:lnTo>
                  <a:lnTo>
                    <a:pt x="1071" y="864"/>
                  </a:lnTo>
                  <a:lnTo>
                    <a:pt x="1196" y="419"/>
                  </a:lnTo>
                  <a:close/>
                  <a:moveTo>
                    <a:pt x="1233" y="1368"/>
                  </a:moveTo>
                  <a:lnTo>
                    <a:pt x="0" y="429"/>
                  </a:lnTo>
                  <a:lnTo>
                    <a:pt x="1486" y="0"/>
                  </a:lnTo>
                  <a:lnTo>
                    <a:pt x="1233" y="1368"/>
                  </a:lnTo>
                  <a:close/>
                </a:path>
              </a:pathLst>
            </a:custGeom>
            <a:noFill/>
            <a:ln w="158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81" name="Group 118"/>
          <p:cNvGrpSpPr>
            <a:grpSpLocks/>
          </p:cNvGrpSpPr>
          <p:nvPr/>
        </p:nvGrpSpPr>
        <p:grpSpPr bwMode="auto">
          <a:xfrm>
            <a:off x="6389324" y="3133725"/>
            <a:ext cx="811212" cy="188913"/>
            <a:chOff x="3987" y="1974"/>
            <a:chExt cx="511" cy="119"/>
          </a:xfrm>
        </p:grpSpPr>
        <p:sp>
          <p:nvSpPr>
            <p:cNvPr id="382" name="Freeform 119"/>
            <p:cNvSpPr>
              <a:spLocks noEditPoints="1"/>
            </p:cNvSpPr>
            <p:nvPr/>
          </p:nvSpPr>
          <p:spPr bwMode="auto">
            <a:xfrm>
              <a:off x="3987" y="1974"/>
              <a:ext cx="511" cy="119"/>
            </a:xfrm>
            <a:custGeom>
              <a:avLst/>
              <a:gdLst>
                <a:gd name="T0" fmla="*/ 5 w 2263"/>
                <a:gd name="T1" fmla="*/ 1 h 525"/>
                <a:gd name="T2" fmla="*/ 5 w 2263"/>
                <a:gd name="T3" fmla="*/ 1 h 525"/>
                <a:gd name="T4" fmla="*/ 5 w 2263"/>
                <a:gd name="T5" fmla="*/ 1 h 525"/>
                <a:gd name="T6" fmla="*/ 5 w 2263"/>
                <a:gd name="T7" fmla="*/ 1 h 525"/>
                <a:gd name="T8" fmla="*/ 5 w 2263"/>
                <a:gd name="T9" fmla="*/ 1 h 525"/>
                <a:gd name="T10" fmla="*/ 5 w 2263"/>
                <a:gd name="T11" fmla="*/ 1 h 525"/>
                <a:gd name="T12" fmla="*/ 5 w 2263"/>
                <a:gd name="T13" fmla="*/ 1 h 525"/>
                <a:gd name="T14" fmla="*/ 4 w 2263"/>
                <a:gd name="T15" fmla="*/ 1 h 525"/>
                <a:gd name="T16" fmla="*/ 4 w 2263"/>
                <a:gd name="T17" fmla="*/ 1 h 525"/>
                <a:gd name="T18" fmla="*/ 4 w 2263"/>
                <a:gd name="T19" fmla="*/ 1 h 525"/>
                <a:gd name="T20" fmla="*/ 4 w 2263"/>
                <a:gd name="T21" fmla="*/ 1 h 525"/>
                <a:gd name="T22" fmla="*/ 4 w 2263"/>
                <a:gd name="T23" fmla="*/ 1 h 525"/>
                <a:gd name="T24" fmla="*/ 3 w 2263"/>
                <a:gd name="T25" fmla="*/ 1 h 525"/>
                <a:gd name="T26" fmla="*/ 3 w 2263"/>
                <a:gd name="T27" fmla="*/ 1 h 525"/>
                <a:gd name="T28" fmla="*/ 3 w 2263"/>
                <a:gd name="T29" fmla="*/ 1 h 525"/>
                <a:gd name="T30" fmla="*/ 3 w 2263"/>
                <a:gd name="T31" fmla="*/ 1 h 525"/>
                <a:gd name="T32" fmla="*/ 3 w 2263"/>
                <a:gd name="T33" fmla="*/ 1 h 525"/>
                <a:gd name="T34" fmla="*/ 2 w 2263"/>
                <a:gd name="T35" fmla="*/ 1 h 525"/>
                <a:gd name="T36" fmla="*/ 2 w 2263"/>
                <a:gd name="T37" fmla="*/ 1 h 525"/>
                <a:gd name="T38" fmla="*/ 2 w 2263"/>
                <a:gd name="T39" fmla="*/ 1 h 525"/>
                <a:gd name="T40" fmla="*/ 2 w 2263"/>
                <a:gd name="T41" fmla="*/ 1 h 525"/>
                <a:gd name="T42" fmla="*/ 2 w 2263"/>
                <a:gd name="T43" fmla="*/ 1 h 525"/>
                <a:gd name="T44" fmla="*/ 1 w 2263"/>
                <a:gd name="T45" fmla="*/ 1 h 525"/>
                <a:gd name="T46" fmla="*/ 1 w 2263"/>
                <a:gd name="T47" fmla="*/ 1 h 525"/>
                <a:gd name="T48" fmla="*/ 1 w 2263"/>
                <a:gd name="T49" fmla="*/ 1 h 525"/>
                <a:gd name="T50" fmla="*/ 1 w 2263"/>
                <a:gd name="T51" fmla="*/ 1 h 525"/>
                <a:gd name="T52" fmla="*/ 0 w 2263"/>
                <a:gd name="T53" fmla="*/ 0 h 525"/>
                <a:gd name="T54" fmla="*/ 0 w 2263"/>
                <a:gd name="T55" fmla="*/ 0 h 525"/>
                <a:gd name="T56" fmla="*/ 0 w 2263"/>
                <a:gd name="T57" fmla="*/ 0 h 525"/>
                <a:gd name="T58" fmla="*/ 0 w 2263"/>
                <a:gd name="T59" fmla="*/ 0 h 525"/>
                <a:gd name="T60" fmla="*/ 0 w 2263"/>
                <a:gd name="T61" fmla="*/ 0 h 525"/>
                <a:gd name="T62" fmla="*/ 0 w 2263"/>
                <a:gd name="T63" fmla="*/ 0 h 525"/>
                <a:gd name="T64" fmla="*/ 1 w 2263"/>
                <a:gd name="T65" fmla="*/ 0 h 525"/>
                <a:gd name="T66" fmla="*/ 1 w 2263"/>
                <a:gd name="T67" fmla="*/ 0 h 525"/>
                <a:gd name="T68" fmla="*/ 1 w 2263"/>
                <a:gd name="T69" fmla="*/ 1 h 525"/>
                <a:gd name="T70" fmla="*/ 1 w 2263"/>
                <a:gd name="T71" fmla="*/ 1 h 525"/>
                <a:gd name="T72" fmla="*/ 2 w 2263"/>
                <a:gd name="T73" fmla="*/ 1 h 525"/>
                <a:gd name="T74" fmla="*/ 2 w 2263"/>
                <a:gd name="T75" fmla="*/ 1 h 525"/>
                <a:gd name="T76" fmla="*/ 2 w 2263"/>
                <a:gd name="T77" fmla="*/ 1 h 525"/>
                <a:gd name="T78" fmla="*/ 2 w 2263"/>
                <a:gd name="T79" fmla="*/ 1 h 525"/>
                <a:gd name="T80" fmla="*/ 2 w 2263"/>
                <a:gd name="T81" fmla="*/ 1 h 525"/>
                <a:gd name="T82" fmla="*/ 3 w 2263"/>
                <a:gd name="T83" fmla="*/ 1 h 525"/>
                <a:gd name="T84" fmla="*/ 3 w 2263"/>
                <a:gd name="T85" fmla="*/ 1 h 525"/>
                <a:gd name="T86" fmla="*/ 3 w 2263"/>
                <a:gd name="T87" fmla="*/ 1 h 525"/>
                <a:gd name="T88" fmla="*/ 3 w 2263"/>
                <a:gd name="T89" fmla="*/ 1 h 525"/>
                <a:gd name="T90" fmla="*/ 3 w 2263"/>
                <a:gd name="T91" fmla="*/ 1 h 525"/>
                <a:gd name="T92" fmla="*/ 4 w 2263"/>
                <a:gd name="T93" fmla="*/ 1 h 525"/>
                <a:gd name="T94" fmla="*/ 4 w 2263"/>
                <a:gd name="T95" fmla="*/ 1 h 525"/>
                <a:gd name="T96" fmla="*/ 4 w 2263"/>
                <a:gd name="T97" fmla="*/ 1 h 525"/>
                <a:gd name="T98" fmla="*/ 4 w 2263"/>
                <a:gd name="T99" fmla="*/ 1 h 525"/>
                <a:gd name="T100" fmla="*/ 4 w 2263"/>
                <a:gd name="T101" fmla="*/ 1 h 525"/>
                <a:gd name="T102" fmla="*/ 5 w 2263"/>
                <a:gd name="T103" fmla="*/ 1 h 525"/>
                <a:gd name="T104" fmla="*/ 5 w 2263"/>
                <a:gd name="T105" fmla="*/ 1 h 525"/>
                <a:gd name="T106" fmla="*/ 5 w 2263"/>
                <a:gd name="T107" fmla="*/ 1 h 525"/>
                <a:gd name="T108" fmla="*/ 5 w 2263"/>
                <a:gd name="T109" fmla="*/ 1 h 525"/>
                <a:gd name="T110" fmla="*/ 5 w 2263"/>
                <a:gd name="T111" fmla="*/ 1 h 525"/>
                <a:gd name="T112" fmla="*/ 5 w 2263"/>
                <a:gd name="T113" fmla="*/ 1 h 525"/>
                <a:gd name="T114" fmla="*/ 5 w 2263"/>
                <a:gd name="T115" fmla="*/ 0 h 525"/>
                <a:gd name="T116" fmla="*/ 5 w 2263"/>
                <a:gd name="T117" fmla="*/ 1 h 525"/>
                <a:gd name="T118" fmla="*/ 5 w 2263"/>
                <a:gd name="T119" fmla="*/ 0 h 525"/>
                <a:gd name="T120" fmla="*/ 6 w 2263"/>
                <a:gd name="T121" fmla="*/ 0 h 525"/>
                <a:gd name="T122" fmla="*/ 6 w 2263"/>
                <a:gd name="T123" fmla="*/ 1 h 525"/>
                <a:gd name="T124" fmla="*/ 5 w 2263"/>
                <a:gd name="T125" fmla="*/ 0 h 5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63"/>
                <a:gd name="T190" fmla="*/ 0 h 525"/>
                <a:gd name="T191" fmla="*/ 2263 w 2263"/>
                <a:gd name="T192" fmla="*/ 525 h 52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63" h="525">
                  <a:moveTo>
                    <a:pt x="2098" y="251"/>
                  </a:moveTo>
                  <a:lnTo>
                    <a:pt x="2017" y="321"/>
                  </a:lnTo>
                  <a:cubicBezTo>
                    <a:pt x="2014" y="322"/>
                    <a:pt x="2012" y="324"/>
                    <a:pt x="2009" y="326"/>
                  </a:cubicBezTo>
                  <a:lnTo>
                    <a:pt x="1951" y="360"/>
                  </a:lnTo>
                  <a:lnTo>
                    <a:pt x="1889" y="393"/>
                  </a:lnTo>
                  <a:lnTo>
                    <a:pt x="1823" y="422"/>
                  </a:lnTo>
                  <a:lnTo>
                    <a:pt x="1756" y="447"/>
                  </a:lnTo>
                  <a:lnTo>
                    <a:pt x="1686" y="469"/>
                  </a:lnTo>
                  <a:lnTo>
                    <a:pt x="1615" y="487"/>
                  </a:lnTo>
                  <a:lnTo>
                    <a:pt x="1541" y="502"/>
                  </a:lnTo>
                  <a:lnTo>
                    <a:pt x="1466" y="513"/>
                  </a:lnTo>
                  <a:lnTo>
                    <a:pt x="1390" y="520"/>
                  </a:lnTo>
                  <a:lnTo>
                    <a:pt x="1312" y="525"/>
                  </a:lnTo>
                  <a:lnTo>
                    <a:pt x="1233" y="525"/>
                  </a:lnTo>
                  <a:lnTo>
                    <a:pt x="1153" y="522"/>
                  </a:lnTo>
                  <a:lnTo>
                    <a:pt x="1073" y="515"/>
                  </a:lnTo>
                  <a:lnTo>
                    <a:pt x="990" y="505"/>
                  </a:lnTo>
                  <a:lnTo>
                    <a:pt x="908" y="492"/>
                  </a:lnTo>
                  <a:lnTo>
                    <a:pt x="825" y="474"/>
                  </a:lnTo>
                  <a:lnTo>
                    <a:pt x="742" y="453"/>
                  </a:lnTo>
                  <a:lnTo>
                    <a:pt x="659" y="430"/>
                  </a:lnTo>
                  <a:lnTo>
                    <a:pt x="575" y="402"/>
                  </a:lnTo>
                  <a:lnTo>
                    <a:pt x="492" y="370"/>
                  </a:lnTo>
                  <a:lnTo>
                    <a:pt x="409" y="336"/>
                  </a:lnTo>
                  <a:lnTo>
                    <a:pt x="326" y="297"/>
                  </a:lnTo>
                  <a:lnTo>
                    <a:pt x="243" y="255"/>
                  </a:lnTo>
                  <a:lnTo>
                    <a:pt x="162" y="210"/>
                  </a:lnTo>
                  <a:lnTo>
                    <a:pt x="81" y="161"/>
                  </a:lnTo>
                  <a:lnTo>
                    <a:pt x="0" y="109"/>
                  </a:lnTo>
                  <a:lnTo>
                    <a:pt x="63" y="11"/>
                  </a:lnTo>
                  <a:lnTo>
                    <a:pt x="139" y="62"/>
                  </a:lnTo>
                  <a:lnTo>
                    <a:pt x="217" y="108"/>
                  </a:lnTo>
                  <a:lnTo>
                    <a:pt x="296" y="152"/>
                  </a:lnTo>
                  <a:lnTo>
                    <a:pt x="374" y="192"/>
                  </a:lnTo>
                  <a:lnTo>
                    <a:pt x="453" y="228"/>
                  </a:lnTo>
                  <a:lnTo>
                    <a:pt x="532" y="261"/>
                  </a:lnTo>
                  <a:lnTo>
                    <a:pt x="612" y="291"/>
                  </a:lnTo>
                  <a:lnTo>
                    <a:pt x="691" y="317"/>
                  </a:lnTo>
                  <a:lnTo>
                    <a:pt x="770" y="341"/>
                  </a:lnTo>
                  <a:lnTo>
                    <a:pt x="849" y="360"/>
                  </a:lnTo>
                  <a:lnTo>
                    <a:pt x="927" y="377"/>
                  </a:lnTo>
                  <a:lnTo>
                    <a:pt x="1005" y="390"/>
                  </a:lnTo>
                  <a:lnTo>
                    <a:pt x="1081" y="399"/>
                  </a:lnTo>
                  <a:lnTo>
                    <a:pt x="1157" y="405"/>
                  </a:lnTo>
                  <a:lnTo>
                    <a:pt x="1233" y="409"/>
                  </a:lnTo>
                  <a:lnTo>
                    <a:pt x="1306" y="409"/>
                  </a:lnTo>
                  <a:lnTo>
                    <a:pt x="1379" y="405"/>
                  </a:lnTo>
                  <a:lnTo>
                    <a:pt x="1450" y="398"/>
                  </a:lnTo>
                  <a:lnTo>
                    <a:pt x="1519" y="388"/>
                  </a:lnTo>
                  <a:lnTo>
                    <a:pt x="1586" y="375"/>
                  </a:lnTo>
                  <a:lnTo>
                    <a:pt x="1652" y="358"/>
                  </a:lnTo>
                  <a:lnTo>
                    <a:pt x="1715" y="338"/>
                  </a:lnTo>
                  <a:lnTo>
                    <a:pt x="1777" y="315"/>
                  </a:lnTo>
                  <a:lnTo>
                    <a:pt x="1836" y="289"/>
                  </a:lnTo>
                  <a:lnTo>
                    <a:pt x="1892" y="261"/>
                  </a:lnTo>
                  <a:lnTo>
                    <a:pt x="1950" y="226"/>
                  </a:lnTo>
                  <a:lnTo>
                    <a:pt x="1943" y="232"/>
                  </a:lnTo>
                  <a:lnTo>
                    <a:pt x="2023" y="162"/>
                  </a:lnTo>
                  <a:lnTo>
                    <a:pt x="2098" y="251"/>
                  </a:lnTo>
                  <a:close/>
                  <a:moveTo>
                    <a:pt x="1897" y="125"/>
                  </a:moveTo>
                  <a:lnTo>
                    <a:pt x="2263" y="0"/>
                  </a:lnTo>
                  <a:lnTo>
                    <a:pt x="2143" y="370"/>
                  </a:lnTo>
                  <a:lnTo>
                    <a:pt x="1897" y="125"/>
                  </a:lnTo>
                  <a:close/>
                </a:path>
              </a:pathLst>
            </a:custGeom>
            <a:solidFill>
              <a:srgbClr val="C0C0C0"/>
            </a:solidFill>
            <a:ln w="0">
              <a:solidFill>
                <a:srgbClr val="000000"/>
              </a:solidFill>
              <a:round/>
              <a:headEnd/>
              <a:tailEnd/>
            </a:ln>
          </p:spPr>
          <p:txBody>
            <a:bodyPr/>
            <a:lstStyle/>
            <a:p>
              <a:endParaRPr lang="en-US"/>
            </a:p>
          </p:txBody>
        </p:sp>
        <p:sp>
          <p:nvSpPr>
            <p:cNvPr id="383" name="Freeform 120"/>
            <p:cNvSpPr>
              <a:spLocks noEditPoints="1"/>
            </p:cNvSpPr>
            <p:nvPr/>
          </p:nvSpPr>
          <p:spPr bwMode="auto">
            <a:xfrm>
              <a:off x="3987" y="1974"/>
              <a:ext cx="511" cy="119"/>
            </a:xfrm>
            <a:custGeom>
              <a:avLst/>
              <a:gdLst>
                <a:gd name="T0" fmla="*/ 5 w 2263"/>
                <a:gd name="T1" fmla="*/ 1 h 525"/>
                <a:gd name="T2" fmla="*/ 5 w 2263"/>
                <a:gd name="T3" fmla="*/ 1 h 525"/>
                <a:gd name="T4" fmla="*/ 5 w 2263"/>
                <a:gd name="T5" fmla="*/ 1 h 525"/>
                <a:gd name="T6" fmla="*/ 5 w 2263"/>
                <a:gd name="T7" fmla="*/ 1 h 525"/>
                <a:gd name="T8" fmla="*/ 5 w 2263"/>
                <a:gd name="T9" fmla="*/ 1 h 525"/>
                <a:gd name="T10" fmla="*/ 5 w 2263"/>
                <a:gd name="T11" fmla="*/ 1 h 525"/>
                <a:gd name="T12" fmla="*/ 5 w 2263"/>
                <a:gd name="T13" fmla="*/ 1 h 525"/>
                <a:gd name="T14" fmla="*/ 4 w 2263"/>
                <a:gd name="T15" fmla="*/ 1 h 525"/>
                <a:gd name="T16" fmla="*/ 4 w 2263"/>
                <a:gd name="T17" fmla="*/ 1 h 525"/>
                <a:gd name="T18" fmla="*/ 4 w 2263"/>
                <a:gd name="T19" fmla="*/ 1 h 525"/>
                <a:gd name="T20" fmla="*/ 4 w 2263"/>
                <a:gd name="T21" fmla="*/ 1 h 525"/>
                <a:gd name="T22" fmla="*/ 4 w 2263"/>
                <a:gd name="T23" fmla="*/ 1 h 525"/>
                <a:gd name="T24" fmla="*/ 3 w 2263"/>
                <a:gd name="T25" fmla="*/ 1 h 525"/>
                <a:gd name="T26" fmla="*/ 3 w 2263"/>
                <a:gd name="T27" fmla="*/ 1 h 525"/>
                <a:gd name="T28" fmla="*/ 3 w 2263"/>
                <a:gd name="T29" fmla="*/ 1 h 525"/>
                <a:gd name="T30" fmla="*/ 3 w 2263"/>
                <a:gd name="T31" fmla="*/ 1 h 525"/>
                <a:gd name="T32" fmla="*/ 3 w 2263"/>
                <a:gd name="T33" fmla="*/ 1 h 525"/>
                <a:gd name="T34" fmla="*/ 2 w 2263"/>
                <a:gd name="T35" fmla="*/ 1 h 525"/>
                <a:gd name="T36" fmla="*/ 2 w 2263"/>
                <a:gd name="T37" fmla="*/ 1 h 525"/>
                <a:gd name="T38" fmla="*/ 2 w 2263"/>
                <a:gd name="T39" fmla="*/ 1 h 525"/>
                <a:gd name="T40" fmla="*/ 2 w 2263"/>
                <a:gd name="T41" fmla="*/ 1 h 525"/>
                <a:gd name="T42" fmla="*/ 2 w 2263"/>
                <a:gd name="T43" fmla="*/ 1 h 525"/>
                <a:gd name="T44" fmla="*/ 1 w 2263"/>
                <a:gd name="T45" fmla="*/ 1 h 525"/>
                <a:gd name="T46" fmla="*/ 1 w 2263"/>
                <a:gd name="T47" fmla="*/ 1 h 525"/>
                <a:gd name="T48" fmla="*/ 1 w 2263"/>
                <a:gd name="T49" fmla="*/ 1 h 525"/>
                <a:gd name="T50" fmla="*/ 1 w 2263"/>
                <a:gd name="T51" fmla="*/ 1 h 525"/>
                <a:gd name="T52" fmla="*/ 0 w 2263"/>
                <a:gd name="T53" fmla="*/ 0 h 525"/>
                <a:gd name="T54" fmla="*/ 0 w 2263"/>
                <a:gd name="T55" fmla="*/ 0 h 525"/>
                <a:gd name="T56" fmla="*/ 0 w 2263"/>
                <a:gd name="T57" fmla="*/ 0 h 525"/>
                <a:gd name="T58" fmla="*/ 0 w 2263"/>
                <a:gd name="T59" fmla="*/ 0 h 525"/>
                <a:gd name="T60" fmla="*/ 0 w 2263"/>
                <a:gd name="T61" fmla="*/ 0 h 525"/>
                <a:gd name="T62" fmla="*/ 0 w 2263"/>
                <a:gd name="T63" fmla="*/ 0 h 525"/>
                <a:gd name="T64" fmla="*/ 1 w 2263"/>
                <a:gd name="T65" fmla="*/ 0 h 525"/>
                <a:gd name="T66" fmla="*/ 1 w 2263"/>
                <a:gd name="T67" fmla="*/ 0 h 525"/>
                <a:gd name="T68" fmla="*/ 1 w 2263"/>
                <a:gd name="T69" fmla="*/ 1 h 525"/>
                <a:gd name="T70" fmla="*/ 1 w 2263"/>
                <a:gd name="T71" fmla="*/ 1 h 525"/>
                <a:gd name="T72" fmla="*/ 2 w 2263"/>
                <a:gd name="T73" fmla="*/ 1 h 525"/>
                <a:gd name="T74" fmla="*/ 2 w 2263"/>
                <a:gd name="T75" fmla="*/ 1 h 525"/>
                <a:gd name="T76" fmla="*/ 2 w 2263"/>
                <a:gd name="T77" fmla="*/ 1 h 525"/>
                <a:gd name="T78" fmla="*/ 2 w 2263"/>
                <a:gd name="T79" fmla="*/ 1 h 525"/>
                <a:gd name="T80" fmla="*/ 2 w 2263"/>
                <a:gd name="T81" fmla="*/ 1 h 525"/>
                <a:gd name="T82" fmla="*/ 3 w 2263"/>
                <a:gd name="T83" fmla="*/ 1 h 525"/>
                <a:gd name="T84" fmla="*/ 3 w 2263"/>
                <a:gd name="T85" fmla="*/ 1 h 525"/>
                <a:gd name="T86" fmla="*/ 3 w 2263"/>
                <a:gd name="T87" fmla="*/ 1 h 525"/>
                <a:gd name="T88" fmla="*/ 3 w 2263"/>
                <a:gd name="T89" fmla="*/ 1 h 525"/>
                <a:gd name="T90" fmla="*/ 3 w 2263"/>
                <a:gd name="T91" fmla="*/ 1 h 525"/>
                <a:gd name="T92" fmla="*/ 4 w 2263"/>
                <a:gd name="T93" fmla="*/ 1 h 525"/>
                <a:gd name="T94" fmla="*/ 4 w 2263"/>
                <a:gd name="T95" fmla="*/ 1 h 525"/>
                <a:gd name="T96" fmla="*/ 4 w 2263"/>
                <a:gd name="T97" fmla="*/ 1 h 525"/>
                <a:gd name="T98" fmla="*/ 4 w 2263"/>
                <a:gd name="T99" fmla="*/ 1 h 525"/>
                <a:gd name="T100" fmla="*/ 4 w 2263"/>
                <a:gd name="T101" fmla="*/ 1 h 525"/>
                <a:gd name="T102" fmla="*/ 5 w 2263"/>
                <a:gd name="T103" fmla="*/ 1 h 525"/>
                <a:gd name="T104" fmla="*/ 5 w 2263"/>
                <a:gd name="T105" fmla="*/ 1 h 525"/>
                <a:gd name="T106" fmla="*/ 5 w 2263"/>
                <a:gd name="T107" fmla="*/ 1 h 525"/>
                <a:gd name="T108" fmla="*/ 5 w 2263"/>
                <a:gd name="T109" fmla="*/ 1 h 525"/>
                <a:gd name="T110" fmla="*/ 5 w 2263"/>
                <a:gd name="T111" fmla="*/ 1 h 525"/>
                <a:gd name="T112" fmla="*/ 5 w 2263"/>
                <a:gd name="T113" fmla="*/ 1 h 525"/>
                <a:gd name="T114" fmla="*/ 5 w 2263"/>
                <a:gd name="T115" fmla="*/ 0 h 525"/>
                <a:gd name="T116" fmla="*/ 5 w 2263"/>
                <a:gd name="T117" fmla="*/ 1 h 525"/>
                <a:gd name="T118" fmla="*/ 5 w 2263"/>
                <a:gd name="T119" fmla="*/ 0 h 525"/>
                <a:gd name="T120" fmla="*/ 6 w 2263"/>
                <a:gd name="T121" fmla="*/ 0 h 525"/>
                <a:gd name="T122" fmla="*/ 6 w 2263"/>
                <a:gd name="T123" fmla="*/ 1 h 525"/>
                <a:gd name="T124" fmla="*/ 5 w 2263"/>
                <a:gd name="T125" fmla="*/ 0 h 5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63"/>
                <a:gd name="T190" fmla="*/ 0 h 525"/>
                <a:gd name="T191" fmla="*/ 2263 w 2263"/>
                <a:gd name="T192" fmla="*/ 525 h 52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63" h="525">
                  <a:moveTo>
                    <a:pt x="2098" y="251"/>
                  </a:moveTo>
                  <a:lnTo>
                    <a:pt x="2017" y="321"/>
                  </a:lnTo>
                  <a:cubicBezTo>
                    <a:pt x="2014" y="322"/>
                    <a:pt x="2012" y="324"/>
                    <a:pt x="2009" y="326"/>
                  </a:cubicBezTo>
                  <a:lnTo>
                    <a:pt x="1951" y="360"/>
                  </a:lnTo>
                  <a:lnTo>
                    <a:pt x="1889" y="393"/>
                  </a:lnTo>
                  <a:lnTo>
                    <a:pt x="1823" y="422"/>
                  </a:lnTo>
                  <a:lnTo>
                    <a:pt x="1756" y="447"/>
                  </a:lnTo>
                  <a:lnTo>
                    <a:pt x="1686" y="469"/>
                  </a:lnTo>
                  <a:lnTo>
                    <a:pt x="1615" y="487"/>
                  </a:lnTo>
                  <a:lnTo>
                    <a:pt x="1541" y="502"/>
                  </a:lnTo>
                  <a:lnTo>
                    <a:pt x="1466" y="513"/>
                  </a:lnTo>
                  <a:lnTo>
                    <a:pt x="1390" y="520"/>
                  </a:lnTo>
                  <a:lnTo>
                    <a:pt x="1312" y="525"/>
                  </a:lnTo>
                  <a:lnTo>
                    <a:pt x="1233" y="525"/>
                  </a:lnTo>
                  <a:lnTo>
                    <a:pt x="1153" y="522"/>
                  </a:lnTo>
                  <a:lnTo>
                    <a:pt x="1073" y="515"/>
                  </a:lnTo>
                  <a:lnTo>
                    <a:pt x="990" y="505"/>
                  </a:lnTo>
                  <a:lnTo>
                    <a:pt x="908" y="492"/>
                  </a:lnTo>
                  <a:lnTo>
                    <a:pt x="825" y="474"/>
                  </a:lnTo>
                  <a:lnTo>
                    <a:pt x="742" y="453"/>
                  </a:lnTo>
                  <a:lnTo>
                    <a:pt x="659" y="430"/>
                  </a:lnTo>
                  <a:lnTo>
                    <a:pt x="575" y="402"/>
                  </a:lnTo>
                  <a:lnTo>
                    <a:pt x="492" y="370"/>
                  </a:lnTo>
                  <a:lnTo>
                    <a:pt x="409" y="336"/>
                  </a:lnTo>
                  <a:lnTo>
                    <a:pt x="326" y="297"/>
                  </a:lnTo>
                  <a:lnTo>
                    <a:pt x="243" y="255"/>
                  </a:lnTo>
                  <a:lnTo>
                    <a:pt x="162" y="210"/>
                  </a:lnTo>
                  <a:lnTo>
                    <a:pt x="81" y="161"/>
                  </a:lnTo>
                  <a:lnTo>
                    <a:pt x="0" y="109"/>
                  </a:lnTo>
                  <a:lnTo>
                    <a:pt x="63" y="11"/>
                  </a:lnTo>
                  <a:lnTo>
                    <a:pt x="139" y="62"/>
                  </a:lnTo>
                  <a:lnTo>
                    <a:pt x="217" y="108"/>
                  </a:lnTo>
                  <a:lnTo>
                    <a:pt x="296" y="152"/>
                  </a:lnTo>
                  <a:lnTo>
                    <a:pt x="374" y="192"/>
                  </a:lnTo>
                  <a:lnTo>
                    <a:pt x="453" y="228"/>
                  </a:lnTo>
                  <a:lnTo>
                    <a:pt x="532" y="261"/>
                  </a:lnTo>
                  <a:lnTo>
                    <a:pt x="612" y="291"/>
                  </a:lnTo>
                  <a:lnTo>
                    <a:pt x="691" y="317"/>
                  </a:lnTo>
                  <a:lnTo>
                    <a:pt x="770" y="341"/>
                  </a:lnTo>
                  <a:lnTo>
                    <a:pt x="849" y="360"/>
                  </a:lnTo>
                  <a:lnTo>
                    <a:pt x="927" y="377"/>
                  </a:lnTo>
                  <a:lnTo>
                    <a:pt x="1005" y="390"/>
                  </a:lnTo>
                  <a:lnTo>
                    <a:pt x="1081" y="399"/>
                  </a:lnTo>
                  <a:lnTo>
                    <a:pt x="1157" y="405"/>
                  </a:lnTo>
                  <a:lnTo>
                    <a:pt x="1233" y="409"/>
                  </a:lnTo>
                  <a:lnTo>
                    <a:pt x="1306" y="409"/>
                  </a:lnTo>
                  <a:lnTo>
                    <a:pt x="1379" y="405"/>
                  </a:lnTo>
                  <a:lnTo>
                    <a:pt x="1450" y="398"/>
                  </a:lnTo>
                  <a:lnTo>
                    <a:pt x="1519" y="388"/>
                  </a:lnTo>
                  <a:lnTo>
                    <a:pt x="1586" y="375"/>
                  </a:lnTo>
                  <a:lnTo>
                    <a:pt x="1652" y="358"/>
                  </a:lnTo>
                  <a:lnTo>
                    <a:pt x="1715" y="338"/>
                  </a:lnTo>
                  <a:lnTo>
                    <a:pt x="1777" y="315"/>
                  </a:lnTo>
                  <a:lnTo>
                    <a:pt x="1836" y="289"/>
                  </a:lnTo>
                  <a:lnTo>
                    <a:pt x="1892" y="261"/>
                  </a:lnTo>
                  <a:lnTo>
                    <a:pt x="1950" y="226"/>
                  </a:lnTo>
                  <a:lnTo>
                    <a:pt x="1943" y="232"/>
                  </a:lnTo>
                  <a:lnTo>
                    <a:pt x="2023" y="162"/>
                  </a:lnTo>
                  <a:lnTo>
                    <a:pt x="2098" y="251"/>
                  </a:lnTo>
                  <a:close/>
                  <a:moveTo>
                    <a:pt x="1897" y="125"/>
                  </a:moveTo>
                  <a:lnTo>
                    <a:pt x="2263" y="0"/>
                  </a:lnTo>
                  <a:lnTo>
                    <a:pt x="2143" y="370"/>
                  </a:lnTo>
                  <a:lnTo>
                    <a:pt x="1897" y="125"/>
                  </a:lnTo>
                  <a:close/>
                </a:path>
              </a:pathLst>
            </a:custGeom>
            <a:noFill/>
            <a:ln w="158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84" name="Group 121"/>
          <p:cNvGrpSpPr>
            <a:grpSpLocks/>
          </p:cNvGrpSpPr>
          <p:nvPr/>
        </p:nvGrpSpPr>
        <p:grpSpPr bwMode="auto">
          <a:xfrm>
            <a:off x="2677749" y="5527675"/>
            <a:ext cx="808037" cy="207963"/>
            <a:chOff x="1649" y="3482"/>
            <a:chExt cx="509" cy="131"/>
          </a:xfrm>
        </p:grpSpPr>
        <p:sp>
          <p:nvSpPr>
            <p:cNvPr id="385" name="Freeform 122"/>
            <p:cNvSpPr>
              <a:spLocks noEditPoints="1"/>
            </p:cNvSpPr>
            <p:nvPr/>
          </p:nvSpPr>
          <p:spPr bwMode="auto">
            <a:xfrm>
              <a:off x="1649" y="3482"/>
              <a:ext cx="509" cy="131"/>
            </a:xfrm>
            <a:custGeom>
              <a:avLst/>
              <a:gdLst>
                <a:gd name="T0" fmla="*/ 0 w 4516"/>
                <a:gd name="T1" fmla="*/ 0 h 1158"/>
                <a:gd name="T2" fmla="*/ 0 w 4516"/>
                <a:gd name="T3" fmla="*/ 0 h 1158"/>
                <a:gd name="T4" fmla="*/ 0 w 4516"/>
                <a:gd name="T5" fmla="*/ 0 h 1158"/>
                <a:gd name="T6" fmla="*/ 0 w 4516"/>
                <a:gd name="T7" fmla="*/ 0 h 1158"/>
                <a:gd name="T8" fmla="*/ 0 w 4516"/>
                <a:gd name="T9" fmla="*/ 0 h 1158"/>
                <a:gd name="T10" fmla="*/ 0 w 4516"/>
                <a:gd name="T11" fmla="*/ 0 h 1158"/>
                <a:gd name="T12" fmla="*/ 0 w 4516"/>
                <a:gd name="T13" fmla="*/ 0 h 1158"/>
                <a:gd name="T14" fmla="*/ 0 w 4516"/>
                <a:gd name="T15" fmla="*/ 0 h 1158"/>
                <a:gd name="T16" fmla="*/ 0 w 4516"/>
                <a:gd name="T17" fmla="*/ 0 h 1158"/>
                <a:gd name="T18" fmla="*/ 0 w 4516"/>
                <a:gd name="T19" fmla="*/ 0 h 1158"/>
                <a:gd name="T20" fmla="*/ 0 w 4516"/>
                <a:gd name="T21" fmla="*/ 0 h 1158"/>
                <a:gd name="T22" fmla="*/ 0 w 4516"/>
                <a:gd name="T23" fmla="*/ 0 h 1158"/>
                <a:gd name="T24" fmla="*/ 0 w 4516"/>
                <a:gd name="T25" fmla="*/ 0 h 1158"/>
                <a:gd name="T26" fmla="*/ 0 w 4516"/>
                <a:gd name="T27" fmla="*/ 0 h 1158"/>
                <a:gd name="T28" fmla="*/ 0 w 4516"/>
                <a:gd name="T29" fmla="*/ 0 h 1158"/>
                <a:gd name="T30" fmla="*/ 0 w 4516"/>
                <a:gd name="T31" fmla="*/ 0 h 1158"/>
                <a:gd name="T32" fmla="*/ 0 w 4516"/>
                <a:gd name="T33" fmla="*/ 0 h 1158"/>
                <a:gd name="T34" fmla="*/ 0 w 4516"/>
                <a:gd name="T35" fmla="*/ 0 h 1158"/>
                <a:gd name="T36" fmla="*/ 0 w 4516"/>
                <a:gd name="T37" fmla="*/ 0 h 1158"/>
                <a:gd name="T38" fmla="*/ 0 w 4516"/>
                <a:gd name="T39" fmla="*/ 0 h 1158"/>
                <a:gd name="T40" fmla="*/ 1 w 4516"/>
                <a:gd name="T41" fmla="*/ 0 h 1158"/>
                <a:gd name="T42" fmla="*/ 1 w 4516"/>
                <a:gd name="T43" fmla="*/ 0 h 1158"/>
                <a:gd name="T44" fmla="*/ 1 w 4516"/>
                <a:gd name="T45" fmla="*/ 0 h 1158"/>
                <a:gd name="T46" fmla="*/ 1 w 4516"/>
                <a:gd name="T47" fmla="*/ 0 h 1158"/>
                <a:gd name="T48" fmla="*/ 1 w 4516"/>
                <a:gd name="T49" fmla="*/ 0 h 1158"/>
                <a:gd name="T50" fmla="*/ 1 w 4516"/>
                <a:gd name="T51" fmla="*/ 0 h 1158"/>
                <a:gd name="T52" fmla="*/ 1 w 4516"/>
                <a:gd name="T53" fmla="*/ 0 h 1158"/>
                <a:gd name="T54" fmla="*/ 1 w 4516"/>
                <a:gd name="T55" fmla="*/ 0 h 1158"/>
                <a:gd name="T56" fmla="*/ 1 w 4516"/>
                <a:gd name="T57" fmla="*/ 0 h 1158"/>
                <a:gd name="T58" fmla="*/ 1 w 4516"/>
                <a:gd name="T59" fmla="*/ 0 h 1158"/>
                <a:gd name="T60" fmla="*/ 1 w 4516"/>
                <a:gd name="T61" fmla="*/ 0 h 1158"/>
                <a:gd name="T62" fmla="*/ 1 w 4516"/>
                <a:gd name="T63" fmla="*/ 0 h 1158"/>
                <a:gd name="T64" fmla="*/ 1 w 4516"/>
                <a:gd name="T65" fmla="*/ 0 h 1158"/>
                <a:gd name="T66" fmla="*/ 1 w 4516"/>
                <a:gd name="T67" fmla="*/ 0 h 1158"/>
                <a:gd name="T68" fmla="*/ 1 w 4516"/>
                <a:gd name="T69" fmla="*/ 0 h 1158"/>
                <a:gd name="T70" fmla="*/ 1 w 4516"/>
                <a:gd name="T71" fmla="*/ 0 h 1158"/>
                <a:gd name="T72" fmla="*/ 1 w 4516"/>
                <a:gd name="T73" fmla="*/ 0 h 1158"/>
                <a:gd name="T74" fmla="*/ 1 w 4516"/>
                <a:gd name="T75" fmla="*/ 0 h 1158"/>
                <a:gd name="T76" fmla="*/ 0 w 4516"/>
                <a:gd name="T77" fmla="*/ 0 h 1158"/>
                <a:gd name="T78" fmla="*/ 0 w 4516"/>
                <a:gd name="T79" fmla="*/ 0 h 1158"/>
                <a:gd name="T80" fmla="*/ 0 w 4516"/>
                <a:gd name="T81" fmla="*/ 0 h 1158"/>
                <a:gd name="T82" fmla="*/ 0 w 4516"/>
                <a:gd name="T83" fmla="*/ 0 h 1158"/>
                <a:gd name="T84" fmla="*/ 0 w 4516"/>
                <a:gd name="T85" fmla="*/ 0 h 1158"/>
                <a:gd name="T86" fmla="*/ 0 w 4516"/>
                <a:gd name="T87" fmla="*/ 0 h 1158"/>
                <a:gd name="T88" fmla="*/ 0 w 4516"/>
                <a:gd name="T89" fmla="*/ 0 h 1158"/>
                <a:gd name="T90" fmla="*/ 0 w 4516"/>
                <a:gd name="T91" fmla="*/ 0 h 1158"/>
                <a:gd name="T92" fmla="*/ 0 w 4516"/>
                <a:gd name="T93" fmla="*/ 0 h 1158"/>
                <a:gd name="T94" fmla="*/ 0 w 4516"/>
                <a:gd name="T95" fmla="*/ 0 h 1158"/>
                <a:gd name="T96" fmla="*/ 0 w 4516"/>
                <a:gd name="T97" fmla="*/ 0 h 1158"/>
                <a:gd name="T98" fmla="*/ 0 w 4516"/>
                <a:gd name="T99" fmla="*/ 0 h 1158"/>
                <a:gd name="T100" fmla="*/ 0 w 4516"/>
                <a:gd name="T101" fmla="*/ 0 h 1158"/>
                <a:gd name="T102" fmla="*/ 0 w 4516"/>
                <a:gd name="T103" fmla="*/ 0 h 1158"/>
                <a:gd name="T104" fmla="*/ 0 w 4516"/>
                <a:gd name="T105" fmla="*/ 0 h 1158"/>
                <a:gd name="T106" fmla="*/ 0 w 4516"/>
                <a:gd name="T107" fmla="*/ 0 h 1158"/>
                <a:gd name="T108" fmla="*/ 0 w 4516"/>
                <a:gd name="T109" fmla="*/ 0 h 1158"/>
                <a:gd name="T110" fmla="*/ 0 w 4516"/>
                <a:gd name="T111" fmla="*/ 0 h 1158"/>
                <a:gd name="T112" fmla="*/ 0 w 4516"/>
                <a:gd name="T113" fmla="*/ 0 h 1158"/>
                <a:gd name="T114" fmla="*/ 0 w 4516"/>
                <a:gd name="T115" fmla="*/ 0 h 1158"/>
                <a:gd name="T116" fmla="*/ 0 w 4516"/>
                <a:gd name="T117" fmla="*/ 0 h 1158"/>
                <a:gd name="T118" fmla="*/ 0 w 4516"/>
                <a:gd name="T119" fmla="*/ 0 h 1158"/>
                <a:gd name="T120" fmla="*/ 0 w 4516"/>
                <a:gd name="T121" fmla="*/ 0 h 1158"/>
                <a:gd name="T122" fmla="*/ 0 w 4516"/>
                <a:gd name="T123" fmla="*/ 0 h 1158"/>
                <a:gd name="T124" fmla="*/ 0 w 4516"/>
                <a:gd name="T125" fmla="*/ 0 h 11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16"/>
                <a:gd name="T190" fmla="*/ 0 h 1158"/>
                <a:gd name="T191" fmla="*/ 4516 w 4516"/>
                <a:gd name="T192" fmla="*/ 1158 h 115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16" h="1158">
                  <a:moveTo>
                    <a:pt x="304" y="640"/>
                  </a:moveTo>
                  <a:lnTo>
                    <a:pt x="459" y="493"/>
                  </a:lnTo>
                  <a:cubicBezTo>
                    <a:pt x="463" y="489"/>
                    <a:pt x="469" y="484"/>
                    <a:pt x="475" y="481"/>
                  </a:cubicBezTo>
                  <a:lnTo>
                    <a:pt x="586" y="406"/>
                  </a:lnTo>
                  <a:lnTo>
                    <a:pt x="709" y="335"/>
                  </a:lnTo>
                  <a:lnTo>
                    <a:pt x="836" y="270"/>
                  </a:lnTo>
                  <a:lnTo>
                    <a:pt x="969" y="213"/>
                  </a:lnTo>
                  <a:lnTo>
                    <a:pt x="1106" y="161"/>
                  </a:lnTo>
                  <a:lnTo>
                    <a:pt x="1248" y="118"/>
                  </a:lnTo>
                  <a:lnTo>
                    <a:pt x="1392" y="80"/>
                  </a:lnTo>
                  <a:lnTo>
                    <a:pt x="1541" y="51"/>
                  </a:lnTo>
                  <a:lnTo>
                    <a:pt x="1694" y="28"/>
                  </a:lnTo>
                  <a:lnTo>
                    <a:pt x="1849" y="11"/>
                  </a:lnTo>
                  <a:lnTo>
                    <a:pt x="2007" y="3"/>
                  </a:lnTo>
                  <a:lnTo>
                    <a:pt x="2167" y="0"/>
                  </a:lnTo>
                  <a:lnTo>
                    <a:pt x="2329" y="5"/>
                  </a:lnTo>
                  <a:lnTo>
                    <a:pt x="2494" y="17"/>
                  </a:lnTo>
                  <a:lnTo>
                    <a:pt x="2660" y="35"/>
                  </a:lnTo>
                  <a:lnTo>
                    <a:pt x="2827" y="61"/>
                  </a:lnTo>
                  <a:lnTo>
                    <a:pt x="2996" y="93"/>
                  </a:lnTo>
                  <a:lnTo>
                    <a:pt x="3165" y="133"/>
                  </a:lnTo>
                  <a:lnTo>
                    <a:pt x="3335" y="180"/>
                  </a:lnTo>
                  <a:lnTo>
                    <a:pt x="3505" y="233"/>
                  </a:lnTo>
                  <a:lnTo>
                    <a:pt x="3676" y="294"/>
                  </a:lnTo>
                  <a:lnTo>
                    <a:pt x="3845" y="361"/>
                  </a:lnTo>
                  <a:lnTo>
                    <a:pt x="4015" y="436"/>
                  </a:lnTo>
                  <a:lnTo>
                    <a:pt x="4184" y="517"/>
                  </a:lnTo>
                  <a:lnTo>
                    <a:pt x="4350" y="606"/>
                  </a:lnTo>
                  <a:lnTo>
                    <a:pt x="4516" y="702"/>
                  </a:lnTo>
                  <a:lnTo>
                    <a:pt x="4401" y="904"/>
                  </a:lnTo>
                  <a:lnTo>
                    <a:pt x="4242" y="812"/>
                  </a:lnTo>
                  <a:lnTo>
                    <a:pt x="4082" y="726"/>
                  </a:lnTo>
                  <a:lnTo>
                    <a:pt x="3922" y="648"/>
                  </a:lnTo>
                  <a:lnTo>
                    <a:pt x="3761" y="577"/>
                  </a:lnTo>
                  <a:lnTo>
                    <a:pt x="3598" y="512"/>
                  </a:lnTo>
                  <a:lnTo>
                    <a:pt x="3437" y="455"/>
                  </a:lnTo>
                  <a:lnTo>
                    <a:pt x="3275" y="403"/>
                  </a:lnTo>
                  <a:lnTo>
                    <a:pt x="3113" y="359"/>
                  </a:lnTo>
                  <a:lnTo>
                    <a:pt x="2952" y="322"/>
                  </a:lnTo>
                  <a:lnTo>
                    <a:pt x="2793" y="290"/>
                  </a:lnTo>
                  <a:lnTo>
                    <a:pt x="2634" y="266"/>
                  </a:lnTo>
                  <a:lnTo>
                    <a:pt x="2477" y="248"/>
                  </a:lnTo>
                  <a:lnTo>
                    <a:pt x="2322" y="237"/>
                  </a:lnTo>
                  <a:lnTo>
                    <a:pt x="2170" y="233"/>
                  </a:lnTo>
                  <a:lnTo>
                    <a:pt x="2020" y="234"/>
                  </a:lnTo>
                  <a:lnTo>
                    <a:pt x="1872" y="243"/>
                  </a:lnTo>
                  <a:lnTo>
                    <a:pt x="1728" y="257"/>
                  </a:lnTo>
                  <a:lnTo>
                    <a:pt x="1587" y="279"/>
                  </a:lnTo>
                  <a:lnTo>
                    <a:pt x="1450" y="306"/>
                  </a:lnTo>
                  <a:lnTo>
                    <a:pt x="1315" y="340"/>
                  </a:lnTo>
                  <a:lnTo>
                    <a:pt x="1185" y="380"/>
                  </a:lnTo>
                  <a:lnTo>
                    <a:pt x="1061" y="425"/>
                  </a:lnTo>
                  <a:lnTo>
                    <a:pt x="940" y="477"/>
                  </a:lnTo>
                  <a:lnTo>
                    <a:pt x="824" y="536"/>
                  </a:lnTo>
                  <a:lnTo>
                    <a:pt x="714" y="599"/>
                  </a:lnTo>
                  <a:lnTo>
                    <a:pt x="602" y="674"/>
                  </a:lnTo>
                  <a:lnTo>
                    <a:pt x="618" y="662"/>
                  </a:lnTo>
                  <a:lnTo>
                    <a:pt x="463" y="809"/>
                  </a:lnTo>
                  <a:lnTo>
                    <a:pt x="304" y="640"/>
                  </a:lnTo>
                  <a:close/>
                  <a:moveTo>
                    <a:pt x="719" y="868"/>
                  </a:moveTo>
                  <a:lnTo>
                    <a:pt x="0" y="1158"/>
                  </a:lnTo>
                  <a:lnTo>
                    <a:pt x="201" y="407"/>
                  </a:lnTo>
                  <a:lnTo>
                    <a:pt x="719" y="868"/>
                  </a:lnTo>
                  <a:close/>
                </a:path>
              </a:pathLst>
            </a:custGeom>
            <a:solidFill>
              <a:srgbClr val="C0C0C0"/>
            </a:solidFill>
            <a:ln w="0">
              <a:solidFill>
                <a:srgbClr val="000000"/>
              </a:solidFill>
              <a:round/>
              <a:headEnd/>
              <a:tailEnd/>
            </a:ln>
          </p:spPr>
          <p:txBody>
            <a:bodyPr/>
            <a:lstStyle/>
            <a:p>
              <a:endParaRPr lang="en-US"/>
            </a:p>
          </p:txBody>
        </p:sp>
        <p:sp>
          <p:nvSpPr>
            <p:cNvPr id="386" name="Freeform 123"/>
            <p:cNvSpPr>
              <a:spLocks noEditPoints="1"/>
            </p:cNvSpPr>
            <p:nvPr/>
          </p:nvSpPr>
          <p:spPr bwMode="auto">
            <a:xfrm>
              <a:off x="1649" y="3482"/>
              <a:ext cx="509" cy="131"/>
            </a:xfrm>
            <a:custGeom>
              <a:avLst/>
              <a:gdLst>
                <a:gd name="T0" fmla="*/ 0 w 4516"/>
                <a:gd name="T1" fmla="*/ 0 h 1158"/>
                <a:gd name="T2" fmla="*/ 0 w 4516"/>
                <a:gd name="T3" fmla="*/ 0 h 1158"/>
                <a:gd name="T4" fmla="*/ 0 w 4516"/>
                <a:gd name="T5" fmla="*/ 0 h 1158"/>
                <a:gd name="T6" fmla="*/ 0 w 4516"/>
                <a:gd name="T7" fmla="*/ 0 h 1158"/>
                <a:gd name="T8" fmla="*/ 0 w 4516"/>
                <a:gd name="T9" fmla="*/ 0 h 1158"/>
                <a:gd name="T10" fmla="*/ 0 w 4516"/>
                <a:gd name="T11" fmla="*/ 0 h 1158"/>
                <a:gd name="T12" fmla="*/ 0 w 4516"/>
                <a:gd name="T13" fmla="*/ 0 h 1158"/>
                <a:gd name="T14" fmla="*/ 0 w 4516"/>
                <a:gd name="T15" fmla="*/ 0 h 1158"/>
                <a:gd name="T16" fmla="*/ 0 w 4516"/>
                <a:gd name="T17" fmla="*/ 0 h 1158"/>
                <a:gd name="T18" fmla="*/ 0 w 4516"/>
                <a:gd name="T19" fmla="*/ 0 h 1158"/>
                <a:gd name="T20" fmla="*/ 0 w 4516"/>
                <a:gd name="T21" fmla="*/ 0 h 1158"/>
                <a:gd name="T22" fmla="*/ 0 w 4516"/>
                <a:gd name="T23" fmla="*/ 0 h 1158"/>
                <a:gd name="T24" fmla="*/ 0 w 4516"/>
                <a:gd name="T25" fmla="*/ 0 h 1158"/>
                <a:gd name="T26" fmla="*/ 0 w 4516"/>
                <a:gd name="T27" fmla="*/ 0 h 1158"/>
                <a:gd name="T28" fmla="*/ 0 w 4516"/>
                <a:gd name="T29" fmla="*/ 0 h 1158"/>
                <a:gd name="T30" fmla="*/ 0 w 4516"/>
                <a:gd name="T31" fmla="*/ 0 h 1158"/>
                <a:gd name="T32" fmla="*/ 0 w 4516"/>
                <a:gd name="T33" fmla="*/ 0 h 1158"/>
                <a:gd name="T34" fmla="*/ 0 w 4516"/>
                <a:gd name="T35" fmla="*/ 0 h 1158"/>
                <a:gd name="T36" fmla="*/ 0 w 4516"/>
                <a:gd name="T37" fmla="*/ 0 h 1158"/>
                <a:gd name="T38" fmla="*/ 0 w 4516"/>
                <a:gd name="T39" fmla="*/ 0 h 1158"/>
                <a:gd name="T40" fmla="*/ 1 w 4516"/>
                <a:gd name="T41" fmla="*/ 0 h 1158"/>
                <a:gd name="T42" fmla="*/ 1 w 4516"/>
                <a:gd name="T43" fmla="*/ 0 h 1158"/>
                <a:gd name="T44" fmla="*/ 1 w 4516"/>
                <a:gd name="T45" fmla="*/ 0 h 1158"/>
                <a:gd name="T46" fmla="*/ 1 w 4516"/>
                <a:gd name="T47" fmla="*/ 0 h 1158"/>
                <a:gd name="T48" fmla="*/ 1 w 4516"/>
                <a:gd name="T49" fmla="*/ 0 h 1158"/>
                <a:gd name="T50" fmla="*/ 1 w 4516"/>
                <a:gd name="T51" fmla="*/ 0 h 1158"/>
                <a:gd name="T52" fmla="*/ 1 w 4516"/>
                <a:gd name="T53" fmla="*/ 0 h 1158"/>
                <a:gd name="T54" fmla="*/ 1 w 4516"/>
                <a:gd name="T55" fmla="*/ 0 h 1158"/>
                <a:gd name="T56" fmla="*/ 1 w 4516"/>
                <a:gd name="T57" fmla="*/ 0 h 1158"/>
                <a:gd name="T58" fmla="*/ 1 w 4516"/>
                <a:gd name="T59" fmla="*/ 0 h 1158"/>
                <a:gd name="T60" fmla="*/ 1 w 4516"/>
                <a:gd name="T61" fmla="*/ 0 h 1158"/>
                <a:gd name="T62" fmla="*/ 1 w 4516"/>
                <a:gd name="T63" fmla="*/ 0 h 1158"/>
                <a:gd name="T64" fmla="*/ 1 w 4516"/>
                <a:gd name="T65" fmla="*/ 0 h 1158"/>
                <a:gd name="T66" fmla="*/ 1 w 4516"/>
                <a:gd name="T67" fmla="*/ 0 h 1158"/>
                <a:gd name="T68" fmla="*/ 1 w 4516"/>
                <a:gd name="T69" fmla="*/ 0 h 1158"/>
                <a:gd name="T70" fmla="*/ 1 w 4516"/>
                <a:gd name="T71" fmla="*/ 0 h 1158"/>
                <a:gd name="T72" fmla="*/ 1 w 4516"/>
                <a:gd name="T73" fmla="*/ 0 h 1158"/>
                <a:gd name="T74" fmla="*/ 1 w 4516"/>
                <a:gd name="T75" fmla="*/ 0 h 1158"/>
                <a:gd name="T76" fmla="*/ 0 w 4516"/>
                <a:gd name="T77" fmla="*/ 0 h 1158"/>
                <a:gd name="T78" fmla="*/ 0 w 4516"/>
                <a:gd name="T79" fmla="*/ 0 h 1158"/>
                <a:gd name="T80" fmla="*/ 0 w 4516"/>
                <a:gd name="T81" fmla="*/ 0 h 1158"/>
                <a:gd name="T82" fmla="*/ 0 w 4516"/>
                <a:gd name="T83" fmla="*/ 0 h 1158"/>
                <a:gd name="T84" fmla="*/ 0 w 4516"/>
                <a:gd name="T85" fmla="*/ 0 h 1158"/>
                <a:gd name="T86" fmla="*/ 0 w 4516"/>
                <a:gd name="T87" fmla="*/ 0 h 1158"/>
                <a:gd name="T88" fmla="*/ 0 w 4516"/>
                <a:gd name="T89" fmla="*/ 0 h 1158"/>
                <a:gd name="T90" fmla="*/ 0 w 4516"/>
                <a:gd name="T91" fmla="*/ 0 h 1158"/>
                <a:gd name="T92" fmla="*/ 0 w 4516"/>
                <a:gd name="T93" fmla="*/ 0 h 1158"/>
                <a:gd name="T94" fmla="*/ 0 w 4516"/>
                <a:gd name="T95" fmla="*/ 0 h 1158"/>
                <a:gd name="T96" fmla="*/ 0 w 4516"/>
                <a:gd name="T97" fmla="*/ 0 h 1158"/>
                <a:gd name="T98" fmla="*/ 0 w 4516"/>
                <a:gd name="T99" fmla="*/ 0 h 1158"/>
                <a:gd name="T100" fmla="*/ 0 w 4516"/>
                <a:gd name="T101" fmla="*/ 0 h 1158"/>
                <a:gd name="T102" fmla="*/ 0 w 4516"/>
                <a:gd name="T103" fmla="*/ 0 h 1158"/>
                <a:gd name="T104" fmla="*/ 0 w 4516"/>
                <a:gd name="T105" fmla="*/ 0 h 1158"/>
                <a:gd name="T106" fmla="*/ 0 w 4516"/>
                <a:gd name="T107" fmla="*/ 0 h 1158"/>
                <a:gd name="T108" fmla="*/ 0 w 4516"/>
                <a:gd name="T109" fmla="*/ 0 h 1158"/>
                <a:gd name="T110" fmla="*/ 0 w 4516"/>
                <a:gd name="T111" fmla="*/ 0 h 1158"/>
                <a:gd name="T112" fmla="*/ 0 w 4516"/>
                <a:gd name="T113" fmla="*/ 0 h 1158"/>
                <a:gd name="T114" fmla="*/ 0 w 4516"/>
                <a:gd name="T115" fmla="*/ 0 h 1158"/>
                <a:gd name="T116" fmla="*/ 0 w 4516"/>
                <a:gd name="T117" fmla="*/ 0 h 1158"/>
                <a:gd name="T118" fmla="*/ 0 w 4516"/>
                <a:gd name="T119" fmla="*/ 0 h 1158"/>
                <a:gd name="T120" fmla="*/ 0 w 4516"/>
                <a:gd name="T121" fmla="*/ 0 h 1158"/>
                <a:gd name="T122" fmla="*/ 0 w 4516"/>
                <a:gd name="T123" fmla="*/ 0 h 1158"/>
                <a:gd name="T124" fmla="*/ 0 w 4516"/>
                <a:gd name="T125" fmla="*/ 0 h 11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16"/>
                <a:gd name="T190" fmla="*/ 0 h 1158"/>
                <a:gd name="T191" fmla="*/ 4516 w 4516"/>
                <a:gd name="T192" fmla="*/ 1158 h 115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16" h="1158">
                  <a:moveTo>
                    <a:pt x="304" y="640"/>
                  </a:moveTo>
                  <a:lnTo>
                    <a:pt x="459" y="493"/>
                  </a:lnTo>
                  <a:cubicBezTo>
                    <a:pt x="463" y="489"/>
                    <a:pt x="469" y="484"/>
                    <a:pt x="475" y="481"/>
                  </a:cubicBezTo>
                  <a:lnTo>
                    <a:pt x="586" y="406"/>
                  </a:lnTo>
                  <a:lnTo>
                    <a:pt x="709" y="335"/>
                  </a:lnTo>
                  <a:lnTo>
                    <a:pt x="836" y="270"/>
                  </a:lnTo>
                  <a:lnTo>
                    <a:pt x="969" y="213"/>
                  </a:lnTo>
                  <a:lnTo>
                    <a:pt x="1106" y="161"/>
                  </a:lnTo>
                  <a:lnTo>
                    <a:pt x="1248" y="118"/>
                  </a:lnTo>
                  <a:lnTo>
                    <a:pt x="1392" y="80"/>
                  </a:lnTo>
                  <a:lnTo>
                    <a:pt x="1541" y="51"/>
                  </a:lnTo>
                  <a:lnTo>
                    <a:pt x="1694" y="28"/>
                  </a:lnTo>
                  <a:lnTo>
                    <a:pt x="1849" y="11"/>
                  </a:lnTo>
                  <a:lnTo>
                    <a:pt x="2007" y="3"/>
                  </a:lnTo>
                  <a:lnTo>
                    <a:pt x="2167" y="0"/>
                  </a:lnTo>
                  <a:lnTo>
                    <a:pt x="2329" y="5"/>
                  </a:lnTo>
                  <a:lnTo>
                    <a:pt x="2494" y="17"/>
                  </a:lnTo>
                  <a:lnTo>
                    <a:pt x="2660" y="35"/>
                  </a:lnTo>
                  <a:lnTo>
                    <a:pt x="2827" y="61"/>
                  </a:lnTo>
                  <a:lnTo>
                    <a:pt x="2996" y="93"/>
                  </a:lnTo>
                  <a:lnTo>
                    <a:pt x="3165" y="133"/>
                  </a:lnTo>
                  <a:lnTo>
                    <a:pt x="3335" y="180"/>
                  </a:lnTo>
                  <a:lnTo>
                    <a:pt x="3505" y="233"/>
                  </a:lnTo>
                  <a:lnTo>
                    <a:pt x="3676" y="294"/>
                  </a:lnTo>
                  <a:lnTo>
                    <a:pt x="3845" y="361"/>
                  </a:lnTo>
                  <a:lnTo>
                    <a:pt x="4015" y="436"/>
                  </a:lnTo>
                  <a:lnTo>
                    <a:pt x="4184" y="517"/>
                  </a:lnTo>
                  <a:lnTo>
                    <a:pt x="4350" y="606"/>
                  </a:lnTo>
                  <a:lnTo>
                    <a:pt x="4516" y="702"/>
                  </a:lnTo>
                  <a:lnTo>
                    <a:pt x="4401" y="904"/>
                  </a:lnTo>
                  <a:lnTo>
                    <a:pt x="4242" y="812"/>
                  </a:lnTo>
                  <a:lnTo>
                    <a:pt x="4082" y="726"/>
                  </a:lnTo>
                  <a:lnTo>
                    <a:pt x="3922" y="648"/>
                  </a:lnTo>
                  <a:lnTo>
                    <a:pt x="3761" y="577"/>
                  </a:lnTo>
                  <a:lnTo>
                    <a:pt x="3598" y="512"/>
                  </a:lnTo>
                  <a:lnTo>
                    <a:pt x="3437" y="455"/>
                  </a:lnTo>
                  <a:lnTo>
                    <a:pt x="3275" y="403"/>
                  </a:lnTo>
                  <a:lnTo>
                    <a:pt x="3113" y="359"/>
                  </a:lnTo>
                  <a:lnTo>
                    <a:pt x="2952" y="322"/>
                  </a:lnTo>
                  <a:lnTo>
                    <a:pt x="2793" y="290"/>
                  </a:lnTo>
                  <a:lnTo>
                    <a:pt x="2634" y="266"/>
                  </a:lnTo>
                  <a:lnTo>
                    <a:pt x="2477" y="248"/>
                  </a:lnTo>
                  <a:lnTo>
                    <a:pt x="2322" y="237"/>
                  </a:lnTo>
                  <a:lnTo>
                    <a:pt x="2170" y="233"/>
                  </a:lnTo>
                  <a:lnTo>
                    <a:pt x="2020" y="234"/>
                  </a:lnTo>
                  <a:lnTo>
                    <a:pt x="1872" y="243"/>
                  </a:lnTo>
                  <a:lnTo>
                    <a:pt x="1728" y="257"/>
                  </a:lnTo>
                  <a:lnTo>
                    <a:pt x="1587" y="279"/>
                  </a:lnTo>
                  <a:lnTo>
                    <a:pt x="1450" y="306"/>
                  </a:lnTo>
                  <a:lnTo>
                    <a:pt x="1315" y="340"/>
                  </a:lnTo>
                  <a:lnTo>
                    <a:pt x="1185" y="380"/>
                  </a:lnTo>
                  <a:lnTo>
                    <a:pt x="1061" y="425"/>
                  </a:lnTo>
                  <a:lnTo>
                    <a:pt x="940" y="477"/>
                  </a:lnTo>
                  <a:lnTo>
                    <a:pt x="824" y="536"/>
                  </a:lnTo>
                  <a:lnTo>
                    <a:pt x="714" y="599"/>
                  </a:lnTo>
                  <a:lnTo>
                    <a:pt x="602" y="674"/>
                  </a:lnTo>
                  <a:lnTo>
                    <a:pt x="618" y="662"/>
                  </a:lnTo>
                  <a:lnTo>
                    <a:pt x="463" y="809"/>
                  </a:lnTo>
                  <a:lnTo>
                    <a:pt x="304" y="640"/>
                  </a:lnTo>
                  <a:close/>
                  <a:moveTo>
                    <a:pt x="719" y="868"/>
                  </a:moveTo>
                  <a:lnTo>
                    <a:pt x="0" y="1158"/>
                  </a:lnTo>
                  <a:lnTo>
                    <a:pt x="201" y="407"/>
                  </a:lnTo>
                  <a:lnTo>
                    <a:pt x="719" y="868"/>
                  </a:lnTo>
                  <a:close/>
                </a:path>
              </a:pathLst>
            </a:custGeom>
            <a:noFill/>
            <a:ln w="158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87" name="Group 124"/>
          <p:cNvGrpSpPr>
            <a:grpSpLocks/>
          </p:cNvGrpSpPr>
          <p:nvPr/>
        </p:nvGrpSpPr>
        <p:grpSpPr bwMode="auto">
          <a:xfrm>
            <a:off x="4054111" y="3559175"/>
            <a:ext cx="1733550" cy="652463"/>
            <a:chOff x="2516" y="2242"/>
            <a:chExt cx="1092" cy="411"/>
          </a:xfrm>
        </p:grpSpPr>
        <p:sp>
          <p:nvSpPr>
            <p:cNvPr id="388" name="Freeform 125"/>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solidFill>
              <a:srgbClr val="FFFFFF"/>
            </a:solidFill>
            <a:ln w="0">
              <a:solidFill>
                <a:srgbClr val="000000"/>
              </a:solidFill>
              <a:round/>
              <a:headEnd/>
              <a:tailEnd/>
            </a:ln>
          </p:spPr>
          <p:txBody>
            <a:bodyPr/>
            <a:lstStyle/>
            <a:p>
              <a:endParaRPr lang="en-US"/>
            </a:p>
          </p:txBody>
        </p:sp>
        <p:sp>
          <p:nvSpPr>
            <p:cNvPr id="389" name="Freeform 126"/>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0" name="Group 127"/>
          <p:cNvGrpSpPr>
            <a:grpSpLocks/>
          </p:cNvGrpSpPr>
          <p:nvPr/>
        </p:nvGrpSpPr>
        <p:grpSpPr bwMode="auto">
          <a:xfrm>
            <a:off x="4054111" y="3559175"/>
            <a:ext cx="796925" cy="652463"/>
            <a:chOff x="2516" y="2242"/>
            <a:chExt cx="502" cy="411"/>
          </a:xfrm>
        </p:grpSpPr>
        <p:sp>
          <p:nvSpPr>
            <p:cNvPr id="391" name="Freeform 128"/>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solidFill>
              <a:srgbClr val="CDCDCD"/>
            </a:solidFill>
            <a:ln w="0">
              <a:solidFill>
                <a:srgbClr val="000000"/>
              </a:solidFill>
              <a:round/>
              <a:headEnd/>
              <a:tailEnd/>
            </a:ln>
          </p:spPr>
          <p:txBody>
            <a:bodyPr/>
            <a:lstStyle/>
            <a:p>
              <a:endParaRPr lang="en-US"/>
            </a:p>
          </p:txBody>
        </p:sp>
        <p:sp>
          <p:nvSpPr>
            <p:cNvPr id="392" name="Freeform 129"/>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93" name="Freeform 130"/>
          <p:cNvSpPr>
            <a:spLocks/>
          </p:cNvSpPr>
          <p:nvPr/>
        </p:nvSpPr>
        <p:spPr bwMode="auto">
          <a:xfrm>
            <a:off x="4054111" y="3559175"/>
            <a:ext cx="1733550" cy="652463"/>
          </a:xfrm>
          <a:custGeom>
            <a:avLst/>
            <a:gdLst>
              <a:gd name="T0" fmla="*/ 0 w 9683"/>
              <a:gd name="T1" fmla="*/ 2147483647 h 3642"/>
              <a:gd name="T2" fmla="*/ 2147483647 w 9683"/>
              <a:gd name="T3" fmla="*/ 0 h 3642"/>
              <a:gd name="T4" fmla="*/ 2147483647 w 9683"/>
              <a:gd name="T5" fmla="*/ 0 h 3642"/>
              <a:gd name="T6" fmla="*/ 2147483647 w 9683"/>
              <a:gd name="T7" fmla="*/ 2147483647 h 3642"/>
              <a:gd name="T8" fmla="*/ 2147483647 w 9683"/>
              <a:gd name="T9" fmla="*/ 2147483647 h 3642"/>
              <a:gd name="T10" fmla="*/ 2147483647 w 9683"/>
              <a:gd name="T11" fmla="*/ 2147483647 h 3642"/>
              <a:gd name="T12" fmla="*/ 2147483647 w 9683"/>
              <a:gd name="T13" fmla="*/ 2147483647 h 3642"/>
              <a:gd name="T14" fmla="*/ 2147483647 w 9683"/>
              <a:gd name="T15" fmla="*/ 2147483647 h 3642"/>
              <a:gd name="T16" fmla="*/ 2147483647 w 9683"/>
              <a:gd name="T17" fmla="*/ 2147483647 h 3642"/>
              <a:gd name="T18" fmla="*/ 2147483647 w 9683"/>
              <a:gd name="T19" fmla="*/ 2147483647 h 3642"/>
              <a:gd name="T20" fmla="*/ 0 w 9683"/>
              <a:gd name="T21" fmla="*/ 2147483647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4" name="Freeform 131"/>
          <p:cNvSpPr>
            <a:spLocks/>
          </p:cNvSpPr>
          <p:nvPr/>
        </p:nvSpPr>
        <p:spPr bwMode="auto">
          <a:xfrm>
            <a:off x="4673236" y="3559175"/>
            <a:ext cx="177800" cy="26988"/>
          </a:xfrm>
          <a:custGeom>
            <a:avLst/>
            <a:gdLst>
              <a:gd name="T0" fmla="*/ 0 w 112"/>
              <a:gd name="T1" fmla="*/ 0 h 17"/>
              <a:gd name="T2" fmla="*/ 2147483647 w 112"/>
              <a:gd name="T3" fmla="*/ 2147483647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0" y="0"/>
                </a:moveTo>
                <a:cubicBezTo>
                  <a:pt x="38" y="0"/>
                  <a:pt x="75" y="5"/>
                  <a:pt x="112" y="17"/>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95" name="Group 132"/>
          <p:cNvGrpSpPr>
            <a:grpSpLocks/>
          </p:cNvGrpSpPr>
          <p:nvPr/>
        </p:nvGrpSpPr>
        <p:grpSpPr bwMode="auto">
          <a:xfrm>
            <a:off x="4054111" y="3559175"/>
            <a:ext cx="1733550" cy="652463"/>
            <a:chOff x="2516" y="2242"/>
            <a:chExt cx="1092" cy="411"/>
          </a:xfrm>
        </p:grpSpPr>
        <p:sp>
          <p:nvSpPr>
            <p:cNvPr id="396" name="Freeform 133"/>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solidFill>
              <a:srgbClr val="FFFFFF"/>
            </a:solidFill>
            <a:ln w="0">
              <a:solidFill>
                <a:srgbClr val="000000"/>
              </a:solidFill>
              <a:round/>
              <a:headEnd/>
              <a:tailEnd/>
            </a:ln>
          </p:spPr>
          <p:txBody>
            <a:bodyPr/>
            <a:lstStyle/>
            <a:p>
              <a:endParaRPr lang="en-US"/>
            </a:p>
          </p:txBody>
        </p:sp>
        <p:sp>
          <p:nvSpPr>
            <p:cNvPr id="397" name="Freeform 134"/>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8" name="Group 135"/>
          <p:cNvGrpSpPr>
            <a:grpSpLocks/>
          </p:cNvGrpSpPr>
          <p:nvPr/>
        </p:nvGrpSpPr>
        <p:grpSpPr bwMode="auto">
          <a:xfrm>
            <a:off x="4054111" y="3559175"/>
            <a:ext cx="796925" cy="652463"/>
            <a:chOff x="2516" y="2242"/>
            <a:chExt cx="502" cy="411"/>
          </a:xfrm>
        </p:grpSpPr>
        <p:sp>
          <p:nvSpPr>
            <p:cNvPr id="399" name="Freeform 136"/>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solidFill>
              <a:srgbClr val="CDCDCD"/>
            </a:solidFill>
            <a:ln w="0">
              <a:solidFill>
                <a:srgbClr val="000000"/>
              </a:solidFill>
              <a:round/>
              <a:headEnd/>
              <a:tailEnd/>
            </a:ln>
          </p:spPr>
          <p:txBody>
            <a:bodyPr/>
            <a:lstStyle/>
            <a:p>
              <a:endParaRPr lang="en-US"/>
            </a:p>
          </p:txBody>
        </p:sp>
        <p:sp>
          <p:nvSpPr>
            <p:cNvPr id="400" name="Freeform 137"/>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01" name="Freeform 138"/>
          <p:cNvSpPr>
            <a:spLocks/>
          </p:cNvSpPr>
          <p:nvPr/>
        </p:nvSpPr>
        <p:spPr bwMode="auto">
          <a:xfrm>
            <a:off x="4054111" y="3559175"/>
            <a:ext cx="1733550" cy="652463"/>
          </a:xfrm>
          <a:custGeom>
            <a:avLst/>
            <a:gdLst>
              <a:gd name="T0" fmla="*/ 0 w 9683"/>
              <a:gd name="T1" fmla="*/ 2147483647 h 3642"/>
              <a:gd name="T2" fmla="*/ 2147483647 w 9683"/>
              <a:gd name="T3" fmla="*/ 0 h 3642"/>
              <a:gd name="T4" fmla="*/ 2147483647 w 9683"/>
              <a:gd name="T5" fmla="*/ 0 h 3642"/>
              <a:gd name="T6" fmla="*/ 2147483647 w 9683"/>
              <a:gd name="T7" fmla="*/ 2147483647 h 3642"/>
              <a:gd name="T8" fmla="*/ 2147483647 w 9683"/>
              <a:gd name="T9" fmla="*/ 2147483647 h 3642"/>
              <a:gd name="T10" fmla="*/ 2147483647 w 9683"/>
              <a:gd name="T11" fmla="*/ 2147483647 h 3642"/>
              <a:gd name="T12" fmla="*/ 2147483647 w 9683"/>
              <a:gd name="T13" fmla="*/ 2147483647 h 3642"/>
              <a:gd name="T14" fmla="*/ 2147483647 w 9683"/>
              <a:gd name="T15" fmla="*/ 2147483647 h 3642"/>
              <a:gd name="T16" fmla="*/ 2147483647 w 9683"/>
              <a:gd name="T17" fmla="*/ 2147483647 h 3642"/>
              <a:gd name="T18" fmla="*/ 2147483647 w 9683"/>
              <a:gd name="T19" fmla="*/ 2147483647 h 3642"/>
              <a:gd name="T20" fmla="*/ 0 w 9683"/>
              <a:gd name="T21" fmla="*/ 2147483647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2" name="Freeform 139"/>
          <p:cNvSpPr>
            <a:spLocks/>
          </p:cNvSpPr>
          <p:nvPr/>
        </p:nvSpPr>
        <p:spPr bwMode="auto">
          <a:xfrm>
            <a:off x="4673236" y="3559175"/>
            <a:ext cx="177800" cy="26988"/>
          </a:xfrm>
          <a:custGeom>
            <a:avLst/>
            <a:gdLst>
              <a:gd name="T0" fmla="*/ 0 w 112"/>
              <a:gd name="T1" fmla="*/ 0 h 17"/>
              <a:gd name="T2" fmla="*/ 2147483647 w 112"/>
              <a:gd name="T3" fmla="*/ 2147483647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0" y="0"/>
                </a:moveTo>
                <a:cubicBezTo>
                  <a:pt x="38" y="0"/>
                  <a:pt x="75" y="5"/>
                  <a:pt x="112" y="17"/>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03" name="Group 140"/>
          <p:cNvGrpSpPr>
            <a:grpSpLocks/>
          </p:cNvGrpSpPr>
          <p:nvPr/>
        </p:nvGrpSpPr>
        <p:grpSpPr bwMode="auto">
          <a:xfrm>
            <a:off x="3903299" y="4491038"/>
            <a:ext cx="1733550" cy="654050"/>
            <a:chOff x="2421" y="2829"/>
            <a:chExt cx="1092" cy="412"/>
          </a:xfrm>
        </p:grpSpPr>
        <p:sp>
          <p:nvSpPr>
            <p:cNvPr id="404" name="Freeform 141"/>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solidFill>
              <a:srgbClr val="FFFFFF"/>
            </a:solidFill>
            <a:ln w="0">
              <a:solidFill>
                <a:srgbClr val="000000"/>
              </a:solidFill>
              <a:round/>
              <a:headEnd/>
              <a:tailEnd/>
            </a:ln>
          </p:spPr>
          <p:txBody>
            <a:bodyPr/>
            <a:lstStyle/>
            <a:p>
              <a:endParaRPr lang="en-US"/>
            </a:p>
          </p:txBody>
        </p:sp>
        <p:sp>
          <p:nvSpPr>
            <p:cNvPr id="405" name="Freeform 142"/>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06" name="Group 143"/>
          <p:cNvGrpSpPr>
            <a:grpSpLocks/>
          </p:cNvGrpSpPr>
          <p:nvPr/>
        </p:nvGrpSpPr>
        <p:grpSpPr bwMode="auto">
          <a:xfrm>
            <a:off x="4839924" y="4491038"/>
            <a:ext cx="796925" cy="654050"/>
            <a:chOff x="3011" y="2829"/>
            <a:chExt cx="502" cy="412"/>
          </a:xfrm>
        </p:grpSpPr>
        <p:sp>
          <p:nvSpPr>
            <p:cNvPr id="407" name="Freeform 144"/>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solidFill>
              <a:srgbClr val="CDCDCD"/>
            </a:solidFill>
            <a:ln w="0">
              <a:solidFill>
                <a:srgbClr val="000000"/>
              </a:solidFill>
              <a:round/>
              <a:headEnd/>
              <a:tailEnd/>
            </a:ln>
          </p:spPr>
          <p:txBody>
            <a:bodyPr/>
            <a:lstStyle/>
            <a:p>
              <a:endParaRPr lang="en-US"/>
            </a:p>
          </p:txBody>
        </p:sp>
        <p:sp>
          <p:nvSpPr>
            <p:cNvPr id="408" name="Freeform 145"/>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09" name="Freeform 146"/>
          <p:cNvSpPr>
            <a:spLocks/>
          </p:cNvSpPr>
          <p:nvPr/>
        </p:nvSpPr>
        <p:spPr bwMode="auto">
          <a:xfrm>
            <a:off x="3903299" y="4491038"/>
            <a:ext cx="1733550" cy="654050"/>
          </a:xfrm>
          <a:custGeom>
            <a:avLst/>
            <a:gdLst>
              <a:gd name="T0" fmla="*/ 2147483647 w 9684"/>
              <a:gd name="T1" fmla="*/ 0 h 3650"/>
              <a:gd name="T2" fmla="*/ 2147483647 w 9684"/>
              <a:gd name="T3" fmla="*/ 2147483647 h 3650"/>
              <a:gd name="T4" fmla="*/ 2147483647 w 9684"/>
              <a:gd name="T5" fmla="*/ 2147483647 h 3650"/>
              <a:gd name="T6" fmla="*/ 2147483647 w 9684"/>
              <a:gd name="T7" fmla="*/ 2147483647 h 3650"/>
              <a:gd name="T8" fmla="*/ 0 w 9684"/>
              <a:gd name="T9" fmla="*/ 2147483647 h 3650"/>
              <a:gd name="T10" fmla="*/ 2147483647 w 9684"/>
              <a:gd name="T11" fmla="*/ 0 h 3650"/>
              <a:gd name="T12" fmla="*/ 2147483647 w 9684"/>
              <a:gd name="T13" fmla="*/ 2147483647 h 3650"/>
              <a:gd name="T14" fmla="*/ 2147483647 w 9684"/>
              <a:gd name="T15" fmla="*/ 2147483647 h 3650"/>
              <a:gd name="T16" fmla="*/ 2147483647 w 9684"/>
              <a:gd name="T17" fmla="*/ 2147483647 h 3650"/>
              <a:gd name="T18" fmla="*/ 2147483647 w 9684"/>
              <a:gd name="T19" fmla="*/ 2147483647 h 3650"/>
              <a:gd name="T20" fmla="*/ 2147483647 w 9684"/>
              <a:gd name="T21" fmla="*/ 1029918462 h 3650"/>
              <a:gd name="T22" fmla="*/ 2147483647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 name="Freeform 147"/>
          <p:cNvSpPr>
            <a:spLocks/>
          </p:cNvSpPr>
          <p:nvPr/>
        </p:nvSpPr>
        <p:spPr bwMode="auto">
          <a:xfrm>
            <a:off x="4839924" y="5118100"/>
            <a:ext cx="177800" cy="26988"/>
          </a:xfrm>
          <a:custGeom>
            <a:avLst/>
            <a:gdLst>
              <a:gd name="T0" fmla="*/ 2147483647 w 112"/>
              <a:gd name="T1" fmla="*/ 2147483647 h 17"/>
              <a:gd name="T2" fmla="*/ 0 w 112"/>
              <a:gd name="T3" fmla="*/ 0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112" y="17"/>
                </a:moveTo>
                <a:cubicBezTo>
                  <a:pt x="75" y="17"/>
                  <a:pt x="37" y="11"/>
                  <a:pt x="0"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11" name="Group 148"/>
          <p:cNvGrpSpPr>
            <a:grpSpLocks/>
          </p:cNvGrpSpPr>
          <p:nvPr/>
        </p:nvGrpSpPr>
        <p:grpSpPr bwMode="auto">
          <a:xfrm>
            <a:off x="3903299" y="4491038"/>
            <a:ext cx="1733550" cy="654050"/>
            <a:chOff x="2421" y="2829"/>
            <a:chExt cx="1092" cy="412"/>
          </a:xfrm>
        </p:grpSpPr>
        <p:sp>
          <p:nvSpPr>
            <p:cNvPr id="412" name="Freeform 149"/>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solidFill>
              <a:srgbClr val="FFFFFF"/>
            </a:solidFill>
            <a:ln w="0">
              <a:solidFill>
                <a:srgbClr val="000000"/>
              </a:solidFill>
              <a:round/>
              <a:headEnd/>
              <a:tailEnd/>
            </a:ln>
          </p:spPr>
          <p:txBody>
            <a:bodyPr/>
            <a:lstStyle/>
            <a:p>
              <a:endParaRPr lang="en-US"/>
            </a:p>
          </p:txBody>
        </p:sp>
        <p:sp>
          <p:nvSpPr>
            <p:cNvPr id="413" name="Freeform 150"/>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14" name="Group 151"/>
          <p:cNvGrpSpPr>
            <a:grpSpLocks/>
          </p:cNvGrpSpPr>
          <p:nvPr/>
        </p:nvGrpSpPr>
        <p:grpSpPr bwMode="auto">
          <a:xfrm>
            <a:off x="4839924" y="4491038"/>
            <a:ext cx="796925" cy="654050"/>
            <a:chOff x="3011" y="2829"/>
            <a:chExt cx="502" cy="412"/>
          </a:xfrm>
        </p:grpSpPr>
        <p:sp>
          <p:nvSpPr>
            <p:cNvPr id="415" name="Freeform 152"/>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solidFill>
              <a:srgbClr val="CDCDCD"/>
            </a:solidFill>
            <a:ln w="0">
              <a:solidFill>
                <a:srgbClr val="000000"/>
              </a:solidFill>
              <a:round/>
              <a:headEnd/>
              <a:tailEnd/>
            </a:ln>
          </p:spPr>
          <p:txBody>
            <a:bodyPr/>
            <a:lstStyle/>
            <a:p>
              <a:endParaRPr lang="en-US"/>
            </a:p>
          </p:txBody>
        </p:sp>
        <p:sp>
          <p:nvSpPr>
            <p:cNvPr id="416" name="Freeform 153"/>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17" name="Freeform 154"/>
          <p:cNvSpPr>
            <a:spLocks/>
          </p:cNvSpPr>
          <p:nvPr/>
        </p:nvSpPr>
        <p:spPr bwMode="auto">
          <a:xfrm>
            <a:off x="3903299" y="4491038"/>
            <a:ext cx="1733550" cy="654050"/>
          </a:xfrm>
          <a:custGeom>
            <a:avLst/>
            <a:gdLst>
              <a:gd name="T0" fmla="*/ 2147483647 w 9684"/>
              <a:gd name="T1" fmla="*/ 0 h 3650"/>
              <a:gd name="T2" fmla="*/ 2147483647 w 9684"/>
              <a:gd name="T3" fmla="*/ 2147483647 h 3650"/>
              <a:gd name="T4" fmla="*/ 2147483647 w 9684"/>
              <a:gd name="T5" fmla="*/ 2147483647 h 3650"/>
              <a:gd name="T6" fmla="*/ 2147483647 w 9684"/>
              <a:gd name="T7" fmla="*/ 2147483647 h 3650"/>
              <a:gd name="T8" fmla="*/ 0 w 9684"/>
              <a:gd name="T9" fmla="*/ 2147483647 h 3650"/>
              <a:gd name="T10" fmla="*/ 2147483647 w 9684"/>
              <a:gd name="T11" fmla="*/ 0 h 3650"/>
              <a:gd name="T12" fmla="*/ 2147483647 w 9684"/>
              <a:gd name="T13" fmla="*/ 2147483647 h 3650"/>
              <a:gd name="T14" fmla="*/ 2147483647 w 9684"/>
              <a:gd name="T15" fmla="*/ 2147483647 h 3650"/>
              <a:gd name="T16" fmla="*/ 2147483647 w 9684"/>
              <a:gd name="T17" fmla="*/ 2147483647 h 3650"/>
              <a:gd name="T18" fmla="*/ 2147483647 w 9684"/>
              <a:gd name="T19" fmla="*/ 2147483647 h 3650"/>
              <a:gd name="T20" fmla="*/ 2147483647 w 9684"/>
              <a:gd name="T21" fmla="*/ 1029918462 h 3650"/>
              <a:gd name="T22" fmla="*/ 2147483647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8" name="Freeform 155"/>
          <p:cNvSpPr>
            <a:spLocks/>
          </p:cNvSpPr>
          <p:nvPr/>
        </p:nvSpPr>
        <p:spPr bwMode="auto">
          <a:xfrm>
            <a:off x="4839924" y="5118100"/>
            <a:ext cx="177800" cy="26988"/>
          </a:xfrm>
          <a:custGeom>
            <a:avLst/>
            <a:gdLst>
              <a:gd name="T0" fmla="*/ 2147483647 w 112"/>
              <a:gd name="T1" fmla="*/ 2147483647 h 17"/>
              <a:gd name="T2" fmla="*/ 0 w 112"/>
              <a:gd name="T3" fmla="*/ 0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112" y="17"/>
                </a:moveTo>
                <a:cubicBezTo>
                  <a:pt x="75" y="17"/>
                  <a:pt x="37" y="11"/>
                  <a:pt x="0"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 name="Rectangle 156"/>
          <p:cNvSpPr>
            <a:spLocks noChangeArrowheads="1"/>
          </p:cNvSpPr>
          <p:nvPr/>
        </p:nvSpPr>
        <p:spPr bwMode="auto">
          <a:xfrm>
            <a:off x="5660661" y="2740025"/>
            <a:ext cx="6762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Screening</a:t>
            </a:r>
            <a:endParaRPr lang="en-GB" altLang="en-US"/>
          </a:p>
        </p:txBody>
      </p:sp>
      <p:sp>
        <p:nvSpPr>
          <p:cNvPr id="420" name="Rectangle 157"/>
          <p:cNvSpPr>
            <a:spLocks noChangeArrowheads="1"/>
          </p:cNvSpPr>
          <p:nvPr/>
        </p:nvSpPr>
        <p:spPr bwMode="auto">
          <a:xfrm>
            <a:off x="6300424" y="3641725"/>
            <a:ext cx="7604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Application</a:t>
            </a:r>
            <a:endParaRPr lang="en-GB" altLang="en-US"/>
          </a:p>
        </p:txBody>
      </p:sp>
      <p:sp>
        <p:nvSpPr>
          <p:cNvPr id="421" name="Rectangle 158"/>
          <p:cNvSpPr>
            <a:spLocks noChangeArrowheads="1"/>
          </p:cNvSpPr>
          <p:nvPr/>
        </p:nvSpPr>
        <p:spPr bwMode="auto">
          <a:xfrm>
            <a:off x="6179774" y="4886325"/>
            <a:ext cx="1225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Visit of Household</a:t>
            </a:r>
            <a:endParaRPr lang="en-GB" altLang="en-US"/>
          </a:p>
        </p:txBody>
      </p:sp>
      <p:sp>
        <p:nvSpPr>
          <p:cNvPr id="422" name="Rectangle 159"/>
          <p:cNvSpPr>
            <a:spLocks noChangeArrowheads="1"/>
          </p:cNvSpPr>
          <p:nvPr/>
        </p:nvSpPr>
        <p:spPr bwMode="auto">
          <a:xfrm>
            <a:off x="5886086" y="5632450"/>
            <a:ext cx="9477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Loan Analysis</a:t>
            </a:r>
            <a:endParaRPr lang="en-GB" altLang="en-US"/>
          </a:p>
        </p:txBody>
      </p:sp>
      <p:sp>
        <p:nvSpPr>
          <p:cNvPr id="423" name="Rectangle 160"/>
          <p:cNvSpPr>
            <a:spLocks noChangeArrowheads="1"/>
          </p:cNvSpPr>
          <p:nvPr/>
        </p:nvSpPr>
        <p:spPr bwMode="auto">
          <a:xfrm>
            <a:off x="2776174" y="5165725"/>
            <a:ext cx="9064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Formalization</a:t>
            </a:r>
            <a:endParaRPr lang="en-GB" altLang="en-US"/>
          </a:p>
        </p:txBody>
      </p:sp>
      <p:sp>
        <p:nvSpPr>
          <p:cNvPr id="424" name="Rectangle 161"/>
          <p:cNvSpPr>
            <a:spLocks noChangeArrowheads="1"/>
          </p:cNvSpPr>
          <p:nvPr/>
        </p:nvSpPr>
        <p:spPr bwMode="auto">
          <a:xfrm>
            <a:off x="2330086" y="4511675"/>
            <a:ext cx="9318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Disbursement</a:t>
            </a:r>
            <a:endParaRPr lang="en-GB" altLang="en-US"/>
          </a:p>
        </p:txBody>
      </p:sp>
      <p:sp>
        <p:nvSpPr>
          <p:cNvPr id="425" name="Rectangle 162"/>
          <p:cNvSpPr>
            <a:spLocks noChangeArrowheads="1"/>
          </p:cNvSpPr>
          <p:nvPr/>
        </p:nvSpPr>
        <p:spPr bwMode="auto">
          <a:xfrm>
            <a:off x="2826974" y="3205163"/>
            <a:ext cx="7540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Repayment</a:t>
            </a:r>
            <a:endParaRPr lang="en-GB" altLang="en-US"/>
          </a:p>
        </p:txBody>
      </p:sp>
      <p:sp>
        <p:nvSpPr>
          <p:cNvPr id="426" name="Rectangle 163"/>
          <p:cNvSpPr>
            <a:spLocks noChangeArrowheads="1"/>
          </p:cNvSpPr>
          <p:nvPr/>
        </p:nvSpPr>
        <p:spPr bwMode="auto">
          <a:xfrm>
            <a:off x="3696924" y="2459038"/>
            <a:ext cx="4667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Repeat</a:t>
            </a:r>
            <a:endParaRPr lang="en-GB" altLang="en-US"/>
          </a:p>
        </p:txBody>
      </p:sp>
      <p:sp>
        <p:nvSpPr>
          <p:cNvPr id="427" name="Rectangle 164"/>
          <p:cNvSpPr>
            <a:spLocks noChangeArrowheads="1"/>
          </p:cNvSpPr>
          <p:nvPr/>
        </p:nvSpPr>
        <p:spPr bwMode="auto">
          <a:xfrm>
            <a:off x="6736986" y="3205163"/>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1</a:t>
            </a:r>
            <a:endParaRPr lang="en-GB" altLang="en-US"/>
          </a:p>
        </p:txBody>
      </p:sp>
      <p:sp>
        <p:nvSpPr>
          <p:cNvPr id="428" name="Rectangle 165"/>
          <p:cNvSpPr>
            <a:spLocks noChangeArrowheads="1"/>
          </p:cNvSpPr>
          <p:nvPr/>
        </p:nvSpPr>
        <p:spPr bwMode="auto">
          <a:xfrm>
            <a:off x="3198449" y="274002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3</a:t>
            </a:r>
            <a:endParaRPr lang="en-GB" altLang="en-US"/>
          </a:p>
        </p:txBody>
      </p:sp>
      <p:sp>
        <p:nvSpPr>
          <p:cNvPr id="429" name="Rectangle 166"/>
          <p:cNvSpPr>
            <a:spLocks noChangeArrowheads="1"/>
          </p:cNvSpPr>
          <p:nvPr/>
        </p:nvSpPr>
        <p:spPr bwMode="auto">
          <a:xfrm>
            <a:off x="4668474" y="4237038"/>
            <a:ext cx="5064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500" b="1">
                <a:solidFill>
                  <a:srgbClr val="000000"/>
                </a:solidFill>
              </a:rPr>
              <a:t>Loan </a:t>
            </a:r>
            <a:endParaRPr lang="en-GB" altLang="en-US"/>
          </a:p>
        </p:txBody>
      </p:sp>
      <p:sp>
        <p:nvSpPr>
          <p:cNvPr id="430" name="Rectangle 167"/>
          <p:cNvSpPr>
            <a:spLocks noChangeArrowheads="1"/>
          </p:cNvSpPr>
          <p:nvPr/>
        </p:nvSpPr>
        <p:spPr bwMode="auto">
          <a:xfrm>
            <a:off x="4592274" y="4462463"/>
            <a:ext cx="614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500" b="1">
                <a:solidFill>
                  <a:srgbClr val="000000"/>
                </a:solidFill>
              </a:rPr>
              <a:t>Officer</a:t>
            </a:r>
            <a:endParaRPr lang="en-GB" altLang="en-US"/>
          </a:p>
        </p:txBody>
      </p:sp>
      <p:sp>
        <p:nvSpPr>
          <p:cNvPr id="431" name="Rectangle 168"/>
          <p:cNvSpPr>
            <a:spLocks noChangeArrowheads="1"/>
          </p:cNvSpPr>
          <p:nvPr/>
        </p:nvSpPr>
        <p:spPr bwMode="auto">
          <a:xfrm>
            <a:off x="6260736" y="4230688"/>
            <a:ext cx="11239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Visit of Business</a:t>
            </a:r>
            <a:endParaRPr lang="en-GB" altLang="en-US"/>
          </a:p>
        </p:txBody>
      </p:sp>
      <p:sp>
        <p:nvSpPr>
          <p:cNvPr id="432" name="Rectangle 169"/>
          <p:cNvSpPr>
            <a:spLocks noChangeArrowheads="1"/>
          </p:cNvSpPr>
          <p:nvPr/>
        </p:nvSpPr>
        <p:spPr bwMode="auto">
          <a:xfrm>
            <a:off x="2641236" y="3859213"/>
            <a:ext cx="7207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Monitoring</a:t>
            </a:r>
            <a:endParaRPr lang="en-GB" altLang="en-US"/>
          </a:p>
        </p:txBody>
      </p:sp>
      <p:sp>
        <p:nvSpPr>
          <p:cNvPr id="433" name="Rectangle 170"/>
          <p:cNvSpPr>
            <a:spLocks noChangeArrowheads="1"/>
          </p:cNvSpPr>
          <p:nvPr/>
        </p:nvSpPr>
        <p:spPr bwMode="auto">
          <a:xfrm>
            <a:off x="4595449" y="2179638"/>
            <a:ext cx="6588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Marketing</a:t>
            </a:r>
            <a:endParaRPr lang="en-GB" altLang="en-US"/>
          </a:p>
        </p:txBody>
      </p:sp>
      <p:grpSp>
        <p:nvGrpSpPr>
          <p:cNvPr id="434" name="Group 171"/>
          <p:cNvGrpSpPr>
            <a:grpSpLocks/>
          </p:cNvGrpSpPr>
          <p:nvPr/>
        </p:nvGrpSpPr>
        <p:grpSpPr bwMode="auto">
          <a:xfrm>
            <a:off x="2938099" y="2374900"/>
            <a:ext cx="3816350" cy="3890963"/>
            <a:chOff x="1813" y="1496"/>
            <a:chExt cx="2404" cy="2451"/>
          </a:xfrm>
        </p:grpSpPr>
        <p:sp>
          <p:nvSpPr>
            <p:cNvPr id="435" name="Oval 172"/>
            <p:cNvSpPr>
              <a:spLocks noChangeArrowheads="1"/>
            </p:cNvSpPr>
            <p:nvPr/>
          </p:nvSpPr>
          <p:spPr bwMode="auto">
            <a:xfrm>
              <a:off x="1813" y="1496"/>
              <a:ext cx="2404" cy="2451"/>
            </a:xfrm>
            <a:prstGeom prst="ellipse">
              <a:avLst/>
            </a:prstGeom>
            <a:solidFill>
              <a:srgbClr val="FFFFFF"/>
            </a:solidFill>
            <a:ln w="0">
              <a:solidFill>
                <a:srgbClr val="000000"/>
              </a:solidFill>
              <a:round/>
              <a:headEnd/>
              <a:tailEnd/>
            </a:ln>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sp>
          <p:nvSpPr>
            <p:cNvPr id="436" name="Oval 173"/>
            <p:cNvSpPr>
              <a:spLocks noChangeArrowheads="1"/>
            </p:cNvSpPr>
            <p:nvPr/>
          </p:nvSpPr>
          <p:spPr bwMode="auto">
            <a:xfrm>
              <a:off x="1813" y="1496"/>
              <a:ext cx="2404" cy="2451"/>
            </a:xfrm>
            <a:prstGeom prst="ellipse">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sp>
        <p:nvSpPr>
          <p:cNvPr id="437" name="Oval 174"/>
          <p:cNvSpPr>
            <a:spLocks noChangeArrowheads="1"/>
          </p:cNvSpPr>
          <p:nvPr/>
        </p:nvSpPr>
        <p:spPr bwMode="auto">
          <a:xfrm>
            <a:off x="2938099" y="2374900"/>
            <a:ext cx="3816350" cy="3890963"/>
          </a:xfrm>
          <a:prstGeom prst="ellipse">
            <a:avLst/>
          </a:prstGeom>
          <a:noFill/>
          <a:ln w="8413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nvGrpSpPr>
          <p:cNvPr id="438" name="Group 175"/>
          <p:cNvGrpSpPr>
            <a:grpSpLocks/>
          </p:cNvGrpSpPr>
          <p:nvPr/>
        </p:nvGrpSpPr>
        <p:grpSpPr bwMode="auto">
          <a:xfrm>
            <a:off x="2861899" y="2405856"/>
            <a:ext cx="3816350" cy="3890963"/>
            <a:chOff x="1813" y="1496"/>
            <a:chExt cx="2404" cy="2451"/>
          </a:xfrm>
        </p:grpSpPr>
        <p:sp>
          <p:nvSpPr>
            <p:cNvPr id="439" name="Oval 176"/>
            <p:cNvSpPr>
              <a:spLocks noChangeArrowheads="1"/>
            </p:cNvSpPr>
            <p:nvPr/>
          </p:nvSpPr>
          <p:spPr bwMode="auto">
            <a:xfrm>
              <a:off x="1813" y="1496"/>
              <a:ext cx="2404" cy="2451"/>
            </a:xfrm>
            <a:prstGeom prst="ellipse">
              <a:avLst/>
            </a:prstGeom>
            <a:solidFill>
              <a:srgbClr val="FFFFFF"/>
            </a:solidFill>
            <a:ln w="0">
              <a:solidFill>
                <a:srgbClr val="000000"/>
              </a:solidFill>
              <a:round/>
              <a:headEnd/>
              <a:tailEnd/>
            </a:ln>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sp>
          <p:nvSpPr>
            <p:cNvPr id="440" name="Oval 177"/>
            <p:cNvSpPr>
              <a:spLocks noChangeArrowheads="1"/>
            </p:cNvSpPr>
            <p:nvPr/>
          </p:nvSpPr>
          <p:spPr bwMode="auto">
            <a:xfrm>
              <a:off x="1813" y="1496"/>
              <a:ext cx="2404" cy="2451"/>
            </a:xfrm>
            <a:prstGeom prst="ellipse">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sp>
        <p:nvSpPr>
          <p:cNvPr id="441" name="Oval 178"/>
          <p:cNvSpPr>
            <a:spLocks noChangeArrowheads="1"/>
          </p:cNvSpPr>
          <p:nvPr/>
        </p:nvSpPr>
        <p:spPr bwMode="auto">
          <a:xfrm>
            <a:off x="2938099" y="2374900"/>
            <a:ext cx="3816350" cy="3890963"/>
          </a:xfrm>
          <a:prstGeom prst="ellipse">
            <a:avLst/>
          </a:prstGeom>
          <a:noFill/>
          <a:ln w="8413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grpSp>
        <p:nvGrpSpPr>
          <p:cNvPr id="442" name="Group 179"/>
          <p:cNvGrpSpPr>
            <a:grpSpLocks/>
          </p:cNvGrpSpPr>
          <p:nvPr/>
        </p:nvGrpSpPr>
        <p:grpSpPr bwMode="auto">
          <a:xfrm>
            <a:off x="2844436" y="2500313"/>
            <a:ext cx="485775" cy="692150"/>
            <a:chOff x="1754" y="1575"/>
            <a:chExt cx="306" cy="436"/>
          </a:xfrm>
        </p:grpSpPr>
        <p:sp>
          <p:nvSpPr>
            <p:cNvPr id="443" name="Freeform 180"/>
            <p:cNvSpPr>
              <a:spLocks noEditPoints="1"/>
            </p:cNvSpPr>
            <p:nvPr/>
          </p:nvSpPr>
          <p:spPr bwMode="auto">
            <a:xfrm>
              <a:off x="1754" y="1575"/>
              <a:ext cx="306" cy="436"/>
            </a:xfrm>
            <a:custGeom>
              <a:avLst/>
              <a:gdLst>
                <a:gd name="T0" fmla="*/ 0 w 5416"/>
                <a:gd name="T1" fmla="*/ 0 h 7734"/>
                <a:gd name="T2" fmla="*/ 0 w 5416"/>
                <a:gd name="T3" fmla="*/ 0 h 7734"/>
                <a:gd name="T4" fmla="*/ 0 w 5416"/>
                <a:gd name="T5" fmla="*/ 0 h 7734"/>
                <a:gd name="T6" fmla="*/ 0 w 5416"/>
                <a:gd name="T7" fmla="*/ 0 h 7734"/>
                <a:gd name="T8" fmla="*/ 0 w 5416"/>
                <a:gd name="T9" fmla="*/ 0 h 7734"/>
                <a:gd name="T10" fmla="*/ 0 w 5416"/>
                <a:gd name="T11" fmla="*/ 0 h 7734"/>
                <a:gd name="T12" fmla="*/ 0 w 5416"/>
                <a:gd name="T13" fmla="*/ 0 h 7734"/>
                <a:gd name="T14" fmla="*/ 0 w 5416"/>
                <a:gd name="T15" fmla="*/ 0 h 7734"/>
                <a:gd name="T16" fmla="*/ 0 w 5416"/>
                <a:gd name="T17" fmla="*/ 0 h 7734"/>
                <a:gd name="T18" fmla="*/ 0 w 5416"/>
                <a:gd name="T19" fmla="*/ 0 h 7734"/>
                <a:gd name="T20" fmla="*/ 0 w 5416"/>
                <a:gd name="T21" fmla="*/ 0 h 7734"/>
                <a:gd name="T22" fmla="*/ 0 w 5416"/>
                <a:gd name="T23" fmla="*/ 0 h 7734"/>
                <a:gd name="T24" fmla="*/ 0 w 5416"/>
                <a:gd name="T25" fmla="*/ 0 h 7734"/>
                <a:gd name="T26" fmla="*/ 0 w 5416"/>
                <a:gd name="T27" fmla="*/ 0 h 7734"/>
                <a:gd name="T28" fmla="*/ 0 w 5416"/>
                <a:gd name="T29" fmla="*/ 0 h 7734"/>
                <a:gd name="T30" fmla="*/ 0 w 5416"/>
                <a:gd name="T31" fmla="*/ 0 h 7734"/>
                <a:gd name="T32" fmla="*/ 0 w 5416"/>
                <a:gd name="T33" fmla="*/ 0 h 7734"/>
                <a:gd name="T34" fmla="*/ 0 w 5416"/>
                <a:gd name="T35" fmla="*/ 0 h 7734"/>
                <a:gd name="T36" fmla="*/ 0 w 5416"/>
                <a:gd name="T37" fmla="*/ 0 h 7734"/>
                <a:gd name="T38" fmla="*/ 0 w 5416"/>
                <a:gd name="T39" fmla="*/ 0 h 7734"/>
                <a:gd name="T40" fmla="*/ 0 w 5416"/>
                <a:gd name="T41" fmla="*/ 0 h 7734"/>
                <a:gd name="T42" fmla="*/ 0 w 5416"/>
                <a:gd name="T43" fmla="*/ 0 h 7734"/>
                <a:gd name="T44" fmla="*/ 0 w 5416"/>
                <a:gd name="T45" fmla="*/ 0 h 7734"/>
                <a:gd name="T46" fmla="*/ 0 w 5416"/>
                <a:gd name="T47" fmla="*/ 0 h 7734"/>
                <a:gd name="T48" fmla="*/ 0 w 5416"/>
                <a:gd name="T49" fmla="*/ 0 h 7734"/>
                <a:gd name="T50" fmla="*/ 0 w 5416"/>
                <a:gd name="T51" fmla="*/ 0 h 7734"/>
                <a:gd name="T52" fmla="*/ 0 w 5416"/>
                <a:gd name="T53" fmla="*/ 0 h 7734"/>
                <a:gd name="T54" fmla="*/ 0 w 5416"/>
                <a:gd name="T55" fmla="*/ 0 h 7734"/>
                <a:gd name="T56" fmla="*/ 0 w 5416"/>
                <a:gd name="T57" fmla="*/ 0 h 7734"/>
                <a:gd name="T58" fmla="*/ 0 w 5416"/>
                <a:gd name="T59" fmla="*/ 0 h 7734"/>
                <a:gd name="T60" fmla="*/ 0 w 5416"/>
                <a:gd name="T61" fmla="*/ 0 h 7734"/>
                <a:gd name="T62" fmla="*/ 0 w 5416"/>
                <a:gd name="T63" fmla="*/ 0 h 7734"/>
                <a:gd name="T64" fmla="*/ 0 w 5416"/>
                <a:gd name="T65" fmla="*/ 0 h 7734"/>
                <a:gd name="T66" fmla="*/ 0 w 5416"/>
                <a:gd name="T67" fmla="*/ 0 h 7734"/>
                <a:gd name="T68" fmla="*/ 0 w 5416"/>
                <a:gd name="T69" fmla="*/ 0 h 7734"/>
                <a:gd name="T70" fmla="*/ 0 w 5416"/>
                <a:gd name="T71" fmla="*/ 0 h 7734"/>
                <a:gd name="T72" fmla="*/ 0 w 5416"/>
                <a:gd name="T73" fmla="*/ 0 h 7734"/>
                <a:gd name="T74" fmla="*/ 0 w 5416"/>
                <a:gd name="T75" fmla="*/ 0 h 7734"/>
                <a:gd name="T76" fmla="*/ 0 w 5416"/>
                <a:gd name="T77" fmla="*/ 0 h 7734"/>
                <a:gd name="T78" fmla="*/ 0 w 5416"/>
                <a:gd name="T79" fmla="*/ 0 h 7734"/>
                <a:gd name="T80" fmla="*/ 0 w 5416"/>
                <a:gd name="T81" fmla="*/ 0 h 7734"/>
                <a:gd name="T82" fmla="*/ 0 w 5416"/>
                <a:gd name="T83" fmla="*/ 0 h 7734"/>
                <a:gd name="T84" fmla="*/ 0 w 5416"/>
                <a:gd name="T85" fmla="*/ 0 h 7734"/>
                <a:gd name="T86" fmla="*/ 0 w 5416"/>
                <a:gd name="T87" fmla="*/ 0 h 7734"/>
                <a:gd name="T88" fmla="*/ 0 w 5416"/>
                <a:gd name="T89" fmla="*/ 0 h 7734"/>
                <a:gd name="T90" fmla="*/ 0 w 5416"/>
                <a:gd name="T91" fmla="*/ 0 h 7734"/>
                <a:gd name="T92" fmla="*/ 0 w 5416"/>
                <a:gd name="T93" fmla="*/ 0 h 7734"/>
                <a:gd name="T94" fmla="*/ 0 w 5416"/>
                <a:gd name="T95" fmla="*/ 0 h 7734"/>
                <a:gd name="T96" fmla="*/ 0 w 5416"/>
                <a:gd name="T97" fmla="*/ 0 h 7734"/>
                <a:gd name="T98" fmla="*/ 0 w 5416"/>
                <a:gd name="T99" fmla="*/ 0 h 7734"/>
                <a:gd name="T100" fmla="*/ 0 w 5416"/>
                <a:gd name="T101" fmla="*/ 0 h 7734"/>
                <a:gd name="T102" fmla="*/ 0 w 5416"/>
                <a:gd name="T103" fmla="*/ 0 h 7734"/>
                <a:gd name="T104" fmla="*/ 0 w 5416"/>
                <a:gd name="T105" fmla="*/ 0 h 7734"/>
                <a:gd name="T106" fmla="*/ 0 w 5416"/>
                <a:gd name="T107" fmla="*/ 0 h 7734"/>
                <a:gd name="T108" fmla="*/ 0 w 5416"/>
                <a:gd name="T109" fmla="*/ 0 h 7734"/>
                <a:gd name="T110" fmla="*/ 0 w 5416"/>
                <a:gd name="T111" fmla="*/ 0 h 7734"/>
                <a:gd name="T112" fmla="*/ 0 w 5416"/>
                <a:gd name="T113" fmla="*/ 0 h 7734"/>
                <a:gd name="T114" fmla="*/ 0 w 5416"/>
                <a:gd name="T115" fmla="*/ 0 h 7734"/>
                <a:gd name="T116" fmla="*/ 0 w 5416"/>
                <a:gd name="T117" fmla="*/ 0 h 7734"/>
                <a:gd name="T118" fmla="*/ 0 w 5416"/>
                <a:gd name="T119" fmla="*/ 0 h 7734"/>
                <a:gd name="T120" fmla="*/ 0 w 5416"/>
                <a:gd name="T121" fmla="*/ 0 h 7734"/>
                <a:gd name="T122" fmla="*/ 0 w 5416"/>
                <a:gd name="T123" fmla="*/ 0 h 7734"/>
                <a:gd name="T124" fmla="*/ 0 w 5416"/>
                <a:gd name="T125" fmla="*/ 0 h 77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416"/>
                <a:gd name="T190" fmla="*/ 0 h 7734"/>
                <a:gd name="T191" fmla="*/ 5416 w 5416"/>
                <a:gd name="T192" fmla="*/ 7734 h 77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416" h="7734">
                  <a:moveTo>
                    <a:pt x="1196" y="419"/>
                  </a:moveTo>
                  <a:lnTo>
                    <a:pt x="1605" y="535"/>
                  </a:lnTo>
                  <a:cubicBezTo>
                    <a:pt x="1617" y="538"/>
                    <a:pt x="1629" y="543"/>
                    <a:pt x="1641" y="548"/>
                  </a:cubicBezTo>
                  <a:lnTo>
                    <a:pt x="1882" y="663"/>
                  </a:lnTo>
                  <a:lnTo>
                    <a:pt x="2130" y="800"/>
                  </a:lnTo>
                  <a:lnTo>
                    <a:pt x="2371" y="953"/>
                  </a:lnTo>
                  <a:lnTo>
                    <a:pt x="2607" y="1122"/>
                  </a:lnTo>
                  <a:lnTo>
                    <a:pt x="2834" y="1306"/>
                  </a:lnTo>
                  <a:lnTo>
                    <a:pt x="3053" y="1503"/>
                  </a:lnTo>
                  <a:lnTo>
                    <a:pt x="3266" y="1716"/>
                  </a:lnTo>
                  <a:lnTo>
                    <a:pt x="3470" y="1940"/>
                  </a:lnTo>
                  <a:lnTo>
                    <a:pt x="3665" y="2178"/>
                  </a:lnTo>
                  <a:lnTo>
                    <a:pt x="3852" y="2428"/>
                  </a:lnTo>
                  <a:lnTo>
                    <a:pt x="4029" y="2691"/>
                  </a:lnTo>
                  <a:lnTo>
                    <a:pt x="4198" y="2963"/>
                  </a:lnTo>
                  <a:lnTo>
                    <a:pt x="4357" y="3248"/>
                  </a:lnTo>
                  <a:lnTo>
                    <a:pt x="4505" y="3543"/>
                  </a:lnTo>
                  <a:lnTo>
                    <a:pt x="4645" y="3848"/>
                  </a:lnTo>
                  <a:lnTo>
                    <a:pt x="4773" y="4162"/>
                  </a:lnTo>
                  <a:lnTo>
                    <a:pt x="4891" y="4485"/>
                  </a:lnTo>
                  <a:lnTo>
                    <a:pt x="4998" y="4816"/>
                  </a:lnTo>
                  <a:lnTo>
                    <a:pt x="5093" y="5156"/>
                  </a:lnTo>
                  <a:lnTo>
                    <a:pt x="5177" y="5505"/>
                  </a:lnTo>
                  <a:lnTo>
                    <a:pt x="5249" y="5858"/>
                  </a:lnTo>
                  <a:lnTo>
                    <a:pt x="5308" y="6221"/>
                  </a:lnTo>
                  <a:lnTo>
                    <a:pt x="5355" y="6589"/>
                  </a:lnTo>
                  <a:lnTo>
                    <a:pt x="5389" y="6962"/>
                  </a:lnTo>
                  <a:lnTo>
                    <a:pt x="5410" y="7342"/>
                  </a:lnTo>
                  <a:lnTo>
                    <a:pt x="5416" y="7726"/>
                  </a:lnTo>
                  <a:lnTo>
                    <a:pt x="4956" y="7734"/>
                  </a:lnTo>
                  <a:lnTo>
                    <a:pt x="4949" y="7367"/>
                  </a:lnTo>
                  <a:lnTo>
                    <a:pt x="4930" y="7004"/>
                  </a:lnTo>
                  <a:lnTo>
                    <a:pt x="4898" y="6647"/>
                  </a:lnTo>
                  <a:lnTo>
                    <a:pt x="4853" y="6296"/>
                  </a:lnTo>
                  <a:lnTo>
                    <a:pt x="4797" y="5951"/>
                  </a:lnTo>
                  <a:lnTo>
                    <a:pt x="4728" y="5613"/>
                  </a:lnTo>
                  <a:lnTo>
                    <a:pt x="4650" y="5282"/>
                  </a:lnTo>
                  <a:lnTo>
                    <a:pt x="4560" y="4960"/>
                  </a:lnTo>
                  <a:lnTo>
                    <a:pt x="4458" y="4644"/>
                  </a:lnTo>
                  <a:lnTo>
                    <a:pt x="4347" y="4338"/>
                  </a:lnTo>
                  <a:lnTo>
                    <a:pt x="4225" y="4040"/>
                  </a:lnTo>
                  <a:lnTo>
                    <a:pt x="4095" y="3752"/>
                  </a:lnTo>
                  <a:lnTo>
                    <a:pt x="3955" y="3475"/>
                  </a:lnTo>
                  <a:lnTo>
                    <a:pt x="3806" y="3207"/>
                  </a:lnTo>
                  <a:lnTo>
                    <a:pt x="3648" y="2951"/>
                  </a:lnTo>
                  <a:lnTo>
                    <a:pt x="3483" y="2707"/>
                  </a:lnTo>
                  <a:lnTo>
                    <a:pt x="3308" y="2473"/>
                  </a:lnTo>
                  <a:lnTo>
                    <a:pt x="3129" y="2252"/>
                  </a:lnTo>
                  <a:lnTo>
                    <a:pt x="2940" y="2044"/>
                  </a:lnTo>
                  <a:lnTo>
                    <a:pt x="2747" y="1848"/>
                  </a:lnTo>
                  <a:lnTo>
                    <a:pt x="2544" y="1667"/>
                  </a:lnTo>
                  <a:lnTo>
                    <a:pt x="2338" y="1499"/>
                  </a:lnTo>
                  <a:lnTo>
                    <a:pt x="2125" y="1345"/>
                  </a:lnTo>
                  <a:lnTo>
                    <a:pt x="1908" y="1206"/>
                  </a:lnTo>
                  <a:lnTo>
                    <a:pt x="1684" y="1083"/>
                  </a:lnTo>
                  <a:lnTo>
                    <a:pt x="1443" y="968"/>
                  </a:lnTo>
                  <a:lnTo>
                    <a:pt x="1480" y="981"/>
                  </a:lnTo>
                  <a:lnTo>
                    <a:pt x="1071" y="864"/>
                  </a:lnTo>
                  <a:lnTo>
                    <a:pt x="1196" y="419"/>
                  </a:lnTo>
                  <a:close/>
                  <a:moveTo>
                    <a:pt x="1233" y="1368"/>
                  </a:moveTo>
                  <a:lnTo>
                    <a:pt x="0" y="429"/>
                  </a:lnTo>
                  <a:lnTo>
                    <a:pt x="1486" y="0"/>
                  </a:lnTo>
                  <a:lnTo>
                    <a:pt x="1233" y="1368"/>
                  </a:lnTo>
                  <a:close/>
                </a:path>
              </a:pathLst>
            </a:custGeom>
            <a:solidFill>
              <a:srgbClr val="C0C0C0"/>
            </a:solidFill>
            <a:ln w="0">
              <a:solidFill>
                <a:srgbClr val="000000"/>
              </a:solidFill>
              <a:round/>
              <a:headEnd/>
              <a:tailEnd/>
            </a:ln>
          </p:spPr>
          <p:txBody>
            <a:bodyPr/>
            <a:lstStyle/>
            <a:p>
              <a:endParaRPr lang="en-US"/>
            </a:p>
          </p:txBody>
        </p:sp>
        <p:sp>
          <p:nvSpPr>
            <p:cNvPr id="444" name="Freeform 181"/>
            <p:cNvSpPr>
              <a:spLocks noEditPoints="1"/>
            </p:cNvSpPr>
            <p:nvPr/>
          </p:nvSpPr>
          <p:spPr bwMode="auto">
            <a:xfrm>
              <a:off x="1754" y="1575"/>
              <a:ext cx="306" cy="436"/>
            </a:xfrm>
            <a:custGeom>
              <a:avLst/>
              <a:gdLst>
                <a:gd name="T0" fmla="*/ 0 w 5416"/>
                <a:gd name="T1" fmla="*/ 0 h 7734"/>
                <a:gd name="T2" fmla="*/ 0 w 5416"/>
                <a:gd name="T3" fmla="*/ 0 h 7734"/>
                <a:gd name="T4" fmla="*/ 0 w 5416"/>
                <a:gd name="T5" fmla="*/ 0 h 7734"/>
                <a:gd name="T6" fmla="*/ 0 w 5416"/>
                <a:gd name="T7" fmla="*/ 0 h 7734"/>
                <a:gd name="T8" fmla="*/ 0 w 5416"/>
                <a:gd name="T9" fmla="*/ 0 h 7734"/>
                <a:gd name="T10" fmla="*/ 0 w 5416"/>
                <a:gd name="T11" fmla="*/ 0 h 7734"/>
                <a:gd name="T12" fmla="*/ 0 w 5416"/>
                <a:gd name="T13" fmla="*/ 0 h 7734"/>
                <a:gd name="T14" fmla="*/ 0 w 5416"/>
                <a:gd name="T15" fmla="*/ 0 h 7734"/>
                <a:gd name="T16" fmla="*/ 0 w 5416"/>
                <a:gd name="T17" fmla="*/ 0 h 7734"/>
                <a:gd name="T18" fmla="*/ 0 w 5416"/>
                <a:gd name="T19" fmla="*/ 0 h 7734"/>
                <a:gd name="T20" fmla="*/ 0 w 5416"/>
                <a:gd name="T21" fmla="*/ 0 h 7734"/>
                <a:gd name="T22" fmla="*/ 0 w 5416"/>
                <a:gd name="T23" fmla="*/ 0 h 7734"/>
                <a:gd name="T24" fmla="*/ 0 w 5416"/>
                <a:gd name="T25" fmla="*/ 0 h 7734"/>
                <a:gd name="T26" fmla="*/ 0 w 5416"/>
                <a:gd name="T27" fmla="*/ 0 h 7734"/>
                <a:gd name="T28" fmla="*/ 0 w 5416"/>
                <a:gd name="T29" fmla="*/ 0 h 7734"/>
                <a:gd name="T30" fmla="*/ 0 w 5416"/>
                <a:gd name="T31" fmla="*/ 0 h 7734"/>
                <a:gd name="T32" fmla="*/ 0 w 5416"/>
                <a:gd name="T33" fmla="*/ 0 h 7734"/>
                <a:gd name="T34" fmla="*/ 0 w 5416"/>
                <a:gd name="T35" fmla="*/ 0 h 7734"/>
                <a:gd name="T36" fmla="*/ 0 w 5416"/>
                <a:gd name="T37" fmla="*/ 0 h 7734"/>
                <a:gd name="T38" fmla="*/ 0 w 5416"/>
                <a:gd name="T39" fmla="*/ 0 h 7734"/>
                <a:gd name="T40" fmla="*/ 0 w 5416"/>
                <a:gd name="T41" fmla="*/ 0 h 7734"/>
                <a:gd name="T42" fmla="*/ 0 w 5416"/>
                <a:gd name="T43" fmla="*/ 0 h 7734"/>
                <a:gd name="T44" fmla="*/ 0 w 5416"/>
                <a:gd name="T45" fmla="*/ 0 h 7734"/>
                <a:gd name="T46" fmla="*/ 0 w 5416"/>
                <a:gd name="T47" fmla="*/ 0 h 7734"/>
                <a:gd name="T48" fmla="*/ 0 w 5416"/>
                <a:gd name="T49" fmla="*/ 0 h 7734"/>
                <a:gd name="T50" fmla="*/ 0 w 5416"/>
                <a:gd name="T51" fmla="*/ 0 h 7734"/>
                <a:gd name="T52" fmla="*/ 0 w 5416"/>
                <a:gd name="T53" fmla="*/ 0 h 7734"/>
                <a:gd name="T54" fmla="*/ 0 w 5416"/>
                <a:gd name="T55" fmla="*/ 0 h 7734"/>
                <a:gd name="T56" fmla="*/ 0 w 5416"/>
                <a:gd name="T57" fmla="*/ 0 h 7734"/>
                <a:gd name="T58" fmla="*/ 0 w 5416"/>
                <a:gd name="T59" fmla="*/ 0 h 7734"/>
                <a:gd name="T60" fmla="*/ 0 w 5416"/>
                <a:gd name="T61" fmla="*/ 0 h 7734"/>
                <a:gd name="T62" fmla="*/ 0 w 5416"/>
                <a:gd name="T63" fmla="*/ 0 h 7734"/>
                <a:gd name="T64" fmla="*/ 0 w 5416"/>
                <a:gd name="T65" fmla="*/ 0 h 7734"/>
                <a:gd name="T66" fmla="*/ 0 w 5416"/>
                <a:gd name="T67" fmla="*/ 0 h 7734"/>
                <a:gd name="T68" fmla="*/ 0 w 5416"/>
                <a:gd name="T69" fmla="*/ 0 h 7734"/>
                <a:gd name="T70" fmla="*/ 0 w 5416"/>
                <a:gd name="T71" fmla="*/ 0 h 7734"/>
                <a:gd name="T72" fmla="*/ 0 w 5416"/>
                <a:gd name="T73" fmla="*/ 0 h 7734"/>
                <a:gd name="T74" fmla="*/ 0 w 5416"/>
                <a:gd name="T75" fmla="*/ 0 h 7734"/>
                <a:gd name="T76" fmla="*/ 0 w 5416"/>
                <a:gd name="T77" fmla="*/ 0 h 7734"/>
                <a:gd name="T78" fmla="*/ 0 w 5416"/>
                <a:gd name="T79" fmla="*/ 0 h 7734"/>
                <a:gd name="T80" fmla="*/ 0 w 5416"/>
                <a:gd name="T81" fmla="*/ 0 h 7734"/>
                <a:gd name="T82" fmla="*/ 0 w 5416"/>
                <a:gd name="T83" fmla="*/ 0 h 7734"/>
                <a:gd name="T84" fmla="*/ 0 w 5416"/>
                <a:gd name="T85" fmla="*/ 0 h 7734"/>
                <a:gd name="T86" fmla="*/ 0 w 5416"/>
                <a:gd name="T87" fmla="*/ 0 h 7734"/>
                <a:gd name="T88" fmla="*/ 0 w 5416"/>
                <a:gd name="T89" fmla="*/ 0 h 7734"/>
                <a:gd name="T90" fmla="*/ 0 w 5416"/>
                <a:gd name="T91" fmla="*/ 0 h 7734"/>
                <a:gd name="T92" fmla="*/ 0 w 5416"/>
                <a:gd name="T93" fmla="*/ 0 h 7734"/>
                <a:gd name="T94" fmla="*/ 0 w 5416"/>
                <a:gd name="T95" fmla="*/ 0 h 7734"/>
                <a:gd name="T96" fmla="*/ 0 w 5416"/>
                <a:gd name="T97" fmla="*/ 0 h 7734"/>
                <a:gd name="T98" fmla="*/ 0 w 5416"/>
                <a:gd name="T99" fmla="*/ 0 h 7734"/>
                <a:gd name="T100" fmla="*/ 0 w 5416"/>
                <a:gd name="T101" fmla="*/ 0 h 7734"/>
                <a:gd name="T102" fmla="*/ 0 w 5416"/>
                <a:gd name="T103" fmla="*/ 0 h 7734"/>
                <a:gd name="T104" fmla="*/ 0 w 5416"/>
                <a:gd name="T105" fmla="*/ 0 h 7734"/>
                <a:gd name="T106" fmla="*/ 0 w 5416"/>
                <a:gd name="T107" fmla="*/ 0 h 7734"/>
                <a:gd name="T108" fmla="*/ 0 w 5416"/>
                <a:gd name="T109" fmla="*/ 0 h 7734"/>
                <a:gd name="T110" fmla="*/ 0 w 5416"/>
                <a:gd name="T111" fmla="*/ 0 h 7734"/>
                <a:gd name="T112" fmla="*/ 0 w 5416"/>
                <a:gd name="T113" fmla="*/ 0 h 7734"/>
                <a:gd name="T114" fmla="*/ 0 w 5416"/>
                <a:gd name="T115" fmla="*/ 0 h 7734"/>
                <a:gd name="T116" fmla="*/ 0 w 5416"/>
                <a:gd name="T117" fmla="*/ 0 h 7734"/>
                <a:gd name="T118" fmla="*/ 0 w 5416"/>
                <a:gd name="T119" fmla="*/ 0 h 7734"/>
                <a:gd name="T120" fmla="*/ 0 w 5416"/>
                <a:gd name="T121" fmla="*/ 0 h 7734"/>
                <a:gd name="T122" fmla="*/ 0 w 5416"/>
                <a:gd name="T123" fmla="*/ 0 h 7734"/>
                <a:gd name="T124" fmla="*/ 0 w 5416"/>
                <a:gd name="T125" fmla="*/ 0 h 77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416"/>
                <a:gd name="T190" fmla="*/ 0 h 7734"/>
                <a:gd name="T191" fmla="*/ 5416 w 5416"/>
                <a:gd name="T192" fmla="*/ 7734 h 773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416" h="7734">
                  <a:moveTo>
                    <a:pt x="1196" y="419"/>
                  </a:moveTo>
                  <a:lnTo>
                    <a:pt x="1605" y="535"/>
                  </a:lnTo>
                  <a:cubicBezTo>
                    <a:pt x="1617" y="538"/>
                    <a:pt x="1629" y="543"/>
                    <a:pt x="1641" y="548"/>
                  </a:cubicBezTo>
                  <a:lnTo>
                    <a:pt x="1882" y="663"/>
                  </a:lnTo>
                  <a:lnTo>
                    <a:pt x="2130" y="800"/>
                  </a:lnTo>
                  <a:lnTo>
                    <a:pt x="2371" y="953"/>
                  </a:lnTo>
                  <a:lnTo>
                    <a:pt x="2607" y="1122"/>
                  </a:lnTo>
                  <a:lnTo>
                    <a:pt x="2834" y="1306"/>
                  </a:lnTo>
                  <a:lnTo>
                    <a:pt x="3053" y="1503"/>
                  </a:lnTo>
                  <a:lnTo>
                    <a:pt x="3266" y="1716"/>
                  </a:lnTo>
                  <a:lnTo>
                    <a:pt x="3470" y="1940"/>
                  </a:lnTo>
                  <a:lnTo>
                    <a:pt x="3665" y="2178"/>
                  </a:lnTo>
                  <a:lnTo>
                    <a:pt x="3852" y="2428"/>
                  </a:lnTo>
                  <a:lnTo>
                    <a:pt x="4029" y="2691"/>
                  </a:lnTo>
                  <a:lnTo>
                    <a:pt x="4198" y="2963"/>
                  </a:lnTo>
                  <a:lnTo>
                    <a:pt x="4357" y="3248"/>
                  </a:lnTo>
                  <a:lnTo>
                    <a:pt x="4505" y="3543"/>
                  </a:lnTo>
                  <a:lnTo>
                    <a:pt x="4645" y="3848"/>
                  </a:lnTo>
                  <a:lnTo>
                    <a:pt x="4773" y="4162"/>
                  </a:lnTo>
                  <a:lnTo>
                    <a:pt x="4891" y="4485"/>
                  </a:lnTo>
                  <a:lnTo>
                    <a:pt x="4998" y="4816"/>
                  </a:lnTo>
                  <a:lnTo>
                    <a:pt x="5093" y="5156"/>
                  </a:lnTo>
                  <a:lnTo>
                    <a:pt x="5177" y="5505"/>
                  </a:lnTo>
                  <a:lnTo>
                    <a:pt x="5249" y="5858"/>
                  </a:lnTo>
                  <a:lnTo>
                    <a:pt x="5308" y="6221"/>
                  </a:lnTo>
                  <a:lnTo>
                    <a:pt x="5355" y="6589"/>
                  </a:lnTo>
                  <a:lnTo>
                    <a:pt x="5389" y="6962"/>
                  </a:lnTo>
                  <a:lnTo>
                    <a:pt x="5410" y="7342"/>
                  </a:lnTo>
                  <a:lnTo>
                    <a:pt x="5416" y="7726"/>
                  </a:lnTo>
                  <a:lnTo>
                    <a:pt x="4956" y="7734"/>
                  </a:lnTo>
                  <a:lnTo>
                    <a:pt x="4949" y="7367"/>
                  </a:lnTo>
                  <a:lnTo>
                    <a:pt x="4930" y="7004"/>
                  </a:lnTo>
                  <a:lnTo>
                    <a:pt x="4898" y="6647"/>
                  </a:lnTo>
                  <a:lnTo>
                    <a:pt x="4853" y="6296"/>
                  </a:lnTo>
                  <a:lnTo>
                    <a:pt x="4797" y="5951"/>
                  </a:lnTo>
                  <a:lnTo>
                    <a:pt x="4728" y="5613"/>
                  </a:lnTo>
                  <a:lnTo>
                    <a:pt x="4650" y="5282"/>
                  </a:lnTo>
                  <a:lnTo>
                    <a:pt x="4560" y="4960"/>
                  </a:lnTo>
                  <a:lnTo>
                    <a:pt x="4458" y="4644"/>
                  </a:lnTo>
                  <a:lnTo>
                    <a:pt x="4347" y="4338"/>
                  </a:lnTo>
                  <a:lnTo>
                    <a:pt x="4225" y="4040"/>
                  </a:lnTo>
                  <a:lnTo>
                    <a:pt x="4095" y="3752"/>
                  </a:lnTo>
                  <a:lnTo>
                    <a:pt x="3955" y="3475"/>
                  </a:lnTo>
                  <a:lnTo>
                    <a:pt x="3806" y="3207"/>
                  </a:lnTo>
                  <a:lnTo>
                    <a:pt x="3648" y="2951"/>
                  </a:lnTo>
                  <a:lnTo>
                    <a:pt x="3483" y="2707"/>
                  </a:lnTo>
                  <a:lnTo>
                    <a:pt x="3308" y="2473"/>
                  </a:lnTo>
                  <a:lnTo>
                    <a:pt x="3129" y="2252"/>
                  </a:lnTo>
                  <a:lnTo>
                    <a:pt x="2940" y="2044"/>
                  </a:lnTo>
                  <a:lnTo>
                    <a:pt x="2747" y="1848"/>
                  </a:lnTo>
                  <a:lnTo>
                    <a:pt x="2544" y="1667"/>
                  </a:lnTo>
                  <a:lnTo>
                    <a:pt x="2338" y="1499"/>
                  </a:lnTo>
                  <a:lnTo>
                    <a:pt x="2125" y="1345"/>
                  </a:lnTo>
                  <a:lnTo>
                    <a:pt x="1908" y="1206"/>
                  </a:lnTo>
                  <a:lnTo>
                    <a:pt x="1684" y="1083"/>
                  </a:lnTo>
                  <a:lnTo>
                    <a:pt x="1443" y="968"/>
                  </a:lnTo>
                  <a:lnTo>
                    <a:pt x="1480" y="981"/>
                  </a:lnTo>
                  <a:lnTo>
                    <a:pt x="1071" y="864"/>
                  </a:lnTo>
                  <a:lnTo>
                    <a:pt x="1196" y="419"/>
                  </a:lnTo>
                  <a:close/>
                  <a:moveTo>
                    <a:pt x="1233" y="1368"/>
                  </a:moveTo>
                  <a:lnTo>
                    <a:pt x="0" y="429"/>
                  </a:lnTo>
                  <a:lnTo>
                    <a:pt x="1486" y="0"/>
                  </a:lnTo>
                  <a:lnTo>
                    <a:pt x="1233" y="1368"/>
                  </a:lnTo>
                  <a:close/>
                </a:path>
              </a:pathLst>
            </a:custGeom>
            <a:noFill/>
            <a:ln w="158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45" name="Group 182"/>
          <p:cNvGrpSpPr>
            <a:grpSpLocks/>
          </p:cNvGrpSpPr>
          <p:nvPr/>
        </p:nvGrpSpPr>
        <p:grpSpPr bwMode="auto">
          <a:xfrm>
            <a:off x="6389324" y="3133725"/>
            <a:ext cx="811212" cy="188913"/>
            <a:chOff x="3987" y="1974"/>
            <a:chExt cx="511" cy="119"/>
          </a:xfrm>
        </p:grpSpPr>
        <p:sp>
          <p:nvSpPr>
            <p:cNvPr id="446" name="Freeform 183"/>
            <p:cNvSpPr>
              <a:spLocks noEditPoints="1"/>
            </p:cNvSpPr>
            <p:nvPr/>
          </p:nvSpPr>
          <p:spPr bwMode="auto">
            <a:xfrm>
              <a:off x="3987" y="1974"/>
              <a:ext cx="511" cy="119"/>
            </a:xfrm>
            <a:custGeom>
              <a:avLst/>
              <a:gdLst>
                <a:gd name="T0" fmla="*/ 5 w 2263"/>
                <a:gd name="T1" fmla="*/ 1 h 525"/>
                <a:gd name="T2" fmla="*/ 5 w 2263"/>
                <a:gd name="T3" fmla="*/ 1 h 525"/>
                <a:gd name="T4" fmla="*/ 5 w 2263"/>
                <a:gd name="T5" fmla="*/ 1 h 525"/>
                <a:gd name="T6" fmla="*/ 5 w 2263"/>
                <a:gd name="T7" fmla="*/ 1 h 525"/>
                <a:gd name="T8" fmla="*/ 5 w 2263"/>
                <a:gd name="T9" fmla="*/ 1 h 525"/>
                <a:gd name="T10" fmla="*/ 5 w 2263"/>
                <a:gd name="T11" fmla="*/ 1 h 525"/>
                <a:gd name="T12" fmla="*/ 5 w 2263"/>
                <a:gd name="T13" fmla="*/ 1 h 525"/>
                <a:gd name="T14" fmla="*/ 4 w 2263"/>
                <a:gd name="T15" fmla="*/ 1 h 525"/>
                <a:gd name="T16" fmla="*/ 4 w 2263"/>
                <a:gd name="T17" fmla="*/ 1 h 525"/>
                <a:gd name="T18" fmla="*/ 4 w 2263"/>
                <a:gd name="T19" fmla="*/ 1 h 525"/>
                <a:gd name="T20" fmla="*/ 4 w 2263"/>
                <a:gd name="T21" fmla="*/ 1 h 525"/>
                <a:gd name="T22" fmla="*/ 4 w 2263"/>
                <a:gd name="T23" fmla="*/ 1 h 525"/>
                <a:gd name="T24" fmla="*/ 3 w 2263"/>
                <a:gd name="T25" fmla="*/ 1 h 525"/>
                <a:gd name="T26" fmla="*/ 3 w 2263"/>
                <a:gd name="T27" fmla="*/ 1 h 525"/>
                <a:gd name="T28" fmla="*/ 3 w 2263"/>
                <a:gd name="T29" fmla="*/ 1 h 525"/>
                <a:gd name="T30" fmla="*/ 3 w 2263"/>
                <a:gd name="T31" fmla="*/ 1 h 525"/>
                <a:gd name="T32" fmla="*/ 3 w 2263"/>
                <a:gd name="T33" fmla="*/ 1 h 525"/>
                <a:gd name="T34" fmla="*/ 2 w 2263"/>
                <a:gd name="T35" fmla="*/ 1 h 525"/>
                <a:gd name="T36" fmla="*/ 2 w 2263"/>
                <a:gd name="T37" fmla="*/ 1 h 525"/>
                <a:gd name="T38" fmla="*/ 2 w 2263"/>
                <a:gd name="T39" fmla="*/ 1 h 525"/>
                <a:gd name="T40" fmla="*/ 2 w 2263"/>
                <a:gd name="T41" fmla="*/ 1 h 525"/>
                <a:gd name="T42" fmla="*/ 2 w 2263"/>
                <a:gd name="T43" fmla="*/ 1 h 525"/>
                <a:gd name="T44" fmla="*/ 1 w 2263"/>
                <a:gd name="T45" fmla="*/ 1 h 525"/>
                <a:gd name="T46" fmla="*/ 1 w 2263"/>
                <a:gd name="T47" fmla="*/ 1 h 525"/>
                <a:gd name="T48" fmla="*/ 1 w 2263"/>
                <a:gd name="T49" fmla="*/ 1 h 525"/>
                <a:gd name="T50" fmla="*/ 1 w 2263"/>
                <a:gd name="T51" fmla="*/ 1 h 525"/>
                <a:gd name="T52" fmla="*/ 0 w 2263"/>
                <a:gd name="T53" fmla="*/ 0 h 525"/>
                <a:gd name="T54" fmla="*/ 0 w 2263"/>
                <a:gd name="T55" fmla="*/ 0 h 525"/>
                <a:gd name="T56" fmla="*/ 0 w 2263"/>
                <a:gd name="T57" fmla="*/ 0 h 525"/>
                <a:gd name="T58" fmla="*/ 0 w 2263"/>
                <a:gd name="T59" fmla="*/ 0 h 525"/>
                <a:gd name="T60" fmla="*/ 0 w 2263"/>
                <a:gd name="T61" fmla="*/ 0 h 525"/>
                <a:gd name="T62" fmla="*/ 0 w 2263"/>
                <a:gd name="T63" fmla="*/ 0 h 525"/>
                <a:gd name="T64" fmla="*/ 1 w 2263"/>
                <a:gd name="T65" fmla="*/ 0 h 525"/>
                <a:gd name="T66" fmla="*/ 1 w 2263"/>
                <a:gd name="T67" fmla="*/ 0 h 525"/>
                <a:gd name="T68" fmla="*/ 1 w 2263"/>
                <a:gd name="T69" fmla="*/ 1 h 525"/>
                <a:gd name="T70" fmla="*/ 1 w 2263"/>
                <a:gd name="T71" fmla="*/ 1 h 525"/>
                <a:gd name="T72" fmla="*/ 2 w 2263"/>
                <a:gd name="T73" fmla="*/ 1 h 525"/>
                <a:gd name="T74" fmla="*/ 2 w 2263"/>
                <a:gd name="T75" fmla="*/ 1 h 525"/>
                <a:gd name="T76" fmla="*/ 2 w 2263"/>
                <a:gd name="T77" fmla="*/ 1 h 525"/>
                <a:gd name="T78" fmla="*/ 2 w 2263"/>
                <a:gd name="T79" fmla="*/ 1 h 525"/>
                <a:gd name="T80" fmla="*/ 2 w 2263"/>
                <a:gd name="T81" fmla="*/ 1 h 525"/>
                <a:gd name="T82" fmla="*/ 3 w 2263"/>
                <a:gd name="T83" fmla="*/ 1 h 525"/>
                <a:gd name="T84" fmla="*/ 3 w 2263"/>
                <a:gd name="T85" fmla="*/ 1 h 525"/>
                <a:gd name="T86" fmla="*/ 3 w 2263"/>
                <a:gd name="T87" fmla="*/ 1 h 525"/>
                <a:gd name="T88" fmla="*/ 3 w 2263"/>
                <a:gd name="T89" fmla="*/ 1 h 525"/>
                <a:gd name="T90" fmla="*/ 3 w 2263"/>
                <a:gd name="T91" fmla="*/ 1 h 525"/>
                <a:gd name="T92" fmla="*/ 4 w 2263"/>
                <a:gd name="T93" fmla="*/ 1 h 525"/>
                <a:gd name="T94" fmla="*/ 4 w 2263"/>
                <a:gd name="T95" fmla="*/ 1 h 525"/>
                <a:gd name="T96" fmla="*/ 4 w 2263"/>
                <a:gd name="T97" fmla="*/ 1 h 525"/>
                <a:gd name="T98" fmla="*/ 4 w 2263"/>
                <a:gd name="T99" fmla="*/ 1 h 525"/>
                <a:gd name="T100" fmla="*/ 4 w 2263"/>
                <a:gd name="T101" fmla="*/ 1 h 525"/>
                <a:gd name="T102" fmla="*/ 5 w 2263"/>
                <a:gd name="T103" fmla="*/ 1 h 525"/>
                <a:gd name="T104" fmla="*/ 5 w 2263"/>
                <a:gd name="T105" fmla="*/ 1 h 525"/>
                <a:gd name="T106" fmla="*/ 5 w 2263"/>
                <a:gd name="T107" fmla="*/ 1 h 525"/>
                <a:gd name="T108" fmla="*/ 5 w 2263"/>
                <a:gd name="T109" fmla="*/ 1 h 525"/>
                <a:gd name="T110" fmla="*/ 5 w 2263"/>
                <a:gd name="T111" fmla="*/ 1 h 525"/>
                <a:gd name="T112" fmla="*/ 5 w 2263"/>
                <a:gd name="T113" fmla="*/ 1 h 525"/>
                <a:gd name="T114" fmla="*/ 5 w 2263"/>
                <a:gd name="T115" fmla="*/ 0 h 525"/>
                <a:gd name="T116" fmla="*/ 5 w 2263"/>
                <a:gd name="T117" fmla="*/ 1 h 525"/>
                <a:gd name="T118" fmla="*/ 5 w 2263"/>
                <a:gd name="T119" fmla="*/ 0 h 525"/>
                <a:gd name="T120" fmla="*/ 6 w 2263"/>
                <a:gd name="T121" fmla="*/ 0 h 525"/>
                <a:gd name="T122" fmla="*/ 6 w 2263"/>
                <a:gd name="T123" fmla="*/ 1 h 525"/>
                <a:gd name="T124" fmla="*/ 5 w 2263"/>
                <a:gd name="T125" fmla="*/ 0 h 5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63"/>
                <a:gd name="T190" fmla="*/ 0 h 525"/>
                <a:gd name="T191" fmla="*/ 2263 w 2263"/>
                <a:gd name="T192" fmla="*/ 525 h 52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63" h="525">
                  <a:moveTo>
                    <a:pt x="2098" y="251"/>
                  </a:moveTo>
                  <a:lnTo>
                    <a:pt x="2017" y="321"/>
                  </a:lnTo>
                  <a:cubicBezTo>
                    <a:pt x="2014" y="322"/>
                    <a:pt x="2012" y="324"/>
                    <a:pt x="2009" y="326"/>
                  </a:cubicBezTo>
                  <a:lnTo>
                    <a:pt x="1951" y="360"/>
                  </a:lnTo>
                  <a:lnTo>
                    <a:pt x="1889" y="393"/>
                  </a:lnTo>
                  <a:lnTo>
                    <a:pt x="1823" y="422"/>
                  </a:lnTo>
                  <a:lnTo>
                    <a:pt x="1756" y="447"/>
                  </a:lnTo>
                  <a:lnTo>
                    <a:pt x="1686" y="469"/>
                  </a:lnTo>
                  <a:lnTo>
                    <a:pt x="1615" y="487"/>
                  </a:lnTo>
                  <a:lnTo>
                    <a:pt x="1541" y="502"/>
                  </a:lnTo>
                  <a:lnTo>
                    <a:pt x="1466" y="513"/>
                  </a:lnTo>
                  <a:lnTo>
                    <a:pt x="1390" y="520"/>
                  </a:lnTo>
                  <a:lnTo>
                    <a:pt x="1312" y="525"/>
                  </a:lnTo>
                  <a:lnTo>
                    <a:pt x="1233" y="525"/>
                  </a:lnTo>
                  <a:lnTo>
                    <a:pt x="1153" y="522"/>
                  </a:lnTo>
                  <a:lnTo>
                    <a:pt x="1073" y="515"/>
                  </a:lnTo>
                  <a:lnTo>
                    <a:pt x="990" y="505"/>
                  </a:lnTo>
                  <a:lnTo>
                    <a:pt x="908" y="492"/>
                  </a:lnTo>
                  <a:lnTo>
                    <a:pt x="825" y="474"/>
                  </a:lnTo>
                  <a:lnTo>
                    <a:pt x="742" y="453"/>
                  </a:lnTo>
                  <a:lnTo>
                    <a:pt x="659" y="430"/>
                  </a:lnTo>
                  <a:lnTo>
                    <a:pt x="575" y="402"/>
                  </a:lnTo>
                  <a:lnTo>
                    <a:pt x="492" y="370"/>
                  </a:lnTo>
                  <a:lnTo>
                    <a:pt x="409" y="336"/>
                  </a:lnTo>
                  <a:lnTo>
                    <a:pt x="326" y="297"/>
                  </a:lnTo>
                  <a:lnTo>
                    <a:pt x="243" y="255"/>
                  </a:lnTo>
                  <a:lnTo>
                    <a:pt x="162" y="210"/>
                  </a:lnTo>
                  <a:lnTo>
                    <a:pt x="81" y="161"/>
                  </a:lnTo>
                  <a:lnTo>
                    <a:pt x="0" y="109"/>
                  </a:lnTo>
                  <a:lnTo>
                    <a:pt x="63" y="11"/>
                  </a:lnTo>
                  <a:lnTo>
                    <a:pt x="139" y="62"/>
                  </a:lnTo>
                  <a:lnTo>
                    <a:pt x="217" y="108"/>
                  </a:lnTo>
                  <a:lnTo>
                    <a:pt x="296" y="152"/>
                  </a:lnTo>
                  <a:lnTo>
                    <a:pt x="374" y="192"/>
                  </a:lnTo>
                  <a:lnTo>
                    <a:pt x="453" y="228"/>
                  </a:lnTo>
                  <a:lnTo>
                    <a:pt x="532" y="261"/>
                  </a:lnTo>
                  <a:lnTo>
                    <a:pt x="612" y="291"/>
                  </a:lnTo>
                  <a:lnTo>
                    <a:pt x="691" y="317"/>
                  </a:lnTo>
                  <a:lnTo>
                    <a:pt x="770" y="341"/>
                  </a:lnTo>
                  <a:lnTo>
                    <a:pt x="849" y="360"/>
                  </a:lnTo>
                  <a:lnTo>
                    <a:pt x="927" y="377"/>
                  </a:lnTo>
                  <a:lnTo>
                    <a:pt x="1005" y="390"/>
                  </a:lnTo>
                  <a:lnTo>
                    <a:pt x="1081" y="399"/>
                  </a:lnTo>
                  <a:lnTo>
                    <a:pt x="1157" y="405"/>
                  </a:lnTo>
                  <a:lnTo>
                    <a:pt x="1233" y="409"/>
                  </a:lnTo>
                  <a:lnTo>
                    <a:pt x="1306" y="409"/>
                  </a:lnTo>
                  <a:lnTo>
                    <a:pt x="1379" y="405"/>
                  </a:lnTo>
                  <a:lnTo>
                    <a:pt x="1450" y="398"/>
                  </a:lnTo>
                  <a:lnTo>
                    <a:pt x="1519" y="388"/>
                  </a:lnTo>
                  <a:lnTo>
                    <a:pt x="1586" y="375"/>
                  </a:lnTo>
                  <a:lnTo>
                    <a:pt x="1652" y="358"/>
                  </a:lnTo>
                  <a:lnTo>
                    <a:pt x="1715" y="338"/>
                  </a:lnTo>
                  <a:lnTo>
                    <a:pt x="1777" y="315"/>
                  </a:lnTo>
                  <a:lnTo>
                    <a:pt x="1836" y="289"/>
                  </a:lnTo>
                  <a:lnTo>
                    <a:pt x="1892" y="261"/>
                  </a:lnTo>
                  <a:lnTo>
                    <a:pt x="1950" y="226"/>
                  </a:lnTo>
                  <a:lnTo>
                    <a:pt x="1943" y="232"/>
                  </a:lnTo>
                  <a:lnTo>
                    <a:pt x="2023" y="162"/>
                  </a:lnTo>
                  <a:lnTo>
                    <a:pt x="2098" y="251"/>
                  </a:lnTo>
                  <a:close/>
                  <a:moveTo>
                    <a:pt x="1897" y="125"/>
                  </a:moveTo>
                  <a:lnTo>
                    <a:pt x="2263" y="0"/>
                  </a:lnTo>
                  <a:lnTo>
                    <a:pt x="2143" y="370"/>
                  </a:lnTo>
                  <a:lnTo>
                    <a:pt x="1897" y="125"/>
                  </a:lnTo>
                  <a:close/>
                </a:path>
              </a:pathLst>
            </a:custGeom>
            <a:solidFill>
              <a:srgbClr val="C0C0C0"/>
            </a:solidFill>
            <a:ln w="0">
              <a:solidFill>
                <a:srgbClr val="000000"/>
              </a:solidFill>
              <a:round/>
              <a:headEnd/>
              <a:tailEnd/>
            </a:ln>
          </p:spPr>
          <p:txBody>
            <a:bodyPr/>
            <a:lstStyle/>
            <a:p>
              <a:endParaRPr lang="en-US"/>
            </a:p>
          </p:txBody>
        </p:sp>
        <p:sp>
          <p:nvSpPr>
            <p:cNvPr id="447" name="Freeform 184"/>
            <p:cNvSpPr>
              <a:spLocks noEditPoints="1"/>
            </p:cNvSpPr>
            <p:nvPr/>
          </p:nvSpPr>
          <p:spPr bwMode="auto">
            <a:xfrm>
              <a:off x="3987" y="1974"/>
              <a:ext cx="511" cy="119"/>
            </a:xfrm>
            <a:custGeom>
              <a:avLst/>
              <a:gdLst>
                <a:gd name="T0" fmla="*/ 5 w 2263"/>
                <a:gd name="T1" fmla="*/ 1 h 525"/>
                <a:gd name="T2" fmla="*/ 5 w 2263"/>
                <a:gd name="T3" fmla="*/ 1 h 525"/>
                <a:gd name="T4" fmla="*/ 5 w 2263"/>
                <a:gd name="T5" fmla="*/ 1 h 525"/>
                <a:gd name="T6" fmla="*/ 5 w 2263"/>
                <a:gd name="T7" fmla="*/ 1 h 525"/>
                <a:gd name="T8" fmla="*/ 5 w 2263"/>
                <a:gd name="T9" fmla="*/ 1 h 525"/>
                <a:gd name="T10" fmla="*/ 5 w 2263"/>
                <a:gd name="T11" fmla="*/ 1 h 525"/>
                <a:gd name="T12" fmla="*/ 5 w 2263"/>
                <a:gd name="T13" fmla="*/ 1 h 525"/>
                <a:gd name="T14" fmla="*/ 4 w 2263"/>
                <a:gd name="T15" fmla="*/ 1 h 525"/>
                <a:gd name="T16" fmla="*/ 4 w 2263"/>
                <a:gd name="T17" fmla="*/ 1 h 525"/>
                <a:gd name="T18" fmla="*/ 4 w 2263"/>
                <a:gd name="T19" fmla="*/ 1 h 525"/>
                <a:gd name="T20" fmla="*/ 4 w 2263"/>
                <a:gd name="T21" fmla="*/ 1 h 525"/>
                <a:gd name="T22" fmla="*/ 4 w 2263"/>
                <a:gd name="T23" fmla="*/ 1 h 525"/>
                <a:gd name="T24" fmla="*/ 3 w 2263"/>
                <a:gd name="T25" fmla="*/ 1 h 525"/>
                <a:gd name="T26" fmla="*/ 3 w 2263"/>
                <a:gd name="T27" fmla="*/ 1 h 525"/>
                <a:gd name="T28" fmla="*/ 3 w 2263"/>
                <a:gd name="T29" fmla="*/ 1 h 525"/>
                <a:gd name="T30" fmla="*/ 3 w 2263"/>
                <a:gd name="T31" fmla="*/ 1 h 525"/>
                <a:gd name="T32" fmla="*/ 3 w 2263"/>
                <a:gd name="T33" fmla="*/ 1 h 525"/>
                <a:gd name="T34" fmla="*/ 2 w 2263"/>
                <a:gd name="T35" fmla="*/ 1 h 525"/>
                <a:gd name="T36" fmla="*/ 2 w 2263"/>
                <a:gd name="T37" fmla="*/ 1 h 525"/>
                <a:gd name="T38" fmla="*/ 2 w 2263"/>
                <a:gd name="T39" fmla="*/ 1 h 525"/>
                <a:gd name="T40" fmla="*/ 2 w 2263"/>
                <a:gd name="T41" fmla="*/ 1 h 525"/>
                <a:gd name="T42" fmla="*/ 2 w 2263"/>
                <a:gd name="T43" fmla="*/ 1 h 525"/>
                <a:gd name="T44" fmla="*/ 1 w 2263"/>
                <a:gd name="T45" fmla="*/ 1 h 525"/>
                <a:gd name="T46" fmla="*/ 1 w 2263"/>
                <a:gd name="T47" fmla="*/ 1 h 525"/>
                <a:gd name="T48" fmla="*/ 1 w 2263"/>
                <a:gd name="T49" fmla="*/ 1 h 525"/>
                <a:gd name="T50" fmla="*/ 1 w 2263"/>
                <a:gd name="T51" fmla="*/ 1 h 525"/>
                <a:gd name="T52" fmla="*/ 0 w 2263"/>
                <a:gd name="T53" fmla="*/ 0 h 525"/>
                <a:gd name="T54" fmla="*/ 0 w 2263"/>
                <a:gd name="T55" fmla="*/ 0 h 525"/>
                <a:gd name="T56" fmla="*/ 0 w 2263"/>
                <a:gd name="T57" fmla="*/ 0 h 525"/>
                <a:gd name="T58" fmla="*/ 0 w 2263"/>
                <a:gd name="T59" fmla="*/ 0 h 525"/>
                <a:gd name="T60" fmla="*/ 0 w 2263"/>
                <a:gd name="T61" fmla="*/ 0 h 525"/>
                <a:gd name="T62" fmla="*/ 0 w 2263"/>
                <a:gd name="T63" fmla="*/ 0 h 525"/>
                <a:gd name="T64" fmla="*/ 1 w 2263"/>
                <a:gd name="T65" fmla="*/ 0 h 525"/>
                <a:gd name="T66" fmla="*/ 1 w 2263"/>
                <a:gd name="T67" fmla="*/ 0 h 525"/>
                <a:gd name="T68" fmla="*/ 1 w 2263"/>
                <a:gd name="T69" fmla="*/ 1 h 525"/>
                <a:gd name="T70" fmla="*/ 1 w 2263"/>
                <a:gd name="T71" fmla="*/ 1 h 525"/>
                <a:gd name="T72" fmla="*/ 2 w 2263"/>
                <a:gd name="T73" fmla="*/ 1 h 525"/>
                <a:gd name="T74" fmla="*/ 2 w 2263"/>
                <a:gd name="T75" fmla="*/ 1 h 525"/>
                <a:gd name="T76" fmla="*/ 2 w 2263"/>
                <a:gd name="T77" fmla="*/ 1 h 525"/>
                <a:gd name="T78" fmla="*/ 2 w 2263"/>
                <a:gd name="T79" fmla="*/ 1 h 525"/>
                <a:gd name="T80" fmla="*/ 2 w 2263"/>
                <a:gd name="T81" fmla="*/ 1 h 525"/>
                <a:gd name="T82" fmla="*/ 3 w 2263"/>
                <a:gd name="T83" fmla="*/ 1 h 525"/>
                <a:gd name="T84" fmla="*/ 3 w 2263"/>
                <a:gd name="T85" fmla="*/ 1 h 525"/>
                <a:gd name="T86" fmla="*/ 3 w 2263"/>
                <a:gd name="T87" fmla="*/ 1 h 525"/>
                <a:gd name="T88" fmla="*/ 3 w 2263"/>
                <a:gd name="T89" fmla="*/ 1 h 525"/>
                <a:gd name="T90" fmla="*/ 3 w 2263"/>
                <a:gd name="T91" fmla="*/ 1 h 525"/>
                <a:gd name="T92" fmla="*/ 4 w 2263"/>
                <a:gd name="T93" fmla="*/ 1 h 525"/>
                <a:gd name="T94" fmla="*/ 4 w 2263"/>
                <a:gd name="T95" fmla="*/ 1 h 525"/>
                <a:gd name="T96" fmla="*/ 4 w 2263"/>
                <a:gd name="T97" fmla="*/ 1 h 525"/>
                <a:gd name="T98" fmla="*/ 4 w 2263"/>
                <a:gd name="T99" fmla="*/ 1 h 525"/>
                <a:gd name="T100" fmla="*/ 4 w 2263"/>
                <a:gd name="T101" fmla="*/ 1 h 525"/>
                <a:gd name="T102" fmla="*/ 5 w 2263"/>
                <a:gd name="T103" fmla="*/ 1 h 525"/>
                <a:gd name="T104" fmla="*/ 5 w 2263"/>
                <a:gd name="T105" fmla="*/ 1 h 525"/>
                <a:gd name="T106" fmla="*/ 5 w 2263"/>
                <a:gd name="T107" fmla="*/ 1 h 525"/>
                <a:gd name="T108" fmla="*/ 5 w 2263"/>
                <a:gd name="T109" fmla="*/ 1 h 525"/>
                <a:gd name="T110" fmla="*/ 5 w 2263"/>
                <a:gd name="T111" fmla="*/ 1 h 525"/>
                <a:gd name="T112" fmla="*/ 5 w 2263"/>
                <a:gd name="T113" fmla="*/ 1 h 525"/>
                <a:gd name="T114" fmla="*/ 5 w 2263"/>
                <a:gd name="T115" fmla="*/ 0 h 525"/>
                <a:gd name="T116" fmla="*/ 5 w 2263"/>
                <a:gd name="T117" fmla="*/ 1 h 525"/>
                <a:gd name="T118" fmla="*/ 5 w 2263"/>
                <a:gd name="T119" fmla="*/ 0 h 525"/>
                <a:gd name="T120" fmla="*/ 6 w 2263"/>
                <a:gd name="T121" fmla="*/ 0 h 525"/>
                <a:gd name="T122" fmla="*/ 6 w 2263"/>
                <a:gd name="T123" fmla="*/ 1 h 525"/>
                <a:gd name="T124" fmla="*/ 5 w 2263"/>
                <a:gd name="T125" fmla="*/ 0 h 5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63"/>
                <a:gd name="T190" fmla="*/ 0 h 525"/>
                <a:gd name="T191" fmla="*/ 2263 w 2263"/>
                <a:gd name="T192" fmla="*/ 525 h 52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63" h="525">
                  <a:moveTo>
                    <a:pt x="2098" y="251"/>
                  </a:moveTo>
                  <a:lnTo>
                    <a:pt x="2017" y="321"/>
                  </a:lnTo>
                  <a:cubicBezTo>
                    <a:pt x="2014" y="322"/>
                    <a:pt x="2012" y="324"/>
                    <a:pt x="2009" y="326"/>
                  </a:cubicBezTo>
                  <a:lnTo>
                    <a:pt x="1951" y="360"/>
                  </a:lnTo>
                  <a:lnTo>
                    <a:pt x="1889" y="393"/>
                  </a:lnTo>
                  <a:lnTo>
                    <a:pt x="1823" y="422"/>
                  </a:lnTo>
                  <a:lnTo>
                    <a:pt x="1756" y="447"/>
                  </a:lnTo>
                  <a:lnTo>
                    <a:pt x="1686" y="469"/>
                  </a:lnTo>
                  <a:lnTo>
                    <a:pt x="1615" y="487"/>
                  </a:lnTo>
                  <a:lnTo>
                    <a:pt x="1541" y="502"/>
                  </a:lnTo>
                  <a:lnTo>
                    <a:pt x="1466" y="513"/>
                  </a:lnTo>
                  <a:lnTo>
                    <a:pt x="1390" y="520"/>
                  </a:lnTo>
                  <a:lnTo>
                    <a:pt x="1312" y="525"/>
                  </a:lnTo>
                  <a:lnTo>
                    <a:pt x="1233" y="525"/>
                  </a:lnTo>
                  <a:lnTo>
                    <a:pt x="1153" y="522"/>
                  </a:lnTo>
                  <a:lnTo>
                    <a:pt x="1073" y="515"/>
                  </a:lnTo>
                  <a:lnTo>
                    <a:pt x="990" y="505"/>
                  </a:lnTo>
                  <a:lnTo>
                    <a:pt x="908" y="492"/>
                  </a:lnTo>
                  <a:lnTo>
                    <a:pt x="825" y="474"/>
                  </a:lnTo>
                  <a:lnTo>
                    <a:pt x="742" y="453"/>
                  </a:lnTo>
                  <a:lnTo>
                    <a:pt x="659" y="430"/>
                  </a:lnTo>
                  <a:lnTo>
                    <a:pt x="575" y="402"/>
                  </a:lnTo>
                  <a:lnTo>
                    <a:pt x="492" y="370"/>
                  </a:lnTo>
                  <a:lnTo>
                    <a:pt x="409" y="336"/>
                  </a:lnTo>
                  <a:lnTo>
                    <a:pt x="326" y="297"/>
                  </a:lnTo>
                  <a:lnTo>
                    <a:pt x="243" y="255"/>
                  </a:lnTo>
                  <a:lnTo>
                    <a:pt x="162" y="210"/>
                  </a:lnTo>
                  <a:lnTo>
                    <a:pt x="81" y="161"/>
                  </a:lnTo>
                  <a:lnTo>
                    <a:pt x="0" y="109"/>
                  </a:lnTo>
                  <a:lnTo>
                    <a:pt x="63" y="11"/>
                  </a:lnTo>
                  <a:lnTo>
                    <a:pt x="139" y="62"/>
                  </a:lnTo>
                  <a:lnTo>
                    <a:pt x="217" y="108"/>
                  </a:lnTo>
                  <a:lnTo>
                    <a:pt x="296" y="152"/>
                  </a:lnTo>
                  <a:lnTo>
                    <a:pt x="374" y="192"/>
                  </a:lnTo>
                  <a:lnTo>
                    <a:pt x="453" y="228"/>
                  </a:lnTo>
                  <a:lnTo>
                    <a:pt x="532" y="261"/>
                  </a:lnTo>
                  <a:lnTo>
                    <a:pt x="612" y="291"/>
                  </a:lnTo>
                  <a:lnTo>
                    <a:pt x="691" y="317"/>
                  </a:lnTo>
                  <a:lnTo>
                    <a:pt x="770" y="341"/>
                  </a:lnTo>
                  <a:lnTo>
                    <a:pt x="849" y="360"/>
                  </a:lnTo>
                  <a:lnTo>
                    <a:pt x="927" y="377"/>
                  </a:lnTo>
                  <a:lnTo>
                    <a:pt x="1005" y="390"/>
                  </a:lnTo>
                  <a:lnTo>
                    <a:pt x="1081" y="399"/>
                  </a:lnTo>
                  <a:lnTo>
                    <a:pt x="1157" y="405"/>
                  </a:lnTo>
                  <a:lnTo>
                    <a:pt x="1233" y="409"/>
                  </a:lnTo>
                  <a:lnTo>
                    <a:pt x="1306" y="409"/>
                  </a:lnTo>
                  <a:lnTo>
                    <a:pt x="1379" y="405"/>
                  </a:lnTo>
                  <a:lnTo>
                    <a:pt x="1450" y="398"/>
                  </a:lnTo>
                  <a:lnTo>
                    <a:pt x="1519" y="388"/>
                  </a:lnTo>
                  <a:lnTo>
                    <a:pt x="1586" y="375"/>
                  </a:lnTo>
                  <a:lnTo>
                    <a:pt x="1652" y="358"/>
                  </a:lnTo>
                  <a:lnTo>
                    <a:pt x="1715" y="338"/>
                  </a:lnTo>
                  <a:lnTo>
                    <a:pt x="1777" y="315"/>
                  </a:lnTo>
                  <a:lnTo>
                    <a:pt x="1836" y="289"/>
                  </a:lnTo>
                  <a:lnTo>
                    <a:pt x="1892" y="261"/>
                  </a:lnTo>
                  <a:lnTo>
                    <a:pt x="1950" y="226"/>
                  </a:lnTo>
                  <a:lnTo>
                    <a:pt x="1943" y="232"/>
                  </a:lnTo>
                  <a:lnTo>
                    <a:pt x="2023" y="162"/>
                  </a:lnTo>
                  <a:lnTo>
                    <a:pt x="2098" y="251"/>
                  </a:lnTo>
                  <a:close/>
                  <a:moveTo>
                    <a:pt x="1897" y="125"/>
                  </a:moveTo>
                  <a:lnTo>
                    <a:pt x="2263" y="0"/>
                  </a:lnTo>
                  <a:lnTo>
                    <a:pt x="2143" y="370"/>
                  </a:lnTo>
                  <a:lnTo>
                    <a:pt x="1897" y="125"/>
                  </a:lnTo>
                  <a:close/>
                </a:path>
              </a:pathLst>
            </a:custGeom>
            <a:noFill/>
            <a:ln w="1588" cap="rnd">
              <a:solidFill>
                <a:srgbClr val="C0C0C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48" name="Group 185"/>
          <p:cNvGrpSpPr>
            <a:grpSpLocks/>
          </p:cNvGrpSpPr>
          <p:nvPr/>
        </p:nvGrpSpPr>
        <p:grpSpPr bwMode="auto">
          <a:xfrm>
            <a:off x="4054111" y="3559175"/>
            <a:ext cx="1733550" cy="652463"/>
            <a:chOff x="2516" y="2242"/>
            <a:chExt cx="1092" cy="411"/>
          </a:xfrm>
        </p:grpSpPr>
        <p:sp>
          <p:nvSpPr>
            <p:cNvPr id="449" name="Freeform 186"/>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solidFill>
              <a:srgbClr val="FFFFFF"/>
            </a:solidFill>
            <a:ln w="0">
              <a:solidFill>
                <a:srgbClr val="000000"/>
              </a:solidFill>
              <a:round/>
              <a:headEnd/>
              <a:tailEnd/>
            </a:ln>
          </p:spPr>
          <p:txBody>
            <a:bodyPr/>
            <a:lstStyle/>
            <a:p>
              <a:endParaRPr lang="en-US"/>
            </a:p>
          </p:txBody>
        </p:sp>
        <p:sp>
          <p:nvSpPr>
            <p:cNvPr id="450" name="Freeform 187"/>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51" name="Group 188"/>
          <p:cNvGrpSpPr>
            <a:grpSpLocks/>
          </p:cNvGrpSpPr>
          <p:nvPr/>
        </p:nvGrpSpPr>
        <p:grpSpPr bwMode="auto">
          <a:xfrm>
            <a:off x="4054111" y="3559175"/>
            <a:ext cx="796925" cy="652463"/>
            <a:chOff x="2516" y="2242"/>
            <a:chExt cx="502" cy="411"/>
          </a:xfrm>
        </p:grpSpPr>
        <p:sp>
          <p:nvSpPr>
            <p:cNvPr id="452" name="Freeform 189"/>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solidFill>
              <a:srgbClr val="CDCDCD"/>
            </a:solidFill>
            <a:ln w="0">
              <a:solidFill>
                <a:srgbClr val="000000"/>
              </a:solidFill>
              <a:round/>
              <a:headEnd/>
              <a:tailEnd/>
            </a:ln>
          </p:spPr>
          <p:txBody>
            <a:bodyPr/>
            <a:lstStyle/>
            <a:p>
              <a:endParaRPr lang="en-US"/>
            </a:p>
          </p:txBody>
        </p:sp>
        <p:sp>
          <p:nvSpPr>
            <p:cNvPr id="453" name="Freeform 190"/>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54" name="Freeform 191"/>
          <p:cNvSpPr>
            <a:spLocks/>
          </p:cNvSpPr>
          <p:nvPr/>
        </p:nvSpPr>
        <p:spPr bwMode="auto">
          <a:xfrm>
            <a:off x="4054111" y="3559175"/>
            <a:ext cx="1733550" cy="652463"/>
          </a:xfrm>
          <a:custGeom>
            <a:avLst/>
            <a:gdLst>
              <a:gd name="T0" fmla="*/ 0 w 9683"/>
              <a:gd name="T1" fmla="*/ 2147483647 h 3642"/>
              <a:gd name="T2" fmla="*/ 2147483647 w 9683"/>
              <a:gd name="T3" fmla="*/ 0 h 3642"/>
              <a:gd name="T4" fmla="*/ 2147483647 w 9683"/>
              <a:gd name="T5" fmla="*/ 0 h 3642"/>
              <a:gd name="T6" fmla="*/ 2147483647 w 9683"/>
              <a:gd name="T7" fmla="*/ 2147483647 h 3642"/>
              <a:gd name="T8" fmla="*/ 2147483647 w 9683"/>
              <a:gd name="T9" fmla="*/ 2147483647 h 3642"/>
              <a:gd name="T10" fmla="*/ 2147483647 w 9683"/>
              <a:gd name="T11" fmla="*/ 2147483647 h 3642"/>
              <a:gd name="T12" fmla="*/ 2147483647 w 9683"/>
              <a:gd name="T13" fmla="*/ 2147483647 h 3642"/>
              <a:gd name="T14" fmla="*/ 2147483647 w 9683"/>
              <a:gd name="T15" fmla="*/ 2147483647 h 3642"/>
              <a:gd name="T16" fmla="*/ 2147483647 w 9683"/>
              <a:gd name="T17" fmla="*/ 2147483647 h 3642"/>
              <a:gd name="T18" fmla="*/ 2147483647 w 9683"/>
              <a:gd name="T19" fmla="*/ 2147483647 h 3642"/>
              <a:gd name="T20" fmla="*/ 0 w 9683"/>
              <a:gd name="T21" fmla="*/ 2147483647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5" name="Freeform 192"/>
          <p:cNvSpPr>
            <a:spLocks/>
          </p:cNvSpPr>
          <p:nvPr/>
        </p:nvSpPr>
        <p:spPr bwMode="auto">
          <a:xfrm>
            <a:off x="4673236" y="3559175"/>
            <a:ext cx="177800" cy="26988"/>
          </a:xfrm>
          <a:custGeom>
            <a:avLst/>
            <a:gdLst>
              <a:gd name="T0" fmla="*/ 0 w 112"/>
              <a:gd name="T1" fmla="*/ 0 h 17"/>
              <a:gd name="T2" fmla="*/ 2147483647 w 112"/>
              <a:gd name="T3" fmla="*/ 2147483647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0" y="0"/>
                </a:moveTo>
                <a:cubicBezTo>
                  <a:pt x="38" y="0"/>
                  <a:pt x="75" y="5"/>
                  <a:pt x="112" y="17"/>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56" name="Group 193"/>
          <p:cNvGrpSpPr>
            <a:grpSpLocks/>
          </p:cNvGrpSpPr>
          <p:nvPr/>
        </p:nvGrpSpPr>
        <p:grpSpPr bwMode="auto">
          <a:xfrm>
            <a:off x="4054111" y="3559175"/>
            <a:ext cx="1733550" cy="652463"/>
            <a:chOff x="2516" y="2242"/>
            <a:chExt cx="1092" cy="411"/>
          </a:xfrm>
        </p:grpSpPr>
        <p:sp>
          <p:nvSpPr>
            <p:cNvPr id="457" name="Freeform 194"/>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solidFill>
              <a:srgbClr val="FFFFFF"/>
            </a:solidFill>
            <a:ln w="0">
              <a:solidFill>
                <a:srgbClr val="000000"/>
              </a:solidFill>
              <a:round/>
              <a:headEnd/>
              <a:tailEnd/>
            </a:ln>
          </p:spPr>
          <p:txBody>
            <a:bodyPr/>
            <a:lstStyle/>
            <a:p>
              <a:endParaRPr lang="en-US"/>
            </a:p>
          </p:txBody>
        </p:sp>
        <p:sp>
          <p:nvSpPr>
            <p:cNvPr id="458" name="Freeform 195"/>
            <p:cNvSpPr>
              <a:spLocks/>
            </p:cNvSpPr>
            <p:nvPr/>
          </p:nvSpPr>
          <p:spPr bwMode="auto">
            <a:xfrm>
              <a:off x="2516" y="2242"/>
              <a:ext cx="1092" cy="411"/>
            </a:xfrm>
            <a:custGeom>
              <a:avLst/>
              <a:gdLst>
                <a:gd name="T0" fmla="*/ 0 w 9683"/>
                <a:gd name="T1" fmla="*/ 1 h 3642"/>
                <a:gd name="T2" fmla="*/ 1 w 9683"/>
                <a:gd name="T3" fmla="*/ 0 h 3642"/>
                <a:gd name="T4" fmla="*/ 1 w 9683"/>
                <a:gd name="T5" fmla="*/ 0 h 3642"/>
                <a:gd name="T6" fmla="*/ 1 w 9683"/>
                <a:gd name="T7" fmla="*/ 0 h 3642"/>
                <a:gd name="T8" fmla="*/ 2 w 9683"/>
                <a:gd name="T9" fmla="*/ 0 h 3642"/>
                <a:gd name="T10" fmla="*/ 1 w 9683"/>
                <a:gd name="T11" fmla="*/ 1 h 3642"/>
                <a:gd name="T12" fmla="*/ 1 w 9683"/>
                <a:gd name="T13" fmla="*/ 0 h 3642"/>
                <a:gd name="T14" fmla="*/ 1 w 9683"/>
                <a:gd name="T15" fmla="*/ 0 h 3642"/>
                <a:gd name="T16" fmla="*/ 1 w 9683"/>
                <a:gd name="T17" fmla="*/ 0 h 3642"/>
                <a:gd name="T18" fmla="*/ 0 w 9683"/>
                <a:gd name="T19" fmla="*/ 1 h 3642"/>
                <a:gd name="T20" fmla="*/ 0 w 9683"/>
                <a:gd name="T21" fmla="*/ 1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59" name="Group 196"/>
          <p:cNvGrpSpPr>
            <a:grpSpLocks/>
          </p:cNvGrpSpPr>
          <p:nvPr/>
        </p:nvGrpSpPr>
        <p:grpSpPr bwMode="auto">
          <a:xfrm>
            <a:off x="4054111" y="3559175"/>
            <a:ext cx="796925" cy="652463"/>
            <a:chOff x="2516" y="2242"/>
            <a:chExt cx="502" cy="411"/>
          </a:xfrm>
        </p:grpSpPr>
        <p:sp>
          <p:nvSpPr>
            <p:cNvPr id="460" name="Freeform 197"/>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solidFill>
              <a:srgbClr val="CDCDCD"/>
            </a:solidFill>
            <a:ln w="0">
              <a:solidFill>
                <a:srgbClr val="000000"/>
              </a:solidFill>
              <a:round/>
              <a:headEnd/>
              <a:tailEnd/>
            </a:ln>
          </p:spPr>
          <p:txBody>
            <a:bodyPr/>
            <a:lstStyle/>
            <a:p>
              <a:endParaRPr lang="en-US"/>
            </a:p>
          </p:txBody>
        </p:sp>
        <p:sp>
          <p:nvSpPr>
            <p:cNvPr id="461" name="Freeform 198"/>
            <p:cNvSpPr>
              <a:spLocks/>
            </p:cNvSpPr>
            <p:nvPr/>
          </p:nvSpPr>
          <p:spPr bwMode="auto">
            <a:xfrm>
              <a:off x="2516" y="2242"/>
              <a:ext cx="502" cy="411"/>
            </a:xfrm>
            <a:custGeom>
              <a:avLst/>
              <a:gdLst>
                <a:gd name="T0" fmla="*/ 0 w 4450"/>
                <a:gd name="T1" fmla="*/ 1 h 3642"/>
                <a:gd name="T2" fmla="*/ 1 w 4450"/>
                <a:gd name="T3" fmla="*/ 0 h 3642"/>
                <a:gd name="T4" fmla="*/ 1 w 4450"/>
                <a:gd name="T5" fmla="*/ 0 h 3642"/>
                <a:gd name="T6" fmla="*/ 0 w 4450"/>
                <a:gd name="T7" fmla="*/ 1 h 3642"/>
                <a:gd name="T8" fmla="*/ 0 w 4450"/>
                <a:gd name="T9" fmla="*/ 1 h 3642"/>
                <a:gd name="T10" fmla="*/ 0 60000 65536"/>
                <a:gd name="T11" fmla="*/ 0 60000 65536"/>
                <a:gd name="T12" fmla="*/ 0 60000 65536"/>
                <a:gd name="T13" fmla="*/ 0 60000 65536"/>
                <a:gd name="T14" fmla="*/ 0 60000 65536"/>
                <a:gd name="T15" fmla="*/ 0 w 4450"/>
                <a:gd name="T16" fmla="*/ 0 h 3642"/>
                <a:gd name="T17" fmla="*/ 4450 w 4450"/>
                <a:gd name="T18" fmla="*/ 3642 h 3642"/>
              </a:gdLst>
              <a:ahLst/>
              <a:cxnLst>
                <a:cxn ang="T10">
                  <a:pos x="T0" y="T1"/>
                </a:cxn>
                <a:cxn ang="T11">
                  <a:pos x="T2" y="T3"/>
                </a:cxn>
                <a:cxn ang="T12">
                  <a:pos x="T4" y="T5"/>
                </a:cxn>
                <a:cxn ang="T13">
                  <a:pos x="T6" y="T7"/>
                </a:cxn>
                <a:cxn ang="T14">
                  <a:pos x="T8" y="T9"/>
                </a:cxn>
              </a:cxnLst>
              <a:rect l="T15" t="T16" r="T17" b="T18"/>
              <a:pathLst>
                <a:path w="4450" h="3642">
                  <a:moveTo>
                    <a:pt x="0" y="3642"/>
                  </a:moveTo>
                  <a:cubicBezTo>
                    <a:pt x="0" y="1631"/>
                    <a:pt x="1549" y="0"/>
                    <a:pt x="3461" y="0"/>
                  </a:cubicBezTo>
                  <a:cubicBezTo>
                    <a:pt x="3796" y="0"/>
                    <a:pt x="4129" y="51"/>
                    <a:pt x="4450" y="152"/>
                  </a:cubicBezTo>
                  <a:cubicBezTo>
                    <a:pt x="2983" y="612"/>
                    <a:pt x="1978" y="2032"/>
                    <a:pt x="1978" y="3642"/>
                  </a:cubicBezTo>
                  <a:lnTo>
                    <a:pt x="0" y="3642"/>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62" name="Freeform 199"/>
          <p:cNvSpPr>
            <a:spLocks/>
          </p:cNvSpPr>
          <p:nvPr/>
        </p:nvSpPr>
        <p:spPr bwMode="auto">
          <a:xfrm>
            <a:off x="4054111" y="3559175"/>
            <a:ext cx="1733550" cy="652463"/>
          </a:xfrm>
          <a:custGeom>
            <a:avLst/>
            <a:gdLst>
              <a:gd name="T0" fmla="*/ 0 w 9683"/>
              <a:gd name="T1" fmla="*/ 2147483647 h 3642"/>
              <a:gd name="T2" fmla="*/ 2147483647 w 9683"/>
              <a:gd name="T3" fmla="*/ 0 h 3642"/>
              <a:gd name="T4" fmla="*/ 2147483647 w 9683"/>
              <a:gd name="T5" fmla="*/ 0 h 3642"/>
              <a:gd name="T6" fmla="*/ 2147483647 w 9683"/>
              <a:gd name="T7" fmla="*/ 2147483647 h 3642"/>
              <a:gd name="T8" fmla="*/ 2147483647 w 9683"/>
              <a:gd name="T9" fmla="*/ 2147483647 h 3642"/>
              <a:gd name="T10" fmla="*/ 2147483647 w 9683"/>
              <a:gd name="T11" fmla="*/ 2147483647 h 3642"/>
              <a:gd name="T12" fmla="*/ 2147483647 w 9683"/>
              <a:gd name="T13" fmla="*/ 2147483647 h 3642"/>
              <a:gd name="T14" fmla="*/ 2147483647 w 9683"/>
              <a:gd name="T15" fmla="*/ 2147483647 h 3642"/>
              <a:gd name="T16" fmla="*/ 2147483647 w 9683"/>
              <a:gd name="T17" fmla="*/ 2147483647 h 3642"/>
              <a:gd name="T18" fmla="*/ 2147483647 w 9683"/>
              <a:gd name="T19" fmla="*/ 2147483647 h 3642"/>
              <a:gd name="T20" fmla="*/ 0 w 9683"/>
              <a:gd name="T21" fmla="*/ 2147483647 h 36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683"/>
              <a:gd name="T34" fmla="*/ 0 h 3642"/>
              <a:gd name="T35" fmla="*/ 9683 w 9683"/>
              <a:gd name="T36" fmla="*/ 3642 h 36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83" h="3642">
                <a:moveTo>
                  <a:pt x="0" y="3642"/>
                </a:moveTo>
                <a:cubicBezTo>
                  <a:pt x="0" y="1631"/>
                  <a:pt x="1548" y="0"/>
                  <a:pt x="3458" y="0"/>
                </a:cubicBezTo>
                <a:lnTo>
                  <a:pt x="5435" y="0"/>
                </a:lnTo>
                <a:cubicBezTo>
                  <a:pt x="6900" y="0"/>
                  <a:pt x="8207" y="973"/>
                  <a:pt x="8695" y="2428"/>
                </a:cubicBezTo>
                <a:lnTo>
                  <a:pt x="9683" y="2428"/>
                </a:lnTo>
                <a:lnTo>
                  <a:pt x="7905" y="3642"/>
                </a:lnTo>
                <a:lnTo>
                  <a:pt x="5731" y="2428"/>
                </a:lnTo>
                <a:lnTo>
                  <a:pt x="6719" y="2428"/>
                </a:lnTo>
                <a:cubicBezTo>
                  <a:pt x="6351" y="1331"/>
                  <a:pt x="5506" y="485"/>
                  <a:pt x="4447" y="152"/>
                </a:cubicBezTo>
                <a:cubicBezTo>
                  <a:pt x="2981" y="612"/>
                  <a:pt x="1976" y="2032"/>
                  <a:pt x="1976" y="3642"/>
                </a:cubicBezTo>
                <a:lnTo>
                  <a:pt x="0" y="3642"/>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3" name="Freeform 200"/>
          <p:cNvSpPr>
            <a:spLocks/>
          </p:cNvSpPr>
          <p:nvPr/>
        </p:nvSpPr>
        <p:spPr bwMode="auto">
          <a:xfrm>
            <a:off x="4673236" y="3559175"/>
            <a:ext cx="177800" cy="26988"/>
          </a:xfrm>
          <a:custGeom>
            <a:avLst/>
            <a:gdLst>
              <a:gd name="T0" fmla="*/ 0 w 112"/>
              <a:gd name="T1" fmla="*/ 0 h 17"/>
              <a:gd name="T2" fmla="*/ 2147483647 w 112"/>
              <a:gd name="T3" fmla="*/ 2147483647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0" y="0"/>
                </a:moveTo>
                <a:cubicBezTo>
                  <a:pt x="38" y="0"/>
                  <a:pt x="75" y="5"/>
                  <a:pt x="112" y="17"/>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64" name="Group 201"/>
          <p:cNvGrpSpPr>
            <a:grpSpLocks/>
          </p:cNvGrpSpPr>
          <p:nvPr/>
        </p:nvGrpSpPr>
        <p:grpSpPr bwMode="auto">
          <a:xfrm>
            <a:off x="3903299" y="4491038"/>
            <a:ext cx="1733550" cy="654050"/>
            <a:chOff x="2421" y="2829"/>
            <a:chExt cx="1092" cy="412"/>
          </a:xfrm>
        </p:grpSpPr>
        <p:sp>
          <p:nvSpPr>
            <p:cNvPr id="465" name="Freeform 202"/>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solidFill>
              <a:srgbClr val="FFFFFF"/>
            </a:solidFill>
            <a:ln w="0">
              <a:solidFill>
                <a:srgbClr val="000000"/>
              </a:solidFill>
              <a:round/>
              <a:headEnd/>
              <a:tailEnd/>
            </a:ln>
          </p:spPr>
          <p:txBody>
            <a:bodyPr/>
            <a:lstStyle/>
            <a:p>
              <a:endParaRPr lang="en-US"/>
            </a:p>
          </p:txBody>
        </p:sp>
        <p:sp>
          <p:nvSpPr>
            <p:cNvPr id="466" name="Freeform 203"/>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67" name="Group 204"/>
          <p:cNvGrpSpPr>
            <a:grpSpLocks/>
          </p:cNvGrpSpPr>
          <p:nvPr/>
        </p:nvGrpSpPr>
        <p:grpSpPr bwMode="auto">
          <a:xfrm>
            <a:off x="4839924" y="4491038"/>
            <a:ext cx="796925" cy="654050"/>
            <a:chOff x="3011" y="2829"/>
            <a:chExt cx="502" cy="412"/>
          </a:xfrm>
        </p:grpSpPr>
        <p:sp>
          <p:nvSpPr>
            <p:cNvPr id="468" name="Freeform 205"/>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solidFill>
              <a:srgbClr val="CDCDCD"/>
            </a:solidFill>
            <a:ln w="0">
              <a:solidFill>
                <a:srgbClr val="000000"/>
              </a:solidFill>
              <a:round/>
              <a:headEnd/>
              <a:tailEnd/>
            </a:ln>
          </p:spPr>
          <p:txBody>
            <a:bodyPr/>
            <a:lstStyle/>
            <a:p>
              <a:endParaRPr lang="en-US"/>
            </a:p>
          </p:txBody>
        </p:sp>
        <p:sp>
          <p:nvSpPr>
            <p:cNvPr id="469" name="Freeform 206"/>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70" name="Freeform 207"/>
          <p:cNvSpPr>
            <a:spLocks/>
          </p:cNvSpPr>
          <p:nvPr/>
        </p:nvSpPr>
        <p:spPr bwMode="auto">
          <a:xfrm>
            <a:off x="3903299" y="4491038"/>
            <a:ext cx="1733550" cy="654050"/>
          </a:xfrm>
          <a:custGeom>
            <a:avLst/>
            <a:gdLst>
              <a:gd name="T0" fmla="*/ 2147483647 w 9684"/>
              <a:gd name="T1" fmla="*/ 0 h 3650"/>
              <a:gd name="T2" fmla="*/ 2147483647 w 9684"/>
              <a:gd name="T3" fmla="*/ 2147483647 h 3650"/>
              <a:gd name="T4" fmla="*/ 2147483647 w 9684"/>
              <a:gd name="T5" fmla="*/ 2147483647 h 3650"/>
              <a:gd name="T6" fmla="*/ 2147483647 w 9684"/>
              <a:gd name="T7" fmla="*/ 2147483647 h 3650"/>
              <a:gd name="T8" fmla="*/ 0 w 9684"/>
              <a:gd name="T9" fmla="*/ 2147483647 h 3650"/>
              <a:gd name="T10" fmla="*/ 2147483647 w 9684"/>
              <a:gd name="T11" fmla="*/ 0 h 3650"/>
              <a:gd name="T12" fmla="*/ 2147483647 w 9684"/>
              <a:gd name="T13" fmla="*/ 2147483647 h 3650"/>
              <a:gd name="T14" fmla="*/ 2147483647 w 9684"/>
              <a:gd name="T15" fmla="*/ 2147483647 h 3650"/>
              <a:gd name="T16" fmla="*/ 2147483647 w 9684"/>
              <a:gd name="T17" fmla="*/ 2147483647 h 3650"/>
              <a:gd name="T18" fmla="*/ 2147483647 w 9684"/>
              <a:gd name="T19" fmla="*/ 2147483647 h 3650"/>
              <a:gd name="T20" fmla="*/ 2147483647 w 9684"/>
              <a:gd name="T21" fmla="*/ 1029918462 h 3650"/>
              <a:gd name="T22" fmla="*/ 2147483647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 name="Freeform 208"/>
          <p:cNvSpPr>
            <a:spLocks/>
          </p:cNvSpPr>
          <p:nvPr/>
        </p:nvSpPr>
        <p:spPr bwMode="auto">
          <a:xfrm>
            <a:off x="4839924" y="5118100"/>
            <a:ext cx="177800" cy="26988"/>
          </a:xfrm>
          <a:custGeom>
            <a:avLst/>
            <a:gdLst>
              <a:gd name="T0" fmla="*/ 2147483647 w 112"/>
              <a:gd name="T1" fmla="*/ 2147483647 h 17"/>
              <a:gd name="T2" fmla="*/ 0 w 112"/>
              <a:gd name="T3" fmla="*/ 0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112" y="17"/>
                </a:moveTo>
                <a:cubicBezTo>
                  <a:pt x="75" y="17"/>
                  <a:pt x="37" y="11"/>
                  <a:pt x="0"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72" name="Group 209"/>
          <p:cNvGrpSpPr>
            <a:grpSpLocks/>
          </p:cNvGrpSpPr>
          <p:nvPr/>
        </p:nvGrpSpPr>
        <p:grpSpPr bwMode="auto">
          <a:xfrm>
            <a:off x="3903299" y="4491038"/>
            <a:ext cx="1733550" cy="654050"/>
            <a:chOff x="2421" y="2829"/>
            <a:chExt cx="1092" cy="412"/>
          </a:xfrm>
        </p:grpSpPr>
        <p:sp>
          <p:nvSpPr>
            <p:cNvPr id="473" name="Freeform 210"/>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solidFill>
              <a:srgbClr val="FFFFFF"/>
            </a:solidFill>
            <a:ln w="0">
              <a:solidFill>
                <a:srgbClr val="000000"/>
              </a:solidFill>
              <a:round/>
              <a:headEnd/>
              <a:tailEnd/>
            </a:ln>
          </p:spPr>
          <p:txBody>
            <a:bodyPr/>
            <a:lstStyle/>
            <a:p>
              <a:endParaRPr lang="en-US"/>
            </a:p>
          </p:txBody>
        </p:sp>
        <p:sp>
          <p:nvSpPr>
            <p:cNvPr id="474" name="Freeform 211"/>
            <p:cNvSpPr>
              <a:spLocks/>
            </p:cNvSpPr>
            <p:nvPr/>
          </p:nvSpPr>
          <p:spPr bwMode="auto">
            <a:xfrm>
              <a:off x="2421" y="2829"/>
              <a:ext cx="1092" cy="412"/>
            </a:xfrm>
            <a:custGeom>
              <a:avLst/>
              <a:gdLst>
                <a:gd name="T0" fmla="*/ 2 w 9684"/>
                <a:gd name="T1" fmla="*/ 0 h 3650"/>
                <a:gd name="T2" fmla="*/ 1 w 9684"/>
                <a:gd name="T3" fmla="*/ 1 h 3650"/>
                <a:gd name="T4" fmla="*/ 1 w 9684"/>
                <a:gd name="T5" fmla="*/ 1 h 3650"/>
                <a:gd name="T6" fmla="*/ 0 w 9684"/>
                <a:gd name="T7" fmla="*/ 0 h 3650"/>
                <a:gd name="T8" fmla="*/ 0 w 9684"/>
                <a:gd name="T9" fmla="*/ 0 h 3650"/>
                <a:gd name="T10" fmla="*/ 0 w 9684"/>
                <a:gd name="T11" fmla="*/ 0 h 3650"/>
                <a:gd name="T12" fmla="*/ 1 w 9684"/>
                <a:gd name="T13" fmla="*/ 0 h 3650"/>
                <a:gd name="T14" fmla="*/ 0 w 9684"/>
                <a:gd name="T15" fmla="*/ 0 h 3650"/>
                <a:gd name="T16" fmla="*/ 1 w 9684"/>
                <a:gd name="T17" fmla="*/ 1 h 3650"/>
                <a:gd name="T18" fmla="*/ 1 w 9684"/>
                <a:gd name="T19" fmla="*/ 1 h 3650"/>
                <a:gd name="T20" fmla="*/ 1 w 9684"/>
                <a:gd name="T21" fmla="*/ 0 h 3650"/>
                <a:gd name="T22" fmla="*/ 2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75" name="Group 212"/>
          <p:cNvGrpSpPr>
            <a:grpSpLocks/>
          </p:cNvGrpSpPr>
          <p:nvPr/>
        </p:nvGrpSpPr>
        <p:grpSpPr bwMode="auto">
          <a:xfrm>
            <a:off x="4839924" y="4491038"/>
            <a:ext cx="796925" cy="654050"/>
            <a:chOff x="3011" y="2829"/>
            <a:chExt cx="502" cy="412"/>
          </a:xfrm>
        </p:grpSpPr>
        <p:sp>
          <p:nvSpPr>
            <p:cNvPr id="476" name="Freeform 213"/>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solidFill>
              <a:srgbClr val="CDCDCD"/>
            </a:solidFill>
            <a:ln w="0">
              <a:solidFill>
                <a:srgbClr val="000000"/>
              </a:solidFill>
              <a:round/>
              <a:headEnd/>
              <a:tailEnd/>
            </a:ln>
          </p:spPr>
          <p:txBody>
            <a:bodyPr/>
            <a:lstStyle/>
            <a:p>
              <a:endParaRPr lang="en-US"/>
            </a:p>
          </p:txBody>
        </p:sp>
        <p:sp>
          <p:nvSpPr>
            <p:cNvPr id="477" name="Freeform 214"/>
            <p:cNvSpPr>
              <a:spLocks/>
            </p:cNvSpPr>
            <p:nvPr/>
          </p:nvSpPr>
          <p:spPr bwMode="auto">
            <a:xfrm>
              <a:off x="3011" y="2829"/>
              <a:ext cx="502" cy="412"/>
            </a:xfrm>
            <a:custGeom>
              <a:avLst/>
              <a:gdLst>
                <a:gd name="T0" fmla="*/ 1 w 4450"/>
                <a:gd name="T1" fmla="*/ 0 h 3650"/>
                <a:gd name="T2" fmla="*/ 0 w 4450"/>
                <a:gd name="T3" fmla="*/ 1 h 3650"/>
                <a:gd name="T4" fmla="*/ 0 w 4450"/>
                <a:gd name="T5" fmla="*/ 1 h 3650"/>
                <a:gd name="T6" fmla="*/ 0 w 4450"/>
                <a:gd name="T7" fmla="*/ 1 h 3650"/>
                <a:gd name="T8" fmla="*/ 0 w 4450"/>
                <a:gd name="T9" fmla="*/ 0 h 3650"/>
                <a:gd name="T10" fmla="*/ 1 w 4450"/>
                <a:gd name="T11" fmla="*/ 0 h 3650"/>
                <a:gd name="T12" fmla="*/ 0 60000 65536"/>
                <a:gd name="T13" fmla="*/ 0 60000 65536"/>
                <a:gd name="T14" fmla="*/ 0 60000 65536"/>
                <a:gd name="T15" fmla="*/ 0 60000 65536"/>
                <a:gd name="T16" fmla="*/ 0 60000 65536"/>
                <a:gd name="T17" fmla="*/ 0 60000 65536"/>
                <a:gd name="T18" fmla="*/ 0 w 4450"/>
                <a:gd name="T19" fmla="*/ 0 h 3650"/>
                <a:gd name="T20" fmla="*/ 4450 w 4450"/>
                <a:gd name="T21" fmla="*/ 3650 h 3650"/>
              </a:gdLst>
              <a:ahLst/>
              <a:cxnLst>
                <a:cxn ang="T12">
                  <a:pos x="T0" y="T1"/>
                </a:cxn>
                <a:cxn ang="T13">
                  <a:pos x="T2" y="T3"/>
                </a:cxn>
                <a:cxn ang="T14">
                  <a:pos x="T4" y="T5"/>
                </a:cxn>
                <a:cxn ang="T15">
                  <a:pos x="T6" y="T7"/>
                </a:cxn>
                <a:cxn ang="T16">
                  <a:pos x="T8" y="T9"/>
                </a:cxn>
                <a:cxn ang="T17">
                  <a:pos x="T10" y="T11"/>
                </a:cxn>
              </a:cxnLst>
              <a:rect l="T18" t="T19" r="T20" b="T21"/>
              <a:pathLst>
                <a:path w="4450" h="3650">
                  <a:moveTo>
                    <a:pt x="4450" y="0"/>
                  </a:moveTo>
                  <a:cubicBezTo>
                    <a:pt x="4450" y="2017"/>
                    <a:pt x="2901" y="3650"/>
                    <a:pt x="989" y="3650"/>
                  </a:cubicBezTo>
                  <a:cubicBezTo>
                    <a:pt x="655" y="3650"/>
                    <a:pt x="321" y="3600"/>
                    <a:pt x="0" y="3498"/>
                  </a:cubicBezTo>
                  <a:lnTo>
                    <a:pt x="1" y="3498"/>
                  </a:lnTo>
                  <a:cubicBezTo>
                    <a:pt x="1467" y="3038"/>
                    <a:pt x="2472" y="1615"/>
                    <a:pt x="2472" y="1"/>
                  </a:cubicBezTo>
                  <a:lnTo>
                    <a:pt x="4450" y="0"/>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78" name="Freeform 215"/>
          <p:cNvSpPr>
            <a:spLocks/>
          </p:cNvSpPr>
          <p:nvPr/>
        </p:nvSpPr>
        <p:spPr bwMode="auto">
          <a:xfrm>
            <a:off x="3903299" y="4491038"/>
            <a:ext cx="1733550" cy="654050"/>
          </a:xfrm>
          <a:custGeom>
            <a:avLst/>
            <a:gdLst>
              <a:gd name="T0" fmla="*/ 2147483647 w 9684"/>
              <a:gd name="T1" fmla="*/ 0 h 3650"/>
              <a:gd name="T2" fmla="*/ 2147483647 w 9684"/>
              <a:gd name="T3" fmla="*/ 2147483647 h 3650"/>
              <a:gd name="T4" fmla="*/ 2147483647 w 9684"/>
              <a:gd name="T5" fmla="*/ 2147483647 h 3650"/>
              <a:gd name="T6" fmla="*/ 2147483647 w 9684"/>
              <a:gd name="T7" fmla="*/ 2147483647 h 3650"/>
              <a:gd name="T8" fmla="*/ 0 w 9684"/>
              <a:gd name="T9" fmla="*/ 2147483647 h 3650"/>
              <a:gd name="T10" fmla="*/ 2147483647 w 9684"/>
              <a:gd name="T11" fmla="*/ 0 h 3650"/>
              <a:gd name="T12" fmla="*/ 2147483647 w 9684"/>
              <a:gd name="T13" fmla="*/ 2147483647 h 3650"/>
              <a:gd name="T14" fmla="*/ 2147483647 w 9684"/>
              <a:gd name="T15" fmla="*/ 2147483647 h 3650"/>
              <a:gd name="T16" fmla="*/ 2147483647 w 9684"/>
              <a:gd name="T17" fmla="*/ 2147483647 h 3650"/>
              <a:gd name="T18" fmla="*/ 2147483647 w 9684"/>
              <a:gd name="T19" fmla="*/ 2147483647 h 3650"/>
              <a:gd name="T20" fmla="*/ 2147483647 w 9684"/>
              <a:gd name="T21" fmla="*/ 1029918462 h 3650"/>
              <a:gd name="T22" fmla="*/ 2147483647 w 9684"/>
              <a:gd name="T23" fmla="*/ 0 h 36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84"/>
              <a:gd name="T37" fmla="*/ 0 h 3650"/>
              <a:gd name="T38" fmla="*/ 9684 w 9684"/>
              <a:gd name="T39" fmla="*/ 3650 h 36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84" h="3650">
                <a:moveTo>
                  <a:pt x="9684" y="0"/>
                </a:moveTo>
                <a:cubicBezTo>
                  <a:pt x="9684" y="2017"/>
                  <a:pt x="8136" y="3650"/>
                  <a:pt x="6226" y="3650"/>
                </a:cubicBezTo>
                <a:lnTo>
                  <a:pt x="4250" y="3650"/>
                </a:lnTo>
                <a:cubicBezTo>
                  <a:pt x="2784" y="3650"/>
                  <a:pt x="1478" y="2676"/>
                  <a:pt x="989" y="1218"/>
                </a:cubicBezTo>
                <a:lnTo>
                  <a:pt x="0" y="1217"/>
                </a:lnTo>
                <a:lnTo>
                  <a:pt x="1778" y="0"/>
                </a:lnTo>
                <a:lnTo>
                  <a:pt x="3953" y="1217"/>
                </a:lnTo>
                <a:lnTo>
                  <a:pt x="2965" y="1218"/>
                </a:lnTo>
                <a:cubicBezTo>
                  <a:pt x="3333" y="2317"/>
                  <a:pt x="4179" y="3166"/>
                  <a:pt x="5237" y="3498"/>
                </a:cubicBezTo>
                <a:lnTo>
                  <a:pt x="5238" y="3498"/>
                </a:lnTo>
                <a:cubicBezTo>
                  <a:pt x="6703" y="3038"/>
                  <a:pt x="7707" y="1615"/>
                  <a:pt x="7707" y="1"/>
                </a:cubicBezTo>
                <a:lnTo>
                  <a:pt x="9684" y="0"/>
                </a:lnTo>
                <a:close/>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9" name="Freeform 216"/>
          <p:cNvSpPr>
            <a:spLocks/>
          </p:cNvSpPr>
          <p:nvPr/>
        </p:nvSpPr>
        <p:spPr bwMode="auto">
          <a:xfrm>
            <a:off x="4839924" y="5118100"/>
            <a:ext cx="177800" cy="26988"/>
          </a:xfrm>
          <a:custGeom>
            <a:avLst/>
            <a:gdLst>
              <a:gd name="T0" fmla="*/ 2147483647 w 112"/>
              <a:gd name="T1" fmla="*/ 2147483647 h 17"/>
              <a:gd name="T2" fmla="*/ 0 w 112"/>
              <a:gd name="T3" fmla="*/ 0 h 17"/>
              <a:gd name="T4" fmla="*/ 0 60000 65536"/>
              <a:gd name="T5" fmla="*/ 0 60000 65536"/>
              <a:gd name="T6" fmla="*/ 0 w 112"/>
              <a:gd name="T7" fmla="*/ 0 h 17"/>
              <a:gd name="T8" fmla="*/ 112 w 112"/>
              <a:gd name="T9" fmla="*/ 17 h 17"/>
            </a:gdLst>
            <a:ahLst/>
            <a:cxnLst>
              <a:cxn ang="T4">
                <a:pos x="T0" y="T1"/>
              </a:cxn>
              <a:cxn ang="T5">
                <a:pos x="T2" y="T3"/>
              </a:cxn>
            </a:cxnLst>
            <a:rect l="T6" t="T7" r="T8" b="T9"/>
            <a:pathLst>
              <a:path w="112" h="17">
                <a:moveTo>
                  <a:pt x="112" y="17"/>
                </a:moveTo>
                <a:cubicBezTo>
                  <a:pt x="75" y="17"/>
                  <a:pt x="37" y="11"/>
                  <a:pt x="0" y="0"/>
                </a:cubicBez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0" name="Rectangle 217"/>
          <p:cNvSpPr>
            <a:spLocks noChangeArrowheads="1"/>
          </p:cNvSpPr>
          <p:nvPr/>
        </p:nvSpPr>
        <p:spPr bwMode="auto">
          <a:xfrm>
            <a:off x="5660661" y="2740025"/>
            <a:ext cx="6762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dirty="0">
                <a:solidFill>
                  <a:srgbClr val="000000"/>
                </a:solidFill>
              </a:rPr>
              <a:t>Screening</a:t>
            </a:r>
            <a:endParaRPr lang="en-GB" altLang="en-US" dirty="0"/>
          </a:p>
        </p:txBody>
      </p:sp>
      <p:sp>
        <p:nvSpPr>
          <p:cNvPr id="481" name="Rectangle 218"/>
          <p:cNvSpPr>
            <a:spLocks noChangeArrowheads="1"/>
          </p:cNvSpPr>
          <p:nvPr/>
        </p:nvSpPr>
        <p:spPr bwMode="auto">
          <a:xfrm>
            <a:off x="6300424" y="3641725"/>
            <a:ext cx="7604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dirty="0">
                <a:solidFill>
                  <a:srgbClr val="000000"/>
                </a:solidFill>
              </a:rPr>
              <a:t>Application</a:t>
            </a:r>
            <a:endParaRPr lang="en-GB" altLang="en-US" dirty="0"/>
          </a:p>
        </p:txBody>
      </p:sp>
      <p:sp>
        <p:nvSpPr>
          <p:cNvPr id="482" name="Rectangle 219"/>
          <p:cNvSpPr>
            <a:spLocks noChangeArrowheads="1"/>
          </p:cNvSpPr>
          <p:nvPr/>
        </p:nvSpPr>
        <p:spPr bwMode="auto">
          <a:xfrm>
            <a:off x="6179774" y="4886325"/>
            <a:ext cx="1225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Visit of Household</a:t>
            </a:r>
            <a:endParaRPr lang="en-GB" altLang="en-US"/>
          </a:p>
        </p:txBody>
      </p:sp>
      <p:sp>
        <p:nvSpPr>
          <p:cNvPr id="483" name="Rectangle 220"/>
          <p:cNvSpPr>
            <a:spLocks noChangeArrowheads="1"/>
          </p:cNvSpPr>
          <p:nvPr/>
        </p:nvSpPr>
        <p:spPr bwMode="auto">
          <a:xfrm>
            <a:off x="5886086" y="5632450"/>
            <a:ext cx="9477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Loan Analysis</a:t>
            </a:r>
            <a:endParaRPr lang="en-GB" altLang="en-US"/>
          </a:p>
        </p:txBody>
      </p:sp>
      <p:sp>
        <p:nvSpPr>
          <p:cNvPr id="484" name="Rectangle 221"/>
          <p:cNvSpPr>
            <a:spLocks noChangeArrowheads="1"/>
          </p:cNvSpPr>
          <p:nvPr/>
        </p:nvSpPr>
        <p:spPr bwMode="auto">
          <a:xfrm>
            <a:off x="3109549" y="5734050"/>
            <a:ext cx="11620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Credit Committee</a:t>
            </a:r>
            <a:endParaRPr lang="en-GB" altLang="en-US"/>
          </a:p>
        </p:txBody>
      </p:sp>
      <p:sp>
        <p:nvSpPr>
          <p:cNvPr id="485" name="Rectangle 222"/>
          <p:cNvSpPr>
            <a:spLocks noChangeArrowheads="1"/>
          </p:cNvSpPr>
          <p:nvPr/>
        </p:nvSpPr>
        <p:spPr bwMode="auto">
          <a:xfrm>
            <a:off x="2776174" y="5165725"/>
            <a:ext cx="9064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Formalization</a:t>
            </a:r>
            <a:endParaRPr lang="en-GB" altLang="en-US"/>
          </a:p>
        </p:txBody>
      </p:sp>
      <p:sp>
        <p:nvSpPr>
          <p:cNvPr id="486" name="Rectangle 223"/>
          <p:cNvSpPr>
            <a:spLocks noChangeArrowheads="1"/>
          </p:cNvSpPr>
          <p:nvPr/>
        </p:nvSpPr>
        <p:spPr bwMode="auto">
          <a:xfrm>
            <a:off x="2330086" y="4511675"/>
            <a:ext cx="9318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Disbursement</a:t>
            </a:r>
            <a:endParaRPr lang="en-GB" altLang="en-US"/>
          </a:p>
        </p:txBody>
      </p:sp>
      <p:sp>
        <p:nvSpPr>
          <p:cNvPr id="487" name="Rectangle 224"/>
          <p:cNvSpPr>
            <a:spLocks noChangeArrowheads="1"/>
          </p:cNvSpPr>
          <p:nvPr/>
        </p:nvSpPr>
        <p:spPr bwMode="auto">
          <a:xfrm>
            <a:off x="2826974" y="3205163"/>
            <a:ext cx="7540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Repayment</a:t>
            </a:r>
            <a:endParaRPr lang="en-GB" altLang="en-US"/>
          </a:p>
        </p:txBody>
      </p:sp>
      <p:sp>
        <p:nvSpPr>
          <p:cNvPr id="488" name="Rectangle 225"/>
          <p:cNvSpPr>
            <a:spLocks noChangeArrowheads="1"/>
          </p:cNvSpPr>
          <p:nvPr/>
        </p:nvSpPr>
        <p:spPr bwMode="auto">
          <a:xfrm>
            <a:off x="3696924" y="2459038"/>
            <a:ext cx="4667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dirty="0">
                <a:solidFill>
                  <a:srgbClr val="000000"/>
                </a:solidFill>
              </a:rPr>
              <a:t>Repeat</a:t>
            </a:r>
            <a:endParaRPr lang="en-GB" altLang="en-US" dirty="0"/>
          </a:p>
        </p:txBody>
      </p:sp>
      <p:sp>
        <p:nvSpPr>
          <p:cNvPr id="489" name="Rectangle 226"/>
          <p:cNvSpPr>
            <a:spLocks noChangeArrowheads="1"/>
          </p:cNvSpPr>
          <p:nvPr/>
        </p:nvSpPr>
        <p:spPr bwMode="auto">
          <a:xfrm>
            <a:off x="6736986" y="3205163"/>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1</a:t>
            </a:r>
            <a:endParaRPr lang="en-GB" altLang="en-US"/>
          </a:p>
        </p:txBody>
      </p:sp>
      <p:sp>
        <p:nvSpPr>
          <p:cNvPr id="490" name="Rectangle 227"/>
          <p:cNvSpPr>
            <a:spLocks noChangeArrowheads="1"/>
          </p:cNvSpPr>
          <p:nvPr/>
        </p:nvSpPr>
        <p:spPr bwMode="auto">
          <a:xfrm>
            <a:off x="3198449" y="274002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4</a:t>
            </a:r>
            <a:endParaRPr lang="en-GB" altLang="en-US"/>
          </a:p>
        </p:txBody>
      </p:sp>
      <p:sp>
        <p:nvSpPr>
          <p:cNvPr id="491" name="Rectangle 228"/>
          <p:cNvSpPr>
            <a:spLocks noChangeArrowheads="1"/>
          </p:cNvSpPr>
          <p:nvPr/>
        </p:nvSpPr>
        <p:spPr bwMode="auto">
          <a:xfrm>
            <a:off x="2965086" y="5503863"/>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3</a:t>
            </a:r>
            <a:endParaRPr lang="en-GB" altLang="en-US"/>
          </a:p>
        </p:txBody>
      </p:sp>
      <p:sp>
        <p:nvSpPr>
          <p:cNvPr id="492" name="Rectangle 229"/>
          <p:cNvSpPr>
            <a:spLocks noChangeArrowheads="1"/>
          </p:cNvSpPr>
          <p:nvPr/>
        </p:nvSpPr>
        <p:spPr bwMode="auto">
          <a:xfrm>
            <a:off x="4668474" y="4237038"/>
            <a:ext cx="5064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500" b="1">
                <a:solidFill>
                  <a:srgbClr val="000000"/>
                </a:solidFill>
              </a:rPr>
              <a:t>Loan </a:t>
            </a:r>
            <a:endParaRPr lang="en-GB" altLang="en-US"/>
          </a:p>
        </p:txBody>
      </p:sp>
      <p:sp>
        <p:nvSpPr>
          <p:cNvPr id="493" name="Rectangle 230"/>
          <p:cNvSpPr>
            <a:spLocks noChangeArrowheads="1"/>
          </p:cNvSpPr>
          <p:nvPr/>
        </p:nvSpPr>
        <p:spPr bwMode="auto">
          <a:xfrm>
            <a:off x="4592274" y="4462463"/>
            <a:ext cx="614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500" b="1">
                <a:solidFill>
                  <a:srgbClr val="000000"/>
                </a:solidFill>
              </a:rPr>
              <a:t>Officer</a:t>
            </a:r>
            <a:endParaRPr lang="en-GB" altLang="en-US"/>
          </a:p>
        </p:txBody>
      </p:sp>
      <p:sp>
        <p:nvSpPr>
          <p:cNvPr id="494" name="Rectangle 231"/>
          <p:cNvSpPr>
            <a:spLocks noChangeArrowheads="1"/>
          </p:cNvSpPr>
          <p:nvPr/>
        </p:nvSpPr>
        <p:spPr bwMode="auto">
          <a:xfrm>
            <a:off x="6260736" y="4230688"/>
            <a:ext cx="11239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Visit of Business</a:t>
            </a:r>
            <a:endParaRPr lang="en-GB" altLang="en-US"/>
          </a:p>
        </p:txBody>
      </p:sp>
      <p:sp>
        <p:nvSpPr>
          <p:cNvPr id="495" name="Rectangle 232"/>
          <p:cNvSpPr>
            <a:spLocks noChangeArrowheads="1"/>
          </p:cNvSpPr>
          <p:nvPr/>
        </p:nvSpPr>
        <p:spPr bwMode="auto">
          <a:xfrm>
            <a:off x="2641236" y="3859213"/>
            <a:ext cx="7207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solidFill>
                  <a:srgbClr val="000000"/>
                </a:solidFill>
              </a:rPr>
              <a:t>Monitoring</a:t>
            </a:r>
            <a:endParaRPr lang="en-GB" altLang="en-US"/>
          </a:p>
        </p:txBody>
      </p:sp>
      <p:sp>
        <p:nvSpPr>
          <p:cNvPr id="496" name="Rectangle 234"/>
          <p:cNvSpPr>
            <a:spLocks noChangeArrowheads="1"/>
          </p:cNvSpPr>
          <p:nvPr/>
        </p:nvSpPr>
        <p:spPr bwMode="auto">
          <a:xfrm>
            <a:off x="3423874" y="6092825"/>
            <a:ext cx="9921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dirty="0">
                <a:solidFill>
                  <a:srgbClr val="000000"/>
                </a:solidFill>
              </a:rPr>
              <a:t>Pre-Committee</a:t>
            </a:r>
            <a:endParaRPr lang="en-GB" altLang="en-US" dirty="0"/>
          </a:p>
        </p:txBody>
      </p:sp>
      <p:sp>
        <p:nvSpPr>
          <p:cNvPr id="497" name="Rectangle 235"/>
          <p:cNvSpPr>
            <a:spLocks noChangeArrowheads="1"/>
          </p:cNvSpPr>
          <p:nvPr/>
        </p:nvSpPr>
        <p:spPr bwMode="auto">
          <a:xfrm>
            <a:off x="4703399" y="6188075"/>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dirty="0">
                <a:solidFill>
                  <a:srgbClr val="000000"/>
                </a:solidFill>
              </a:rPr>
              <a:t>Preparation of loan proposal             </a:t>
            </a:r>
          </a:p>
        </p:txBody>
      </p:sp>
      <p:sp>
        <p:nvSpPr>
          <p:cNvPr id="498" name="Oval 497"/>
          <p:cNvSpPr>
            <a:spLocks noChangeArrowheads="1"/>
          </p:cNvSpPr>
          <p:nvPr/>
        </p:nvSpPr>
        <p:spPr bwMode="auto">
          <a:xfrm>
            <a:off x="5495561" y="3429000"/>
            <a:ext cx="2016125" cy="2663825"/>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US" altLang="en-US"/>
          </a:p>
        </p:txBody>
      </p:sp>
      <p:sp>
        <p:nvSpPr>
          <p:cNvPr id="2" name="Footer Placeholder 1"/>
          <p:cNvSpPr>
            <a:spLocks noGrp="1"/>
          </p:cNvSpPr>
          <p:nvPr>
            <p:ph type="ftr" sz="quarter" idx="11"/>
          </p:nvPr>
        </p:nvSpPr>
        <p:spPr/>
        <p:txBody>
          <a:bodyPr/>
          <a:lstStyle/>
          <a:p>
            <a:r>
              <a:rPr lang="en-GB" smtClean="0"/>
              <a:t>17</a:t>
            </a:r>
            <a:endParaRPr lang="en-GB" dirty="0"/>
          </a:p>
        </p:txBody>
      </p:sp>
    </p:spTree>
    <p:extLst>
      <p:ext uri="{BB962C8B-B14F-4D97-AF65-F5344CB8AC3E}">
        <p14:creationId xmlns:p14="http://schemas.microsoft.com/office/powerpoint/2010/main" val="630816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3C4480-47C9-48EF-82BE-59E0CB86F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705294" cy="7559675"/>
          </a:xfrm>
          <a:prstGeom prst="rect">
            <a:avLst/>
          </a:prstGeom>
        </p:spPr>
      </p:pic>
      <p:sp>
        <p:nvSpPr>
          <p:cNvPr id="6" name="TextBox 5">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sp>
        <p:nvSpPr>
          <p:cNvPr id="8" name="TextBox 7">
            <a:extLst>
              <a:ext uri="{FF2B5EF4-FFF2-40B4-BE49-F238E27FC236}">
                <a16:creationId xmlns:a16="http://schemas.microsoft.com/office/drawing/2014/main" xmlns="" id="{B6E85F71-BB43-40B5-8005-074DE336457D}"/>
              </a:ext>
            </a:extLst>
          </p:cNvPr>
          <p:cNvSpPr txBox="1"/>
          <p:nvPr/>
        </p:nvSpPr>
        <p:spPr>
          <a:xfrm>
            <a:off x="674025" y="443072"/>
            <a:ext cx="4186106" cy="430887"/>
          </a:xfrm>
          <a:prstGeom prst="rect">
            <a:avLst/>
          </a:prstGeom>
          <a:noFill/>
        </p:spPr>
        <p:txBody>
          <a:bodyPr wrap="square" rtlCol="0">
            <a:spAutoFit/>
          </a:bodyPr>
          <a:lstStyle/>
          <a:p>
            <a:r>
              <a:rPr lang="en-GB" sz="2200" b="1" dirty="0" smtClean="0">
                <a:solidFill>
                  <a:schemeClr val="bg1"/>
                </a:solidFill>
                <a:latin typeface="GaramondItcTEE" pitchFamily="2" charset="0"/>
              </a:rPr>
              <a:t>ASSESSMENT </a:t>
            </a:r>
            <a:endParaRPr lang="en-GB" sz="2200" dirty="0">
              <a:solidFill>
                <a:schemeClr val="bg1"/>
              </a:solidFill>
              <a:latin typeface="GaramondItcTEE" pitchFamily="2" charset="0"/>
            </a:endParaRPr>
          </a:p>
        </p:txBody>
      </p:sp>
      <p:sp>
        <p:nvSpPr>
          <p:cNvPr id="9" name="TextBox 8">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sp>
        <p:nvSpPr>
          <p:cNvPr id="10" name="Rectangle 9"/>
          <p:cNvSpPr/>
          <p:nvPr/>
        </p:nvSpPr>
        <p:spPr>
          <a:xfrm>
            <a:off x="539646" y="1542159"/>
            <a:ext cx="8004747" cy="400110"/>
          </a:xfrm>
          <a:prstGeom prst="rect">
            <a:avLst/>
          </a:prstGeom>
        </p:spPr>
        <p:txBody>
          <a:bodyPr wrap="square">
            <a:spAutoFit/>
          </a:bodyPr>
          <a:lstStyle/>
          <a:p>
            <a:r>
              <a:rPr lang="de-DE" altLang="en-US" sz="2000" dirty="0" smtClean="0">
                <a:latin typeface="GaramondItcTEE"/>
              </a:rPr>
              <a:t>       </a:t>
            </a:r>
            <a:endParaRPr lang="ru-RU" altLang="en-US" sz="2000" dirty="0"/>
          </a:p>
        </p:txBody>
      </p:sp>
      <p:sp>
        <p:nvSpPr>
          <p:cNvPr id="12" name="Rectangle 2"/>
          <p:cNvSpPr>
            <a:spLocks noChangeArrowheads="1"/>
          </p:cNvSpPr>
          <p:nvPr/>
        </p:nvSpPr>
        <p:spPr bwMode="auto">
          <a:xfrm>
            <a:off x="827088" y="920750"/>
            <a:ext cx="806608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en-GB" altLang="en-US" b="1" dirty="0">
              <a:solidFill>
                <a:srgbClr val="005086"/>
              </a:solidFill>
            </a:endParaRPr>
          </a:p>
        </p:txBody>
      </p:sp>
      <p:sp>
        <p:nvSpPr>
          <p:cNvPr id="13" name="Rectangle 3"/>
          <p:cNvSpPr>
            <a:spLocks noChangeArrowheads="1"/>
          </p:cNvSpPr>
          <p:nvPr/>
        </p:nvSpPr>
        <p:spPr bwMode="auto">
          <a:xfrm>
            <a:off x="316524" y="1140388"/>
            <a:ext cx="9706708" cy="70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2400" dirty="0">
                <a:latin typeface="GaramondItcTEE"/>
              </a:rPr>
              <a:t>The Loan Officer must gather the maximum information in order to decide whether the client is worth an assessment</a:t>
            </a:r>
          </a:p>
        </p:txBody>
      </p:sp>
      <p:graphicFrame>
        <p:nvGraphicFramePr>
          <p:cNvPr id="14" name="Diagram 13"/>
          <p:cNvGraphicFramePr/>
          <p:nvPr>
            <p:extLst>
              <p:ext uri="{D42A27DB-BD31-4B8C-83A1-F6EECF244321}">
                <p14:modId xmlns:p14="http://schemas.microsoft.com/office/powerpoint/2010/main" val="324534111"/>
              </p:ext>
            </p:extLst>
          </p:nvPr>
        </p:nvGraphicFramePr>
        <p:xfrm>
          <a:off x="836613" y="1803400"/>
          <a:ext cx="7912100" cy="50815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Footer Placeholder 1"/>
          <p:cNvSpPr>
            <a:spLocks noGrp="1"/>
          </p:cNvSpPr>
          <p:nvPr>
            <p:ph type="ftr" sz="quarter" idx="11"/>
          </p:nvPr>
        </p:nvSpPr>
        <p:spPr/>
        <p:txBody>
          <a:bodyPr/>
          <a:lstStyle/>
          <a:p>
            <a:r>
              <a:rPr lang="en-GB" smtClean="0"/>
              <a:t>18</a:t>
            </a:r>
            <a:endParaRPr lang="en-GB" dirty="0"/>
          </a:p>
        </p:txBody>
      </p:sp>
    </p:spTree>
    <p:extLst>
      <p:ext uri="{BB962C8B-B14F-4D97-AF65-F5344CB8AC3E}">
        <p14:creationId xmlns:p14="http://schemas.microsoft.com/office/powerpoint/2010/main" val="1591341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3C4480-47C9-48EF-82BE-59E0CB86F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705294" cy="7559675"/>
          </a:xfrm>
          <a:prstGeom prst="rect">
            <a:avLst/>
          </a:prstGeom>
        </p:spPr>
      </p:pic>
      <p:sp>
        <p:nvSpPr>
          <p:cNvPr id="5" name="TextBox 4">
            <a:extLst>
              <a:ext uri="{FF2B5EF4-FFF2-40B4-BE49-F238E27FC236}">
                <a16:creationId xmlns:a16="http://schemas.microsoft.com/office/drawing/2014/main" xmlns="" id="{B6E85F71-BB43-40B5-8005-074DE336457D}"/>
              </a:ext>
            </a:extLst>
          </p:cNvPr>
          <p:cNvSpPr txBox="1"/>
          <p:nvPr/>
        </p:nvSpPr>
        <p:spPr>
          <a:xfrm>
            <a:off x="727612" y="448260"/>
            <a:ext cx="4186106" cy="400110"/>
          </a:xfrm>
          <a:prstGeom prst="rect">
            <a:avLst/>
          </a:prstGeom>
          <a:noFill/>
        </p:spPr>
        <p:txBody>
          <a:bodyPr wrap="square" rtlCol="0">
            <a:spAutoFit/>
          </a:bodyPr>
          <a:lstStyle/>
          <a:p>
            <a:r>
              <a:rPr lang="en-GB" sz="2000" b="1" dirty="0" smtClean="0">
                <a:solidFill>
                  <a:schemeClr val="bg1"/>
                </a:solidFill>
                <a:latin typeface="GaramondItcTEE" pitchFamily="2" charset="0"/>
              </a:rPr>
              <a:t> MONITORING</a:t>
            </a:r>
            <a:endParaRPr lang="en-GB" sz="2000" dirty="0">
              <a:solidFill>
                <a:schemeClr val="bg1"/>
              </a:solidFill>
              <a:latin typeface="GaramondItcTEE" pitchFamily="2" charset="0"/>
            </a:endParaRPr>
          </a:p>
        </p:txBody>
      </p:sp>
      <p:sp>
        <p:nvSpPr>
          <p:cNvPr id="6" name="TextBox 5">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sp>
        <p:nvSpPr>
          <p:cNvPr id="2" name="Rectangle 1"/>
          <p:cNvSpPr/>
          <p:nvPr/>
        </p:nvSpPr>
        <p:spPr>
          <a:xfrm>
            <a:off x="727612" y="1813810"/>
            <a:ext cx="7289263" cy="2862322"/>
          </a:xfrm>
          <a:prstGeom prst="rect">
            <a:avLst/>
          </a:prstGeom>
        </p:spPr>
        <p:txBody>
          <a:bodyPr wrap="square">
            <a:spAutoFit/>
          </a:bodyPr>
          <a:lstStyle/>
          <a:p>
            <a:pPr marL="285750" indent="-285750">
              <a:buFont typeface="Wingdings" panose="05000000000000000000" pitchFamily="2" charset="2"/>
              <a:buChar char="Ø"/>
            </a:pPr>
            <a:r>
              <a:rPr lang="de-DE" altLang="en-US" dirty="0">
                <a:latin typeface="GaramondItcTEE"/>
              </a:rPr>
              <a:t> </a:t>
            </a:r>
            <a:r>
              <a:rPr lang="de-DE" altLang="en-US" dirty="0" smtClean="0">
                <a:latin typeface="GaramondItcTEE"/>
              </a:rPr>
              <a:t>	    RO </a:t>
            </a:r>
            <a:r>
              <a:rPr lang="de-DE" altLang="en-US" dirty="0">
                <a:latin typeface="GaramondItcTEE"/>
              </a:rPr>
              <a:t>is responsible to visit his/her client(s) regularly</a:t>
            </a:r>
          </a:p>
          <a:p>
            <a:pPr marL="285750" indent="-285750">
              <a:buFont typeface="Wingdings" panose="05000000000000000000" pitchFamily="2" charset="2"/>
              <a:buChar char="Ø"/>
            </a:pPr>
            <a:endParaRPr lang="de-DE" altLang="en-US" dirty="0">
              <a:latin typeface="GaramondItcTEE"/>
            </a:endParaRPr>
          </a:p>
          <a:p>
            <a:pPr marL="285750" indent="-285750">
              <a:buFont typeface="Wingdings" panose="05000000000000000000" pitchFamily="2" charset="2"/>
              <a:buChar char="Ø"/>
            </a:pPr>
            <a:endParaRPr lang="de-DE" altLang="en-US" dirty="0">
              <a:latin typeface="GaramondItcTEE"/>
            </a:endParaRPr>
          </a:p>
          <a:p>
            <a:pPr marL="285750" indent="-285750">
              <a:buFont typeface="Wingdings" panose="05000000000000000000" pitchFamily="2" charset="2"/>
              <a:buChar char="Ø"/>
            </a:pPr>
            <a:r>
              <a:rPr lang="de-DE" altLang="en-US" dirty="0">
                <a:latin typeface="GaramondItcTEE"/>
              </a:rPr>
              <a:t>       Fixed Asset: 1 week after disbursement</a:t>
            </a:r>
          </a:p>
          <a:p>
            <a:pPr marL="285750" indent="-285750">
              <a:buFont typeface="Wingdings" panose="05000000000000000000" pitchFamily="2" charset="2"/>
              <a:buChar char="Ø"/>
            </a:pPr>
            <a:endParaRPr lang="de-DE" altLang="en-US" dirty="0">
              <a:latin typeface="GaramondItcTEE"/>
            </a:endParaRPr>
          </a:p>
          <a:p>
            <a:pPr marL="285750" indent="-285750">
              <a:buFont typeface="Wingdings" panose="05000000000000000000" pitchFamily="2" charset="2"/>
              <a:buChar char="Ø"/>
            </a:pPr>
            <a:endParaRPr lang="de-DE" altLang="en-US" dirty="0">
              <a:latin typeface="GaramondItcTEE"/>
            </a:endParaRPr>
          </a:p>
          <a:p>
            <a:pPr marL="285750" indent="-285750">
              <a:buFont typeface="Wingdings" panose="05000000000000000000" pitchFamily="2" charset="2"/>
              <a:buChar char="Ø"/>
            </a:pPr>
            <a:r>
              <a:rPr lang="de-DE" altLang="en-US" dirty="0">
                <a:latin typeface="GaramondItcTEE"/>
              </a:rPr>
              <a:t>       Other investment: visit within first month after disbursement</a:t>
            </a:r>
          </a:p>
          <a:p>
            <a:endParaRPr lang="de-DE" altLang="en-US" dirty="0" smtClean="0">
              <a:latin typeface="GaramondItcTEE"/>
            </a:endParaRPr>
          </a:p>
          <a:p>
            <a:endParaRPr lang="de-DE" altLang="en-US" dirty="0">
              <a:latin typeface="GaramondItcTEE"/>
            </a:endParaRPr>
          </a:p>
          <a:p>
            <a:pPr marL="285750" indent="-285750">
              <a:buFont typeface="Wingdings" panose="05000000000000000000" pitchFamily="2" charset="2"/>
              <a:buChar char="Ø"/>
            </a:pPr>
            <a:r>
              <a:rPr lang="de-DE" altLang="en-US" dirty="0">
                <a:latin typeface="GaramondItcTEE"/>
              </a:rPr>
              <a:t>       3 days in advance rule for repayments</a:t>
            </a:r>
            <a:endParaRPr lang="en-US" dirty="0"/>
          </a:p>
        </p:txBody>
      </p:sp>
      <p:sp>
        <p:nvSpPr>
          <p:cNvPr id="10" name="Footer Placeholder 9"/>
          <p:cNvSpPr>
            <a:spLocks noGrp="1"/>
          </p:cNvSpPr>
          <p:nvPr>
            <p:ph type="ftr" sz="quarter" idx="11"/>
          </p:nvPr>
        </p:nvSpPr>
        <p:spPr/>
        <p:txBody>
          <a:bodyPr/>
          <a:lstStyle/>
          <a:p>
            <a:r>
              <a:rPr lang="en-GB" smtClean="0"/>
              <a:t>19</a:t>
            </a:r>
            <a:endParaRPr lang="en-GB" dirty="0"/>
          </a:p>
        </p:txBody>
      </p:sp>
    </p:spTree>
    <p:extLst>
      <p:ext uri="{BB962C8B-B14F-4D97-AF65-F5344CB8AC3E}">
        <p14:creationId xmlns:p14="http://schemas.microsoft.com/office/powerpoint/2010/main" val="944002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55981B4-2A12-49A4-A625-DDC3778313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29" y="0"/>
            <a:ext cx="10678884" cy="7559474"/>
          </a:xfrm>
          <a:prstGeom prst="rect">
            <a:avLst/>
          </a:prstGeom>
        </p:spPr>
      </p:pic>
      <p:sp>
        <p:nvSpPr>
          <p:cNvPr id="4" name="TextBox 3">
            <a:extLst>
              <a:ext uri="{FF2B5EF4-FFF2-40B4-BE49-F238E27FC236}">
                <a16:creationId xmlns:a16="http://schemas.microsoft.com/office/drawing/2014/main" xmlns="" id="{2ACB946B-4C9C-4F50-97C5-6B008B7B25D3}"/>
              </a:ext>
            </a:extLst>
          </p:cNvPr>
          <p:cNvSpPr txBox="1"/>
          <p:nvPr/>
        </p:nvSpPr>
        <p:spPr>
          <a:xfrm>
            <a:off x="2432978" y="1507649"/>
            <a:ext cx="5342346" cy="523220"/>
          </a:xfrm>
          <a:prstGeom prst="rect">
            <a:avLst/>
          </a:prstGeom>
          <a:noFill/>
        </p:spPr>
        <p:txBody>
          <a:bodyPr wrap="square" rtlCol="0">
            <a:spAutoFit/>
          </a:bodyPr>
          <a:lstStyle/>
          <a:p>
            <a:pPr algn="ctr"/>
            <a:r>
              <a:rPr lang="en-GB" sz="2800" b="1" dirty="0" smtClean="0">
                <a:latin typeface="GaramondItcTEE" pitchFamily="2" charset="0"/>
              </a:rPr>
              <a:t>OVERVIEW</a:t>
            </a:r>
            <a:endParaRPr lang="en-GB" sz="2800" dirty="0">
              <a:latin typeface="GaramondItcTEE" pitchFamily="2" charset="0"/>
            </a:endParaRPr>
          </a:p>
        </p:txBody>
      </p:sp>
      <p:sp>
        <p:nvSpPr>
          <p:cNvPr id="2" name="TextBox 1"/>
          <p:cNvSpPr txBox="1"/>
          <p:nvPr/>
        </p:nvSpPr>
        <p:spPr>
          <a:xfrm>
            <a:off x="389745" y="2413321"/>
            <a:ext cx="9158990" cy="2492990"/>
          </a:xfrm>
          <a:prstGeom prst="rect">
            <a:avLst/>
          </a:prstGeom>
          <a:noFill/>
        </p:spPr>
        <p:txBody>
          <a:bodyPr wrap="square" rtlCol="0">
            <a:spAutoFit/>
          </a:bodyPr>
          <a:lstStyle/>
          <a:p>
            <a:pPr marL="342900" indent="-342900">
              <a:buAutoNum type="arabicPeriod"/>
            </a:pPr>
            <a:r>
              <a:rPr lang="en-US" sz="2600" dirty="0" smtClean="0">
                <a:solidFill>
                  <a:schemeClr val="bg1"/>
                </a:solidFill>
                <a:latin typeface="GaramondItcTEE"/>
              </a:rPr>
              <a:t>INTRODUCTION</a:t>
            </a:r>
          </a:p>
          <a:p>
            <a:pPr marL="342900" indent="-342900">
              <a:buAutoNum type="arabicPeriod"/>
            </a:pPr>
            <a:r>
              <a:rPr lang="en-US" sz="2600" dirty="0" smtClean="0">
                <a:solidFill>
                  <a:schemeClr val="bg1"/>
                </a:solidFill>
                <a:latin typeface="GaramondItcTEE"/>
              </a:rPr>
              <a:t>DEFINITIONS</a:t>
            </a:r>
          </a:p>
          <a:p>
            <a:pPr marL="342900" indent="-342900">
              <a:buAutoNum type="arabicPeriod"/>
            </a:pPr>
            <a:r>
              <a:rPr lang="en-US" sz="2600" dirty="0" smtClean="0">
                <a:solidFill>
                  <a:schemeClr val="bg1"/>
                </a:solidFill>
                <a:latin typeface="GaramondItcTEE"/>
              </a:rPr>
              <a:t>RISK</a:t>
            </a:r>
          </a:p>
          <a:p>
            <a:pPr marL="342900" indent="-342900">
              <a:buAutoNum type="arabicPeriod"/>
            </a:pPr>
            <a:r>
              <a:rPr lang="en-US" sz="2600" dirty="0" smtClean="0">
                <a:solidFill>
                  <a:schemeClr val="bg1"/>
                </a:solidFill>
                <a:latin typeface="GaramondItcTEE"/>
              </a:rPr>
              <a:t>SCREENING</a:t>
            </a:r>
          </a:p>
          <a:p>
            <a:pPr marL="342900" indent="-342900">
              <a:buAutoNum type="arabicPeriod"/>
            </a:pPr>
            <a:r>
              <a:rPr lang="en-US" sz="2600" dirty="0" smtClean="0">
                <a:solidFill>
                  <a:schemeClr val="bg1"/>
                </a:solidFill>
                <a:latin typeface="GaramondItcTEE"/>
              </a:rPr>
              <a:t>ASSESSMENT</a:t>
            </a:r>
          </a:p>
          <a:p>
            <a:pPr marL="342900" indent="-342900">
              <a:buAutoNum type="arabicPeriod"/>
            </a:pPr>
            <a:r>
              <a:rPr lang="en-US" sz="2600" dirty="0" smtClean="0">
                <a:solidFill>
                  <a:schemeClr val="bg1"/>
                </a:solidFill>
                <a:latin typeface="GaramondItcTEE"/>
              </a:rPr>
              <a:t>MONITORING</a:t>
            </a:r>
            <a:endParaRPr lang="en-US" sz="2600" dirty="0">
              <a:solidFill>
                <a:schemeClr val="bg1"/>
              </a:solidFill>
              <a:latin typeface="GaramondItcTEE"/>
            </a:endParaRPr>
          </a:p>
        </p:txBody>
      </p:sp>
      <p:sp>
        <p:nvSpPr>
          <p:cNvPr id="6" name="Footer Placeholder 5"/>
          <p:cNvSpPr>
            <a:spLocks noGrp="1"/>
          </p:cNvSpPr>
          <p:nvPr>
            <p:ph type="ftr" sz="quarter" idx="11"/>
          </p:nvPr>
        </p:nvSpPr>
        <p:spPr/>
        <p:txBody>
          <a:bodyPr/>
          <a:lstStyle/>
          <a:p>
            <a:r>
              <a:rPr lang="en-GB" smtClean="0"/>
              <a:t>2</a:t>
            </a:r>
            <a:endParaRPr lang="en-GB" dirty="0"/>
          </a:p>
        </p:txBody>
      </p:sp>
    </p:spTree>
    <p:extLst>
      <p:ext uri="{BB962C8B-B14F-4D97-AF65-F5344CB8AC3E}">
        <p14:creationId xmlns:p14="http://schemas.microsoft.com/office/powerpoint/2010/main" val="2527377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EFE5674-368C-4087-97F5-8DC40D035B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27" y="200"/>
            <a:ext cx="10678886" cy="7559475"/>
          </a:xfrm>
          <a:prstGeom prst="rect">
            <a:avLst/>
          </a:prstGeom>
        </p:spPr>
      </p:pic>
      <p:sp>
        <p:nvSpPr>
          <p:cNvPr id="2" name="TextBox 1"/>
          <p:cNvSpPr txBox="1"/>
          <p:nvPr/>
        </p:nvSpPr>
        <p:spPr>
          <a:xfrm>
            <a:off x="419725" y="1963711"/>
            <a:ext cx="3057993" cy="1661993"/>
          </a:xfrm>
          <a:prstGeom prst="rect">
            <a:avLst/>
          </a:prstGeom>
          <a:noFill/>
        </p:spPr>
        <p:txBody>
          <a:bodyPr wrap="square" rtlCol="0">
            <a:spAutoFit/>
          </a:bodyPr>
          <a:lstStyle/>
          <a:p>
            <a:r>
              <a:rPr lang="en-US" sz="3000" dirty="0" smtClean="0">
                <a:solidFill>
                  <a:schemeClr val="tx1">
                    <a:alpha val="80000"/>
                  </a:schemeClr>
                </a:solidFill>
                <a:effectLst>
                  <a:outerShdw blurRad="368300" dist="533400" dir="7020000" sx="96000" sy="96000" algn="ctr" rotWithShape="0">
                    <a:srgbClr val="000000">
                      <a:alpha val="84000"/>
                    </a:srgbClr>
                  </a:outerShdw>
                  <a:reflection stA="46000" endPos="65000" dist="698500" dir="5400000" sy="-100000" algn="bl" rotWithShape="0"/>
                </a:effectLst>
                <a:latin typeface="Garamond" panose="02020404030301010803" pitchFamily="18" charset="0"/>
              </a:rPr>
              <a:t>REMEMBER</a:t>
            </a:r>
            <a:r>
              <a:rPr lang="en-US" sz="2400" dirty="0" smtClean="0">
                <a:solidFill>
                  <a:schemeClr val="tx1">
                    <a:alpha val="80000"/>
                  </a:schemeClr>
                </a:solidFill>
                <a:effectLst>
                  <a:outerShdw blurRad="368300" dist="533400" dir="7020000" sx="96000" sy="96000" algn="ctr" rotWithShape="0">
                    <a:srgbClr val="000000">
                      <a:alpha val="84000"/>
                    </a:srgbClr>
                  </a:outerShdw>
                  <a:reflection stA="46000" endPos="65000" dist="698500" dir="5400000" sy="-100000" algn="bl" rotWithShape="0"/>
                </a:effectLst>
                <a:latin typeface="Garamond" panose="02020404030301010803" pitchFamily="18" charset="0"/>
              </a:rPr>
              <a:t> – There is no such thing as a bad client, only bad loans!</a:t>
            </a:r>
            <a:endParaRPr lang="en-US" sz="2400" dirty="0">
              <a:solidFill>
                <a:schemeClr val="tx1">
                  <a:alpha val="80000"/>
                </a:schemeClr>
              </a:solidFill>
              <a:effectLst>
                <a:outerShdw blurRad="368300" dist="533400" dir="7020000" sx="96000" sy="96000" algn="ctr" rotWithShape="0">
                  <a:srgbClr val="000000">
                    <a:alpha val="84000"/>
                  </a:srgbClr>
                </a:outerShdw>
                <a:reflection stA="46000" endPos="65000" dist="698500" dir="5400000" sy="-100000" algn="bl" rotWithShape="0"/>
              </a:effectLst>
              <a:latin typeface="Garamond" panose="02020404030301010803" pitchFamily="18" charset="0"/>
            </a:endParaRPr>
          </a:p>
        </p:txBody>
      </p:sp>
      <p:sp>
        <p:nvSpPr>
          <p:cNvPr id="4" name="TextBox 3"/>
          <p:cNvSpPr txBox="1"/>
          <p:nvPr/>
        </p:nvSpPr>
        <p:spPr>
          <a:xfrm>
            <a:off x="7450111" y="2209931"/>
            <a:ext cx="5411449" cy="1169551"/>
          </a:xfrm>
          <a:prstGeom prst="rect">
            <a:avLst/>
          </a:prstGeom>
          <a:noFill/>
        </p:spPr>
        <p:txBody>
          <a:bodyPr wrap="square" rtlCol="0">
            <a:spAutoFit/>
          </a:bodyPr>
          <a:lstStyle/>
          <a:p>
            <a:r>
              <a:rPr lang="en-US" sz="7000" dirty="0" smtClean="0">
                <a:effectLst>
                  <a:outerShdw blurRad="50800" dist="50800" dir="12960000" sx="96000" sy="96000" algn="ctr" rotWithShape="0">
                    <a:srgbClr val="000000">
                      <a:alpha val="66000"/>
                    </a:srgbClr>
                  </a:outerShdw>
                </a:effectLst>
                <a:latin typeface="Garamond" panose="02020404030301010803" pitchFamily="18" charset="0"/>
              </a:rPr>
              <a:t>Q&amp;A</a:t>
            </a:r>
            <a:endParaRPr lang="en-US" sz="7000" dirty="0">
              <a:effectLst>
                <a:outerShdw blurRad="50800" dist="50800" dir="12960000" sx="96000" sy="96000" algn="ctr" rotWithShape="0">
                  <a:srgbClr val="000000">
                    <a:alpha val="66000"/>
                  </a:srgbClr>
                </a:outerShdw>
              </a:effectLst>
              <a:latin typeface="Garamond" panose="02020404030301010803" pitchFamily="18" charset="0"/>
            </a:endParaRPr>
          </a:p>
        </p:txBody>
      </p:sp>
      <p:pic>
        <p:nvPicPr>
          <p:cNvPr id="5" name="Picture 4">
            <a:extLst>
              <a:ext uri="{FF2B5EF4-FFF2-40B4-BE49-F238E27FC236}">
                <a16:creationId xmlns:a16="http://schemas.microsoft.com/office/drawing/2014/main" xmlns="" id="{3C79A41E-DF36-4EA7-BBE5-3731E615718D}"/>
              </a:ext>
            </a:extLst>
          </p:cNvPr>
          <p:cNvPicPr>
            <a:picLocks noChangeAspect="1"/>
          </p:cNvPicPr>
          <p:nvPr/>
        </p:nvPicPr>
        <p:blipFill>
          <a:blip r:embed="rId4"/>
          <a:stretch>
            <a:fillRect/>
          </a:stretch>
        </p:blipFill>
        <p:spPr>
          <a:xfrm>
            <a:off x="3801765" y="4588721"/>
            <a:ext cx="3075355" cy="134546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Footer Placeholder 6"/>
          <p:cNvSpPr>
            <a:spLocks noGrp="1"/>
          </p:cNvSpPr>
          <p:nvPr>
            <p:ph type="ftr" sz="quarter" idx="11"/>
          </p:nvPr>
        </p:nvSpPr>
        <p:spPr/>
        <p:txBody>
          <a:bodyPr/>
          <a:lstStyle/>
          <a:p>
            <a:r>
              <a:rPr lang="en-GB" smtClean="0"/>
              <a:t>20</a:t>
            </a:r>
            <a:endParaRPr lang="en-GB" dirty="0"/>
          </a:p>
        </p:txBody>
      </p:sp>
    </p:spTree>
    <p:extLst>
      <p:ext uri="{BB962C8B-B14F-4D97-AF65-F5344CB8AC3E}">
        <p14:creationId xmlns:p14="http://schemas.microsoft.com/office/powerpoint/2010/main" val="784538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3C4480-47C9-48EF-82BE-59E0CB86F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705294" cy="7559675"/>
          </a:xfrm>
          <a:prstGeom prst="rect">
            <a:avLst/>
          </a:prstGeom>
        </p:spPr>
      </p:pic>
      <p:sp>
        <p:nvSpPr>
          <p:cNvPr id="5" name="TextBox 4">
            <a:extLst>
              <a:ext uri="{FF2B5EF4-FFF2-40B4-BE49-F238E27FC236}">
                <a16:creationId xmlns:a16="http://schemas.microsoft.com/office/drawing/2014/main" xmlns="" id="{B6E85F71-BB43-40B5-8005-074DE336457D}"/>
              </a:ext>
            </a:extLst>
          </p:cNvPr>
          <p:cNvSpPr txBox="1"/>
          <p:nvPr/>
        </p:nvSpPr>
        <p:spPr>
          <a:xfrm>
            <a:off x="727612" y="448260"/>
            <a:ext cx="4186106" cy="400110"/>
          </a:xfrm>
          <a:prstGeom prst="rect">
            <a:avLst/>
          </a:prstGeom>
          <a:noFill/>
        </p:spPr>
        <p:txBody>
          <a:bodyPr wrap="square" rtlCol="0">
            <a:spAutoFit/>
          </a:bodyPr>
          <a:lstStyle/>
          <a:p>
            <a:r>
              <a:rPr lang="en-GB" sz="2000" b="1" dirty="0" smtClean="0">
                <a:solidFill>
                  <a:schemeClr val="bg1"/>
                </a:solidFill>
                <a:latin typeface="GaramondItcTEE" pitchFamily="2" charset="0"/>
              </a:rPr>
              <a:t>INTRODUCTION</a:t>
            </a:r>
            <a:r>
              <a:rPr lang="en-GB" sz="2000" b="1" dirty="0" smtClean="0">
                <a:solidFill>
                  <a:schemeClr val="bg1"/>
                </a:solidFill>
                <a:latin typeface="GaramondItcTEE" pitchFamily="2" charset="0"/>
              </a:rPr>
              <a:t> </a:t>
            </a:r>
            <a:endParaRPr lang="en-GB" sz="2000" dirty="0">
              <a:solidFill>
                <a:schemeClr val="bg1"/>
              </a:solidFill>
              <a:latin typeface="GaramondItcTEE" pitchFamily="2" charset="0"/>
            </a:endParaRPr>
          </a:p>
        </p:txBody>
      </p:sp>
      <p:sp>
        <p:nvSpPr>
          <p:cNvPr id="6" name="TextBox 5">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sp>
        <p:nvSpPr>
          <p:cNvPr id="2" name="Rectangle 1"/>
          <p:cNvSpPr/>
          <p:nvPr/>
        </p:nvSpPr>
        <p:spPr>
          <a:xfrm>
            <a:off x="464696" y="1494686"/>
            <a:ext cx="9503764" cy="4551887"/>
          </a:xfrm>
          <a:prstGeom prst="rect">
            <a:avLst/>
          </a:prstGeom>
        </p:spPr>
        <p:txBody>
          <a:bodyPr wrap="square">
            <a:spAutoFit/>
          </a:bodyPr>
          <a:lstStyle/>
          <a:p>
            <a:pPr marR="546100" algn="just">
              <a:lnSpc>
                <a:spcPct val="101000"/>
              </a:lnSpc>
            </a:pPr>
            <a:r>
              <a:rPr lang="en-US" dirty="0">
                <a:latin typeface="GaramondItcTEE"/>
                <a:ea typeface="Calibri" panose="020F0502020204030204" pitchFamily="34" charset="0"/>
                <a:cs typeface="Arial" panose="020B0604020202020204" pitchFamily="34" charset="0"/>
              </a:rPr>
              <a:t>A microfinance institution’s biggest asset is its loan portfolio. The loan portfolio is also its primary source of income, through collection of interest income and fees. Therefore Credit Analysis and Processing is the way to protect the Bank’s Risk Asset, and ensure it is healthy and growing.</a:t>
            </a:r>
          </a:p>
          <a:p>
            <a:pPr marR="546100" algn="just">
              <a:lnSpc>
                <a:spcPct val="101000"/>
              </a:lnSpc>
            </a:pPr>
            <a:endParaRPr lang="en-US" dirty="0">
              <a:latin typeface="GaramondItcTEE"/>
              <a:ea typeface="Calibri" panose="020F0502020204030204" pitchFamily="34" charset="0"/>
              <a:cs typeface="Arial" panose="020B0604020202020204" pitchFamily="34" charset="0"/>
            </a:endParaRPr>
          </a:p>
          <a:p>
            <a:pPr marR="546100" algn="just">
              <a:lnSpc>
                <a:spcPct val="101000"/>
              </a:lnSpc>
            </a:pPr>
            <a:r>
              <a:rPr lang="en-US" dirty="0">
                <a:latin typeface="GaramondItcTEE"/>
                <a:ea typeface="Calibri" panose="020F0502020204030204" pitchFamily="34" charset="0"/>
                <a:cs typeface="Arial" panose="020B0604020202020204" pitchFamily="34" charset="0"/>
              </a:rPr>
              <a:t>The RO carries the sole responsibility for the quality of his / her portfolio</a:t>
            </a:r>
          </a:p>
          <a:p>
            <a:pPr marR="546100" algn="just">
              <a:lnSpc>
                <a:spcPct val="101000"/>
              </a:lnSpc>
            </a:pPr>
            <a:endParaRPr lang="en-US" dirty="0">
              <a:latin typeface="GaramondItcTEE"/>
              <a:ea typeface="Calibri" panose="020F0502020204030204" pitchFamily="34" charset="0"/>
              <a:cs typeface="Arial" panose="020B0604020202020204" pitchFamily="34" charset="0"/>
            </a:endParaRPr>
          </a:p>
          <a:p>
            <a:pPr marR="546100" algn="just">
              <a:lnSpc>
                <a:spcPct val="101000"/>
              </a:lnSpc>
            </a:pPr>
            <a:r>
              <a:rPr lang="en-US" dirty="0">
                <a:latin typeface="GaramondItcTEE"/>
                <a:ea typeface="Calibri" panose="020F0502020204030204" pitchFamily="34" charset="0"/>
                <a:cs typeface="Arial" panose="020B0604020202020204" pitchFamily="34" charset="0"/>
              </a:rPr>
              <a:t>All activities regarding the portfolio quality should be initiated pro-actively by the RO</a:t>
            </a:r>
          </a:p>
          <a:p>
            <a:pPr marR="546100" algn="just">
              <a:lnSpc>
                <a:spcPct val="101000"/>
              </a:lnSpc>
            </a:pPr>
            <a:endParaRPr lang="en-US" dirty="0">
              <a:latin typeface="GaramondItcTEE"/>
              <a:ea typeface="Calibri" panose="020F0502020204030204" pitchFamily="34" charset="0"/>
              <a:cs typeface="Arial" panose="020B0604020202020204" pitchFamily="34" charset="0"/>
            </a:endParaRPr>
          </a:p>
          <a:p>
            <a:r>
              <a:rPr lang="en-US" dirty="0">
                <a:latin typeface="GaramondItcTEE"/>
                <a:ea typeface="Calibri" panose="020F0502020204030204" pitchFamily="34" charset="0"/>
                <a:cs typeface="Arial" panose="020B0604020202020204" pitchFamily="34" charset="0"/>
              </a:rPr>
              <a:t>A healthy portfolio should keep revolving at its maximum capacity. Every time a loan repayment is late this slows down the health of the portfolio. It also costs the MFI money, due to lost interest income and increased costs of collection. In the worst cases, if a borrower defaults, then you lose part of the portfolio. This puts people’s savings at risk, and it can take a long time to replace lost capital.</a:t>
            </a:r>
          </a:p>
          <a:p>
            <a:r>
              <a:rPr lang="en-US" dirty="0"/>
              <a:t> </a:t>
            </a:r>
          </a:p>
          <a:p>
            <a:pPr marR="546100" algn="just">
              <a:lnSpc>
                <a:spcPct val="101000"/>
              </a:lnSpc>
            </a:pPr>
            <a:endParaRPr lang="en-US" dirty="0">
              <a:latin typeface="GaramondItcTEE"/>
              <a:ea typeface="Calibri" panose="020F0502020204030204" pitchFamily="34" charset="0"/>
              <a:cs typeface="Arial" panose="020B0604020202020204" pitchFamily="34" charset="0"/>
            </a:endParaRPr>
          </a:p>
        </p:txBody>
      </p:sp>
      <p:sp>
        <p:nvSpPr>
          <p:cNvPr id="7" name="Footer Placeholder 6"/>
          <p:cNvSpPr>
            <a:spLocks noGrp="1"/>
          </p:cNvSpPr>
          <p:nvPr>
            <p:ph type="ftr" sz="quarter" idx="11"/>
          </p:nvPr>
        </p:nvSpPr>
        <p:spPr/>
        <p:txBody>
          <a:bodyPr/>
          <a:lstStyle/>
          <a:p>
            <a:r>
              <a:rPr lang="en-GB" smtClean="0"/>
              <a:t>3</a:t>
            </a:r>
            <a:endParaRPr lang="en-GB" dirty="0"/>
          </a:p>
        </p:txBody>
      </p:sp>
    </p:spTree>
    <p:extLst>
      <p:ext uri="{BB962C8B-B14F-4D97-AF65-F5344CB8AC3E}">
        <p14:creationId xmlns:p14="http://schemas.microsoft.com/office/powerpoint/2010/main" val="1594329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3C4480-47C9-48EF-82BE-59E0CB86F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705294" cy="7559675"/>
          </a:xfrm>
          <a:prstGeom prst="rect">
            <a:avLst/>
          </a:prstGeom>
        </p:spPr>
      </p:pic>
      <p:sp>
        <p:nvSpPr>
          <p:cNvPr id="5" name="TextBox 4">
            <a:extLst>
              <a:ext uri="{FF2B5EF4-FFF2-40B4-BE49-F238E27FC236}">
                <a16:creationId xmlns:a16="http://schemas.microsoft.com/office/drawing/2014/main" xmlns="" id="{B6E85F71-BB43-40B5-8005-074DE336457D}"/>
              </a:ext>
            </a:extLst>
          </p:cNvPr>
          <p:cNvSpPr txBox="1"/>
          <p:nvPr/>
        </p:nvSpPr>
        <p:spPr>
          <a:xfrm>
            <a:off x="727612" y="448260"/>
            <a:ext cx="4186106" cy="400110"/>
          </a:xfrm>
          <a:prstGeom prst="rect">
            <a:avLst/>
          </a:prstGeom>
          <a:noFill/>
        </p:spPr>
        <p:txBody>
          <a:bodyPr wrap="square" rtlCol="0">
            <a:spAutoFit/>
          </a:bodyPr>
          <a:lstStyle/>
          <a:p>
            <a:r>
              <a:rPr lang="en-GB" sz="2000" b="1" dirty="0" smtClean="0">
                <a:solidFill>
                  <a:schemeClr val="bg1"/>
                </a:solidFill>
                <a:latin typeface="GaramondItcTEE" pitchFamily="2" charset="0"/>
              </a:rPr>
              <a:t>INTRODUCTION</a:t>
            </a:r>
            <a:r>
              <a:rPr lang="en-GB" sz="2000" b="1" dirty="0" smtClean="0">
                <a:solidFill>
                  <a:schemeClr val="bg1"/>
                </a:solidFill>
                <a:latin typeface="GaramondItcTEE" pitchFamily="2" charset="0"/>
              </a:rPr>
              <a:t> </a:t>
            </a:r>
            <a:endParaRPr lang="en-GB" sz="2000" dirty="0">
              <a:solidFill>
                <a:schemeClr val="bg1"/>
              </a:solidFill>
              <a:latin typeface="GaramondItcTEE" pitchFamily="2" charset="0"/>
            </a:endParaRPr>
          </a:p>
        </p:txBody>
      </p:sp>
      <p:sp>
        <p:nvSpPr>
          <p:cNvPr id="6" name="TextBox 5">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sp>
        <p:nvSpPr>
          <p:cNvPr id="2" name="TextBox 1"/>
          <p:cNvSpPr txBox="1"/>
          <p:nvPr/>
        </p:nvSpPr>
        <p:spPr>
          <a:xfrm>
            <a:off x="649016" y="1296630"/>
            <a:ext cx="8529403" cy="2739211"/>
          </a:xfrm>
          <a:prstGeom prst="rect">
            <a:avLst/>
          </a:prstGeom>
          <a:noFill/>
        </p:spPr>
        <p:txBody>
          <a:bodyPr wrap="square" rtlCol="0">
            <a:spAutoFit/>
          </a:bodyPr>
          <a:lstStyle/>
          <a:p>
            <a:pPr lvl="0" defTabSz="914400" eaLnBrk="0" fontAlgn="base" hangingPunct="0">
              <a:spcBef>
                <a:spcPct val="0"/>
              </a:spcBef>
              <a:spcAft>
                <a:spcPct val="0"/>
              </a:spcAft>
              <a:tabLst>
                <a:tab pos="1358900" algn="l"/>
              </a:tabLst>
            </a:pPr>
            <a:r>
              <a:rPr lang="en-US" altLang="en-US" dirty="0">
                <a:latin typeface="GaramondItcTEE"/>
                <a:ea typeface="Calibri" panose="020F0502020204030204" pitchFamily="34" charset="0"/>
                <a:cs typeface="Arial" panose="020B0604020202020204" pitchFamily="34" charset="0"/>
              </a:rPr>
              <a:t>The best way to assess the health of a portfolio is to look at how much is bad (in arrears), and use this to work out how much is at risk of being lost (default). We then know how much of our portfolio is at risk (Portfolio At Risk = PAR). The international standard measure of PAR(30) says that for any loan with a payment that is more than 30 days late, then the whole outstanding principal of the loan is at risk.</a:t>
            </a:r>
          </a:p>
          <a:p>
            <a:pPr lvl="0" defTabSz="914400" eaLnBrk="0" fontAlgn="base" hangingPunct="0">
              <a:spcBef>
                <a:spcPct val="0"/>
              </a:spcBef>
              <a:spcAft>
                <a:spcPct val="0"/>
              </a:spcAft>
              <a:tabLst>
                <a:tab pos="1358900" algn="l"/>
              </a:tabLst>
            </a:pPr>
            <a:endParaRPr lang="en-US" altLang="en-US" dirty="0">
              <a:latin typeface="GaramondItcTEE"/>
            </a:endParaRPr>
          </a:p>
          <a:p>
            <a:pPr lvl="0" defTabSz="914400" eaLnBrk="0" fontAlgn="base" hangingPunct="0">
              <a:spcBef>
                <a:spcPct val="0"/>
              </a:spcBef>
              <a:spcAft>
                <a:spcPct val="0"/>
              </a:spcAft>
              <a:tabLst>
                <a:tab pos="1358900" algn="l"/>
              </a:tabLst>
            </a:pPr>
            <a:r>
              <a:rPr lang="en-US" altLang="en-US" sz="1400" b="1" i="1" dirty="0">
                <a:latin typeface="GaramondItcTEE"/>
                <a:ea typeface="Calibri" panose="020F0502020204030204" pitchFamily="34" charset="0"/>
                <a:cs typeface="Arial" panose="020B0604020202020204" pitchFamily="34" charset="0"/>
              </a:rPr>
              <a:t>Portfolio at Risk (30+)	=         </a:t>
            </a:r>
            <a:r>
              <a:rPr lang="en-US" altLang="en-US" sz="1400" b="1" i="1" u="sng" dirty="0">
                <a:latin typeface="GaramondItcTEE"/>
                <a:ea typeface="Calibri" panose="020F0502020204030204" pitchFamily="34" charset="0"/>
                <a:cs typeface="Arial" panose="020B0604020202020204" pitchFamily="34" charset="0"/>
              </a:rPr>
              <a:t>Outstanding balance of loans with payments late by more than 30 days</a:t>
            </a:r>
            <a:endParaRPr lang="en-US" altLang="en-US" sz="1400" u="sng" dirty="0">
              <a:latin typeface="GaramondItcTEE"/>
            </a:endParaRPr>
          </a:p>
          <a:p>
            <a:pPr lvl="0" defTabSz="914400" eaLnBrk="0" fontAlgn="base" hangingPunct="0">
              <a:spcBef>
                <a:spcPct val="0"/>
              </a:spcBef>
              <a:spcAft>
                <a:spcPct val="0"/>
              </a:spcAft>
              <a:tabLst>
                <a:tab pos="1358900" algn="l"/>
              </a:tabLst>
            </a:pPr>
            <a:endParaRPr lang="en-US" altLang="en-US" dirty="0">
              <a:latin typeface="GaramondItcTEE"/>
            </a:endParaRPr>
          </a:p>
        </p:txBody>
      </p:sp>
      <p:sp>
        <p:nvSpPr>
          <p:cNvPr id="4" name="TextBox 3"/>
          <p:cNvSpPr txBox="1"/>
          <p:nvPr/>
        </p:nvSpPr>
        <p:spPr>
          <a:xfrm>
            <a:off x="5861155" y="4232916"/>
            <a:ext cx="3987383" cy="2585323"/>
          </a:xfrm>
          <a:prstGeom prst="rect">
            <a:avLst/>
          </a:prstGeom>
          <a:noFill/>
        </p:spPr>
        <p:txBody>
          <a:bodyPr wrap="square" rtlCol="0">
            <a:spAutoFit/>
          </a:bodyPr>
          <a:lstStyle/>
          <a:p>
            <a:pPr lvl="0" defTabSz="914400" eaLnBrk="0" fontAlgn="base" hangingPunct="0">
              <a:spcBef>
                <a:spcPct val="0"/>
              </a:spcBef>
              <a:spcAft>
                <a:spcPct val="0"/>
              </a:spcAft>
            </a:pPr>
            <a:r>
              <a:rPr lang="en-US" altLang="en-US" dirty="0">
                <a:latin typeface="GaramondItcTEE"/>
                <a:ea typeface="Calibri" panose="020F0502020204030204" pitchFamily="34" charset="0"/>
                <a:cs typeface="Arial" panose="020B0604020202020204" pitchFamily="34" charset="0"/>
              </a:rPr>
              <a:t>A healthy portfolio has PAR(30) of less than 5%. If your PAR(30) is higher than this level then it is not healthy. Most investors and donors would not want to invest in an unhealthy portfolio, because this could make a small problem into a larger problem.</a:t>
            </a:r>
            <a:endParaRPr lang="en-US" altLang="en-US" dirty="0">
              <a:latin typeface="GaramondItcTEE"/>
            </a:endParaRPr>
          </a:p>
          <a:p>
            <a:pPr lvl="0" defTabSz="914400" eaLnBrk="0" fontAlgn="base" hangingPunct="0">
              <a:spcBef>
                <a:spcPct val="0"/>
              </a:spcBef>
              <a:spcAft>
                <a:spcPct val="0"/>
              </a:spcAft>
            </a:pPr>
            <a:endParaRPr lang="en-US" altLang="en-US" dirty="0">
              <a:latin typeface="Arial" panose="020B0604020202020204" pitchFamily="34" charset="0"/>
            </a:endParaRPr>
          </a:p>
          <a:p>
            <a:endParaRPr lang="en-US" dirty="0"/>
          </a:p>
        </p:txBody>
      </p:sp>
      <p:pic>
        <p:nvPicPr>
          <p:cNvPr id="1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 y="4026567"/>
            <a:ext cx="4951387" cy="2913873"/>
          </a:xfrm>
          <a:prstGeom prst="rect">
            <a:avLst/>
          </a:prstGeom>
          <a:noFill/>
          <a:extLst>
            <a:ext uri="{909E8E84-426E-40DD-AFC4-6F175D3DCCD1}">
              <a14:hiddenFill xmlns:a14="http://schemas.microsoft.com/office/drawing/2010/main">
                <a:solidFill>
                  <a:srgbClr val="FFFFFF"/>
                </a:solidFill>
              </a14:hiddenFill>
            </a:ext>
          </a:extLst>
        </p:spPr>
      </p:pic>
      <p:sp>
        <p:nvSpPr>
          <p:cNvPr id="19" name="Footer Placeholder 18"/>
          <p:cNvSpPr>
            <a:spLocks noGrp="1"/>
          </p:cNvSpPr>
          <p:nvPr>
            <p:ph type="ftr" sz="quarter" idx="11"/>
          </p:nvPr>
        </p:nvSpPr>
        <p:spPr/>
        <p:txBody>
          <a:bodyPr/>
          <a:lstStyle/>
          <a:p>
            <a:r>
              <a:rPr lang="en-GB" smtClean="0"/>
              <a:t>4</a:t>
            </a:r>
            <a:endParaRPr lang="en-GB" dirty="0"/>
          </a:p>
        </p:txBody>
      </p:sp>
    </p:spTree>
    <p:extLst>
      <p:ext uri="{BB962C8B-B14F-4D97-AF65-F5344CB8AC3E}">
        <p14:creationId xmlns:p14="http://schemas.microsoft.com/office/powerpoint/2010/main" val="354736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3C4480-47C9-48EF-82BE-59E0CB86F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705294" cy="7559675"/>
          </a:xfrm>
          <a:prstGeom prst="rect">
            <a:avLst/>
          </a:prstGeom>
        </p:spPr>
      </p:pic>
      <p:sp>
        <p:nvSpPr>
          <p:cNvPr id="5" name="TextBox 4">
            <a:extLst>
              <a:ext uri="{FF2B5EF4-FFF2-40B4-BE49-F238E27FC236}">
                <a16:creationId xmlns:a16="http://schemas.microsoft.com/office/drawing/2014/main" xmlns="" id="{B6E85F71-BB43-40B5-8005-074DE336457D}"/>
              </a:ext>
            </a:extLst>
          </p:cNvPr>
          <p:cNvSpPr txBox="1"/>
          <p:nvPr/>
        </p:nvSpPr>
        <p:spPr>
          <a:xfrm>
            <a:off x="727612" y="448260"/>
            <a:ext cx="4186106" cy="400110"/>
          </a:xfrm>
          <a:prstGeom prst="rect">
            <a:avLst/>
          </a:prstGeom>
          <a:noFill/>
        </p:spPr>
        <p:txBody>
          <a:bodyPr wrap="square" rtlCol="0">
            <a:spAutoFit/>
          </a:bodyPr>
          <a:lstStyle/>
          <a:p>
            <a:r>
              <a:rPr lang="en-GB" sz="2000" b="1" dirty="0" smtClean="0">
                <a:solidFill>
                  <a:schemeClr val="bg1"/>
                </a:solidFill>
                <a:latin typeface="GaramondItcTEE" pitchFamily="2" charset="0"/>
              </a:rPr>
              <a:t>DEFINITIONS</a:t>
            </a:r>
            <a:r>
              <a:rPr lang="en-GB" sz="2000" b="1" dirty="0" smtClean="0">
                <a:solidFill>
                  <a:schemeClr val="bg1"/>
                </a:solidFill>
                <a:latin typeface="GaramondItcTEE" pitchFamily="2" charset="0"/>
              </a:rPr>
              <a:t> </a:t>
            </a:r>
            <a:endParaRPr lang="en-GB" sz="2000" dirty="0">
              <a:solidFill>
                <a:schemeClr val="bg1"/>
              </a:solidFill>
              <a:latin typeface="GaramondItcTEE" pitchFamily="2" charset="0"/>
            </a:endParaRPr>
          </a:p>
        </p:txBody>
      </p:sp>
      <p:sp>
        <p:nvSpPr>
          <p:cNvPr id="6" name="TextBox 5">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sp>
        <p:nvSpPr>
          <p:cNvPr id="4" name="TextBox 3"/>
          <p:cNvSpPr txBox="1"/>
          <p:nvPr/>
        </p:nvSpPr>
        <p:spPr>
          <a:xfrm>
            <a:off x="839449" y="1454046"/>
            <a:ext cx="9398833" cy="5402184"/>
          </a:xfrm>
          <a:prstGeom prst="rect">
            <a:avLst/>
          </a:prstGeom>
          <a:noFill/>
        </p:spPr>
        <p:txBody>
          <a:bodyPr wrap="square" rtlCol="0">
            <a:spAutoFit/>
          </a:bodyPr>
          <a:lstStyle/>
          <a:p>
            <a:pPr marR="546100" algn="just">
              <a:lnSpc>
                <a:spcPct val="101000"/>
              </a:lnSpc>
            </a:pPr>
            <a:r>
              <a:rPr lang="en-US" b="1" dirty="0">
                <a:latin typeface="GaramondItcTEE"/>
                <a:ea typeface="Calibri" panose="020F0502020204030204" pitchFamily="34" charset="0"/>
                <a:cs typeface="Arial" panose="020B0604020202020204" pitchFamily="34" charset="0"/>
              </a:rPr>
              <a:t>CREDIT</a:t>
            </a:r>
          </a:p>
          <a:p>
            <a:pPr marR="546100" algn="just">
              <a:lnSpc>
                <a:spcPct val="101000"/>
              </a:lnSpc>
            </a:pPr>
            <a:r>
              <a:rPr lang="en-US" dirty="0">
                <a:latin typeface="GaramondItcTEE"/>
                <a:ea typeface="Calibri" panose="020F0502020204030204" pitchFamily="34" charset="0"/>
                <a:cs typeface="Arial" panose="020B0604020202020204" pitchFamily="34" charset="0"/>
              </a:rPr>
              <a:t>The ability of a customer to obtain goods or services before payment, based on the trust that payment will be made in the future</a:t>
            </a:r>
          </a:p>
          <a:p>
            <a:pPr marR="546100" algn="just">
              <a:lnSpc>
                <a:spcPct val="101000"/>
              </a:lnSpc>
            </a:pPr>
            <a:endParaRPr lang="en-US" dirty="0">
              <a:latin typeface="GaramondItcTEE"/>
              <a:ea typeface="Calibri" panose="020F0502020204030204" pitchFamily="34" charset="0"/>
              <a:cs typeface="Arial" panose="020B0604020202020204" pitchFamily="34" charset="0"/>
            </a:endParaRPr>
          </a:p>
          <a:p>
            <a:pPr marR="546100" algn="just">
              <a:lnSpc>
                <a:spcPct val="101000"/>
              </a:lnSpc>
            </a:pPr>
            <a:r>
              <a:rPr lang="en-US" b="1" dirty="0">
                <a:latin typeface="GaramondItcTEE"/>
                <a:ea typeface="Calibri" panose="020F0502020204030204" pitchFamily="34" charset="0"/>
                <a:cs typeface="Arial" panose="020B0604020202020204" pitchFamily="34" charset="0"/>
              </a:rPr>
              <a:t>RISK</a:t>
            </a:r>
          </a:p>
          <a:p>
            <a:pPr marR="546100" algn="just">
              <a:lnSpc>
                <a:spcPct val="101000"/>
              </a:lnSpc>
            </a:pPr>
            <a:r>
              <a:rPr lang="en-US" dirty="0">
                <a:latin typeface="GaramondItcTEE"/>
                <a:ea typeface="Calibri" panose="020F0502020204030204" pitchFamily="34" charset="0"/>
                <a:cs typeface="Arial" panose="020B0604020202020204" pitchFamily="34" charset="0"/>
              </a:rPr>
              <a:t>A situation involving exposure to danger</a:t>
            </a:r>
          </a:p>
          <a:p>
            <a:pPr marR="546100" algn="just">
              <a:lnSpc>
                <a:spcPct val="101000"/>
              </a:lnSpc>
            </a:pPr>
            <a:r>
              <a:rPr lang="en-US" dirty="0">
                <a:latin typeface="GaramondItcTEE"/>
                <a:ea typeface="Calibri" panose="020F0502020204030204" pitchFamily="34" charset="0"/>
                <a:cs typeface="Arial" panose="020B0604020202020204" pitchFamily="34" charset="0"/>
              </a:rPr>
              <a:t>The possibility that something unpleasant or unwelcome will happen</a:t>
            </a:r>
          </a:p>
          <a:p>
            <a:pPr marR="546100" algn="just">
              <a:lnSpc>
                <a:spcPct val="101000"/>
              </a:lnSpc>
            </a:pPr>
            <a:r>
              <a:rPr lang="en-US" dirty="0">
                <a:latin typeface="GaramondItcTEE"/>
                <a:ea typeface="Calibri" panose="020F0502020204030204" pitchFamily="34" charset="0"/>
                <a:cs typeface="Arial" panose="020B0604020202020204" pitchFamily="34" charset="0"/>
              </a:rPr>
              <a:t>The possibility of Financial Loss</a:t>
            </a:r>
          </a:p>
          <a:p>
            <a:pPr marR="546100" algn="just">
              <a:lnSpc>
                <a:spcPct val="101000"/>
              </a:lnSpc>
            </a:pPr>
            <a:endParaRPr lang="en-US" dirty="0">
              <a:latin typeface="GaramondItcTEE"/>
              <a:ea typeface="Calibri" panose="020F0502020204030204" pitchFamily="34" charset="0"/>
              <a:cs typeface="Arial" panose="020B0604020202020204" pitchFamily="34" charset="0"/>
            </a:endParaRPr>
          </a:p>
          <a:p>
            <a:pPr marR="546100" algn="just">
              <a:lnSpc>
                <a:spcPct val="101000"/>
              </a:lnSpc>
            </a:pPr>
            <a:r>
              <a:rPr lang="en-US" b="1" dirty="0">
                <a:latin typeface="GaramondItcTEE"/>
                <a:ea typeface="Calibri" panose="020F0502020204030204" pitchFamily="34" charset="0"/>
                <a:cs typeface="Arial" panose="020B0604020202020204" pitchFamily="34" charset="0"/>
              </a:rPr>
              <a:t>ANALYSIS</a:t>
            </a:r>
          </a:p>
          <a:p>
            <a:pPr marR="546100" algn="just">
              <a:lnSpc>
                <a:spcPct val="101000"/>
              </a:lnSpc>
            </a:pPr>
            <a:r>
              <a:rPr lang="en-US" dirty="0">
                <a:latin typeface="GaramondItcTEE"/>
                <a:ea typeface="Calibri" panose="020F0502020204030204" pitchFamily="34" charset="0"/>
                <a:cs typeface="Arial" panose="020B0604020202020204" pitchFamily="34" charset="0"/>
              </a:rPr>
              <a:t>The detailed examination of the elements or structure of something</a:t>
            </a:r>
          </a:p>
          <a:p>
            <a:pPr marR="546100" algn="just">
              <a:lnSpc>
                <a:spcPct val="101000"/>
              </a:lnSpc>
            </a:pPr>
            <a:r>
              <a:rPr lang="en-US" dirty="0">
                <a:latin typeface="GaramondItcTEE"/>
                <a:ea typeface="Calibri" panose="020F0502020204030204" pitchFamily="34" charset="0"/>
                <a:cs typeface="Arial" panose="020B0604020202020204" pitchFamily="34" charset="0"/>
              </a:rPr>
              <a:t>The process of separating something into its constituent elements</a:t>
            </a:r>
          </a:p>
          <a:p>
            <a:pPr marR="546100" algn="just">
              <a:lnSpc>
                <a:spcPct val="101000"/>
              </a:lnSpc>
            </a:pPr>
            <a:r>
              <a:rPr lang="en-US" dirty="0">
                <a:latin typeface="GaramondItcTEE"/>
                <a:ea typeface="Calibri" panose="020F0502020204030204" pitchFamily="34" charset="0"/>
                <a:cs typeface="Arial" panose="020B0604020202020204" pitchFamily="34" charset="0"/>
              </a:rPr>
              <a:t>Short for </a:t>
            </a:r>
            <a:r>
              <a:rPr lang="en-US" b="1" dirty="0">
                <a:latin typeface="GaramondItcTEE"/>
                <a:ea typeface="Calibri" panose="020F0502020204030204" pitchFamily="34" charset="0"/>
                <a:cs typeface="Arial" panose="020B0604020202020204" pitchFamily="34" charset="0"/>
              </a:rPr>
              <a:t>PSYCOANALYSIS</a:t>
            </a:r>
          </a:p>
          <a:p>
            <a:r>
              <a:rPr lang="en-US" dirty="0"/>
              <a:t> </a:t>
            </a:r>
          </a:p>
          <a:p>
            <a:pPr marR="546100" algn="just">
              <a:lnSpc>
                <a:spcPct val="101000"/>
              </a:lnSpc>
            </a:pPr>
            <a:r>
              <a:rPr lang="en-US" b="1" dirty="0">
                <a:latin typeface="GaramondItcTEE"/>
                <a:ea typeface="Calibri" panose="020F0502020204030204" pitchFamily="34" charset="0"/>
                <a:cs typeface="Arial" panose="020B0604020202020204" pitchFamily="34" charset="0"/>
              </a:rPr>
              <a:t>CREDIT RISK &amp; ANALYSIS</a:t>
            </a:r>
          </a:p>
          <a:p>
            <a:pPr marR="546100" algn="just">
              <a:lnSpc>
                <a:spcPct val="101000"/>
              </a:lnSpc>
            </a:pPr>
            <a:r>
              <a:rPr lang="en-US" dirty="0">
                <a:latin typeface="GaramondItcTEE"/>
                <a:ea typeface="Calibri" panose="020F0502020204030204" pitchFamily="34" charset="0"/>
                <a:cs typeface="Arial" panose="020B0604020202020204" pitchFamily="34" charset="0"/>
              </a:rPr>
              <a:t>The detailed examination of a Loan Application in order to identify and mitigate all Risks involved to ensure the best loan decision is taken and the bank makes profit within a determined time frame</a:t>
            </a:r>
          </a:p>
          <a:p>
            <a:endParaRPr lang="en-US" dirty="0"/>
          </a:p>
        </p:txBody>
      </p:sp>
      <p:sp>
        <p:nvSpPr>
          <p:cNvPr id="8" name="Footer Placeholder 7"/>
          <p:cNvSpPr>
            <a:spLocks noGrp="1"/>
          </p:cNvSpPr>
          <p:nvPr>
            <p:ph type="ftr" sz="quarter" idx="11"/>
          </p:nvPr>
        </p:nvSpPr>
        <p:spPr/>
        <p:txBody>
          <a:bodyPr/>
          <a:lstStyle/>
          <a:p>
            <a:r>
              <a:rPr lang="en-GB" smtClean="0"/>
              <a:t>5</a:t>
            </a:r>
            <a:endParaRPr lang="en-GB" dirty="0"/>
          </a:p>
        </p:txBody>
      </p:sp>
    </p:spTree>
    <p:extLst>
      <p:ext uri="{BB962C8B-B14F-4D97-AF65-F5344CB8AC3E}">
        <p14:creationId xmlns:p14="http://schemas.microsoft.com/office/powerpoint/2010/main" val="1014242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3C4480-47C9-48EF-82BE-59E0CB86F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9921"/>
            <a:ext cx="10705294" cy="7559675"/>
          </a:xfrm>
          <a:prstGeom prst="rect">
            <a:avLst/>
          </a:prstGeom>
        </p:spPr>
      </p:pic>
      <p:sp>
        <p:nvSpPr>
          <p:cNvPr id="5" name="TextBox 4">
            <a:extLst>
              <a:ext uri="{FF2B5EF4-FFF2-40B4-BE49-F238E27FC236}">
                <a16:creationId xmlns:a16="http://schemas.microsoft.com/office/drawing/2014/main" xmlns="" id="{B6E85F71-BB43-40B5-8005-074DE336457D}"/>
              </a:ext>
            </a:extLst>
          </p:cNvPr>
          <p:cNvSpPr txBox="1"/>
          <p:nvPr/>
        </p:nvSpPr>
        <p:spPr>
          <a:xfrm>
            <a:off x="727612" y="553190"/>
            <a:ext cx="4186106" cy="400110"/>
          </a:xfrm>
          <a:prstGeom prst="rect">
            <a:avLst/>
          </a:prstGeom>
          <a:noFill/>
        </p:spPr>
        <p:txBody>
          <a:bodyPr wrap="square" rtlCol="0">
            <a:spAutoFit/>
          </a:bodyPr>
          <a:lstStyle/>
          <a:p>
            <a:r>
              <a:rPr lang="en-GB" sz="2000" b="1" dirty="0" smtClean="0">
                <a:solidFill>
                  <a:schemeClr val="bg1"/>
                </a:solidFill>
                <a:latin typeface="GaramondItcTEE" pitchFamily="2" charset="0"/>
              </a:rPr>
              <a:t>RISK – </a:t>
            </a:r>
            <a:r>
              <a:rPr lang="en-GB" sz="1600" b="1" dirty="0" smtClean="0">
                <a:solidFill>
                  <a:schemeClr val="bg1"/>
                </a:solidFill>
                <a:latin typeface="GaramondItcTEE" pitchFamily="2" charset="0"/>
              </a:rPr>
              <a:t>5Cs OF CREDIT</a:t>
            </a:r>
            <a:r>
              <a:rPr lang="en-GB" sz="1600" b="1" dirty="0" smtClean="0">
                <a:solidFill>
                  <a:schemeClr val="bg1"/>
                </a:solidFill>
                <a:latin typeface="GaramondItcTEE" pitchFamily="2" charset="0"/>
              </a:rPr>
              <a:t> </a:t>
            </a:r>
            <a:endParaRPr lang="en-GB" sz="1600" dirty="0">
              <a:solidFill>
                <a:schemeClr val="bg1"/>
              </a:solidFill>
              <a:latin typeface="GaramondItcTEE" pitchFamily="2" charset="0"/>
            </a:endParaRPr>
          </a:p>
        </p:txBody>
      </p:sp>
      <p:sp>
        <p:nvSpPr>
          <p:cNvPr id="6" name="TextBox 5">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sp>
        <p:nvSpPr>
          <p:cNvPr id="2" name="TextBox 1"/>
          <p:cNvSpPr txBox="1"/>
          <p:nvPr/>
        </p:nvSpPr>
        <p:spPr>
          <a:xfrm>
            <a:off x="329785" y="1176709"/>
            <a:ext cx="9563724" cy="6740307"/>
          </a:xfrm>
          <a:prstGeom prst="rect">
            <a:avLst/>
          </a:prstGeom>
          <a:noFill/>
        </p:spPr>
        <p:txBody>
          <a:bodyPr wrap="square" rtlCol="0">
            <a:spAutoFit/>
          </a:bodyPr>
          <a:lstStyle/>
          <a:p>
            <a:pPr marL="114300" indent="0">
              <a:buNone/>
            </a:pPr>
            <a:r>
              <a:rPr lang="en-US" dirty="0">
                <a:latin typeface="GaramondItcTEE"/>
              </a:rPr>
              <a:t>The </a:t>
            </a:r>
            <a:r>
              <a:rPr lang="en-US" b="1" dirty="0">
                <a:latin typeface="GaramondItcTEE"/>
              </a:rPr>
              <a:t>five key elements </a:t>
            </a:r>
            <a:r>
              <a:rPr lang="en-US" dirty="0">
                <a:latin typeface="GaramondItcTEE"/>
              </a:rPr>
              <a:t>a borrower should have to obtain credit: character (integrity), capacity (sufficient cash flow to service the obligation), capital (net worth), collateral (assets to secure the debt), and conditions (of the borrower and the overall economy).</a:t>
            </a:r>
          </a:p>
          <a:p>
            <a:pPr marL="114300" indent="0">
              <a:buNone/>
            </a:pPr>
            <a:endParaRPr lang="en-US" b="1" dirty="0">
              <a:latin typeface="GaramondItcTEE"/>
            </a:endParaRPr>
          </a:p>
          <a:p>
            <a:pPr marL="114300" indent="0">
              <a:buNone/>
            </a:pPr>
            <a:r>
              <a:rPr lang="en-US" b="1" dirty="0">
                <a:latin typeface="GaramondItcTEE"/>
              </a:rPr>
              <a:t>CAPACITY </a:t>
            </a:r>
            <a:r>
              <a:rPr lang="en-US" dirty="0">
                <a:latin typeface="GaramondItcTEE"/>
              </a:rPr>
              <a:t>- Evaluating capacity has to do with customers annual or monthly income, strength of customers cash flow, average house hold expenses, bank and other forms of exposure (principal &amp; interest repayments) </a:t>
            </a:r>
          </a:p>
          <a:p>
            <a:pPr lvl="0"/>
            <a:endParaRPr lang="en-US" dirty="0">
              <a:latin typeface="GaramondItcTEE"/>
            </a:endParaRPr>
          </a:p>
          <a:p>
            <a:pPr lvl="0"/>
            <a:r>
              <a:rPr lang="en-US" b="1" dirty="0">
                <a:latin typeface="GaramondItcTEE"/>
              </a:rPr>
              <a:t>CHARACTER </a:t>
            </a:r>
            <a:r>
              <a:rPr lang="en-US" dirty="0">
                <a:latin typeface="GaramondItcTEE"/>
              </a:rPr>
              <a:t>-  This is the most important principle in the C’s of Lending.  Investigating the character of borrowers reference could be obtained form the following source. 1. Other banker who has had past transactions with the customer, 2. major suppliers or customers to the business, 3. the credit bureau and other relevant sources.</a:t>
            </a:r>
          </a:p>
          <a:p>
            <a:pPr lvl="0"/>
            <a:endParaRPr lang="en-US" b="1" dirty="0">
              <a:latin typeface="GaramondItcTEE"/>
            </a:endParaRPr>
          </a:p>
          <a:p>
            <a:pPr lvl="0"/>
            <a:r>
              <a:rPr lang="en-US" b="1" dirty="0">
                <a:latin typeface="GaramondItcTEE"/>
              </a:rPr>
              <a:t>CAPITAL</a:t>
            </a:r>
            <a:r>
              <a:rPr lang="en-US" dirty="0">
                <a:latin typeface="GaramondItcTEE"/>
              </a:rPr>
              <a:t> – Capital has to do with Equity which is a cushion that the lender has (net worth). Its more like a contribution or stake in the transaction. </a:t>
            </a:r>
          </a:p>
          <a:p>
            <a:pPr lvl="0"/>
            <a:endParaRPr lang="en-US" dirty="0">
              <a:latin typeface="GaramondItcTEE"/>
            </a:endParaRPr>
          </a:p>
          <a:p>
            <a:pPr lvl="0"/>
            <a:r>
              <a:rPr lang="en-US" b="1" dirty="0">
                <a:latin typeface="GaramondItcTEE"/>
              </a:rPr>
              <a:t>COLLATERAL </a:t>
            </a:r>
            <a:r>
              <a:rPr lang="en-US" dirty="0">
                <a:latin typeface="GaramondItcTEE"/>
              </a:rPr>
              <a:t>- Collateral can be tangible or intangible. As for our business direct debit, </a:t>
            </a:r>
            <a:r>
              <a:rPr lang="en-US" dirty="0" err="1">
                <a:latin typeface="GaramondItcTEE"/>
              </a:rPr>
              <a:t>cheques</a:t>
            </a:r>
            <a:r>
              <a:rPr lang="en-US" dirty="0">
                <a:latin typeface="GaramondItcTEE"/>
              </a:rPr>
              <a:t>, standing instructions &amp; subsequently Household Goods, Fixed Assets, Cars &amp; Landed properties are accepted as security. However, its important to know that collateral is not a substitute for repayment </a:t>
            </a:r>
          </a:p>
          <a:p>
            <a:pPr lvl="0"/>
            <a:endParaRPr lang="en-US" b="1" dirty="0">
              <a:latin typeface="GaramondItcTEE"/>
            </a:endParaRPr>
          </a:p>
          <a:p>
            <a:pPr lvl="0"/>
            <a:r>
              <a:rPr lang="en-US" b="1" dirty="0">
                <a:latin typeface="GaramondItcTEE"/>
              </a:rPr>
              <a:t>CONDITION </a:t>
            </a:r>
            <a:r>
              <a:rPr lang="en-US" dirty="0">
                <a:latin typeface="GaramondItcTEE"/>
              </a:rPr>
              <a:t>-  Conditions are covenants usually attached  to loan approval. As such, if such conditions are not met , repayment may be difficult.</a:t>
            </a:r>
          </a:p>
          <a:p>
            <a:endParaRPr lang="en-US" dirty="0"/>
          </a:p>
        </p:txBody>
      </p:sp>
      <p:sp>
        <p:nvSpPr>
          <p:cNvPr id="7" name="Footer Placeholder 6"/>
          <p:cNvSpPr>
            <a:spLocks noGrp="1"/>
          </p:cNvSpPr>
          <p:nvPr>
            <p:ph type="ftr" sz="quarter" idx="11"/>
          </p:nvPr>
        </p:nvSpPr>
        <p:spPr/>
        <p:txBody>
          <a:bodyPr/>
          <a:lstStyle/>
          <a:p>
            <a:r>
              <a:rPr lang="en-GB" smtClean="0"/>
              <a:t>6</a:t>
            </a:r>
            <a:endParaRPr lang="en-GB" dirty="0"/>
          </a:p>
        </p:txBody>
      </p:sp>
    </p:spTree>
    <p:extLst>
      <p:ext uri="{BB962C8B-B14F-4D97-AF65-F5344CB8AC3E}">
        <p14:creationId xmlns:p14="http://schemas.microsoft.com/office/powerpoint/2010/main" val="2552455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3C4480-47C9-48EF-82BE-59E0CB86F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705294" cy="7559675"/>
          </a:xfrm>
          <a:prstGeom prst="rect">
            <a:avLst/>
          </a:prstGeom>
        </p:spPr>
      </p:pic>
      <p:sp>
        <p:nvSpPr>
          <p:cNvPr id="5" name="TextBox 4">
            <a:extLst>
              <a:ext uri="{FF2B5EF4-FFF2-40B4-BE49-F238E27FC236}">
                <a16:creationId xmlns:a16="http://schemas.microsoft.com/office/drawing/2014/main" xmlns="" id="{B6E85F71-BB43-40B5-8005-074DE336457D}"/>
              </a:ext>
            </a:extLst>
          </p:cNvPr>
          <p:cNvSpPr txBox="1"/>
          <p:nvPr/>
        </p:nvSpPr>
        <p:spPr>
          <a:xfrm>
            <a:off x="727612" y="448260"/>
            <a:ext cx="4186106" cy="400110"/>
          </a:xfrm>
          <a:prstGeom prst="rect">
            <a:avLst/>
          </a:prstGeom>
          <a:noFill/>
        </p:spPr>
        <p:txBody>
          <a:bodyPr wrap="square" rtlCol="0">
            <a:spAutoFit/>
          </a:bodyPr>
          <a:lstStyle/>
          <a:p>
            <a:r>
              <a:rPr lang="en-GB" sz="2000" b="1" dirty="0" smtClean="0">
                <a:solidFill>
                  <a:schemeClr val="bg1"/>
                </a:solidFill>
                <a:latin typeface="GaramondItcTEE" pitchFamily="2" charset="0"/>
              </a:rPr>
              <a:t> </a:t>
            </a:r>
            <a:endParaRPr lang="en-GB" sz="2000" dirty="0">
              <a:solidFill>
                <a:schemeClr val="bg1"/>
              </a:solidFill>
              <a:latin typeface="GaramondItcTEE" pitchFamily="2" charset="0"/>
            </a:endParaRPr>
          </a:p>
        </p:txBody>
      </p:sp>
      <p:sp>
        <p:nvSpPr>
          <p:cNvPr id="6" name="TextBox 5">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sp>
        <p:nvSpPr>
          <p:cNvPr id="8" name="TextBox 7">
            <a:extLst>
              <a:ext uri="{FF2B5EF4-FFF2-40B4-BE49-F238E27FC236}">
                <a16:creationId xmlns:a16="http://schemas.microsoft.com/office/drawing/2014/main" xmlns="" id="{B6E85F71-BB43-40B5-8005-074DE336457D}"/>
              </a:ext>
            </a:extLst>
          </p:cNvPr>
          <p:cNvSpPr txBox="1"/>
          <p:nvPr/>
        </p:nvSpPr>
        <p:spPr>
          <a:xfrm>
            <a:off x="555557" y="428901"/>
            <a:ext cx="5954542" cy="769441"/>
          </a:xfrm>
          <a:prstGeom prst="rect">
            <a:avLst/>
          </a:prstGeom>
          <a:noFill/>
        </p:spPr>
        <p:txBody>
          <a:bodyPr wrap="square" rtlCol="0">
            <a:spAutoFit/>
          </a:bodyPr>
          <a:lstStyle/>
          <a:p>
            <a:r>
              <a:rPr lang="en-GB" sz="2400" b="1" dirty="0" smtClean="0">
                <a:solidFill>
                  <a:schemeClr val="bg1"/>
                </a:solidFill>
                <a:latin typeface="GaramondItcTEE" pitchFamily="2" charset="0"/>
              </a:rPr>
              <a:t>RISK </a:t>
            </a:r>
            <a:r>
              <a:rPr lang="en-GB" sz="2000" b="1" dirty="0" smtClean="0">
                <a:solidFill>
                  <a:schemeClr val="bg1"/>
                </a:solidFill>
                <a:latin typeface="GaramondItcTEE" pitchFamily="2" charset="0"/>
              </a:rPr>
              <a:t>- </a:t>
            </a:r>
            <a:r>
              <a:rPr lang="en-GB" sz="1600" b="1" dirty="0" smtClean="0">
                <a:solidFill>
                  <a:schemeClr val="bg1"/>
                </a:solidFill>
                <a:latin typeface="GaramondItcTEE" pitchFamily="2" charset="0"/>
              </a:rPr>
              <a:t>CAPACITY &amp; </a:t>
            </a:r>
            <a:r>
              <a:rPr lang="en-GB" sz="1600" b="1" dirty="0" smtClean="0">
                <a:solidFill>
                  <a:schemeClr val="bg1"/>
                </a:solidFill>
                <a:latin typeface="GaramondItcTEE" pitchFamily="2" charset="0"/>
              </a:rPr>
              <a:t>WILLINGNESS</a:t>
            </a:r>
            <a:endParaRPr lang="en-GB" sz="1600" i="1" dirty="0">
              <a:solidFill>
                <a:schemeClr val="bg1"/>
              </a:solidFill>
              <a:latin typeface="GaramondItcTEE" pitchFamily="2" charset="0"/>
            </a:endParaRPr>
          </a:p>
          <a:p>
            <a:r>
              <a:rPr lang="en-GB" sz="2000" b="1" dirty="0" smtClean="0">
                <a:solidFill>
                  <a:schemeClr val="bg1"/>
                </a:solidFill>
                <a:latin typeface="GaramondItcTEE" pitchFamily="2" charset="0"/>
              </a:rPr>
              <a:t> </a:t>
            </a:r>
            <a:endParaRPr lang="en-GB" sz="2000" dirty="0">
              <a:solidFill>
                <a:schemeClr val="bg1"/>
              </a:solidFill>
              <a:latin typeface="GaramondItcTEE" pitchFamily="2" charset="0"/>
            </a:endParaRPr>
          </a:p>
        </p:txBody>
      </p:sp>
      <p:sp>
        <p:nvSpPr>
          <p:cNvPr id="9" name="TextBox 8">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sp>
        <p:nvSpPr>
          <p:cNvPr id="10" name="Rectangle 6"/>
          <p:cNvSpPr>
            <a:spLocks noChangeArrowheads="1"/>
          </p:cNvSpPr>
          <p:nvPr/>
        </p:nvSpPr>
        <p:spPr bwMode="auto">
          <a:xfrm>
            <a:off x="5249056" y="4952927"/>
            <a:ext cx="53190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7"/>
          <p:cNvSpPr>
            <a:spLocks noChangeArrowheads="1"/>
          </p:cNvSpPr>
          <p:nvPr/>
        </p:nvSpPr>
        <p:spPr bwMode="auto">
          <a:xfrm>
            <a:off x="152400" y="609600"/>
            <a:ext cx="106918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Diagram 11"/>
          <p:cNvGraphicFramePr/>
          <p:nvPr>
            <p:extLst>
              <p:ext uri="{D42A27DB-BD31-4B8C-83A1-F6EECF244321}">
                <p14:modId xmlns:p14="http://schemas.microsoft.com/office/powerpoint/2010/main" val="4107624721"/>
              </p:ext>
            </p:extLst>
          </p:nvPr>
        </p:nvGraphicFramePr>
        <p:xfrm>
          <a:off x="386863" y="1112153"/>
          <a:ext cx="9900138" cy="5684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Left-Right Arrow 12"/>
          <p:cNvSpPr/>
          <p:nvPr/>
        </p:nvSpPr>
        <p:spPr>
          <a:xfrm>
            <a:off x="2321169" y="6330457"/>
            <a:ext cx="7174526" cy="209071"/>
          </a:xfrm>
          <a:prstGeom prst="leftRightArrow">
            <a:avLst/>
          </a:prstGeom>
          <a:solidFill>
            <a:srgbClr val="C00000"/>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4" name="Left-Right Arrow 13"/>
          <p:cNvSpPr/>
          <p:nvPr/>
        </p:nvSpPr>
        <p:spPr>
          <a:xfrm rot="16200000">
            <a:off x="-148800" y="3870438"/>
            <a:ext cx="4996700" cy="224593"/>
          </a:xfrm>
          <a:prstGeom prst="leftRightArrow">
            <a:avLst/>
          </a:prstGeom>
          <a:solidFill>
            <a:srgbClr val="C00000"/>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5" name="TextBox 14"/>
          <p:cNvSpPr txBox="1"/>
          <p:nvPr/>
        </p:nvSpPr>
        <p:spPr>
          <a:xfrm>
            <a:off x="1652954" y="2056468"/>
            <a:ext cx="861774" cy="3342005"/>
          </a:xfrm>
          <a:prstGeom prst="rect">
            <a:avLst/>
          </a:prstGeom>
          <a:noFill/>
        </p:spPr>
        <p:txBody>
          <a:bodyPr vert="vert270" wrap="square" rtlCol="0">
            <a:spAutoFit/>
          </a:bodyPr>
          <a:lstStyle/>
          <a:p>
            <a:r>
              <a:rPr lang="en-US" sz="4400" b="1" dirty="0" smtClean="0">
                <a:latin typeface="GaramondItcTEE"/>
              </a:rPr>
              <a:t>CAPACITY</a:t>
            </a:r>
            <a:endParaRPr lang="en-US" sz="4400" b="1" dirty="0">
              <a:latin typeface="GaramondItcTEE"/>
            </a:endParaRPr>
          </a:p>
        </p:txBody>
      </p:sp>
      <p:sp>
        <p:nvSpPr>
          <p:cNvPr id="16" name="TextBox 15"/>
          <p:cNvSpPr txBox="1"/>
          <p:nvPr/>
        </p:nvSpPr>
        <p:spPr>
          <a:xfrm>
            <a:off x="3675187" y="6416035"/>
            <a:ext cx="4132385" cy="707886"/>
          </a:xfrm>
          <a:prstGeom prst="rect">
            <a:avLst/>
          </a:prstGeom>
          <a:noFill/>
        </p:spPr>
        <p:txBody>
          <a:bodyPr wrap="square" rtlCol="0">
            <a:spAutoFit/>
          </a:bodyPr>
          <a:lstStyle/>
          <a:p>
            <a:r>
              <a:rPr lang="en-US" sz="4000" b="1" dirty="0" smtClean="0">
                <a:latin typeface="GaramondItcTEE"/>
              </a:rPr>
              <a:t>WILLINGNESS</a:t>
            </a:r>
            <a:endParaRPr lang="en-US" sz="4000" b="1" dirty="0">
              <a:latin typeface="GaramondItcTEE"/>
            </a:endParaRPr>
          </a:p>
        </p:txBody>
      </p:sp>
      <p:sp>
        <p:nvSpPr>
          <p:cNvPr id="4" name="Footer Placeholder 3"/>
          <p:cNvSpPr>
            <a:spLocks noGrp="1"/>
          </p:cNvSpPr>
          <p:nvPr>
            <p:ph type="ftr" sz="quarter" idx="11"/>
          </p:nvPr>
        </p:nvSpPr>
        <p:spPr/>
        <p:txBody>
          <a:bodyPr/>
          <a:lstStyle/>
          <a:p>
            <a:r>
              <a:rPr lang="en-GB" smtClean="0"/>
              <a:t>7</a:t>
            </a:r>
            <a:endParaRPr lang="en-GB" dirty="0"/>
          </a:p>
        </p:txBody>
      </p:sp>
    </p:spTree>
    <p:extLst>
      <p:ext uri="{BB962C8B-B14F-4D97-AF65-F5344CB8AC3E}">
        <p14:creationId xmlns:p14="http://schemas.microsoft.com/office/powerpoint/2010/main" val="4153152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3C4480-47C9-48EF-82BE-59E0CB86F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705294" cy="7559675"/>
          </a:xfrm>
          <a:prstGeom prst="rect">
            <a:avLst/>
          </a:prstGeom>
        </p:spPr>
      </p:pic>
      <p:sp>
        <p:nvSpPr>
          <p:cNvPr id="5" name="TextBox 4">
            <a:extLst>
              <a:ext uri="{FF2B5EF4-FFF2-40B4-BE49-F238E27FC236}">
                <a16:creationId xmlns:a16="http://schemas.microsoft.com/office/drawing/2014/main" xmlns="" id="{B6E85F71-BB43-40B5-8005-074DE336457D}"/>
              </a:ext>
            </a:extLst>
          </p:cNvPr>
          <p:cNvSpPr txBox="1"/>
          <p:nvPr/>
        </p:nvSpPr>
        <p:spPr>
          <a:xfrm>
            <a:off x="727612" y="448260"/>
            <a:ext cx="4186106" cy="461665"/>
          </a:xfrm>
          <a:prstGeom prst="rect">
            <a:avLst/>
          </a:prstGeom>
          <a:noFill/>
        </p:spPr>
        <p:txBody>
          <a:bodyPr wrap="square" rtlCol="0">
            <a:spAutoFit/>
          </a:bodyPr>
          <a:lstStyle/>
          <a:p>
            <a:r>
              <a:rPr lang="en-GB" sz="2400" b="1" dirty="0" smtClean="0">
                <a:solidFill>
                  <a:schemeClr val="bg1"/>
                </a:solidFill>
                <a:latin typeface="GaramondItcTEE" pitchFamily="2" charset="0"/>
              </a:rPr>
              <a:t>RISK</a:t>
            </a:r>
            <a:r>
              <a:rPr lang="en-GB" sz="2000" b="1" dirty="0" smtClean="0">
                <a:solidFill>
                  <a:schemeClr val="bg1"/>
                </a:solidFill>
                <a:latin typeface="GaramondItcTEE" pitchFamily="2" charset="0"/>
              </a:rPr>
              <a:t> - </a:t>
            </a:r>
            <a:r>
              <a:rPr lang="en-GB" sz="1600" b="1" dirty="0" smtClean="0">
                <a:solidFill>
                  <a:schemeClr val="bg1"/>
                </a:solidFill>
                <a:latin typeface="GaramondItcTEE" pitchFamily="2" charset="0"/>
              </a:rPr>
              <a:t>CONCEPTS</a:t>
            </a:r>
            <a:endParaRPr lang="en-GB" sz="1600" dirty="0">
              <a:solidFill>
                <a:schemeClr val="bg1"/>
              </a:solidFill>
              <a:latin typeface="GaramondItcTEE" pitchFamily="2" charset="0"/>
            </a:endParaRPr>
          </a:p>
        </p:txBody>
      </p:sp>
      <p:sp>
        <p:nvSpPr>
          <p:cNvPr id="6" name="TextBox 5">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70264079"/>
              </p:ext>
            </p:extLst>
          </p:nvPr>
        </p:nvGraphicFramePr>
        <p:xfrm>
          <a:off x="440681" y="1098550"/>
          <a:ext cx="10005646" cy="5759032"/>
        </p:xfrm>
        <a:graphic>
          <a:graphicData uri="http://schemas.openxmlformats.org/drawingml/2006/table">
            <a:tbl>
              <a:tblPr/>
              <a:tblGrid>
                <a:gridCol w="2322175"/>
                <a:gridCol w="7683471"/>
              </a:tblGrid>
              <a:tr h="1459800">
                <a:tc>
                  <a:txBody>
                    <a:bodyPr/>
                    <a:lstStyle/>
                    <a:p>
                      <a:pPr marL="0" marR="0" lvl="0" indent="0" algn="ctr" defTabSz="914400" rtl="0" eaLnBrk="1" fontAlgn="base" latinLnBrk="0" hangingPunct="1">
                        <a:lnSpc>
                          <a:spcPct val="100000"/>
                        </a:lnSpc>
                        <a:spcBef>
                          <a:spcPct val="20000"/>
                        </a:spcBef>
                        <a:spcAft>
                          <a:spcPct val="0"/>
                        </a:spcAft>
                        <a:buClr>
                          <a:srgbClr val="005086"/>
                        </a:buClr>
                        <a:buSzTx/>
                        <a:buFont typeface="Wingdings" pitchFamily="2" charset="2"/>
                        <a:buNone/>
                        <a:tabLst/>
                      </a:pPr>
                      <a:r>
                        <a:rPr kumimoji="0" lang="en-GB" sz="2000" b="1" i="0" u="none" strike="noStrike" cap="none" normalizeH="0" baseline="0" dirty="0" smtClean="0">
                          <a:ln>
                            <a:noFill/>
                          </a:ln>
                          <a:solidFill>
                            <a:schemeClr val="tx1"/>
                          </a:solidFill>
                          <a:effectLst/>
                          <a:latin typeface="GaramondItcTEE"/>
                        </a:rPr>
                        <a:t>Risk</a:t>
                      </a:r>
                    </a:p>
                  </a:txBody>
                  <a:tcPr marT="182871" marB="182871" anchor="ctr" horzOverflow="overflow">
                    <a:lnL w="12700" cap="flat" cmpd="sng" algn="ctr">
                      <a:solidFill>
                        <a:srgbClr val="5F5F5F"/>
                      </a:solidFill>
                      <a:prstDash val="solid"/>
                      <a:round/>
                      <a:headEnd type="none" w="med" len="med"/>
                      <a:tailEnd type="none" w="med" len="med"/>
                    </a:lnL>
                    <a:lnR w="12700" cap="flat" cmpd="sng" algn="ctr">
                      <a:solidFill>
                        <a:srgbClr val="5F5F5F"/>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5F5F5F"/>
                      </a:solidFill>
                      <a:prstDash val="solid"/>
                      <a:round/>
                      <a:headEnd type="none" w="med" len="med"/>
                      <a:tailEnd type="none" w="med" len="med"/>
                    </a:lnB>
                    <a:lnTlToBr>
                      <a:noFill/>
                    </a:lnTlToBr>
                    <a:lnBlToTr>
                      <a:noFill/>
                    </a:lnBlToTr>
                    <a:solidFill>
                      <a:srgbClr val="4D4D4D">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5086"/>
                        </a:buClr>
                        <a:buSzTx/>
                        <a:buFont typeface="Wingdings" pitchFamily="2" charset="2"/>
                        <a:buNone/>
                        <a:tabLst/>
                      </a:pPr>
                      <a:r>
                        <a:rPr kumimoji="0" lang="en-US" sz="2000" b="0" i="0" u="none" strike="noStrike" cap="none" normalizeH="0" baseline="0" dirty="0" smtClean="0">
                          <a:ln>
                            <a:noFill/>
                          </a:ln>
                          <a:solidFill>
                            <a:schemeClr val="tx1"/>
                          </a:solidFill>
                          <a:effectLst/>
                          <a:latin typeface="GaramondItcTEE"/>
                        </a:rPr>
                        <a:t>The chance/likelihood that something </a:t>
                      </a:r>
                      <a:r>
                        <a:rPr kumimoji="0" lang="en-US" sz="2000" b="0" i="0" u="sng" strike="noStrike" cap="none" normalizeH="0" baseline="0" dirty="0" smtClean="0">
                          <a:ln>
                            <a:noFill/>
                          </a:ln>
                          <a:solidFill>
                            <a:schemeClr val="accent5">
                              <a:lumMod val="50000"/>
                            </a:schemeClr>
                          </a:solidFill>
                          <a:effectLst/>
                          <a:latin typeface="GaramondItcTEE"/>
                        </a:rPr>
                        <a:t>negative</a:t>
                      </a:r>
                      <a:r>
                        <a:rPr kumimoji="0" lang="en-US" sz="2000" b="0" i="0" u="sng" strike="noStrike" cap="none" normalizeH="0" baseline="0" dirty="0" smtClean="0">
                          <a:ln>
                            <a:noFill/>
                          </a:ln>
                          <a:solidFill>
                            <a:schemeClr val="tx1"/>
                          </a:solidFill>
                          <a:effectLst/>
                          <a:latin typeface="GaramondItcTEE"/>
                        </a:rPr>
                        <a:t> </a:t>
                      </a:r>
                      <a:r>
                        <a:rPr kumimoji="0" lang="en-US" sz="2000" b="0" i="0" u="none" strike="noStrike" cap="none" normalizeH="0" baseline="0" dirty="0" smtClean="0">
                          <a:ln>
                            <a:noFill/>
                          </a:ln>
                          <a:solidFill>
                            <a:schemeClr val="tx1"/>
                          </a:solidFill>
                          <a:effectLst/>
                          <a:latin typeface="GaramondItcTEE"/>
                        </a:rPr>
                        <a:t>happens (resulting in loss of income, increase of costs/liabilities, break of machinery, illness, death etc.)</a:t>
                      </a:r>
                      <a:endParaRPr kumimoji="0" lang="en-GB" sz="2000" b="0" i="0" u="none" strike="noStrike" cap="none" normalizeH="0" baseline="0" dirty="0" smtClean="0">
                        <a:ln>
                          <a:noFill/>
                        </a:ln>
                        <a:solidFill>
                          <a:schemeClr val="tx1"/>
                        </a:solidFill>
                        <a:effectLst/>
                        <a:latin typeface="GaramondItcTEE"/>
                      </a:endParaRPr>
                    </a:p>
                  </a:txBody>
                  <a:tcPr marT="182871" marB="182871" anchor="ctr" horzOverflow="overflow">
                    <a:lnL w="12700" cap="flat" cmpd="sng" algn="ctr">
                      <a:solidFill>
                        <a:srgbClr val="5F5F5F"/>
                      </a:solidFill>
                      <a:prstDash val="solid"/>
                      <a:round/>
                      <a:headEnd type="none" w="med" len="med"/>
                      <a:tailEnd type="none" w="med" len="med"/>
                    </a:lnL>
                    <a:lnR w="12700" cap="flat" cmpd="sng" algn="ctr">
                      <a:solidFill>
                        <a:srgbClr val="5F5F5F"/>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5F5F5F"/>
                      </a:solidFill>
                      <a:prstDash val="solid"/>
                      <a:round/>
                      <a:headEnd type="none" w="med" len="med"/>
                      <a:tailEnd type="none" w="med" len="med"/>
                    </a:lnB>
                    <a:lnTlToBr>
                      <a:noFill/>
                    </a:lnTlToBr>
                    <a:lnBlToTr>
                      <a:noFill/>
                    </a:lnBlToTr>
                    <a:solidFill>
                      <a:schemeClr val="bg1"/>
                    </a:solidFill>
                  </a:tcPr>
                </a:tc>
              </a:tr>
              <a:tr h="2590174">
                <a:tc>
                  <a:txBody>
                    <a:bodyPr/>
                    <a:lstStyle/>
                    <a:p>
                      <a:pPr marL="114300" marR="0" lvl="0" indent="-114300" algn="ctr" defTabSz="914400" rtl="0" eaLnBrk="1" fontAlgn="base" latinLnBrk="0" hangingPunct="1">
                        <a:lnSpc>
                          <a:spcPct val="100000"/>
                        </a:lnSpc>
                        <a:spcBef>
                          <a:spcPct val="20000"/>
                        </a:spcBef>
                        <a:spcAft>
                          <a:spcPct val="0"/>
                        </a:spcAft>
                        <a:buClr>
                          <a:srgbClr val="005086"/>
                        </a:buClr>
                        <a:buSzTx/>
                        <a:buFont typeface="Wingdings" pitchFamily="2" charset="2"/>
                        <a:buNone/>
                        <a:tabLst/>
                      </a:pPr>
                      <a:r>
                        <a:rPr lang="en-US" sz="2000" b="1" dirty="0" smtClean="0">
                          <a:latin typeface="GaramondItcTEE"/>
                        </a:rPr>
                        <a:t>Risk assessment</a:t>
                      </a:r>
                      <a:r>
                        <a:rPr lang="en-US" sz="2000" dirty="0" smtClean="0">
                          <a:latin typeface="GaramondItcTEE"/>
                        </a:rPr>
                        <a:t> </a:t>
                      </a:r>
                    </a:p>
                    <a:p>
                      <a:pPr marL="114300" marR="0" lvl="0" indent="-114300" algn="ctr" defTabSz="914400" rtl="0" eaLnBrk="1" fontAlgn="base" latinLnBrk="0" hangingPunct="1">
                        <a:lnSpc>
                          <a:spcPct val="100000"/>
                        </a:lnSpc>
                        <a:spcBef>
                          <a:spcPct val="20000"/>
                        </a:spcBef>
                        <a:spcAft>
                          <a:spcPct val="0"/>
                        </a:spcAft>
                        <a:buClr>
                          <a:srgbClr val="005086"/>
                        </a:buClr>
                        <a:buSzTx/>
                        <a:buFont typeface="Wingdings" pitchFamily="2" charset="2"/>
                        <a:buNone/>
                        <a:tabLst/>
                      </a:pPr>
                      <a:endParaRPr lang="en-US" sz="2000" b="1" dirty="0" smtClean="0">
                        <a:latin typeface="GaramondItcTEE"/>
                      </a:endParaRPr>
                    </a:p>
                    <a:p>
                      <a:pPr marL="114300" marR="0" lvl="0" indent="-114300" algn="ctr" defTabSz="914400" rtl="0" eaLnBrk="1" fontAlgn="base" latinLnBrk="0" hangingPunct="1">
                        <a:lnSpc>
                          <a:spcPct val="100000"/>
                        </a:lnSpc>
                        <a:spcBef>
                          <a:spcPct val="20000"/>
                        </a:spcBef>
                        <a:spcAft>
                          <a:spcPct val="0"/>
                        </a:spcAft>
                        <a:buClr>
                          <a:srgbClr val="005086"/>
                        </a:buClr>
                        <a:buSzTx/>
                        <a:buFont typeface="Wingdings" pitchFamily="2" charset="2"/>
                        <a:buNone/>
                        <a:tabLst/>
                      </a:pPr>
                      <a:endParaRPr lang="en-US" sz="2000" b="1" dirty="0" smtClean="0">
                        <a:latin typeface="GaramondItcTEE"/>
                      </a:endParaRPr>
                    </a:p>
                    <a:p>
                      <a:pPr marL="114300" marR="0" lvl="0" indent="-114300" algn="ctr" defTabSz="914400" rtl="0" eaLnBrk="1" fontAlgn="base" latinLnBrk="0" hangingPunct="1">
                        <a:lnSpc>
                          <a:spcPct val="100000"/>
                        </a:lnSpc>
                        <a:spcBef>
                          <a:spcPct val="20000"/>
                        </a:spcBef>
                        <a:spcAft>
                          <a:spcPct val="0"/>
                        </a:spcAft>
                        <a:buClr>
                          <a:srgbClr val="005086"/>
                        </a:buClr>
                        <a:buSzTx/>
                        <a:buFont typeface="Wingdings" pitchFamily="2" charset="2"/>
                        <a:buNone/>
                        <a:tabLst/>
                      </a:pPr>
                      <a:endParaRPr lang="en-US" sz="2000" b="1" dirty="0" smtClean="0">
                        <a:latin typeface="GaramondItcTEE"/>
                      </a:endParaRPr>
                    </a:p>
                    <a:p>
                      <a:pPr marL="114300" marR="0" lvl="0" indent="-114300" algn="ctr" defTabSz="914400" rtl="0" eaLnBrk="1" fontAlgn="base" latinLnBrk="0" hangingPunct="1">
                        <a:lnSpc>
                          <a:spcPct val="100000"/>
                        </a:lnSpc>
                        <a:spcBef>
                          <a:spcPct val="20000"/>
                        </a:spcBef>
                        <a:spcAft>
                          <a:spcPct val="0"/>
                        </a:spcAft>
                        <a:buClr>
                          <a:srgbClr val="005086"/>
                        </a:buClr>
                        <a:buSzTx/>
                        <a:buFont typeface="Wingdings" pitchFamily="2" charset="2"/>
                        <a:buNone/>
                        <a:tabLst/>
                      </a:pPr>
                      <a:r>
                        <a:rPr kumimoji="0" lang="en-US" sz="2000" b="1" i="0" u="none" strike="noStrike" cap="none" normalizeH="0" baseline="0" dirty="0" smtClean="0">
                          <a:ln>
                            <a:noFill/>
                          </a:ln>
                          <a:solidFill>
                            <a:schemeClr val="tx1"/>
                          </a:solidFill>
                          <a:effectLst/>
                          <a:latin typeface="GaramondItcTEE"/>
                        </a:rPr>
                        <a:t>R</a:t>
                      </a:r>
                      <a:r>
                        <a:rPr kumimoji="0" lang="en-GB" sz="2000" b="1" i="0" u="none" strike="noStrike" cap="none" normalizeH="0" baseline="0" dirty="0" err="1" smtClean="0">
                          <a:ln>
                            <a:noFill/>
                          </a:ln>
                          <a:solidFill>
                            <a:schemeClr val="tx1"/>
                          </a:solidFill>
                          <a:effectLst/>
                          <a:latin typeface="GaramondItcTEE"/>
                        </a:rPr>
                        <a:t>isk</a:t>
                      </a:r>
                      <a:r>
                        <a:rPr kumimoji="0" lang="en-GB" sz="2000" b="1" i="0" u="none" strike="noStrike" cap="none" normalizeH="0" baseline="0" dirty="0" smtClean="0">
                          <a:ln>
                            <a:noFill/>
                          </a:ln>
                          <a:solidFill>
                            <a:schemeClr val="tx1"/>
                          </a:solidFill>
                          <a:effectLst/>
                          <a:latin typeface="GaramondItcTEE"/>
                        </a:rPr>
                        <a:t> analysis</a:t>
                      </a:r>
                    </a:p>
                  </a:txBody>
                  <a:tcPr marT="182871" marB="182871" anchor="ctr" horzOverflow="overflow">
                    <a:lnL w="12700" cap="flat" cmpd="sng" algn="ctr">
                      <a:solidFill>
                        <a:srgbClr val="5F5F5F"/>
                      </a:solidFill>
                      <a:prstDash val="solid"/>
                      <a:round/>
                      <a:headEnd type="none" w="med" len="med"/>
                      <a:tailEnd type="none" w="med" len="med"/>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lnTlToBr>
                      <a:noFill/>
                    </a:lnTlToBr>
                    <a:lnBlToTr>
                      <a:noFill/>
                    </a:lnBlToTr>
                    <a:solidFill>
                      <a:srgbClr val="4D4D4D">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5086"/>
                        </a:buClr>
                        <a:buSzTx/>
                        <a:buFont typeface="Wingdings" pitchFamily="2" charset="2"/>
                        <a:buNone/>
                        <a:tabLst/>
                      </a:pPr>
                      <a:r>
                        <a:rPr lang="en-US" sz="2000" dirty="0" smtClean="0">
                          <a:latin typeface="GaramondItcTEE"/>
                        </a:rPr>
                        <a:t>This is the determination of </a:t>
                      </a:r>
                      <a:r>
                        <a:rPr lang="en-US" sz="2000" dirty="0" smtClean="0">
                          <a:latin typeface="GaramondItcTEE"/>
                          <a:hlinkClick r:id="rId4" action="ppaction://hlinkfile" tooltip="Quantitative property"/>
                        </a:rPr>
                        <a:t>quantitative</a:t>
                      </a:r>
                      <a:r>
                        <a:rPr lang="en-US" sz="2000" dirty="0" smtClean="0">
                          <a:latin typeface="GaramondItcTEE"/>
                        </a:rPr>
                        <a:t> or </a:t>
                      </a:r>
                      <a:r>
                        <a:rPr lang="en-US" sz="2000" dirty="0" smtClean="0">
                          <a:latin typeface="GaramondItcTEE"/>
                          <a:hlinkClick r:id="rId5" action="ppaction://hlinkfile" tooltip="Qualitative data"/>
                        </a:rPr>
                        <a:t>qualitative</a:t>
                      </a:r>
                      <a:r>
                        <a:rPr lang="en-US" sz="2000" dirty="0" smtClean="0">
                          <a:latin typeface="GaramondItcTEE"/>
                        </a:rPr>
                        <a:t> value of risk related to a concrete situation and a recognized </a:t>
                      </a:r>
                      <a:r>
                        <a:rPr lang="en-US" sz="2000" dirty="0" smtClean="0">
                          <a:latin typeface="GaramondItcTEE"/>
                          <a:hlinkClick r:id="rId6" action="ppaction://hlinkfile" tooltip="Threat"/>
                        </a:rPr>
                        <a:t>threat</a:t>
                      </a:r>
                      <a:r>
                        <a:rPr lang="en-US" sz="2000" dirty="0" smtClean="0">
                          <a:latin typeface="GaramondItcTEE"/>
                        </a:rPr>
                        <a:t> (also called hazard). </a:t>
                      </a:r>
                      <a:r>
                        <a:rPr lang="en-US" sz="2000" i="1" dirty="0" smtClean="0">
                          <a:latin typeface="GaramondItcTEE"/>
                        </a:rPr>
                        <a:t>Quantitative risk assessment</a:t>
                      </a:r>
                      <a:r>
                        <a:rPr lang="en-US" sz="2000" dirty="0" smtClean="0">
                          <a:latin typeface="GaramondItcTEE"/>
                        </a:rPr>
                        <a:t> requires calculations of two components of </a:t>
                      </a:r>
                      <a:r>
                        <a:rPr lang="en-US" sz="2000" dirty="0" smtClean="0">
                          <a:latin typeface="GaramondItcTEE"/>
                          <a:hlinkClick r:id="rId7" action="ppaction://hlinkfile" tooltip="Risk"/>
                        </a:rPr>
                        <a:t>risk</a:t>
                      </a:r>
                      <a:r>
                        <a:rPr lang="en-US" sz="2000" dirty="0" smtClean="0">
                          <a:latin typeface="GaramondItcTEE"/>
                        </a:rPr>
                        <a:t> , the magnitude of the potential loss, and the probability  that the loss will occur.</a:t>
                      </a:r>
                    </a:p>
                    <a:p>
                      <a:pPr marL="0" marR="0" lvl="0" indent="0" algn="l" defTabSz="914400" rtl="0" eaLnBrk="1" fontAlgn="base" latinLnBrk="0" hangingPunct="1">
                        <a:lnSpc>
                          <a:spcPct val="100000"/>
                        </a:lnSpc>
                        <a:spcBef>
                          <a:spcPct val="20000"/>
                        </a:spcBef>
                        <a:spcAft>
                          <a:spcPct val="0"/>
                        </a:spcAft>
                        <a:buClr>
                          <a:srgbClr val="005086"/>
                        </a:buClr>
                        <a:buSzTx/>
                        <a:buFont typeface="Wingdings" pitchFamily="2" charset="2"/>
                        <a:buNone/>
                        <a:tabLst/>
                      </a:pPr>
                      <a:endParaRPr kumimoji="0" lang="en-US" sz="2000" b="0" i="0" u="none" strike="noStrike" cap="none" normalizeH="0" baseline="0" dirty="0" smtClean="0">
                        <a:ln>
                          <a:noFill/>
                        </a:ln>
                        <a:solidFill>
                          <a:schemeClr val="tx1"/>
                        </a:solidFill>
                        <a:effectLst/>
                        <a:latin typeface="GaramondItcTEE"/>
                      </a:endParaRPr>
                    </a:p>
                    <a:p>
                      <a:pPr marL="0" marR="0" lvl="0" indent="0" algn="l" defTabSz="914400" rtl="0" eaLnBrk="1" fontAlgn="base" latinLnBrk="0" hangingPunct="1">
                        <a:lnSpc>
                          <a:spcPct val="100000"/>
                        </a:lnSpc>
                        <a:spcBef>
                          <a:spcPct val="20000"/>
                        </a:spcBef>
                        <a:spcAft>
                          <a:spcPct val="0"/>
                        </a:spcAft>
                        <a:buClr>
                          <a:srgbClr val="005086"/>
                        </a:buClr>
                        <a:buSzTx/>
                        <a:buFont typeface="Wingdings" pitchFamily="2" charset="2"/>
                        <a:buNone/>
                        <a:tabLst/>
                      </a:pPr>
                      <a:r>
                        <a:rPr kumimoji="0" lang="en-US" sz="2000" b="0" i="0" u="none" strike="noStrike" cap="none" normalizeH="0" baseline="0" dirty="0" smtClean="0">
                          <a:ln>
                            <a:noFill/>
                          </a:ln>
                          <a:solidFill>
                            <a:schemeClr val="tx1"/>
                          </a:solidFill>
                          <a:effectLst/>
                          <a:latin typeface="GaramondItcTEE"/>
                        </a:rPr>
                        <a:t>Identifying potential risk factors, considering how likely they are &amp; estimating what would happen if they occur</a:t>
                      </a:r>
                      <a:endParaRPr kumimoji="0" lang="en-GB" sz="2000" b="0" i="0" u="none" strike="noStrike" cap="none" normalizeH="0" baseline="0" dirty="0" smtClean="0">
                        <a:ln>
                          <a:noFill/>
                        </a:ln>
                        <a:solidFill>
                          <a:schemeClr val="tx1"/>
                        </a:solidFill>
                        <a:effectLst/>
                        <a:latin typeface="GaramondItcTEE"/>
                      </a:endParaRPr>
                    </a:p>
                  </a:txBody>
                  <a:tcPr marT="182871" marB="182871" anchor="ctr" horzOverflow="overflow">
                    <a:lnL w="12700" cap="flat" cmpd="sng" algn="ctr">
                      <a:solidFill>
                        <a:srgbClr val="5F5F5F"/>
                      </a:solidFill>
                      <a:prstDash val="solid"/>
                      <a:round/>
                      <a:headEnd type="none" w="med" len="med"/>
                      <a:tailEnd type="none" w="med" len="med"/>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lnTlToBr>
                      <a:noFill/>
                    </a:lnTlToBr>
                    <a:lnBlToTr>
                      <a:noFill/>
                    </a:lnBlToTr>
                    <a:solidFill>
                      <a:schemeClr val="bg1"/>
                    </a:solidFill>
                  </a:tcPr>
                </a:tc>
              </a:tr>
              <a:tr h="1373170">
                <a:tc>
                  <a:txBody>
                    <a:bodyPr/>
                    <a:lstStyle/>
                    <a:p>
                      <a:pPr marL="0" marR="0" lvl="0" indent="0" algn="ctr" defTabSz="914400" rtl="0" eaLnBrk="1" fontAlgn="base" latinLnBrk="0" hangingPunct="1">
                        <a:lnSpc>
                          <a:spcPct val="100000"/>
                        </a:lnSpc>
                        <a:spcBef>
                          <a:spcPct val="20000"/>
                        </a:spcBef>
                        <a:spcAft>
                          <a:spcPct val="0"/>
                        </a:spcAft>
                        <a:buClr>
                          <a:srgbClr val="005086"/>
                        </a:buClr>
                        <a:buSzTx/>
                        <a:buFont typeface="Wingdings" pitchFamily="2" charset="2"/>
                        <a:buNone/>
                        <a:tabLst/>
                      </a:pPr>
                      <a:r>
                        <a:rPr kumimoji="0" lang="en-GB" sz="2000" b="1" i="0" u="none" strike="noStrike" cap="none" normalizeH="0" baseline="0" smtClean="0">
                          <a:ln>
                            <a:noFill/>
                          </a:ln>
                          <a:solidFill>
                            <a:schemeClr val="tx1"/>
                          </a:solidFill>
                          <a:effectLst/>
                          <a:latin typeface="GaramondItcTEE"/>
                        </a:rPr>
                        <a:t>Modelling risk</a:t>
                      </a:r>
                      <a:endParaRPr kumimoji="0" lang="en-GB" sz="2000" b="1" i="0" u="none" strike="noStrike" cap="none" normalizeH="0" baseline="0" dirty="0" smtClean="0">
                        <a:ln>
                          <a:noFill/>
                        </a:ln>
                        <a:solidFill>
                          <a:schemeClr val="tx1"/>
                        </a:solidFill>
                        <a:effectLst/>
                        <a:latin typeface="GaramondItcTEE"/>
                      </a:endParaRPr>
                    </a:p>
                  </a:txBody>
                  <a:tcPr marT="182871" marB="182871" anchor="ctr" horzOverflow="overflow">
                    <a:lnL w="12700" cap="flat" cmpd="sng" algn="ctr">
                      <a:solidFill>
                        <a:srgbClr val="5F5F5F"/>
                      </a:solidFill>
                      <a:prstDash val="solid"/>
                      <a:round/>
                      <a:headEnd type="none" w="med" len="med"/>
                      <a:tailEnd type="none" w="med" len="med"/>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lnTlToBr>
                      <a:noFill/>
                    </a:lnTlToBr>
                    <a:lnBlToTr>
                      <a:noFill/>
                    </a:lnBlToTr>
                    <a:solidFill>
                      <a:srgbClr val="4D4D4D">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5086"/>
                        </a:buClr>
                        <a:buSzTx/>
                        <a:buFont typeface="Wingdings" pitchFamily="2" charset="2"/>
                        <a:buNone/>
                        <a:tabLst/>
                      </a:pPr>
                      <a:r>
                        <a:rPr kumimoji="0" lang="en-US" sz="2000" b="0" i="0" u="sng" strike="noStrike" cap="none" normalizeH="0" baseline="0" dirty="0" smtClean="0">
                          <a:ln>
                            <a:noFill/>
                          </a:ln>
                          <a:solidFill>
                            <a:schemeClr val="accent5">
                              <a:lumMod val="50000"/>
                            </a:schemeClr>
                          </a:solidFill>
                          <a:effectLst/>
                          <a:latin typeface="GaramondItcTEE"/>
                        </a:rPr>
                        <a:t>Reflecting</a:t>
                      </a:r>
                      <a:r>
                        <a:rPr kumimoji="0" lang="en-US" sz="2000" b="0" i="0" u="none" strike="noStrike" cap="none" normalizeH="0" baseline="0" dirty="0" smtClean="0">
                          <a:ln>
                            <a:noFill/>
                          </a:ln>
                          <a:solidFill>
                            <a:schemeClr val="tx1"/>
                          </a:solidFill>
                          <a:effectLst/>
                          <a:latin typeface="GaramondItcTEE"/>
                        </a:rPr>
                        <a:t> the analysis in the financials</a:t>
                      </a:r>
                      <a:endParaRPr kumimoji="0" lang="en-GB" sz="2000" b="0" i="0" u="none" strike="noStrike" cap="none" normalizeH="0" baseline="0" dirty="0" smtClean="0">
                        <a:ln>
                          <a:noFill/>
                        </a:ln>
                        <a:solidFill>
                          <a:schemeClr val="tx1"/>
                        </a:solidFill>
                        <a:effectLst/>
                        <a:latin typeface="GaramondItcTEE"/>
                      </a:endParaRPr>
                    </a:p>
                  </a:txBody>
                  <a:tcPr marT="182871" marB="182871" anchor="ctr" horzOverflow="overflow">
                    <a:lnL w="12700" cap="flat" cmpd="sng" algn="ctr">
                      <a:solidFill>
                        <a:srgbClr val="5F5F5F"/>
                      </a:solidFill>
                      <a:prstDash val="solid"/>
                      <a:round/>
                      <a:headEnd type="none" w="med" len="med"/>
                      <a:tailEnd type="none" w="med" len="med"/>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lnTlToBr>
                      <a:noFill/>
                    </a:lnTlToBr>
                    <a:lnBlToTr>
                      <a:noFill/>
                    </a:lnBlToTr>
                    <a:solidFill>
                      <a:schemeClr val="bg1"/>
                    </a:solidFill>
                  </a:tcPr>
                </a:tc>
              </a:tr>
            </a:tbl>
          </a:graphicData>
        </a:graphic>
      </p:graphicFrame>
      <p:sp>
        <p:nvSpPr>
          <p:cNvPr id="7" name="Footer Placeholder 6"/>
          <p:cNvSpPr>
            <a:spLocks noGrp="1"/>
          </p:cNvSpPr>
          <p:nvPr>
            <p:ph type="ftr" sz="quarter" idx="11"/>
          </p:nvPr>
        </p:nvSpPr>
        <p:spPr/>
        <p:txBody>
          <a:bodyPr/>
          <a:lstStyle/>
          <a:p>
            <a:r>
              <a:rPr lang="en-GB" smtClean="0"/>
              <a:t>8</a:t>
            </a:r>
            <a:endParaRPr lang="en-GB" dirty="0"/>
          </a:p>
        </p:txBody>
      </p:sp>
    </p:spTree>
    <p:extLst>
      <p:ext uri="{BB962C8B-B14F-4D97-AF65-F5344CB8AC3E}">
        <p14:creationId xmlns:p14="http://schemas.microsoft.com/office/powerpoint/2010/main" val="1114084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43C4480-47C9-48EF-82BE-59E0CB86F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0705294" cy="7559675"/>
          </a:xfrm>
          <a:prstGeom prst="rect">
            <a:avLst/>
          </a:prstGeom>
        </p:spPr>
      </p:pic>
      <p:sp>
        <p:nvSpPr>
          <p:cNvPr id="5" name="TextBox 4">
            <a:extLst>
              <a:ext uri="{FF2B5EF4-FFF2-40B4-BE49-F238E27FC236}">
                <a16:creationId xmlns:a16="http://schemas.microsoft.com/office/drawing/2014/main" xmlns="" id="{B6E85F71-BB43-40B5-8005-074DE336457D}"/>
              </a:ext>
            </a:extLst>
          </p:cNvPr>
          <p:cNvSpPr txBox="1"/>
          <p:nvPr/>
        </p:nvSpPr>
        <p:spPr>
          <a:xfrm>
            <a:off x="496661" y="455164"/>
            <a:ext cx="4186106" cy="400110"/>
          </a:xfrm>
          <a:prstGeom prst="rect">
            <a:avLst/>
          </a:prstGeom>
          <a:noFill/>
        </p:spPr>
        <p:txBody>
          <a:bodyPr wrap="square" rtlCol="0">
            <a:spAutoFit/>
          </a:bodyPr>
          <a:lstStyle/>
          <a:p>
            <a:r>
              <a:rPr lang="en-GB" sz="2000" b="1" dirty="0" smtClean="0">
                <a:solidFill>
                  <a:schemeClr val="bg1"/>
                </a:solidFill>
                <a:latin typeface="GaramondItcTEE" pitchFamily="2" charset="0"/>
              </a:rPr>
              <a:t> </a:t>
            </a:r>
            <a:endParaRPr lang="en-GB" sz="2000" dirty="0">
              <a:solidFill>
                <a:schemeClr val="bg1"/>
              </a:solidFill>
              <a:latin typeface="GaramondItcTEE" pitchFamily="2" charset="0"/>
            </a:endParaRPr>
          </a:p>
        </p:txBody>
      </p:sp>
      <p:sp>
        <p:nvSpPr>
          <p:cNvPr id="6" name="TextBox 5">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sp>
        <p:nvSpPr>
          <p:cNvPr id="9" name="TextBox 8">
            <a:extLst>
              <a:ext uri="{FF2B5EF4-FFF2-40B4-BE49-F238E27FC236}">
                <a16:creationId xmlns:a16="http://schemas.microsoft.com/office/drawing/2014/main" xmlns="" id="{B6E85F71-BB43-40B5-8005-074DE336457D}"/>
              </a:ext>
            </a:extLst>
          </p:cNvPr>
          <p:cNvSpPr txBox="1"/>
          <p:nvPr/>
        </p:nvSpPr>
        <p:spPr>
          <a:xfrm>
            <a:off x="496661" y="442531"/>
            <a:ext cx="4186106" cy="461665"/>
          </a:xfrm>
          <a:prstGeom prst="rect">
            <a:avLst/>
          </a:prstGeom>
          <a:noFill/>
        </p:spPr>
        <p:txBody>
          <a:bodyPr wrap="square" rtlCol="0">
            <a:spAutoFit/>
          </a:bodyPr>
          <a:lstStyle/>
          <a:p>
            <a:r>
              <a:rPr lang="en-GB" sz="2400" b="1" dirty="0" smtClean="0">
                <a:solidFill>
                  <a:schemeClr val="bg1"/>
                </a:solidFill>
                <a:latin typeface="GaramondItcTEE" pitchFamily="2" charset="0"/>
              </a:rPr>
              <a:t>RISK</a:t>
            </a:r>
            <a:r>
              <a:rPr lang="en-GB" sz="2000" b="1" dirty="0" smtClean="0">
                <a:solidFill>
                  <a:schemeClr val="bg1"/>
                </a:solidFill>
                <a:latin typeface="GaramondItcTEE" pitchFamily="2" charset="0"/>
              </a:rPr>
              <a:t> – </a:t>
            </a:r>
            <a:r>
              <a:rPr lang="en-GB" sz="1600" b="1" dirty="0" smtClean="0">
                <a:solidFill>
                  <a:schemeClr val="bg1"/>
                </a:solidFill>
                <a:latin typeface="GaramondItcTEE" pitchFamily="2" charset="0"/>
              </a:rPr>
              <a:t>MANAGEMENT PROCESS</a:t>
            </a:r>
            <a:endParaRPr lang="en-GB" sz="1600" dirty="0">
              <a:solidFill>
                <a:schemeClr val="bg1"/>
              </a:solidFill>
              <a:latin typeface="GaramondItcTEE" pitchFamily="2" charset="0"/>
            </a:endParaRPr>
          </a:p>
        </p:txBody>
      </p:sp>
      <p:sp>
        <p:nvSpPr>
          <p:cNvPr id="10" name="TextBox 9">
            <a:extLst>
              <a:ext uri="{FF2B5EF4-FFF2-40B4-BE49-F238E27FC236}">
                <a16:creationId xmlns:a16="http://schemas.microsoft.com/office/drawing/2014/main" xmlns="" id="{A9357BC8-9ED9-475B-AD7E-DFE14FD23C53}"/>
              </a:ext>
            </a:extLst>
          </p:cNvPr>
          <p:cNvSpPr txBox="1"/>
          <p:nvPr/>
        </p:nvSpPr>
        <p:spPr>
          <a:xfrm>
            <a:off x="8303491" y="7015315"/>
            <a:ext cx="2142836" cy="261610"/>
          </a:xfrm>
          <a:prstGeom prst="rect">
            <a:avLst/>
          </a:prstGeom>
          <a:noFill/>
        </p:spPr>
        <p:txBody>
          <a:bodyPr wrap="square" rtlCol="0">
            <a:spAutoFit/>
          </a:bodyPr>
          <a:lstStyle/>
          <a:p>
            <a:pPr algn="r"/>
            <a:r>
              <a:rPr lang="en-GB" sz="1100" b="1" i="1" dirty="0">
                <a:solidFill>
                  <a:schemeClr val="bg1"/>
                </a:solidFill>
                <a:latin typeface="GaramondItcTEE" pitchFamily="2" charset="0"/>
              </a:rPr>
              <a:t>www.primeramfbank.com</a:t>
            </a:r>
            <a:endParaRPr lang="en-GB" sz="1100" i="1" dirty="0">
              <a:solidFill>
                <a:schemeClr val="bg1"/>
              </a:solidFill>
              <a:latin typeface="GaramondItcTEE" pitchFamily="2" charset="0"/>
            </a:endParaRPr>
          </a:p>
        </p:txBody>
      </p:sp>
      <p:grpSp>
        <p:nvGrpSpPr>
          <p:cNvPr id="11" name="Group 39"/>
          <p:cNvGrpSpPr>
            <a:grpSpLocks/>
          </p:cNvGrpSpPr>
          <p:nvPr/>
        </p:nvGrpSpPr>
        <p:grpSpPr bwMode="auto">
          <a:xfrm>
            <a:off x="158262" y="1019908"/>
            <a:ext cx="10128738" cy="5995407"/>
            <a:chOff x="1043608" y="1628800"/>
            <a:chExt cx="8100392" cy="4752528"/>
          </a:xfrm>
        </p:grpSpPr>
        <p:sp>
          <p:nvSpPr>
            <p:cNvPr id="12" name="Rectangle 16"/>
            <p:cNvSpPr>
              <a:spLocks noChangeArrowheads="1"/>
            </p:cNvSpPr>
            <p:nvPr/>
          </p:nvSpPr>
          <p:spPr bwMode="auto">
            <a:xfrm>
              <a:off x="1043608" y="1628800"/>
              <a:ext cx="8100392" cy="4752528"/>
            </a:xfrm>
            <a:prstGeom prst="rect">
              <a:avLst/>
            </a:prstGeom>
            <a:solidFill>
              <a:schemeClr val="bg1"/>
            </a:solidFill>
            <a:ln w="9525" algn="ctr">
              <a:solidFill>
                <a:srgbClr val="4D4D4D"/>
              </a:solidFill>
              <a:miter lim="800000"/>
              <a:headEnd/>
              <a:tailEnd/>
            </a:ln>
          </p:spPr>
          <p:txBody>
            <a:bodyPr tIns="91440" bIns="91440" anchor="ctr"/>
            <a:lstStyle>
              <a:lvl1pPr marL="120650" indent="-120650"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spcBef>
                  <a:spcPct val="100000"/>
                </a:spcBef>
                <a:buClr>
                  <a:srgbClr val="005086"/>
                </a:buClr>
                <a:buFont typeface="Wingdings" panose="05000000000000000000" pitchFamily="2" charset="2"/>
                <a:buChar char="§"/>
              </a:pPr>
              <a:endParaRPr lang="en-US" altLang="en-US" sz="1400">
                <a:ea typeface="ＭＳ Ｐゴシック" pitchFamily="34" charset="-128"/>
              </a:endParaRPr>
            </a:p>
          </p:txBody>
        </p:sp>
        <p:sp>
          <p:nvSpPr>
            <p:cNvPr id="13" name="Rounded Rectangle 12"/>
            <p:cNvSpPr/>
            <p:nvPr/>
          </p:nvSpPr>
          <p:spPr>
            <a:xfrm>
              <a:off x="2988146" y="3788318"/>
              <a:ext cx="5760597" cy="865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Risk response</a:t>
              </a:r>
            </a:p>
          </p:txBody>
        </p:sp>
        <p:sp>
          <p:nvSpPr>
            <p:cNvPr id="14" name="Rounded Rectangle 13"/>
            <p:cNvSpPr/>
            <p:nvPr/>
          </p:nvSpPr>
          <p:spPr>
            <a:xfrm>
              <a:off x="2988146" y="1844752"/>
              <a:ext cx="5760597" cy="93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Risk identification</a:t>
              </a:r>
            </a:p>
          </p:txBody>
        </p:sp>
        <p:sp>
          <p:nvSpPr>
            <p:cNvPr id="15" name="Rounded Rectangle 14"/>
            <p:cNvSpPr/>
            <p:nvPr/>
          </p:nvSpPr>
          <p:spPr>
            <a:xfrm>
              <a:off x="2988146" y="2853056"/>
              <a:ext cx="5760597" cy="863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Risk assessment</a:t>
              </a:r>
            </a:p>
          </p:txBody>
        </p:sp>
        <p:sp>
          <p:nvSpPr>
            <p:cNvPr id="16" name="Rounded Rectangle 15"/>
            <p:cNvSpPr/>
            <p:nvPr/>
          </p:nvSpPr>
          <p:spPr>
            <a:xfrm>
              <a:off x="3059579" y="4725168"/>
              <a:ext cx="5725674" cy="10797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rPr>
                <a:t>Control activities</a:t>
              </a:r>
            </a:p>
          </p:txBody>
        </p:sp>
        <p:sp>
          <p:nvSpPr>
            <p:cNvPr id="17" name="Rounded Rectangle 16"/>
            <p:cNvSpPr/>
            <p:nvPr/>
          </p:nvSpPr>
          <p:spPr>
            <a:xfrm>
              <a:off x="1115040" y="2997554"/>
              <a:ext cx="1728656" cy="1943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Risk management process</a:t>
              </a:r>
            </a:p>
          </p:txBody>
        </p:sp>
        <p:sp>
          <p:nvSpPr>
            <p:cNvPr id="18" name="Rounded Rectangle 17"/>
            <p:cNvSpPr/>
            <p:nvPr/>
          </p:nvSpPr>
          <p:spPr>
            <a:xfrm>
              <a:off x="7308990" y="2421152"/>
              <a:ext cx="1150850" cy="360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Review and Approval</a:t>
              </a:r>
            </a:p>
          </p:txBody>
        </p:sp>
        <p:sp>
          <p:nvSpPr>
            <p:cNvPr id="19" name="Rounded Rectangle 18"/>
            <p:cNvSpPr/>
            <p:nvPr/>
          </p:nvSpPr>
          <p:spPr>
            <a:xfrm>
              <a:off x="5867651" y="2421152"/>
              <a:ext cx="1441340" cy="360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Event identification</a:t>
              </a:r>
            </a:p>
          </p:txBody>
        </p:sp>
        <p:sp>
          <p:nvSpPr>
            <p:cNvPr id="20" name="Rounded Rectangle 19"/>
            <p:cNvSpPr/>
            <p:nvPr/>
          </p:nvSpPr>
          <p:spPr>
            <a:xfrm>
              <a:off x="4499331" y="2421152"/>
              <a:ext cx="1368320" cy="360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Data sources</a:t>
              </a:r>
            </a:p>
          </p:txBody>
        </p:sp>
        <p:sp>
          <p:nvSpPr>
            <p:cNvPr id="21" name="Rounded Rectangle 20"/>
            <p:cNvSpPr/>
            <p:nvPr/>
          </p:nvSpPr>
          <p:spPr>
            <a:xfrm>
              <a:off x="3132598" y="2421152"/>
              <a:ext cx="1366732" cy="360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Categories</a:t>
              </a:r>
            </a:p>
          </p:txBody>
        </p:sp>
        <p:sp>
          <p:nvSpPr>
            <p:cNvPr id="22" name="Rounded Rectangle 21"/>
            <p:cNvSpPr/>
            <p:nvPr/>
          </p:nvSpPr>
          <p:spPr>
            <a:xfrm>
              <a:off x="3132598" y="3429457"/>
              <a:ext cx="1439752" cy="2874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Risk impact</a:t>
              </a:r>
            </a:p>
          </p:txBody>
        </p:sp>
        <p:sp>
          <p:nvSpPr>
            <p:cNvPr id="23" name="Rounded Rectangle 22"/>
            <p:cNvSpPr/>
            <p:nvPr/>
          </p:nvSpPr>
          <p:spPr>
            <a:xfrm>
              <a:off x="4572350" y="4293265"/>
              <a:ext cx="1368320" cy="360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Transfer</a:t>
              </a:r>
            </a:p>
          </p:txBody>
        </p:sp>
        <p:sp>
          <p:nvSpPr>
            <p:cNvPr id="24" name="Rounded Rectangle 23"/>
            <p:cNvSpPr/>
            <p:nvPr/>
          </p:nvSpPr>
          <p:spPr>
            <a:xfrm>
              <a:off x="3132598" y="4293265"/>
              <a:ext cx="1439752" cy="360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Avoid or eliminate</a:t>
              </a:r>
            </a:p>
          </p:txBody>
        </p:sp>
        <p:sp>
          <p:nvSpPr>
            <p:cNvPr id="25" name="Rounded Rectangle 24"/>
            <p:cNvSpPr/>
            <p:nvPr/>
          </p:nvSpPr>
          <p:spPr>
            <a:xfrm>
              <a:off x="7451855" y="5373024"/>
              <a:ext cx="1223869" cy="431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Policies and procedure</a:t>
              </a:r>
            </a:p>
          </p:txBody>
        </p:sp>
        <p:sp>
          <p:nvSpPr>
            <p:cNvPr id="26" name="Rounded Rectangle 25"/>
            <p:cNvSpPr/>
            <p:nvPr/>
          </p:nvSpPr>
          <p:spPr>
            <a:xfrm>
              <a:off x="6156554" y="5373024"/>
              <a:ext cx="1295301" cy="431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Test and evaluation</a:t>
              </a:r>
            </a:p>
          </p:txBody>
        </p:sp>
        <p:sp>
          <p:nvSpPr>
            <p:cNvPr id="27" name="Rounded Rectangle 26"/>
            <p:cNvSpPr/>
            <p:nvPr/>
          </p:nvSpPr>
          <p:spPr>
            <a:xfrm>
              <a:off x="4572350" y="5373024"/>
              <a:ext cx="1584204" cy="431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Implementation and assign responsibility</a:t>
              </a:r>
            </a:p>
          </p:txBody>
        </p:sp>
        <p:sp>
          <p:nvSpPr>
            <p:cNvPr id="28" name="Rounded Rectangle 27"/>
            <p:cNvSpPr/>
            <p:nvPr/>
          </p:nvSpPr>
          <p:spPr>
            <a:xfrm>
              <a:off x="3275462" y="5373024"/>
              <a:ext cx="1296888" cy="431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Mitigation strategy</a:t>
              </a:r>
            </a:p>
          </p:txBody>
        </p:sp>
        <p:sp>
          <p:nvSpPr>
            <p:cNvPr id="29" name="Rounded Rectangle 28"/>
            <p:cNvSpPr/>
            <p:nvPr/>
          </p:nvSpPr>
          <p:spPr>
            <a:xfrm>
              <a:off x="5940670" y="4293265"/>
              <a:ext cx="1368320" cy="360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Accept or retain</a:t>
              </a:r>
            </a:p>
          </p:txBody>
        </p:sp>
        <p:sp>
          <p:nvSpPr>
            <p:cNvPr id="30" name="Rounded Rectangle 29"/>
            <p:cNvSpPr/>
            <p:nvPr/>
          </p:nvSpPr>
          <p:spPr>
            <a:xfrm>
              <a:off x="7308990" y="4293265"/>
              <a:ext cx="1223869" cy="360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Control</a:t>
              </a:r>
            </a:p>
          </p:txBody>
        </p:sp>
        <p:sp>
          <p:nvSpPr>
            <p:cNvPr id="31" name="Rounded Rectangle 30"/>
            <p:cNvSpPr/>
            <p:nvPr/>
          </p:nvSpPr>
          <p:spPr>
            <a:xfrm>
              <a:off x="4572350" y="3429457"/>
              <a:ext cx="1439753" cy="2874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Inherent and residual risk</a:t>
              </a:r>
            </a:p>
          </p:txBody>
        </p:sp>
        <p:sp>
          <p:nvSpPr>
            <p:cNvPr id="32" name="Rounded Rectangle 31"/>
            <p:cNvSpPr/>
            <p:nvPr/>
          </p:nvSpPr>
          <p:spPr>
            <a:xfrm>
              <a:off x="6012103" y="3429457"/>
              <a:ext cx="1368320" cy="2874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Risk Likelihood </a:t>
              </a:r>
            </a:p>
          </p:txBody>
        </p:sp>
        <p:sp>
          <p:nvSpPr>
            <p:cNvPr id="33" name="Rounded Rectangle 32"/>
            <p:cNvSpPr/>
            <p:nvPr/>
          </p:nvSpPr>
          <p:spPr>
            <a:xfrm>
              <a:off x="7308990" y="3429457"/>
              <a:ext cx="1223869" cy="2874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Risk metric</a:t>
              </a:r>
            </a:p>
          </p:txBody>
        </p:sp>
      </p:grpSp>
      <p:sp>
        <p:nvSpPr>
          <p:cNvPr id="4" name="Footer Placeholder 3"/>
          <p:cNvSpPr>
            <a:spLocks noGrp="1"/>
          </p:cNvSpPr>
          <p:nvPr>
            <p:ph type="ftr" sz="quarter" idx="11"/>
          </p:nvPr>
        </p:nvSpPr>
        <p:spPr/>
        <p:txBody>
          <a:bodyPr/>
          <a:lstStyle/>
          <a:p>
            <a:r>
              <a:rPr lang="en-GB" smtClean="0"/>
              <a:t>9</a:t>
            </a:r>
            <a:endParaRPr lang="en-GB" dirty="0"/>
          </a:p>
        </p:txBody>
      </p:sp>
    </p:spTree>
    <p:extLst>
      <p:ext uri="{BB962C8B-B14F-4D97-AF65-F5344CB8AC3E}">
        <p14:creationId xmlns:p14="http://schemas.microsoft.com/office/powerpoint/2010/main" val="1543713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286</TotalTime>
  <Words>1924</Words>
  <Application>Microsoft Office PowerPoint</Application>
  <PresentationFormat>Custom</PresentationFormat>
  <Paragraphs>376</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Garamond</vt:lpstr>
      <vt:lpstr>GaramondItcTEE</vt:lpstr>
      <vt:lpstr>Lucida Sans</vt:lpstr>
      <vt:lpstr>ＭＳ Ｐゴシック</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Ugah</dc:creator>
  <cp:lastModifiedBy>Gbolahan Olagbaju</cp:lastModifiedBy>
  <cp:revision>19</cp:revision>
  <dcterms:created xsi:type="dcterms:W3CDTF">2018-08-23T12:38:26Z</dcterms:created>
  <dcterms:modified xsi:type="dcterms:W3CDTF">2019-03-13T18:41:58Z</dcterms:modified>
</cp:coreProperties>
</file>