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4" r:id="rId5"/>
    <p:sldMasterId id="214748367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423702A-3A14-43A2-A5B2-4A0FB44E8801}">
  <a:tblStyle styleId="{5423702A-3A14-43A2-A5B2-4A0FB44E880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1.xml"/><Relationship Id="rId19" Type="http://schemas.openxmlformats.org/officeDocument/2006/relationships/slide" Target="slides/slide12.xml"/><Relationship Id="rId6" Type="http://schemas.openxmlformats.org/officeDocument/2006/relationships/slideMaster" Target="slideMasters/slideMaster2.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e13b78112c_2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g2e13b78112c_2_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e1904acc7e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e1904acc7e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e13b78112c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e13b78112c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 reproducible run parameters:</a:t>
            </a:r>
            <a:endParaRPr/>
          </a:p>
          <a:p>
            <a:pPr indent="-298450" lvl="0" marL="457200" rtl="0" algn="l">
              <a:spcBef>
                <a:spcPts val="0"/>
              </a:spcBef>
              <a:spcAft>
                <a:spcPts val="0"/>
              </a:spcAft>
              <a:buSzPts val="1100"/>
              <a:buChar char="-"/>
            </a:pPr>
            <a:r>
              <a:rPr lang="en"/>
              <a:t>Walk-ins:</a:t>
            </a:r>
            <a:endParaRPr/>
          </a:p>
          <a:p>
            <a:pPr indent="-298450" lvl="1" marL="914400" rtl="0" algn="l">
              <a:spcBef>
                <a:spcPts val="0"/>
              </a:spcBef>
              <a:spcAft>
                <a:spcPts val="0"/>
              </a:spcAft>
              <a:buClr>
                <a:schemeClr val="dk1"/>
              </a:buClr>
              <a:buSzPts val="1100"/>
              <a:buChar char="-"/>
            </a:pPr>
            <a:r>
              <a:rPr lang="en">
                <a:solidFill>
                  <a:schemeClr val="dk1"/>
                </a:solidFill>
              </a:rPr>
              <a:t>High flow rate: 30 seconds</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Low flow rate: 1 minute</a:t>
            </a:r>
            <a:endParaRPr/>
          </a:p>
          <a:p>
            <a:pPr indent="-298450" lvl="0" marL="457200" rtl="0" algn="l">
              <a:spcBef>
                <a:spcPts val="0"/>
              </a:spcBef>
              <a:spcAft>
                <a:spcPts val="0"/>
              </a:spcAft>
              <a:buSzPts val="1100"/>
              <a:buChar char="-"/>
            </a:pPr>
            <a:r>
              <a:rPr lang="en"/>
              <a:t>Scheduled arrivals every 15 minutes</a:t>
            </a:r>
            <a:endParaRPr/>
          </a:p>
          <a:p>
            <a:pPr indent="-298450" lvl="0" marL="457200" rtl="0" algn="l">
              <a:spcBef>
                <a:spcPts val="0"/>
              </a:spcBef>
              <a:spcAft>
                <a:spcPts val="0"/>
              </a:spcAft>
              <a:buSzPts val="1100"/>
              <a:buChar char="-"/>
            </a:pPr>
            <a:r>
              <a:rPr lang="en"/>
              <a:t>Testing 1-10 receptionists and 1-10 nurses available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Graphs give idea of what our optimal range to further test is</a:t>
            </a:r>
            <a:endParaRPr/>
          </a:p>
          <a:p>
            <a:pPr indent="-298450" lvl="0" marL="457200" rtl="0" algn="l">
              <a:spcBef>
                <a:spcPts val="0"/>
              </a:spcBef>
              <a:spcAft>
                <a:spcPts val="0"/>
              </a:spcAft>
              <a:buSzPts val="1100"/>
              <a:buChar char="-"/>
            </a:pPr>
            <a:r>
              <a:rPr lang="en"/>
              <a:t>Left: At least 2 receptionists and 4-6 nurses results in 80-high 90 percent vaccinated</a:t>
            </a:r>
            <a:endParaRPr/>
          </a:p>
          <a:p>
            <a:pPr indent="-298450" lvl="0" marL="457200" rtl="0" algn="l">
              <a:spcBef>
                <a:spcPts val="0"/>
              </a:spcBef>
              <a:spcAft>
                <a:spcPts val="0"/>
              </a:spcAft>
              <a:buSzPts val="1100"/>
              <a:buChar char="-"/>
            </a:pPr>
            <a:r>
              <a:rPr lang="en"/>
              <a:t>Top Right: Comparing 2 receptionists to 3 receptionists over range of nurse availability shows that downtime more than doubles, which hurts our objective of minimizing </a:t>
            </a:r>
            <a:r>
              <a:rPr lang="en"/>
              <a:t>staff costs (also, not shown but the decrease in balking from having a third receptionist is minimal compared to the large increase in downtime)</a:t>
            </a:r>
            <a:endParaRPr/>
          </a:p>
          <a:p>
            <a:pPr indent="-298450" lvl="0" marL="457200" rtl="0" algn="l">
              <a:spcBef>
                <a:spcPts val="0"/>
              </a:spcBef>
              <a:spcAft>
                <a:spcPts val="0"/>
              </a:spcAft>
              <a:buSzPts val="1100"/>
              <a:buChar char="-"/>
            </a:pPr>
            <a:r>
              <a:rPr lang="en"/>
              <a:t>Bottom Right: Focusing in on 2 receptionists, nurse free time starts to jump after 5 nurses are available (also, now shown but decrease in reneging after having 4 nurses is minimal compared to large increase in downtime) so given all this evidence and keeping in mind our objective, we think it’s best to run our simulation with the following scenarios:</a:t>
            </a:r>
            <a:endParaRPr/>
          </a:p>
          <a:p>
            <a:pPr indent="-298450" lvl="1" marL="914400" rtl="0" algn="l">
              <a:spcBef>
                <a:spcPts val="0"/>
              </a:spcBef>
              <a:spcAft>
                <a:spcPts val="0"/>
              </a:spcAft>
              <a:buSzPts val="1100"/>
              <a:buChar char="-"/>
            </a:pPr>
            <a:r>
              <a:rPr lang="en"/>
              <a:t>1: 2 receptionists, 4 nurses</a:t>
            </a:r>
            <a:endParaRPr/>
          </a:p>
          <a:p>
            <a:pPr indent="-298450" lvl="1" marL="914400" rtl="0" algn="l">
              <a:spcBef>
                <a:spcPts val="0"/>
              </a:spcBef>
              <a:spcAft>
                <a:spcPts val="0"/>
              </a:spcAft>
              <a:buSzPts val="1100"/>
              <a:buChar char="-"/>
            </a:pPr>
            <a:r>
              <a:rPr lang="en"/>
              <a:t>2: 2 receptionists, 5 nurses</a:t>
            </a:r>
            <a:endParaRPr/>
          </a:p>
          <a:p>
            <a:pPr indent="-298450" lvl="1" marL="914400" rtl="0" algn="l">
              <a:spcBef>
                <a:spcPts val="0"/>
              </a:spcBef>
              <a:spcAft>
                <a:spcPts val="0"/>
              </a:spcAft>
              <a:buSzPts val="1100"/>
              <a:buChar char="-"/>
            </a:pPr>
            <a:r>
              <a:rPr lang="en"/>
              <a:t>3: 2 receptionists, 6 nurses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I can add in those two “not shown” graphs if it’s helpful</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e18763b0e0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e18763b0e0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e1904acc7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e1904acc7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e13b78112c_2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Vaccination clinics play a critical role in public health by ensuring widespread immunization against infectious diseases. Efficient operation of these clinics is essential to maximize the number of patients vaccinated and ensure smooth clinic workflows. We were interested in creating a realistic simulation and aimed to incorporate both walk-ins and patient with scheduled appointments. We also wanted to incorporate balking and reneging, and, on top of that, incorporate two types of patients–relaxed and rushed–for which the balking and reneging thresholds differ.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ultimate objective was to answer: problem statement</a:t>
            </a:r>
            <a:endParaRPr/>
          </a:p>
        </p:txBody>
      </p:sp>
      <p:sp>
        <p:nvSpPr>
          <p:cNvPr id="156" name="Google Shape;156;g2e13b78112c_2_1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e13b78112c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e13b78112c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provide a more in-depth overview of the simulation, we have two different arrival streams–patients with </a:t>
            </a:r>
            <a:r>
              <a:rPr lang="en"/>
              <a:t>appointments</a:t>
            </a:r>
            <a:r>
              <a:rPr lang="en"/>
              <a:t>, which are scheduled at a fixed interval and walk-ins, which are drawn from normal distributions that depend on time of day. We set our appointments to occur every 15 minutes. We have the clinic set to be in a high flow state before work, after work, and during lunch, so walk-ins are modeled as coming in on average every 30 seconds. The clinic is in a low flow state otherwise, so walk-ins are modeled as coming in on average every one minute.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simulation also has two primary resources–receptionists who check the patient in and nurses who administer the vaccine. This is what we systematically vary across runs of our simulation to determine what combination of resources is optima. The processes involved in the simulation are checking-in with the receptionist, balking at the check-in que, reneging in the check-in queue, reneging in the vaccination queue, and getting the vaccine from the nurse. Other parameters we have set are that the simulation time is 12 hours, the mean check-in time is 1 minute, and the mean vaccine time is 3 minutes. Again, we also have two types of patients–relaxed and rushed that are randomly assigned. Relaxed patients balk if the check-in queue is greater than 15 and renege after waiting for 15 times the mean vaccine time plus check-in time. Rushed patients balk if the check-in queue is greater than 5 and renege after waiting for 5 times the mean vaccine time plus check-in time.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e13b78112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e13b78112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event graph helps visualize the process flow.</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e13b78112c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e13b78112c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for event graph.</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e13b78112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e13b78112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outputs of our simulation include…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e13b78112c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e13b78112c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e1904acc7e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e1904acc7e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e1904acc7e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e1904acc7e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 Id="rId3" Type="http://schemas.openxmlformats.org/officeDocument/2006/relationships/image" Target="../media/image16.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57" name="Shape 57"/>
        <p:cNvGrpSpPr/>
        <p:nvPr/>
      </p:nvGrpSpPr>
      <p:grpSpPr>
        <a:xfrm>
          <a:off x="0" y="0"/>
          <a:ext cx="0" cy="0"/>
          <a:chOff x="0" y="0"/>
          <a:chExt cx="0" cy="0"/>
        </a:xfrm>
      </p:grpSpPr>
      <p:sp>
        <p:nvSpPr>
          <p:cNvPr id="58" name="Google Shape;58;p14"/>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14"/>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latin typeface="Arial"/>
                <a:ea typeface="Arial"/>
                <a:cs typeface="Arial"/>
                <a:sym typeface="Aria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60" name="Google Shape;60;p1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4"/>
          <p:cNvSpPr txBox="1"/>
          <p:nvPr>
            <p:ph idx="12" type="sldNum"/>
          </p:nvPr>
        </p:nvSpPr>
        <p:spPr>
          <a:xfrm>
            <a:off x="664201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000000"/>
                </a:solidFill>
                <a:latin typeface="Arial"/>
                <a:ea typeface="Arial"/>
                <a:cs typeface="Arial"/>
                <a:sym typeface="Arial"/>
              </a:defRPr>
            </a:lvl1pPr>
            <a:lvl2pPr indent="0" lvl="1" marL="0" algn="r">
              <a:spcBef>
                <a:spcPts val="0"/>
              </a:spcBef>
              <a:buNone/>
              <a:defRPr b="0" i="0" sz="1200" u="none" cap="none" strike="noStrike">
                <a:solidFill>
                  <a:srgbClr val="000000"/>
                </a:solidFill>
                <a:latin typeface="Arial"/>
                <a:ea typeface="Arial"/>
                <a:cs typeface="Arial"/>
                <a:sym typeface="Arial"/>
              </a:defRPr>
            </a:lvl2pPr>
            <a:lvl3pPr indent="0" lvl="2" marL="0" algn="r">
              <a:spcBef>
                <a:spcPts val="0"/>
              </a:spcBef>
              <a:buNone/>
              <a:defRPr b="0" i="0" sz="1200" u="none" cap="none" strike="noStrike">
                <a:solidFill>
                  <a:srgbClr val="000000"/>
                </a:solidFill>
                <a:latin typeface="Arial"/>
                <a:ea typeface="Arial"/>
                <a:cs typeface="Arial"/>
                <a:sym typeface="Arial"/>
              </a:defRPr>
            </a:lvl3pPr>
            <a:lvl4pPr indent="0" lvl="3" marL="0" algn="r">
              <a:spcBef>
                <a:spcPts val="0"/>
              </a:spcBef>
              <a:buNone/>
              <a:defRPr b="0" i="0" sz="1200" u="none" cap="none" strike="noStrike">
                <a:solidFill>
                  <a:srgbClr val="000000"/>
                </a:solidFill>
                <a:latin typeface="Arial"/>
                <a:ea typeface="Arial"/>
                <a:cs typeface="Arial"/>
                <a:sym typeface="Arial"/>
              </a:defRPr>
            </a:lvl4pPr>
            <a:lvl5pPr indent="0" lvl="4" marL="0" algn="r">
              <a:spcBef>
                <a:spcPts val="0"/>
              </a:spcBef>
              <a:buNone/>
              <a:defRPr b="0" i="0" sz="1200" u="none" cap="none" strike="noStrike">
                <a:solidFill>
                  <a:srgbClr val="000000"/>
                </a:solidFill>
                <a:latin typeface="Arial"/>
                <a:ea typeface="Arial"/>
                <a:cs typeface="Arial"/>
                <a:sym typeface="Arial"/>
              </a:defRPr>
            </a:lvl5pPr>
            <a:lvl6pPr indent="0" lvl="5" marL="0" algn="r">
              <a:spcBef>
                <a:spcPts val="0"/>
              </a:spcBef>
              <a:buNone/>
              <a:defRPr b="0" i="0" sz="1200" u="none" cap="none" strike="noStrike">
                <a:solidFill>
                  <a:srgbClr val="000000"/>
                </a:solidFill>
                <a:latin typeface="Arial"/>
                <a:ea typeface="Arial"/>
                <a:cs typeface="Arial"/>
                <a:sym typeface="Arial"/>
              </a:defRPr>
            </a:lvl6pPr>
            <a:lvl7pPr indent="0" lvl="6" marL="0" algn="r">
              <a:spcBef>
                <a:spcPts val="0"/>
              </a:spcBef>
              <a:buNone/>
              <a:defRPr b="0" i="0" sz="1200" u="none" cap="none" strike="noStrike">
                <a:solidFill>
                  <a:srgbClr val="000000"/>
                </a:solidFill>
                <a:latin typeface="Arial"/>
                <a:ea typeface="Arial"/>
                <a:cs typeface="Arial"/>
                <a:sym typeface="Arial"/>
              </a:defRPr>
            </a:lvl7pPr>
            <a:lvl8pPr indent="0" lvl="7" marL="0" algn="r">
              <a:spcBef>
                <a:spcPts val="0"/>
              </a:spcBef>
              <a:buNone/>
              <a:defRPr b="0" i="0" sz="1200" u="none" cap="none" strike="noStrike">
                <a:solidFill>
                  <a:srgbClr val="000000"/>
                </a:solidFill>
                <a:latin typeface="Arial"/>
                <a:ea typeface="Arial"/>
                <a:cs typeface="Arial"/>
                <a:sym typeface="Arial"/>
              </a:defRPr>
            </a:lvl8pPr>
            <a:lvl9pPr indent="0" lvl="8" marL="0" algn="r">
              <a:spcBef>
                <a:spcPts val="0"/>
              </a:spcBef>
              <a:buNone/>
              <a:defRPr b="0" i="0" sz="12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parator Page">
  <p:cSld name="Separator Page">
    <p:bg>
      <p:bgPr>
        <a:blipFill>
          <a:blip r:embed="rId2">
            <a:alphaModFix/>
          </a:blip>
          <a:stretch>
            <a:fillRect/>
          </a:stretch>
        </a:blipFill>
      </p:bgPr>
    </p:bg>
    <p:spTree>
      <p:nvGrpSpPr>
        <p:cNvPr id="63" name="Shape 63"/>
        <p:cNvGrpSpPr/>
        <p:nvPr/>
      </p:nvGrpSpPr>
      <p:grpSpPr>
        <a:xfrm>
          <a:off x="0" y="0"/>
          <a:ext cx="0" cy="0"/>
          <a:chOff x="0" y="0"/>
          <a:chExt cx="0" cy="0"/>
        </a:xfrm>
      </p:grpSpPr>
      <p:pic>
        <p:nvPicPr>
          <p:cNvPr id="64" name="Google Shape;64;p15"/>
          <p:cNvPicPr preferRelativeResize="0"/>
          <p:nvPr/>
        </p:nvPicPr>
        <p:blipFill rotWithShape="1">
          <a:blip r:embed="rId3">
            <a:alphaModFix/>
          </a:blip>
          <a:srcRect b="0" l="0" r="0" t="0"/>
          <a:stretch/>
        </p:blipFill>
        <p:spPr>
          <a:xfrm>
            <a:off x="0" y="0"/>
            <a:ext cx="6858000" cy="5143500"/>
          </a:xfrm>
          <a:prstGeom prst="rect">
            <a:avLst/>
          </a:prstGeom>
          <a:noFill/>
          <a:ln>
            <a:noFill/>
          </a:ln>
        </p:spPr>
      </p:pic>
      <p:sp>
        <p:nvSpPr>
          <p:cNvPr id="65" name="Google Shape;65;p15"/>
          <p:cNvSpPr txBox="1"/>
          <p:nvPr>
            <p:ph type="title"/>
          </p:nvPr>
        </p:nvSpPr>
        <p:spPr>
          <a:xfrm>
            <a:off x="0" y="1542060"/>
            <a:ext cx="9144000" cy="205416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Arial"/>
              <a:buNone/>
              <a:defRPr>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66" name="Shape 66"/>
        <p:cNvGrpSpPr/>
        <p:nvPr/>
      </p:nvGrpSpPr>
      <p:grpSpPr>
        <a:xfrm>
          <a:off x="0" y="0"/>
          <a:ext cx="0" cy="0"/>
          <a:chOff x="0" y="0"/>
          <a:chExt cx="0" cy="0"/>
        </a:xfrm>
      </p:grpSpPr>
      <p:sp>
        <p:nvSpPr>
          <p:cNvPr id="67" name="Google Shape;67;p16"/>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6"/>
          <p:cNvSpPr txBox="1"/>
          <p:nvPr>
            <p:ph idx="12" type="sldNum"/>
          </p:nvPr>
        </p:nvSpPr>
        <p:spPr>
          <a:xfrm>
            <a:off x="664201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ster 2">
  <p:cSld name="Master 2">
    <p:spTree>
      <p:nvGrpSpPr>
        <p:cNvPr id="71" name="Shape 71"/>
        <p:cNvGrpSpPr/>
        <p:nvPr/>
      </p:nvGrpSpPr>
      <p:grpSpPr>
        <a:xfrm>
          <a:off x="0" y="0"/>
          <a:ext cx="0" cy="0"/>
          <a:chOff x="0" y="0"/>
          <a:chExt cx="0" cy="0"/>
        </a:xfrm>
      </p:grpSpPr>
      <p:pic>
        <p:nvPicPr>
          <p:cNvPr id="72" name="Google Shape;72;p17"/>
          <p:cNvPicPr preferRelativeResize="0"/>
          <p:nvPr/>
        </p:nvPicPr>
        <p:blipFill rotWithShape="1">
          <a:blip r:embed="rId2">
            <a:alphaModFix/>
          </a:blip>
          <a:srcRect b="0" l="0" r="0" t="0"/>
          <a:stretch/>
        </p:blipFill>
        <p:spPr>
          <a:xfrm>
            <a:off x="0" y="0"/>
            <a:ext cx="6858000" cy="5143500"/>
          </a:xfrm>
          <a:prstGeom prst="rect">
            <a:avLst/>
          </a:prstGeom>
          <a:noFill/>
          <a:ln>
            <a:noFill/>
          </a:ln>
        </p:spPr>
      </p:pic>
      <p:sp>
        <p:nvSpPr>
          <p:cNvPr id="73" name="Google Shape;73;p1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7"/>
          <p:cNvSpPr txBox="1"/>
          <p:nvPr>
            <p:ph idx="12" type="sldNum"/>
          </p:nvPr>
        </p:nvSpPr>
        <p:spPr>
          <a:xfrm>
            <a:off x="664201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000000"/>
                </a:solidFill>
                <a:latin typeface="Arial"/>
                <a:ea typeface="Arial"/>
                <a:cs typeface="Arial"/>
                <a:sym typeface="Arial"/>
              </a:defRPr>
            </a:lvl1pPr>
            <a:lvl2pPr indent="0" lvl="1" marL="0" algn="r">
              <a:spcBef>
                <a:spcPts val="0"/>
              </a:spcBef>
              <a:buNone/>
              <a:defRPr b="0" i="0" sz="1200" u="none" cap="none" strike="noStrike">
                <a:solidFill>
                  <a:srgbClr val="000000"/>
                </a:solidFill>
                <a:latin typeface="Arial"/>
                <a:ea typeface="Arial"/>
                <a:cs typeface="Arial"/>
                <a:sym typeface="Arial"/>
              </a:defRPr>
            </a:lvl2pPr>
            <a:lvl3pPr indent="0" lvl="2" marL="0" algn="r">
              <a:spcBef>
                <a:spcPts val="0"/>
              </a:spcBef>
              <a:buNone/>
              <a:defRPr b="0" i="0" sz="1200" u="none" cap="none" strike="noStrike">
                <a:solidFill>
                  <a:srgbClr val="000000"/>
                </a:solidFill>
                <a:latin typeface="Arial"/>
                <a:ea typeface="Arial"/>
                <a:cs typeface="Arial"/>
                <a:sym typeface="Arial"/>
              </a:defRPr>
            </a:lvl3pPr>
            <a:lvl4pPr indent="0" lvl="3" marL="0" algn="r">
              <a:spcBef>
                <a:spcPts val="0"/>
              </a:spcBef>
              <a:buNone/>
              <a:defRPr b="0" i="0" sz="1200" u="none" cap="none" strike="noStrike">
                <a:solidFill>
                  <a:srgbClr val="000000"/>
                </a:solidFill>
                <a:latin typeface="Arial"/>
                <a:ea typeface="Arial"/>
                <a:cs typeface="Arial"/>
                <a:sym typeface="Arial"/>
              </a:defRPr>
            </a:lvl4pPr>
            <a:lvl5pPr indent="0" lvl="4" marL="0" algn="r">
              <a:spcBef>
                <a:spcPts val="0"/>
              </a:spcBef>
              <a:buNone/>
              <a:defRPr b="0" i="0" sz="1200" u="none" cap="none" strike="noStrike">
                <a:solidFill>
                  <a:srgbClr val="000000"/>
                </a:solidFill>
                <a:latin typeface="Arial"/>
                <a:ea typeface="Arial"/>
                <a:cs typeface="Arial"/>
                <a:sym typeface="Arial"/>
              </a:defRPr>
            </a:lvl5pPr>
            <a:lvl6pPr indent="0" lvl="5" marL="0" algn="r">
              <a:spcBef>
                <a:spcPts val="0"/>
              </a:spcBef>
              <a:buNone/>
              <a:defRPr b="0" i="0" sz="1200" u="none" cap="none" strike="noStrike">
                <a:solidFill>
                  <a:srgbClr val="000000"/>
                </a:solidFill>
                <a:latin typeface="Arial"/>
                <a:ea typeface="Arial"/>
                <a:cs typeface="Arial"/>
                <a:sym typeface="Arial"/>
              </a:defRPr>
            </a:lvl6pPr>
            <a:lvl7pPr indent="0" lvl="6" marL="0" algn="r">
              <a:spcBef>
                <a:spcPts val="0"/>
              </a:spcBef>
              <a:buNone/>
              <a:defRPr b="0" i="0" sz="1200" u="none" cap="none" strike="noStrike">
                <a:solidFill>
                  <a:srgbClr val="000000"/>
                </a:solidFill>
                <a:latin typeface="Arial"/>
                <a:ea typeface="Arial"/>
                <a:cs typeface="Arial"/>
                <a:sym typeface="Arial"/>
              </a:defRPr>
            </a:lvl7pPr>
            <a:lvl8pPr indent="0" lvl="7" marL="0" algn="r">
              <a:spcBef>
                <a:spcPts val="0"/>
              </a:spcBef>
              <a:buNone/>
              <a:defRPr b="0" i="0" sz="1200" u="none" cap="none" strike="noStrike">
                <a:solidFill>
                  <a:srgbClr val="000000"/>
                </a:solidFill>
                <a:latin typeface="Arial"/>
                <a:ea typeface="Arial"/>
                <a:cs typeface="Arial"/>
                <a:sym typeface="Arial"/>
              </a:defRPr>
            </a:lvl8pPr>
            <a:lvl9pPr indent="0" lvl="8" marL="0" algn="r">
              <a:spcBef>
                <a:spcPts val="0"/>
              </a:spcBef>
              <a:buNone/>
              <a:defRPr b="0" i="0" sz="12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76" name="Google Shape;76;p17"/>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ster 3">
  <p:cSld name="Master 3">
    <p:spTree>
      <p:nvGrpSpPr>
        <p:cNvPr id="77" name="Shape 77"/>
        <p:cNvGrpSpPr/>
        <p:nvPr/>
      </p:nvGrpSpPr>
      <p:grpSpPr>
        <a:xfrm>
          <a:off x="0" y="0"/>
          <a:ext cx="0" cy="0"/>
          <a:chOff x="0" y="0"/>
          <a:chExt cx="0" cy="0"/>
        </a:xfrm>
      </p:grpSpPr>
      <p:pic>
        <p:nvPicPr>
          <p:cNvPr id="78" name="Google Shape;78;p18"/>
          <p:cNvPicPr preferRelativeResize="0"/>
          <p:nvPr/>
        </p:nvPicPr>
        <p:blipFill rotWithShape="1">
          <a:blip r:embed="rId2">
            <a:alphaModFix/>
          </a:blip>
          <a:srcRect b="0" l="0" r="0" t="0"/>
          <a:stretch/>
        </p:blipFill>
        <p:spPr>
          <a:xfrm>
            <a:off x="0" y="0"/>
            <a:ext cx="6858000" cy="5143500"/>
          </a:xfrm>
          <a:prstGeom prst="rect">
            <a:avLst/>
          </a:prstGeom>
          <a:noFill/>
          <a:ln>
            <a:noFill/>
          </a:ln>
        </p:spPr>
      </p:pic>
      <p:sp>
        <p:nvSpPr>
          <p:cNvPr id="79" name="Google Shape;79;p1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8"/>
          <p:cNvSpPr txBox="1"/>
          <p:nvPr>
            <p:ph idx="12" type="sldNum"/>
          </p:nvPr>
        </p:nvSpPr>
        <p:spPr>
          <a:xfrm>
            <a:off x="664201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82" name="Google Shape;82;p18"/>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3" name="Shape 83"/>
        <p:cNvGrpSpPr/>
        <p:nvPr/>
      </p:nvGrpSpPr>
      <p:grpSpPr>
        <a:xfrm>
          <a:off x="0" y="0"/>
          <a:ext cx="0" cy="0"/>
          <a:chOff x="0" y="0"/>
          <a:chExt cx="0" cy="0"/>
        </a:xfrm>
      </p:grpSpPr>
      <p:sp>
        <p:nvSpPr>
          <p:cNvPr id="84" name="Google Shape;84;p19"/>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19"/>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a:latin typeface="Arial"/>
                <a:ea typeface="Arial"/>
                <a:cs typeface="Arial"/>
                <a:sym typeface="Arial"/>
              </a:defRPr>
            </a:lvl1pPr>
            <a:lvl2pPr indent="-406400" lvl="1" marL="914400" algn="l">
              <a:spcBef>
                <a:spcPts val="560"/>
              </a:spcBef>
              <a:spcAft>
                <a:spcPts val="0"/>
              </a:spcAft>
              <a:buClr>
                <a:schemeClr val="dk1"/>
              </a:buClr>
              <a:buSzPts val="2800"/>
              <a:buChar char="–"/>
              <a:defRPr>
                <a:latin typeface="Arial"/>
                <a:ea typeface="Arial"/>
                <a:cs typeface="Arial"/>
                <a:sym typeface="Arial"/>
              </a:defRPr>
            </a:lvl2pPr>
            <a:lvl3pPr indent="-381000" lvl="2" marL="1371600" algn="l">
              <a:spcBef>
                <a:spcPts val="480"/>
              </a:spcBef>
              <a:spcAft>
                <a:spcPts val="0"/>
              </a:spcAft>
              <a:buClr>
                <a:schemeClr val="dk1"/>
              </a:buClr>
              <a:buSzPts val="2400"/>
              <a:buChar char="•"/>
              <a:defRPr>
                <a:latin typeface="Arial"/>
                <a:ea typeface="Arial"/>
                <a:cs typeface="Arial"/>
                <a:sym typeface="Arial"/>
              </a:defRPr>
            </a:lvl3pPr>
            <a:lvl4pPr indent="-355600" lvl="3" marL="1828800" algn="l">
              <a:spcBef>
                <a:spcPts val="400"/>
              </a:spcBef>
              <a:spcAft>
                <a:spcPts val="0"/>
              </a:spcAft>
              <a:buClr>
                <a:schemeClr val="dk1"/>
              </a:buClr>
              <a:buSzPts val="2000"/>
              <a:buChar char="–"/>
              <a:defRPr>
                <a:latin typeface="Arial"/>
                <a:ea typeface="Arial"/>
                <a:cs typeface="Arial"/>
                <a:sym typeface="Arial"/>
              </a:defRPr>
            </a:lvl4pPr>
            <a:lvl5pPr indent="-355600" lvl="4" marL="2286000" algn="l">
              <a:spcBef>
                <a:spcPts val="400"/>
              </a:spcBef>
              <a:spcAft>
                <a:spcPts val="0"/>
              </a:spcAft>
              <a:buClr>
                <a:schemeClr val="dk1"/>
              </a:buClr>
              <a:buSzPts val="2000"/>
              <a:buChar char="»"/>
              <a:defRPr>
                <a:latin typeface="Arial"/>
                <a:ea typeface="Arial"/>
                <a:cs typeface="Arial"/>
                <a:sym typeface="Aria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6" name="Google Shape;86;p1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9"/>
          <p:cNvSpPr txBox="1"/>
          <p:nvPr>
            <p:ph idx="12" type="sldNum"/>
          </p:nvPr>
        </p:nvSpPr>
        <p:spPr>
          <a:xfrm>
            <a:off x="664201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000000"/>
                </a:solidFill>
                <a:latin typeface="Arial"/>
                <a:ea typeface="Arial"/>
                <a:cs typeface="Arial"/>
                <a:sym typeface="Arial"/>
              </a:defRPr>
            </a:lvl1pPr>
            <a:lvl2pPr indent="0" lvl="1" marL="0" algn="r">
              <a:spcBef>
                <a:spcPts val="0"/>
              </a:spcBef>
              <a:buNone/>
              <a:defRPr b="0" i="0" sz="1200" u="none" cap="none" strike="noStrike">
                <a:solidFill>
                  <a:srgbClr val="000000"/>
                </a:solidFill>
                <a:latin typeface="Arial"/>
                <a:ea typeface="Arial"/>
                <a:cs typeface="Arial"/>
                <a:sym typeface="Arial"/>
              </a:defRPr>
            </a:lvl2pPr>
            <a:lvl3pPr indent="0" lvl="2" marL="0" algn="r">
              <a:spcBef>
                <a:spcPts val="0"/>
              </a:spcBef>
              <a:buNone/>
              <a:defRPr b="0" i="0" sz="1200" u="none" cap="none" strike="noStrike">
                <a:solidFill>
                  <a:srgbClr val="000000"/>
                </a:solidFill>
                <a:latin typeface="Arial"/>
                <a:ea typeface="Arial"/>
                <a:cs typeface="Arial"/>
                <a:sym typeface="Arial"/>
              </a:defRPr>
            </a:lvl3pPr>
            <a:lvl4pPr indent="0" lvl="3" marL="0" algn="r">
              <a:spcBef>
                <a:spcPts val="0"/>
              </a:spcBef>
              <a:buNone/>
              <a:defRPr b="0" i="0" sz="1200" u="none" cap="none" strike="noStrike">
                <a:solidFill>
                  <a:srgbClr val="000000"/>
                </a:solidFill>
                <a:latin typeface="Arial"/>
                <a:ea typeface="Arial"/>
                <a:cs typeface="Arial"/>
                <a:sym typeface="Arial"/>
              </a:defRPr>
            </a:lvl4pPr>
            <a:lvl5pPr indent="0" lvl="4" marL="0" algn="r">
              <a:spcBef>
                <a:spcPts val="0"/>
              </a:spcBef>
              <a:buNone/>
              <a:defRPr b="0" i="0" sz="1200" u="none" cap="none" strike="noStrike">
                <a:solidFill>
                  <a:srgbClr val="000000"/>
                </a:solidFill>
                <a:latin typeface="Arial"/>
                <a:ea typeface="Arial"/>
                <a:cs typeface="Arial"/>
                <a:sym typeface="Arial"/>
              </a:defRPr>
            </a:lvl5pPr>
            <a:lvl6pPr indent="0" lvl="5" marL="0" algn="r">
              <a:spcBef>
                <a:spcPts val="0"/>
              </a:spcBef>
              <a:buNone/>
              <a:defRPr b="0" i="0" sz="1200" u="none" cap="none" strike="noStrike">
                <a:solidFill>
                  <a:srgbClr val="000000"/>
                </a:solidFill>
                <a:latin typeface="Arial"/>
                <a:ea typeface="Arial"/>
                <a:cs typeface="Arial"/>
                <a:sym typeface="Arial"/>
              </a:defRPr>
            </a:lvl6pPr>
            <a:lvl7pPr indent="0" lvl="6" marL="0" algn="r">
              <a:spcBef>
                <a:spcPts val="0"/>
              </a:spcBef>
              <a:buNone/>
              <a:defRPr b="0" i="0" sz="1200" u="none" cap="none" strike="noStrike">
                <a:solidFill>
                  <a:srgbClr val="000000"/>
                </a:solidFill>
                <a:latin typeface="Arial"/>
                <a:ea typeface="Arial"/>
                <a:cs typeface="Arial"/>
                <a:sym typeface="Arial"/>
              </a:defRPr>
            </a:lvl7pPr>
            <a:lvl8pPr indent="0" lvl="7" marL="0" algn="r">
              <a:spcBef>
                <a:spcPts val="0"/>
              </a:spcBef>
              <a:buNone/>
              <a:defRPr b="0" i="0" sz="1200" u="none" cap="none" strike="noStrike">
                <a:solidFill>
                  <a:srgbClr val="000000"/>
                </a:solidFill>
                <a:latin typeface="Arial"/>
                <a:ea typeface="Arial"/>
                <a:cs typeface="Arial"/>
                <a:sym typeface="Arial"/>
              </a:defRPr>
            </a:lvl8pPr>
            <a:lvl9pPr indent="0" lvl="8" marL="0" algn="r">
              <a:spcBef>
                <a:spcPts val="0"/>
              </a:spcBef>
              <a:buNone/>
              <a:defRPr b="0" i="0" sz="12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9" name="Shape 89"/>
        <p:cNvGrpSpPr/>
        <p:nvPr/>
      </p:nvGrpSpPr>
      <p:grpSpPr>
        <a:xfrm>
          <a:off x="0" y="0"/>
          <a:ext cx="0" cy="0"/>
          <a:chOff x="0" y="0"/>
          <a:chExt cx="0" cy="0"/>
        </a:xfrm>
      </p:grpSpPr>
      <p:sp>
        <p:nvSpPr>
          <p:cNvPr id="90" name="Google Shape;90;p20"/>
          <p:cNvSpPr txBox="1"/>
          <p:nvPr>
            <p:ph type="title"/>
          </p:nvPr>
        </p:nvSpPr>
        <p:spPr>
          <a:xfrm>
            <a:off x="722313" y="3305175"/>
            <a:ext cx="7772400" cy="102155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3200"/>
              <a:buFont typeface="Arial"/>
              <a:buNone/>
              <a:defRPr b="1" sz="3200" cap="none">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20"/>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latin typeface="Arial"/>
                <a:ea typeface="Arial"/>
                <a:cs typeface="Arial"/>
                <a:sym typeface="Aria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92" name="Google Shape;92;p2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0"/>
          <p:cNvSpPr txBox="1"/>
          <p:nvPr>
            <p:ph idx="12" type="sldNum"/>
          </p:nvPr>
        </p:nvSpPr>
        <p:spPr>
          <a:xfrm>
            <a:off x="664201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000000"/>
                </a:solidFill>
                <a:latin typeface="Arial"/>
                <a:ea typeface="Arial"/>
                <a:cs typeface="Arial"/>
                <a:sym typeface="Arial"/>
              </a:defRPr>
            </a:lvl1pPr>
            <a:lvl2pPr indent="0" lvl="1" marL="0" algn="r">
              <a:spcBef>
                <a:spcPts val="0"/>
              </a:spcBef>
              <a:buNone/>
              <a:defRPr b="0" i="0" sz="1200" u="none" cap="none" strike="noStrike">
                <a:solidFill>
                  <a:srgbClr val="000000"/>
                </a:solidFill>
                <a:latin typeface="Arial"/>
                <a:ea typeface="Arial"/>
                <a:cs typeface="Arial"/>
                <a:sym typeface="Arial"/>
              </a:defRPr>
            </a:lvl2pPr>
            <a:lvl3pPr indent="0" lvl="2" marL="0" algn="r">
              <a:spcBef>
                <a:spcPts val="0"/>
              </a:spcBef>
              <a:buNone/>
              <a:defRPr b="0" i="0" sz="1200" u="none" cap="none" strike="noStrike">
                <a:solidFill>
                  <a:srgbClr val="000000"/>
                </a:solidFill>
                <a:latin typeface="Arial"/>
                <a:ea typeface="Arial"/>
                <a:cs typeface="Arial"/>
                <a:sym typeface="Arial"/>
              </a:defRPr>
            </a:lvl3pPr>
            <a:lvl4pPr indent="0" lvl="3" marL="0" algn="r">
              <a:spcBef>
                <a:spcPts val="0"/>
              </a:spcBef>
              <a:buNone/>
              <a:defRPr b="0" i="0" sz="1200" u="none" cap="none" strike="noStrike">
                <a:solidFill>
                  <a:srgbClr val="000000"/>
                </a:solidFill>
                <a:latin typeface="Arial"/>
                <a:ea typeface="Arial"/>
                <a:cs typeface="Arial"/>
                <a:sym typeface="Arial"/>
              </a:defRPr>
            </a:lvl4pPr>
            <a:lvl5pPr indent="0" lvl="4" marL="0" algn="r">
              <a:spcBef>
                <a:spcPts val="0"/>
              </a:spcBef>
              <a:buNone/>
              <a:defRPr b="0" i="0" sz="1200" u="none" cap="none" strike="noStrike">
                <a:solidFill>
                  <a:srgbClr val="000000"/>
                </a:solidFill>
                <a:latin typeface="Arial"/>
                <a:ea typeface="Arial"/>
                <a:cs typeface="Arial"/>
                <a:sym typeface="Arial"/>
              </a:defRPr>
            </a:lvl5pPr>
            <a:lvl6pPr indent="0" lvl="5" marL="0" algn="r">
              <a:spcBef>
                <a:spcPts val="0"/>
              </a:spcBef>
              <a:buNone/>
              <a:defRPr b="0" i="0" sz="1200" u="none" cap="none" strike="noStrike">
                <a:solidFill>
                  <a:srgbClr val="000000"/>
                </a:solidFill>
                <a:latin typeface="Arial"/>
                <a:ea typeface="Arial"/>
                <a:cs typeface="Arial"/>
                <a:sym typeface="Arial"/>
              </a:defRPr>
            </a:lvl6pPr>
            <a:lvl7pPr indent="0" lvl="6" marL="0" algn="r">
              <a:spcBef>
                <a:spcPts val="0"/>
              </a:spcBef>
              <a:buNone/>
              <a:defRPr b="0" i="0" sz="1200" u="none" cap="none" strike="noStrike">
                <a:solidFill>
                  <a:srgbClr val="000000"/>
                </a:solidFill>
                <a:latin typeface="Arial"/>
                <a:ea typeface="Arial"/>
                <a:cs typeface="Arial"/>
                <a:sym typeface="Arial"/>
              </a:defRPr>
            </a:lvl7pPr>
            <a:lvl8pPr indent="0" lvl="7" marL="0" algn="r">
              <a:spcBef>
                <a:spcPts val="0"/>
              </a:spcBef>
              <a:buNone/>
              <a:defRPr b="0" i="0" sz="1200" u="none" cap="none" strike="noStrike">
                <a:solidFill>
                  <a:srgbClr val="000000"/>
                </a:solidFill>
                <a:latin typeface="Arial"/>
                <a:ea typeface="Arial"/>
                <a:cs typeface="Arial"/>
                <a:sym typeface="Arial"/>
              </a:defRPr>
            </a:lvl8pPr>
            <a:lvl9pPr indent="0" lvl="8" marL="0" algn="r">
              <a:spcBef>
                <a:spcPts val="0"/>
              </a:spcBef>
              <a:buNone/>
              <a:defRPr b="0" i="0" sz="12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5" name="Shape 95"/>
        <p:cNvGrpSpPr/>
        <p:nvPr/>
      </p:nvGrpSpPr>
      <p:grpSpPr>
        <a:xfrm>
          <a:off x="0" y="0"/>
          <a:ext cx="0" cy="0"/>
          <a:chOff x="0" y="0"/>
          <a:chExt cx="0" cy="0"/>
        </a:xfrm>
      </p:grpSpPr>
      <p:sp>
        <p:nvSpPr>
          <p:cNvPr id="96" name="Google Shape;96;p21"/>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21"/>
          <p:cNvSpPr txBox="1"/>
          <p:nvPr>
            <p:ph idx="1" type="body"/>
          </p:nvPr>
        </p:nvSpPr>
        <p:spPr>
          <a:xfrm>
            <a:off x="457200" y="1200150"/>
            <a:ext cx="4038600" cy="3394472"/>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atin typeface="Arial"/>
                <a:ea typeface="Arial"/>
                <a:cs typeface="Arial"/>
                <a:sym typeface="Arial"/>
              </a:defRPr>
            </a:lvl1pPr>
            <a:lvl2pPr indent="-381000" lvl="1" marL="914400" algn="l">
              <a:spcBef>
                <a:spcPts val="480"/>
              </a:spcBef>
              <a:spcAft>
                <a:spcPts val="0"/>
              </a:spcAft>
              <a:buClr>
                <a:schemeClr val="dk1"/>
              </a:buClr>
              <a:buSzPts val="2400"/>
              <a:buChar char="–"/>
              <a:defRPr sz="2400">
                <a:latin typeface="Arial"/>
                <a:ea typeface="Arial"/>
                <a:cs typeface="Arial"/>
                <a:sym typeface="Arial"/>
              </a:defRPr>
            </a:lvl2pPr>
            <a:lvl3pPr indent="-355600" lvl="2" marL="1371600" algn="l">
              <a:spcBef>
                <a:spcPts val="400"/>
              </a:spcBef>
              <a:spcAft>
                <a:spcPts val="0"/>
              </a:spcAft>
              <a:buClr>
                <a:schemeClr val="dk1"/>
              </a:buClr>
              <a:buSzPts val="2000"/>
              <a:buChar char="•"/>
              <a:defRPr sz="2000">
                <a:latin typeface="Arial"/>
                <a:ea typeface="Arial"/>
                <a:cs typeface="Arial"/>
                <a:sym typeface="Arial"/>
              </a:defRPr>
            </a:lvl3pPr>
            <a:lvl4pPr indent="-342900" lvl="3" marL="1828800" algn="l">
              <a:spcBef>
                <a:spcPts val="360"/>
              </a:spcBef>
              <a:spcAft>
                <a:spcPts val="0"/>
              </a:spcAft>
              <a:buClr>
                <a:schemeClr val="dk1"/>
              </a:buClr>
              <a:buSzPts val="1800"/>
              <a:buChar char="–"/>
              <a:defRPr sz="1800">
                <a:latin typeface="Arial"/>
                <a:ea typeface="Arial"/>
                <a:cs typeface="Arial"/>
                <a:sym typeface="Arial"/>
              </a:defRPr>
            </a:lvl4pPr>
            <a:lvl5pPr indent="-342900" lvl="4" marL="2286000" algn="l">
              <a:spcBef>
                <a:spcPts val="360"/>
              </a:spcBef>
              <a:spcAft>
                <a:spcPts val="0"/>
              </a:spcAft>
              <a:buClr>
                <a:schemeClr val="dk1"/>
              </a:buClr>
              <a:buSzPts val="1800"/>
              <a:buChar char="»"/>
              <a:defRPr sz="1800">
                <a:latin typeface="Arial"/>
                <a:ea typeface="Arial"/>
                <a:cs typeface="Arial"/>
                <a:sym typeface="Arial"/>
              </a:defRPr>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98" name="Google Shape;98;p21"/>
          <p:cNvSpPr txBox="1"/>
          <p:nvPr>
            <p:ph idx="2" type="body"/>
          </p:nvPr>
        </p:nvSpPr>
        <p:spPr>
          <a:xfrm>
            <a:off x="4648200" y="1200150"/>
            <a:ext cx="4038600" cy="3394472"/>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atin typeface="Arial"/>
                <a:ea typeface="Arial"/>
                <a:cs typeface="Arial"/>
                <a:sym typeface="Arial"/>
              </a:defRPr>
            </a:lvl1pPr>
            <a:lvl2pPr indent="-381000" lvl="1" marL="914400" algn="l">
              <a:spcBef>
                <a:spcPts val="480"/>
              </a:spcBef>
              <a:spcAft>
                <a:spcPts val="0"/>
              </a:spcAft>
              <a:buClr>
                <a:schemeClr val="dk1"/>
              </a:buClr>
              <a:buSzPts val="2400"/>
              <a:buChar char="–"/>
              <a:defRPr sz="2400">
                <a:latin typeface="Arial"/>
                <a:ea typeface="Arial"/>
                <a:cs typeface="Arial"/>
                <a:sym typeface="Arial"/>
              </a:defRPr>
            </a:lvl2pPr>
            <a:lvl3pPr indent="-355600" lvl="2" marL="1371600" algn="l">
              <a:spcBef>
                <a:spcPts val="400"/>
              </a:spcBef>
              <a:spcAft>
                <a:spcPts val="0"/>
              </a:spcAft>
              <a:buClr>
                <a:schemeClr val="dk1"/>
              </a:buClr>
              <a:buSzPts val="2000"/>
              <a:buChar char="•"/>
              <a:defRPr sz="2000">
                <a:latin typeface="Arial"/>
                <a:ea typeface="Arial"/>
                <a:cs typeface="Arial"/>
                <a:sym typeface="Arial"/>
              </a:defRPr>
            </a:lvl3pPr>
            <a:lvl4pPr indent="-342900" lvl="3" marL="1828800" algn="l">
              <a:spcBef>
                <a:spcPts val="360"/>
              </a:spcBef>
              <a:spcAft>
                <a:spcPts val="0"/>
              </a:spcAft>
              <a:buClr>
                <a:schemeClr val="dk1"/>
              </a:buClr>
              <a:buSzPts val="1800"/>
              <a:buChar char="–"/>
              <a:defRPr sz="1800">
                <a:latin typeface="Arial"/>
                <a:ea typeface="Arial"/>
                <a:cs typeface="Arial"/>
                <a:sym typeface="Arial"/>
              </a:defRPr>
            </a:lvl4pPr>
            <a:lvl5pPr indent="-342900" lvl="4" marL="2286000" algn="l">
              <a:spcBef>
                <a:spcPts val="360"/>
              </a:spcBef>
              <a:spcAft>
                <a:spcPts val="0"/>
              </a:spcAft>
              <a:buClr>
                <a:schemeClr val="dk1"/>
              </a:buClr>
              <a:buSzPts val="1800"/>
              <a:buChar char="»"/>
              <a:defRPr sz="1800">
                <a:latin typeface="Arial"/>
                <a:ea typeface="Arial"/>
                <a:cs typeface="Arial"/>
                <a:sym typeface="Arial"/>
              </a:defRPr>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99" name="Google Shape;99;p2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1"/>
          <p:cNvSpPr txBox="1"/>
          <p:nvPr>
            <p:ph idx="12" type="sldNum"/>
          </p:nvPr>
        </p:nvSpPr>
        <p:spPr>
          <a:xfrm>
            <a:off x="664201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000000"/>
                </a:solidFill>
                <a:latin typeface="Arial"/>
                <a:ea typeface="Arial"/>
                <a:cs typeface="Arial"/>
                <a:sym typeface="Arial"/>
              </a:defRPr>
            </a:lvl1pPr>
            <a:lvl2pPr indent="0" lvl="1" marL="0" algn="r">
              <a:spcBef>
                <a:spcPts val="0"/>
              </a:spcBef>
              <a:buNone/>
              <a:defRPr b="0" i="0" sz="1200" u="none" cap="none" strike="noStrike">
                <a:solidFill>
                  <a:srgbClr val="000000"/>
                </a:solidFill>
                <a:latin typeface="Arial"/>
                <a:ea typeface="Arial"/>
                <a:cs typeface="Arial"/>
                <a:sym typeface="Arial"/>
              </a:defRPr>
            </a:lvl2pPr>
            <a:lvl3pPr indent="0" lvl="2" marL="0" algn="r">
              <a:spcBef>
                <a:spcPts val="0"/>
              </a:spcBef>
              <a:buNone/>
              <a:defRPr b="0" i="0" sz="1200" u="none" cap="none" strike="noStrike">
                <a:solidFill>
                  <a:srgbClr val="000000"/>
                </a:solidFill>
                <a:latin typeface="Arial"/>
                <a:ea typeface="Arial"/>
                <a:cs typeface="Arial"/>
                <a:sym typeface="Arial"/>
              </a:defRPr>
            </a:lvl3pPr>
            <a:lvl4pPr indent="0" lvl="3" marL="0" algn="r">
              <a:spcBef>
                <a:spcPts val="0"/>
              </a:spcBef>
              <a:buNone/>
              <a:defRPr b="0" i="0" sz="1200" u="none" cap="none" strike="noStrike">
                <a:solidFill>
                  <a:srgbClr val="000000"/>
                </a:solidFill>
                <a:latin typeface="Arial"/>
                <a:ea typeface="Arial"/>
                <a:cs typeface="Arial"/>
                <a:sym typeface="Arial"/>
              </a:defRPr>
            </a:lvl4pPr>
            <a:lvl5pPr indent="0" lvl="4" marL="0" algn="r">
              <a:spcBef>
                <a:spcPts val="0"/>
              </a:spcBef>
              <a:buNone/>
              <a:defRPr b="0" i="0" sz="1200" u="none" cap="none" strike="noStrike">
                <a:solidFill>
                  <a:srgbClr val="000000"/>
                </a:solidFill>
                <a:latin typeface="Arial"/>
                <a:ea typeface="Arial"/>
                <a:cs typeface="Arial"/>
                <a:sym typeface="Arial"/>
              </a:defRPr>
            </a:lvl5pPr>
            <a:lvl6pPr indent="0" lvl="5" marL="0" algn="r">
              <a:spcBef>
                <a:spcPts val="0"/>
              </a:spcBef>
              <a:buNone/>
              <a:defRPr b="0" i="0" sz="1200" u="none" cap="none" strike="noStrike">
                <a:solidFill>
                  <a:srgbClr val="000000"/>
                </a:solidFill>
                <a:latin typeface="Arial"/>
                <a:ea typeface="Arial"/>
                <a:cs typeface="Arial"/>
                <a:sym typeface="Arial"/>
              </a:defRPr>
            </a:lvl6pPr>
            <a:lvl7pPr indent="0" lvl="6" marL="0" algn="r">
              <a:spcBef>
                <a:spcPts val="0"/>
              </a:spcBef>
              <a:buNone/>
              <a:defRPr b="0" i="0" sz="1200" u="none" cap="none" strike="noStrike">
                <a:solidFill>
                  <a:srgbClr val="000000"/>
                </a:solidFill>
                <a:latin typeface="Arial"/>
                <a:ea typeface="Arial"/>
                <a:cs typeface="Arial"/>
                <a:sym typeface="Arial"/>
              </a:defRPr>
            </a:lvl7pPr>
            <a:lvl8pPr indent="0" lvl="7" marL="0" algn="r">
              <a:spcBef>
                <a:spcPts val="0"/>
              </a:spcBef>
              <a:buNone/>
              <a:defRPr b="0" i="0" sz="1200" u="none" cap="none" strike="noStrike">
                <a:solidFill>
                  <a:srgbClr val="000000"/>
                </a:solidFill>
                <a:latin typeface="Arial"/>
                <a:ea typeface="Arial"/>
                <a:cs typeface="Arial"/>
                <a:sym typeface="Arial"/>
              </a:defRPr>
            </a:lvl8pPr>
            <a:lvl9pPr indent="0" lvl="8" marL="0" algn="r">
              <a:spcBef>
                <a:spcPts val="0"/>
              </a:spcBef>
              <a:buNone/>
              <a:defRPr b="0" i="0" sz="12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2" name="Shape 102"/>
        <p:cNvGrpSpPr/>
        <p:nvPr/>
      </p:nvGrpSpPr>
      <p:grpSpPr>
        <a:xfrm>
          <a:off x="0" y="0"/>
          <a:ext cx="0" cy="0"/>
          <a:chOff x="0" y="0"/>
          <a:chExt cx="0" cy="0"/>
        </a:xfrm>
      </p:grpSpPr>
      <p:sp>
        <p:nvSpPr>
          <p:cNvPr id="103" name="Google Shape;103;p22"/>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22"/>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chemeClr val="dk1"/>
              </a:buClr>
              <a:buSzPts val="2000"/>
              <a:buNone/>
              <a:defRPr b="1" sz="2000">
                <a:latin typeface="Arial"/>
                <a:ea typeface="Arial"/>
                <a:cs typeface="Arial"/>
                <a:sym typeface="Arial"/>
              </a:defRPr>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05" name="Google Shape;105;p22"/>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atin typeface="Arial"/>
                <a:ea typeface="Arial"/>
                <a:cs typeface="Arial"/>
                <a:sym typeface="Arial"/>
              </a:defRPr>
            </a:lvl1pPr>
            <a:lvl2pPr indent="-355600" lvl="1" marL="914400" algn="l">
              <a:spcBef>
                <a:spcPts val="400"/>
              </a:spcBef>
              <a:spcAft>
                <a:spcPts val="0"/>
              </a:spcAft>
              <a:buClr>
                <a:schemeClr val="dk1"/>
              </a:buClr>
              <a:buSzPts val="2000"/>
              <a:buChar char="–"/>
              <a:defRPr sz="2000">
                <a:latin typeface="Arial"/>
                <a:ea typeface="Arial"/>
                <a:cs typeface="Arial"/>
                <a:sym typeface="Arial"/>
              </a:defRPr>
            </a:lvl2pPr>
            <a:lvl3pPr indent="-342900" lvl="2" marL="1371600" algn="l">
              <a:spcBef>
                <a:spcPts val="360"/>
              </a:spcBef>
              <a:spcAft>
                <a:spcPts val="0"/>
              </a:spcAft>
              <a:buClr>
                <a:schemeClr val="dk1"/>
              </a:buClr>
              <a:buSzPts val="1800"/>
              <a:buChar char="•"/>
              <a:defRPr sz="1800">
                <a:latin typeface="Arial"/>
                <a:ea typeface="Arial"/>
                <a:cs typeface="Arial"/>
                <a:sym typeface="Arial"/>
              </a:defRPr>
            </a:lvl3pPr>
            <a:lvl4pPr indent="-330200" lvl="3" marL="1828800" algn="l">
              <a:spcBef>
                <a:spcPts val="320"/>
              </a:spcBef>
              <a:spcAft>
                <a:spcPts val="0"/>
              </a:spcAft>
              <a:buClr>
                <a:schemeClr val="dk1"/>
              </a:buClr>
              <a:buSzPts val="1600"/>
              <a:buChar char="–"/>
              <a:defRPr sz="1600">
                <a:latin typeface="Arial"/>
                <a:ea typeface="Arial"/>
                <a:cs typeface="Arial"/>
                <a:sym typeface="Arial"/>
              </a:defRPr>
            </a:lvl4pPr>
            <a:lvl5pPr indent="-330200" lvl="4" marL="2286000" algn="l">
              <a:spcBef>
                <a:spcPts val="320"/>
              </a:spcBef>
              <a:spcAft>
                <a:spcPts val="0"/>
              </a:spcAft>
              <a:buClr>
                <a:schemeClr val="dk1"/>
              </a:buClr>
              <a:buSzPts val="1600"/>
              <a:buChar char="»"/>
              <a:defRPr sz="1600">
                <a:latin typeface="Arial"/>
                <a:ea typeface="Arial"/>
                <a:cs typeface="Arial"/>
                <a:sym typeface="Aria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06" name="Google Shape;106;p22"/>
          <p:cNvSpPr txBox="1"/>
          <p:nvPr>
            <p:ph idx="3" type="body"/>
          </p:nvPr>
        </p:nvSpPr>
        <p:spPr>
          <a:xfrm>
            <a:off x="4645025" y="1151335"/>
            <a:ext cx="4041775" cy="479822"/>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chemeClr val="dk1"/>
              </a:buClr>
              <a:buSzPts val="2000"/>
              <a:buNone/>
              <a:defRPr b="1" sz="2000">
                <a:latin typeface="Arial"/>
                <a:ea typeface="Arial"/>
                <a:cs typeface="Arial"/>
                <a:sym typeface="Arial"/>
              </a:defRPr>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07" name="Google Shape;107;p22"/>
          <p:cNvSpPr txBox="1"/>
          <p:nvPr>
            <p:ph idx="4" type="body"/>
          </p:nvPr>
        </p:nvSpPr>
        <p:spPr>
          <a:xfrm>
            <a:off x="4645025" y="1631156"/>
            <a:ext cx="4041775" cy="2963466"/>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atin typeface="Arial"/>
                <a:ea typeface="Arial"/>
                <a:cs typeface="Arial"/>
                <a:sym typeface="Arial"/>
              </a:defRPr>
            </a:lvl1pPr>
            <a:lvl2pPr indent="-355600" lvl="1" marL="914400" algn="l">
              <a:spcBef>
                <a:spcPts val="400"/>
              </a:spcBef>
              <a:spcAft>
                <a:spcPts val="0"/>
              </a:spcAft>
              <a:buClr>
                <a:schemeClr val="dk1"/>
              </a:buClr>
              <a:buSzPts val="2000"/>
              <a:buChar char="–"/>
              <a:defRPr sz="2000">
                <a:latin typeface="Arial"/>
                <a:ea typeface="Arial"/>
                <a:cs typeface="Arial"/>
                <a:sym typeface="Arial"/>
              </a:defRPr>
            </a:lvl2pPr>
            <a:lvl3pPr indent="-342900" lvl="2" marL="1371600" algn="l">
              <a:spcBef>
                <a:spcPts val="360"/>
              </a:spcBef>
              <a:spcAft>
                <a:spcPts val="0"/>
              </a:spcAft>
              <a:buClr>
                <a:schemeClr val="dk1"/>
              </a:buClr>
              <a:buSzPts val="1800"/>
              <a:buChar char="•"/>
              <a:defRPr sz="1800">
                <a:latin typeface="Arial"/>
                <a:ea typeface="Arial"/>
                <a:cs typeface="Arial"/>
                <a:sym typeface="Arial"/>
              </a:defRPr>
            </a:lvl3pPr>
            <a:lvl4pPr indent="-330200" lvl="3" marL="1828800" algn="l">
              <a:spcBef>
                <a:spcPts val="320"/>
              </a:spcBef>
              <a:spcAft>
                <a:spcPts val="0"/>
              </a:spcAft>
              <a:buClr>
                <a:schemeClr val="dk1"/>
              </a:buClr>
              <a:buSzPts val="1600"/>
              <a:buChar char="–"/>
              <a:defRPr sz="1600">
                <a:latin typeface="Arial"/>
                <a:ea typeface="Arial"/>
                <a:cs typeface="Arial"/>
                <a:sym typeface="Arial"/>
              </a:defRPr>
            </a:lvl4pPr>
            <a:lvl5pPr indent="-330200" lvl="4" marL="2286000" algn="l">
              <a:spcBef>
                <a:spcPts val="320"/>
              </a:spcBef>
              <a:spcAft>
                <a:spcPts val="0"/>
              </a:spcAft>
              <a:buClr>
                <a:schemeClr val="dk1"/>
              </a:buClr>
              <a:buSzPts val="1600"/>
              <a:buChar char="»"/>
              <a:defRPr sz="1600">
                <a:latin typeface="Arial"/>
                <a:ea typeface="Arial"/>
                <a:cs typeface="Arial"/>
                <a:sym typeface="Aria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08" name="Google Shape;108;p2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2"/>
          <p:cNvSpPr txBox="1"/>
          <p:nvPr>
            <p:ph idx="12" type="sldNum"/>
          </p:nvPr>
        </p:nvSpPr>
        <p:spPr>
          <a:xfrm>
            <a:off x="664201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000000"/>
                </a:solidFill>
                <a:latin typeface="Arial"/>
                <a:ea typeface="Arial"/>
                <a:cs typeface="Arial"/>
                <a:sym typeface="Arial"/>
              </a:defRPr>
            </a:lvl1pPr>
            <a:lvl2pPr indent="0" lvl="1" marL="0" algn="r">
              <a:spcBef>
                <a:spcPts val="0"/>
              </a:spcBef>
              <a:buNone/>
              <a:defRPr b="0" i="0" sz="1200" u="none" cap="none" strike="noStrike">
                <a:solidFill>
                  <a:srgbClr val="000000"/>
                </a:solidFill>
                <a:latin typeface="Arial"/>
                <a:ea typeface="Arial"/>
                <a:cs typeface="Arial"/>
                <a:sym typeface="Arial"/>
              </a:defRPr>
            </a:lvl2pPr>
            <a:lvl3pPr indent="0" lvl="2" marL="0" algn="r">
              <a:spcBef>
                <a:spcPts val="0"/>
              </a:spcBef>
              <a:buNone/>
              <a:defRPr b="0" i="0" sz="1200" u="none" cap="none" strike="noStrike">
                <a:solidFill>
                  <a:srgbClr val="000000"/>
                </a:solidFill>
                <a:latin typeface="Arial"/>
                <a:ea typeface="Arial"/>
                <a:cs typeface="Arial"/>
                <a:sym typeface="Arial"/>
              </a:defRPr>
            </a:lvl3pPr>
            <a:lvl4pPr indent="0" lvl="3" marL="0" algn="r">
              <a:spcBef>
                <a:spcPts val="0"/>
              </a:spcBef>
              <a:buNone/>
              <a:defRPr b="0" i="0" sz="1200" u="none" cap="none" strike="noStrike">
                <a:solidFill>
                  <a:srgbClr val="000000"/>
                </a:solidFill>
                <a:latin typeface="Arial"/>
                <a:ea typeface="Arial"/>
                <a:cs typeface="Arial"/>
                <a:sym typeface="Arial"/>
              </a:defRPr>
            </a:lvl4pPr>
            <a:lvl5pPr indent="0" lvl="4" marL="0" algn="r">
              <a:spcBef>
                <a:spcPts val="0"/>
              </a:spcBef>
              <a:buNone/>
              <a:defRPr b="0" i="0" sz="1200" u="none" cap="none" strike="noStrike">
                <a:solidFill>
                  <a:srgbClr val="000000"/>
                </a:solidFill>
                <a:latin typeface="Arial"/>
                <a:ea typeface="Arial"/>
                <a:cs typeface="Arial"/>
                <a:sym typeface="Arial"/>
              </a:defRPr>
            </a:lvl5pPr>
            <a:lvl6pPr indent="0" lvl="5" marL="0" algn="r">
              <a:spcBef>
                <a:spcPts val="0"/>
              </a:spcBef>
              <a:buNone/>
              <a:defRPr b="0" i="0" sz="1200" u="none" cap="none" strike="noStrike">
                <a:solidFill>
                  <a:srgbClr val="000000"/>
                </a:solidFill>
                <a:latin typeface="Arial"/>
                <a:ea typeface="Arial"/>
                <a:cs typeface="Arial"/>
                <a:sym typeface="Arial"/>
              </a:defRPr>
            </a:lvl6pPr>
            <a:lvl7pPr indent="0" lvl="6" marL="0" algn="r">
              <a:spcBef>
                <a:spcPts val="0"/>
              </a:spcBef>
              <a:buNone/>
              <a:defRPr b="0" i="0" sz="1200" u="none" cap="none" strike="noStrike">
                <a:solidFill>
                  <a:srgbClr val="000000"/>
                </a:solidFill>
                <a:latin typeface="Arial"/>
                <a:ea typeface="Arial"/>
                <a:cs typeface="Arial"/>
                <a:sym typeface="Arial"/>
              </a:defRPr>
            </a:lvl7pPr>
            <a:lvl8pPr indent="0" lvl="7" marL="0" algn="r">
              <a:spcBef>
                <a:spcPts val="0"/>
              </a:spcBef>
              <a:buNone/>
              <a:defRPr b="0" i="0" sz="1200" u="none" cap="none" strike="noStrike">
                <a:solidFill>
                  <a:srgbClr val="000000"/>
                </a:solidFill>
                <a:latin typeface="Arial"/>
                <a:ea typeface="Arial"/>
                <a:cs typeface="Arial"/>
                <a:sym typeface="Arial"/>
              </a:defRPr>
            </a:lvl8pPr>
            <a:lvl9pPr indent="0" lvl="8" marL="0" algn="r">
              <a:spcBef>
                <a:spcPts val="0"/>
              </a:spcBef>
              <a:buNone/>
              <a:defRPr b="0" i="0" sz="12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1" name="Shape 111"/>
        <p:cNvGrpSpPr/>
        <p:nvPr/>
      </p:nvGrpSpPr>
      <p:grpSpPr>
        <a:xfrm>
          <a:off x="0" y="0"/>
          <a:ext cx="0" cy="0"/>
          <a:chOff x="0" y="0"/>
          <a:chExt cx="0" cy="0"/>
        </a:xfrm>
      </p:grpSpPr>
      <p:sp>
        <p:nvSpPr>
          <p:cNvPr id="112" name="Google Shape;112;p23"/>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2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23"/>
          <p:cNvSpPr txBox="1"/>
          <p:nvPr>
            <p:ph idx="12" type="sldNum"/>
          </p:nvPr>
        </p:nvSpPr>
        <p:spPr>
          <a:xfrm>
            <a:off x="664201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000000"/>
                </a:solidFill>
                <a:latin typeface="Arial"/>
                <a:ea typeface="Arial"/>
                <a:cs typeface="Arial"/>
                <a:sym typeface="Arial"/>
              </a:defRPr>
            </a:lvl1pPr>
            <a:lvl2pPr indent="0" lvl="1" marL="0" algn="r">
              <a:spcBef>
                <a:spcPts val="0"/>
              </a:spcBef>
              <a:buNone/>
              <a:defRPr b="0" i="0" sz="1200" u="none" cap="none" strike="noStrike">
                <a:solidFill>
                  <a:srgbClr val="000000"/>
                </a:solidFill>
                <a:latin typeface="Arial"/>
                <a:ea typeface="Arial"/>
                <a:cs typeface="Arial"/>
                <a:sym typeface="Arial"/>
              </a:defRPr>
            </a:lvl2pPr>
            <a:lvl3pPr indent="0" lvl="2" marL="0" algn="r">
              <a:spcBef>
                <a:spcPts val="0"/>
              </a:spcBef>
              <a:buNone/>
              <a:defRPr b="0" i="0" sz="1200" u="none" cap="none" strike="noStrike">
                <a:solidFill>
                  <a:srgbClr val="000000"/>
                </a:solidFill>
                <a:latin typeface="Arial"/>
                <a:ea typeface="Arial"/>
                <a:cs typeface="Arial"/>
                <a:sym typeface="Arial"/>
              </a:defRPr>
            </a:lvl3pPr>
            <a:lvl4pPr indent="0" lvl="3" marL="0" algn="r">
              <a:spcBef>
                <a:spcPts val="0"/>
              </a:spcBef>
              <a:buNone/>
              <a:defRPr b="0" i="0" sz="1200" u="none" cap="none" strike="noStrike">
                <a:solidFill>
                  <a:srgbClr val="000000"/>
                </a:solidFill>
                <a:latin typeface="Arial"/>
                <a:ea typeface="Arial"/>
                <a:cs typeface="Arial"/>
                <a:sym typeface="Arial"/>
              </a:defRPr>
            </a:lvl4pPr>
            <a:lvl5pPr indent="0" lvl="4" marL="0" algn="r">
              <a:spcBef>
                <a:spcPts val="0"/>
              </a:spcBef>
              <a:buNone/>
              <a:defRPr b="0" i="0" sz="1200" u="none" cap="none" strike="noStrike">
                <a:solidFill>
                  <a:srgbClr val="000000"/>
                </a:solidFill>
                <a:latin typeface="Arial"/>
                <a:ea typeface="Arial"/>
                <a:cs typeface="Arial"/>
                <a:sym typeface="Arial"/>
              </a:defRPr>
            </a:lvl5pPr>
            <a:lvl6pPr indent="0" lvl="5" marL="0" algn="r">
              <a:spcBef>
                <a:spcPts val="0"/>
              </a:spcBef>
              <a:buNone/>
              <a:defRPr b="0" i="0" sz="1200" u="none" cap="none" strike="noStrike">
                <a:solidFill>
                  <a:srgbClr val="000000"/>
                </a:solidFill>
                <a:latin typeface="Arial"/>
                <a:ea typeface="Arial"/>
                <a:cs typeface="Arial"/>
                <a:sym typeface="Arial"/>
              </a:defRPr>
            </a:lvl6pPr>
            <a:lvl7pPr indent="0" lvl="6" marL="0" algn="r">
              <a:spcBef>
                <a:spcPts val="0"/>
              </a:spcBef>
              <a:buNone/>
              <a:defRPr b="0" i="0" sz="1200" u="none" cap="none" strike="noStrike">
                <a:solidFill>
                  <a:srgbClr val="000000"/>
                </a:solidFill>
                <a:latin typeface="Arial"/>
                <a:ea typeface="Arial"/>
                <a:cs typeface="Arial"/>
                <a:sym typeface="Arial"/>
              </a:defRPr>
            </a:lvl7pPr>
            <a:lvl8pPr indent="0" lvl="7" marL="0" algn="r">
              <a:spcBef>
                <a:spcPts val="0"/>
              </a:spcBef>
              <a:buNone/>
              <a:defRPr b="0" i="0" sz="1200" u="none" cap="none" strike="noStrike">
                <a:solidFill>
                  <a:srgbClr val="000000"/>
                </a:solidFill>
                <a:latin typeface="Arial"/>
                <a:ea typeface="Arial"/>
                <a:cs typeface="Arial"/>
                <a:sym typeface="Arial"/>
              </a:defRPr>
            </a:lvl8pPr>
            <a:lvl9pPr indent="0" lvl="8" marL="0" algn="r">
              <a:spcBef>
                <a:spcPts val="0"/>
              </a:spcBef>
              <a:buNone/>
              <a:defRPr b="0" i="0" sz="12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6" name="Shape 116"/>
        <p:cNvGrpSpPr/>
        <p:nvPr/>
      </p:nvGrpSpPr>
      <p:grpSpPr>
        <a:xfrm>
          <a:off x="0" y="0"/>
          <a:ext cx="0" cy="0"/>
          <a:chOff x="0" y="0"/>
          <a:chExt cx="0" cy="0"/>
        </a:xfrm>
      </p:grpSpPr>
      <p:sp>
        <p:nvSpPr>
          <p:cNvPr id="117" name="Google Shape;117;p24"/>
          <p:cNvSpPr txBox="1"/>
          <p:nvPr>
            <p:ph type="title"/>
          </p:nvPr>
        </p:nvSpPr>
        <p:spPr>
          <a:xfrm>
            <a:off x="457200" y="204788"/>
            <a:ext cx="3008313" cy="8715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Arial"/>
              <a:buNone/>
              <a:defRPr b="1" sz="20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8" name="Google Shape;118;p24"/>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atin typeface="Arial"/>
                <a:ea typeface="Arial"/>
                <a:cs typeface="Arial"/>
                <a:sym typeface="Arial"/>
              </a:defRPr>
            </a:lvl1pPr>
            <a:lvl2pPr indent="-406400" lvl="1" marL="914400" algn="l">
              <a:spcBef>
                <a:spcPts val="560"/>
              </a:spcBef>
              <a:spcAft>
                <a:spcPts val="0"/>
              </a:spcAft>
              <a:buClr>
                <a:schemeClr val="dk1"/>
              </a:buClr>
              <a:buSzPts val="2800"/>
              <a:buChar char="–"/>
              <a:defRPr sz="2800">
                <a:latin typeface="Arial"/>
                <a:ea typeface="Arial"/>
                <a:cs typeface="Arial"/>
                <a:sym typeface="Arial"/>
              </a:defRPr>
            </a:lvl2pPr>
            <a:lvl3pPr indent="-381000" lvl="2" marL="1371600" algn="l">
              <a:spcBef>
                <a:spcPts val="480"/>
              </a:spcBef>
              <a:spcAft>
                <a:spcPts val="0"/>
              </a:spcAft>
              <a:buClr>
                <a:schemeClr val="dk1"/>
              </a:buClr>
              <a:buSzPts val="2400"/>
              <a:buChar char="•"/>
              <a:defRPr sz="2400">
                <a:latin typeface="Arial"/>
                <a:ea typeface="Arial"/>
                <a:cs typeface="Arial"/>
                <a:sym typeface="Arial"/>
              </a:defRPr>
            </a:lvl3pPr>
            <a:lvl4pPr indent="-355600" lvl="3" marL="1828800" algn="l">
              <a:spcBef>
                <a:spcPts val="400"/>
              </a:spcBef>
              <a:spcAft>
                <a:spcPts val="0"/>
              </a:spcAft>
              <a:buClr>
                <a:schemeClr val="dk1"/>
              </a:buClr>
              <a:buSzPts val="2000"/>
              <a:buChar char="–"/>
              <a:defRPr sz="2000">
                <a:latin typeface="Arial"/>
                <a:ea typeface="Arial"/>
                <a:cs typeface="Arial"/>
                <a:sym typeface="Arial"/>
              </a:defRPr>
            </a:lvl4pPr>
            <a:lvl5pPr indent="-355600" lvl="4" marL="2286000" algn="l">
              <a:spcBef>
                <a:spcPts val="400"/>
              </a:spcBef>
              <a:spcAft>
                <a:spcPts val="0"/>
              </a:spcAft>
              <a:buClr>
                <a:schemeClr val="dk1"/>
              </a:buClr>
              <a:buSzPts val="2000"/>
              <a:buChar char="»"/>
              <a:defRPr sz="2000">
                <a:latin typeface="Arial"/>
                <a:ea typeface="Arial"/>
                <a:cs typeface="Arial"/>
                <a:sym typeface="Arial"/>
              </a:defRPr>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19" name="Google Shape;119;p24"/>
          <p:cNvSpPr txBox="1"/>
          <p:nvPr>
            <p:ph idx="2" type="body"/>
          </p:nvPr>
        </p:nvSpPr>
        <p:spPr>
          <a:xfrm>
            <a:off x="457200" y="1076325"/>
            <a:ext cx="3008313" cy="351829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atin typeface="Arial"/>
                <a:ea typeface="Arial"/>
                <a:cs typeface="Arial"/>
                <a:sym typeface="Arial"/>
              </a:defRPr>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20" name="Google Shape;120;p2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4"/>
          <p:cNvSpPr txBox="1"/>
          <p:nvPr>
            <p:ph idx="12" type="sldNum"/>
          </p:nvPr>
        </p:nvSpPr>
        <p:spPr>
          <a:xfrm>
            <a:off x="664201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000000"/>
                </a:solidFill>
                <a:latin typeface="Arial"/>
                <a:ea typeface="Arial"/>
                <a:cs typeface="Arial"/>
                <a:sym typeface="Arial"/>
              </a:defRPr>
            </a:lvl1pPr>
            <a:lvl2pPr indent="0" lvl="1" marL="0" algn="r">
              <a:spcBef>
                <a:spcPts val="0"/>
              </a:spcBef>
              <a:buNone/>
              <a:defRPr b="0" i="0" sz="1200" u="none" cap="none" strike="noStrike">
                <a:solidFill>
                  <a:srgbClr val="000000"/>
                </a:solidFill>
                <a:latin typeface="Arial"/>
                <a:ea typeface="Arial"/>
                <a:cs typeface="Arial"/>
                <a:sym typeface="Arial"/>
              </a:defRPr>
            </a:lvl2pPr>
            <a:lvl3pPr indent="0" lvl="2" marL="0" algn="r">
              <a:spcBef>
                <a:spcPts val="0"/>
              </a:spcBef>
              <a:buNone/>
              <a:defRPr b="0" i="0" sz="1200" u="none" cap="none" strike="noStrike">
                <a:solidFill>
                  <a:srgbClr val="000000"/>
                </a:solidFill>
                <a:latin typeface="Arial"/>
                <a:ea typeface="Arial"/>
                <a:cs typeface="Arial"/>
                <a:sym typeface="Arial"/>
              </a:defRPr>
            </a:lvl3pPr>
            <a:lvl4pPr indent="0" lvl="3" marL="0" algn="r">
              <a:spcBef>
                <a:spcPts val="0"/>
              </a:spcBef>
              <a:buNone/>
              <a:defRPr b="0" i="0" sz="1200" u="none" cap="none" strike="noStrike">
                <a:solidFill>
                  <a:srgbClr val="000000"/>
                </a:solidFill>
                <a:latin typeface="Arial"/>
                <a:ea typeface="Arial"/>
                <a:cs typeface="Arial"/>
                <a:sym typeface="Arial"/>
              </a:defRPr>
            </a:lvl4pPr>
            <a:lvl5pPr indent="0" lvl="4" marL="0" algn="r">
              <a:spcBef>
                <a:spcPts val="0"/>
              </a:spcBef>
              <a:buNone/>
              <a:defRPr b="0" i="0" sz="1200" u="none" cap="none" strike="noStrike">
                <a:solidFill>
                  <a:srgbClr val="000000"/>
                </a:solidFill>
                <a:latin typeface="Arial"/>
                <a:ea typeface="Arial"/>
                <a:cs typeface="Arial"/>
                <a:sym typeface="Arial"/>
              </a:defRPr>
            </a:lvl5pPr>
            <a:lvl6pPr indent="0" lvl="5" marL="0" algn="r">
              <a:spcBef>
                <a:spcPts val="0"/>
              </a:spcBef>
              <a:buNone/>
              <a:defRPr b="0" i="0" sz="1200" u="none" cap="none" strike="noStrike">
                <a:solidFill>
                  <a:srgbClr val="000000"/>
                </a:solidFill>
                <a:latin typeface="Arial"/>
                <a:ea typeface="Arial"/>
                <a:cs typeface="Arial"/>
                <a:sym typeface="Arial"/>
              </a:defRPr>
            </a:lvl6pPr>
            <a:lvl7pPr indent="0" lvl="6" marL="0" algn="r">
              <a:spcBef>
                <a:spcPts val="0"/>
              </a:spcBef>
              <a:buNone/>
              <a:defRPr b="0" i="0" sz="1200" u="none" cap="none" strike="noStrike">
                <a:solidFill>
                  <a:srgbClr val="000000"/>
                </a:solidFill>
                <a:latin typeface="Arial"/>
                <a:ea typeface="Arial"/>
                <a:cs typeface="Arial"/>
                <a:sym typeface="Arial"/>
              </a:defRPr>
            </a:lvl7pPr>
            <a:lvl8pPr indent="0" lvl="7" marL="0" algn="r">
              <a:spcBef>
                <a:spcPts val="0"/>
              </a:spcBef>
              <a:buNone/>
              <a:defRPr b="0" i="0" sz="1200" u="none" cap="none" strike="noStrike">
                <a:solidFill>
                  <a:srgbClr val="000000"/>
                </a:solidFill>
                <a:latin typeface="Arial"/>
                <a:ea typeface="Arial"/>
                <a:cs typeface="Arial"/>
                <a:sym typeface="Arial"/>
              </a:defRPr>
            </a:lvl8pPr>
            <a:lvl9pPr indent="0" lvl="8" marL="0" algn="r">
              <a:spcBef>
                <a:spcPts val="0"/>
              </a:spcBef>
              <a:buNone/>
              <a:defRPr b="0" i="0" sz="12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23" name="Shape 123"/>
        <p:cNvGrpSpPr/>
        <p:nvPr/>
      </p:nvGrpSpPr>
      <p:grpSpPr>
        <a:xfrm>
          <a:off x="0" y="0"/>
          <a:ext cx="0" cy="0"/>
          <a:chOff x="0" y="0"/>
          <a:chExt cx="0" cy="0"/>
        </a:xfrm>
      </p:grpSpPr>
      <p:sp>
        <p:nvSpPr>
          <p:cNvPr id="124" name="Google Shape;124;p25"/>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Arial"/>
              <a:buNone/>
              <a:defRPr b="1" sz="20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5" name="Google Shape;125;p25"/>
          <p:cNvSpPr/>
          <p:nvPr>
            <p:ph idx="2" type="pic"/>
          </p:nvPr>
        </p:nvSpPr>
        <p:spPr>
          <a:xfrm>
            <a:off x="1792288" y="459581"/>
            <a:ext cx="5486400" cy="3086100"/>
          </a:xfrm>
          <a:prstGeom prst="rect">
            <a:avLst/>
          </a:prstGeom>
          <a:noFill/>
          <a:ln>
            <a:noFill/>
          </a:ln>
        </p:spPr>
      </p:sp>
      <p:sp>
        <p:nvSpPr>
          <p:cNvPr id="126" name="Google Shape;126;p25"/>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atin typeface="Arial"/>
                <a:ea typeface="Arial"/>
                <a:cs typeface="Arial"/>
                <a:sym typeface="Arial"/>
              </a:defRPr>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27" name="Google Shape;127;p2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2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5"/>
          <p:cNvSpPr txBox="1"/>
          <p:nvPr>
            <p:ph idx="12" type="sldNum"/>
          </p:nvPr>
        </p:nvSpPr>
        <p:spPr>
          <a:xfrm>
            <a:off x="664201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000000"/>
                </a:solidFill>
                <a:latin typeface="Arial"/>
                <a:ea typeface="Arial"/>
                <a:cs typeface="Arial"/>
                <a:sym typeface="Arial"/>
              </a:defRPr>
            </a:lvl1pPr>
            <a:lvl2pPr indent="0" lvl="1" marL="0" algn="r">
              <a:spcBef>
                <a:spcPts val="0"/>
              </a:spcBef>
              <a:buNone/>
              <a:defRPr b="0" i="0" sz="1200" u="none" cap="none" strike="noStrike">
                <a:solidFill>
                  <a:srgbClr val="000000"/>
                </a:solidFill>
                <a:latin typeface="Arial"/>
                <a:ea typeface="Arial"/>
                <a:cs typeface="Arial"/>
                <a:sym typeface="Arial"/>
              </a:defRPr>
            </a:lvl2pPr>
            <a:lvl3pPr indent="0" lvl="2" marL="0" algn="r">
              <a:spcBef>
                <a:spcPts val="0"/>
              </a:spcBef>
              <a:buNone/>
              <a:defRPr b="0" i="0" sz="1200" u="none" cap="none" strike="noStrike">
                <a:solidFill>
                  <a:srgbClr val="000000"/>
                </a:solidFill>
                <a:latin typeface="Arial"/>
                <a:ea typeface="Arial"/>
                <a:cs typeface="Arial"/>
                <a:sym typeface="Arial"/>
              </a:defRPr>
            </a:lvl3pPr>
            <a:lvl4pPr indent="0" lvl="3" marL="0" algn="r">
              <a:spcBef>
                <a:spcPts val="0"/>
              </a:spcBef>
              <a:buNone/>
              <a:defRPr b="0" i="0" sz="1200" u="none" cap="none" strike="noStrike">
                <a:solidFill>
                  <a:srgbClr val="000000"/>
                </a:solidFill>
                <a:latin typeface="Arial"/>
                <a:ea typeface="Arial"/>
                <a:cs typeface="Arial"/>
                <a:sym typeface="Arial"/>
              </a:defRPr>
            </a:lvl4pPr>
            <a:lvl5pPr indent="0" lvl="4" marL="0" algn="r">
              <a:spcBef>
                <a:spcPts val="0"/>
              </a:spcBef>
              <a:buNone/>
              <a:defRPr b="0" i="0" sz="1200" u="none" cap="none" strike="noStrike">
                <a:solidFill>
                  <a:srgbClr val="000000"/>
                </a:solidFill>
                <a:latin typeface="Arial"/>
                <a:ea typeface="Arial"/>
                <a:cs typeface="Arial"/>
                <a:sym typeface="Arial"/>
              </a:defRPr>
            </a:lvl5pPr>
            <a:lvl6pPr indent="0" lvl="5" marL="0" algn="r">
              <a:spcBef>
                <a:spcPts val="0"/>
              </a:spcBef>
              <a:buNone/>
              <a:defRPr b="0" i="0" sz="1200" u="none" cap="none" strike="noStrike">
                <a:solidFill>
                  <a:srgbClr val="000000"/>
                </a:solidFill>
                <a:latin typeface="Arial"/>
                <a:ea typeface="Arial"/>
                <a:cs typeface="Arial"/>
                <a:sym typeface="Arial"/>
              </a:defRPr>
            </a:lvl6pPr>
            <a:lvl7pPr indent="0" lvl="6" marL="0" algn="r">
              <a:spcBef>
                <a:spcPts val="0"/>
              </a:spcBef>
              <a:buNone/>
              <a:defRPr b="0" i="0" sz="1200" u="none" cap="none" strike="noStrike">
                <a:solidFill>
                  <a:srgbClr val="000000"/>
                </a:solidFill>
                <a:latin typeface="Arial"/>
                <a:ea typeface="Arial"/>
                <a:cs typeface="Arial"/>
                <a:sym typeface="Arial"/>
              </a:defRPr>
            </a:lvl7pPr>
            <a:lvl8pPr indent="0" lvl="7" marL="0" algn="r">
              <a:spcBef>
                <a:spcPts val="0"/>
              </a:spcBef>
              <a:buNone/>
              <a:defRPr b="0" i="0" sz="1200" u="none" cap="none" strike="noStrike">
                <a:solidFill>
                  <a:srgbClr val="000000"/>
                </a:solidFill>
                <a:latin typeface="Arial"/>
                <a:ea typeface="Arial"/>
                <a:cs typeface="Arial"/>
                <a:sym typeface="Arial"/>
              </a:defRPr>
            </a:lvl8pPr>
            <a:lvl9pPr indent="0" lvl="8" marL="0" algn="r">
              <a:spcBef>
                <a:spcPts val="0"/>
              </a:spcBef>
              <a:buNone/>
              <a:defRPr b="0" i="0" sz="12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0" name="Shape 130"/>
        <p:cNvGrpSpPr/>
        <p:nvPr/>
      </p:nvGrpSpPr>
      <p:grpSpPr>
        <a:xfrm>
          <a:off x="0" y="0"/>
          <a:ext cx="0" cy="0"/>
          <a:chOff x="0" y="0"/>
          <a:chExt cx="0" cy="0"/>
        </a:xfrm>
      </p:grpSpPr>
      <p:sp>
        <p:nvSpPr>
          <p:cNvPr id="131" name="Google Shape;131;p26"/>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2" name="Google Shape;132;p26"/>
          <p:cNvSpPr txBox="1"/>
          <p:nvPr>
            <p:ph idx="1" type="body"/>
          </p:nvPr>
        </p:nvSpPr>
        <p:spPr>
          <a:xfrm rot="5400000">
            <a:off x="2874764" y="-1217414"/>
            <a:ext cx="3394472" cy="8229600"/>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a:latin typeface="Arial"/>
                <a:ea typeface="Arial"/>
                <a:cs typeface="Arial"/>
                <a:sym typeface="Arial"/>
              </a:defRPr>
            </a:lvl1pPr>
            <a:lvl2pPr indent="-406400" lvl="1" marL="914400" algn="l">
              <a:spcBef>
                <a:spcPts val="560"/>
              </a:spcBef>
              <a:spcAft>
                <a:spcPts val="0"/>
              </a:spcAft>
              <a:buClr>
                <a:schemeClr val="dk1"/>
              </a:buClr>
              <a:buSzPts val="2800"/>
              <a:buChar char="–"/>
              <a:defRPr>
                <a:latin typeface="Arial"/>
                <a:ea typeface="Arial"/>
                <a:cs typeface="Arial"/>
                <a:sym typeface="Arial"/>
              </a:defRPr>
            </a:lvl2pPr>
            <a:lvl3pPr indent="-381000" lvl="2" marL="1371600" algn="l">
              <a:spcBef>
                <a:spcPts val="480"/>
              </a:spcBef>
              <a:spcAft>
                <a:spcPts val="0"/>
              </a:spcAft>
              <a:buClr>
                <a:schemeClr val="dk1"/>
              </a:buClr>
              <a:buSzPts val="2400"/>
              <a:buChar char="•"/>
              <a:defRPr>
                <a:latin typeface="Arial"/>
                <a:ea typeface="Arial"/>
                <a:cs typeface="Arial"/>
                <a:sym typeface="Arial"/>
              </a:defRPr>
            </a:lvl3pPr>
            <a:lvl4pPr indent="-355600" lvl="3" marL="1828800" algn="l">
              <a:spcBef>
                <a:spcPts val="400"/>
              </a:spcBef>
              <a:spcAft>
                <a:spcPts val="0"/>
              </a:spcAft>
              <a:buClr>
                <a:schemeClr val="dk1"/>
              </a:buClr>
              <a:buSzPts val="2000"/>
              <a:buChar char="–"/>
              <a:defRPr>
                <a:latin typeface="Arial"/>
                <a:ea typeface="Arial"/>
                <a:cs typeface="Arial"/>
                <a:sym typeface="Arial"/>
              </a:defRPr>
            </a:lvl4pPr>
            <a:lvl5pPr indent="-355600" lvl="4" marL="2286000" algn="l">
              <a:spcBef>
                <a:spcPts val="400"/>
              </a:spcBef>
              <a:spcAft>
                <a:spcPts val="0"/>
              </a:spcAft>
              <a:buClr>
                <a:schemeClr val="dk1"/>
              </a:buClr>
              <a:buSzPts val="2000"/>
              <a:buChar char="»"/>
              <a:defRPr>
                <a:latin typeface="Arial"/>
                <a:ea typeface="Arial"/>
                <a:cs typeface="Arial"/>
                <a:sym typeface="Aria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3" name="Google Shape;133;p2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6"/>
          <p:cNvSpPr txBox="1"/>
          <p:nvPr>
            <p:ph idx="12" type="sldNum"/>
          </p:nvPr>
        </p:nvSpPr>
        <p:spPr>
          <a:xfrm>
            <a:off x="664201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000000"/>
                </a:solidFill>
                <a:latin typeface="Arial"/>
                <a:ea typeface="Arial"/>
                <a:cs typeface="Arial"/>
                <a:sym typeface="Arial"/>
              </a:defRPr>
            </a:lvl1pPr>
            <a:lvl2pPr indent="0" lvl="1" marL="0" algn="r">
              <a:spcBef>
                <a:spcPts val="0"/>
              </a:spcBef>
              <a:buNone/>
              <a:defRPr b="0" i="0" sz="1200" u="none" cap="none" strike="noStrike">
                <a:solidFill>
                  <a:srgbClr val="000000"/>
                </a:solidFill>
                <a:latin typeface="Arial"/>
                <a:ea typeface="Arial"/>
                <a:cs typeface="Arial"/>
                <a:sym typeface="Arial"/>
              </a:defRPr>
            </a:lvl2pPr>
            <a:lvl3pPr indent="0" lvl="2" marL="0" algn="r">
              <a:spcBef>
                <a:spcPts val="0"/>
              </a:spcBef>
              <a:buNone/>
              <a:defRPr b="0" i="0" sz="1200" u="none" cap="none" strike="noStrike">
                <a:solidFill>
                  <a:srgbClr val="000000"/>
                </a:solidFill>
                <a:latin typeface="Arial"/>
                <a:ea typeface="Arial"/>
                <a:cs typeface="Arial"/>
                <a:sym typeface="Arial"/>
              </a:defRPr>
            </a:lvl3pPr>
            <a:lvl4pPr indent="0" lvl="3" marL="0" algn="r">
              <a:spcBef>
                <a:spcPts val="0"/>
              </a:spcBef>
              <a:buNone/>
              <a:defRPr b="0" i="0" sz="1200" u="none" cap="none" strike="noStrike">
                <a:solidFill>
                  <a:srgbClr val="000000"/>
                </a:solidFill>
                <a:latin typeface="Arial"/>
                <a:ea typeface="Arial"/>
                <a:cs typeface="Arial"/>
                <a:sym typeface="Arial"/>
              </a:defRPr>
            </a:lvl4pPr>
            <a:lvl5pPr indent="0" lvl="4" marL="0" algn="r">
              <a:spcBef>
                <a:spcPts val="0"/>
              </a:spcBef>
              <a:buNone/>
              <a:defRPr b="0" i="0" sz="1200" u="none" cap="none" strike="noStrike">
                <a:solidFill>
                  <a:srgbClr val="000000"/>
                </a:solidFill>
                <a:latin typeface="Arial"/>
                <a:ea typeface="Arial"/>
                <a:cs typeface="Arial"/>
                <a:sym typeface="Arial"/>
              </a:defRPr>
            </a:lvl5pPr>
            <a:lvl6pPr indent="0" lvl="5" marL="0" algn="r">
              <a:spcBef>
                <a:spcPts val="0"/>
              </a:spcBef>
              <a:buNone/>
              <a:defRPr b="0" i="0" sz="1200" u="none" cap="none" strike="noStrike">
                <a:solidFill>
                  <a:srgbClr val="000000"/>
                </a:solidFill>
                <a:latin typeface="Arial"/>
                <a:ea typeface="Arial"/>
                <a:cs typeface="Arial"/>
                <a:sym typeface="Arial"/>
              </a:defRPr>
            </a:lvl6pPr>
            <a:lvl7pPr indent="0" lvl="6" marL="0" algn="r">
              <a:spcBef>
                <a:spcPts val="0"/>
              </a:spcBef>
              <a:buNone/>
              <a:defRPr b="0" i="0" sz="1200" u="none" cap="none" strike="noStrike">
                <a:solidFill>
                  <a:srgbClr val="000000"/>
                </a:solidFill>
                <a:latin typeface="Arial"/>
                <a:ea typeface="Arial"/>
                <a:cs typeface="Arial"/>
                <a:sym typeface="Arial"/>
              </a:defRPr>
            </a:lvl7pPr>
            <a:lvl8pPr indent="0" lvl="7" marL="0" algn="r">
              <a:spcBef>
                <a:spcPts val="0"/>
              </a:spcBef>
              <a:buNone/>
              <a:defRPr b="0" i="0" sz="1200" u="none" cap="none" strike="noStrike">
                <a:solidFill>
                  <a:srgbClr val="000000"/>
                </a:solidFill>
                <a:latin typeface="Arial"/>
                <a:ea typeface="Arial"/>
                <a:cs typeface="Arial"/>
                <a:sym typeface="Arial"/>
              </a:defRPr>
            </a:lvl8pPr>
            <a:lvl9pPr indent="0" lvl="8" marL="0" algn="r">
              <a:spcBef>
                <a:spcPts val="0"/>
              </a:spcBef>
              <a:buNone/>
              <a:defRPr b="0" i="0" sz="12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35" name="Google Shape;135;p26"/>
          <p:cNvSpPr txBox="1"/>
          <p:nvPr/>
        </p:nvSpPr>
        <p:spPr>
          <a:xfrm>
            <a:off x="3136197" y="-304560"/>
            <a:ext cx="18466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 name="Google Shape;136;p2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27"/>
          <p:cNvSpPr txBox="1"/>
          <p:nvPr>
            <p:ph type="title"/>
          </p:nvPr>
        </p:nvSpPr>
        <p:spPr>
          <a:xfrm rot="5400000">
            <a:off x="5463778" y="1371600"/>
            <a:ext cx="4388644"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27"/>
          <p:cNvSpPr txBox="1"/>
          <p:nvPr>
            <p:ph idx="1" type="body"/>
          </p:nvPr>
        </p:nvSpPr>
        <p:spPr>
          <a:xfrm rot="5400000">
            <a:off x="1272778" y="-609600"/>
            <a:ext cx="4388644" cy="6019800"/>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a:latin typeface="Arial"/>
                <a:ea typeface="Arial"/>
                <a:cs typeface="Arial"/>
                <a:sym typeface="Arial"/>
              </a:defRPr>
            </a:lvl1pPr>
            <a:lvl2pPr indent="-406400" lvl="1" marL="914400" algn="l">
              <a:spcBef>
                <a:spcPts val="560"/>
              </a:spcBef>
              <a:spcAft>
                <a:spcPts val="0"/>
              </a:spcAft>
              <a:buClr>
                <a:schemeClr val="dk1"/>
              </a:buClr>
              <a:buSzPts val="2800"/>
              <a:buChar char="–"/>
              <a:defRPr>
                <a:latin typeface="Arial"/>
                <a:ea typeface="Arial"/>
                <a:cs typeface="Arial"/>
                <a:sym typeface="Arial"/>
              </a:defRPr>
            </a:lvl2pPr>
            <a:lvl3pPr indent="-381000" lvl="2" marL="1371600" algn="l">
              <a:spcBef>
                <a:spcPts val="480"/>
              </a:spcBef>
              <a:spcAft>
                <a:spcPts val="0"/>
              </a:spcAft>
              <a:buClr>
                <a:schemeClr val="dk1"/>
              </a:buClr>
              <a:buSzPts val="2400"/>
              <a:buChar char="•"/>
              <a:defRPr>
                <a:latin typeface="Arial"/>
                <a:ea typeface="Arial"/>
                <a:cs typeface="Arial"/>
                <a:sym typeface="Arial"/>
              </a:defRPr>
            </a:lvl3pPr>
            <a:lvl4pPr indent="-355600" lvl="3" marL="1828800" algn="l">
              <a:spcBef>
                <a:spcPts val="400"/>
              </a:spcBef>
              <a:spcAft>
                <a:spcPts val="0"/>
              </a:spcAft>
              <a:buClr>
                <a:schemeClr val="dk1"/>
              </a:buClr>
              <a:buSzPts val="2000"/>
              <a:buChar char="–"/>
              <a:defRPr>
                <a:latin typeface="Arial"/>
                <a:ea typeface="Arial"/>
                <a:cs typeface="Arial"/>
                <a:sym typeface="Arial"/>
              </a:defRPr>
            </a:lvl4pPr>
            <a:lvl5pPr indent="-355600" lvl="4" marL="2286000" algn="l">
              <a:spcBef>
                <a:spcPts val="400"/>
              </a:spcBef>
              <a:spcAft>
                <a:spcPts val="0"/>
              </a:spcAft>
              <a:buClr>
                <a:schemeClr val="dk1"/>
              </a:buClr>
              <a:buSzPts val="2000"/>
              <a:buChar char="»"/>
              <a:defRPr>
                <a:latin typeface="Arial"/>
                <a:ea typeface="Arial"/>
                <a:cs typeface="Arial"/>
                <a:sym typeface="Aria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0" name="Google Shape;140;p2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27"/>
          <p:cNvSpPr txBox="1"/>
          <p:nvPr>
            <p:ph idx="12" type="sldNum"/>
          </p:nvPr>
        </p:nvSpPr>
        <p:spPr>
          <a:xfrm>
            <a:off x="664201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000000"/>
                </a:solidFill>
                <a:latin typeface="Arial"/>
                <a:ea typeface="Arial"/>
                <a:cs typeface="Arial"/>
                <a:sym typeface="Arial"/>
              </a:defRPr>
            </a:lvl1pPr>
            <a:lvl2pPr indent="0" lvl="1" marL="0" algn="r">
              <a:spcBef>
                <a:spcPts val="0"/>
              </a:spcBef>
              <a:buNone/>
              <a:defRPr sz="1200">
                <a:solidFill>
                  <a:srgbClr val="000000"/>
                </a:solidFill>
                <a:latin typeface="Arial"/>
                <a:ea typeface="Arial"/>
                <a:cs typeface="Arial"/>
                <a:sym typeface="Arial"/>
              </a:defRPr>
            </a:lvl2pPr>
            <a:lvl3pPr indent="0" lvl="2" marL="0" algn="r">
              <a:spcBef>
                <a:spcPts val="0"/>
              </a:spcBef>
              <a:buNone/>
              <a:defRPr sz="1200">
                <a:solidFill>
                  <a:srgbClr val="000000"/>
                </a:solidFill>
                <a:latin typeface="Arial"/>
                <a:ea typeface="Arial"/>
                <a:cs typeface="Arial"/>
                <a:sym typeface="Arial"/>
              </a:defRPr>
            </a:lvl3pPr>
            <a:lvl4pPr indent="0" lvl="3" marL="0" algn="r">
              <a:spcBef>
                <a:spcPts val="0"/>
              </a:spcBef>
              <a:buNone/>
              <a:defRPr sz="1200">
                <a:solidFill>
                  <a:srgbClr val="000000"/>
                </a:solidFill>
                <a:latin typeface="Arial"/>
                <a:ea typeface="Arial"/>
                <a:cs typeface="Arial"/>
                <a:sym typeface="Arial"/>
              </a:defRPr>
            </a:lvl4pPr>
            <a:lvl5pPr indent="0" lvl="4" marL="0" algn="r">
              <a:spcBef>
                <a:spcPts val="0"/>
              </a:spcBef>
              <a:buNone/>
              <a:defRPr sz="1200">
                <a:solidFill>
                  <a:srgbClr val="000000"/>
                </a:solidFill>
                <a:latin typeface="Arial"/>
                <a:ea typeface="Arial"/>
                <a:cs typeface="Arial"/>
                <a:sym typeface="Arial"/>
              </a:defRPr>
            </a:lvl5pPr>
            <a:lvl6pPr indent="0" lvl="5" marL="0" algn="r">
              <a:spcBef>
                <a:spcPts val="0"/>
              </a:spcBef>
              <a:buNone/>
              <a:defRPr sz="1200">
                <a:solidFill>
                  <a:srgbClr val="000000"/>
                </a:solidFill>
                <a:latin typeface="Arial"/>
                <a:ea typeface="Arial"/>
                <a:cs typeface="Arial"/>
                <a:sym typeface="Arial"/>
              </a:defRPr>
            </a:lvl6pPr>
            <a:lvl7pPr indent="0" lvl="6" marL="0" algn="r">
              <a:spcBef>
                <a:spcPts val="0"/>
              </a:spcBef>
              <a:buNone/>
              <a:defRPr sz="1200">
                <a:solidFill>
                  <a:srgbClr val="000000"/>
                </a:solidFill>
                <a:latin typeface="Arial"/>
                <a:ea typeface="Arial"/>
                <a:cs typeface="Arial"/>
                <a:sym typeface="Arial"/>
              </a:defRPr>
            </a:lvl7pPr>
            <a:lvl8pPr indent="0" lvl="7" marL="0" algn="r">
              <a:spcBef>
                <a:spcPts val="0"/>
              </a:spcBef>
              <a:buNone/>
              <a:defRPr sz="1200">
                <a:solidFill>
                  <a:srgbClr val="000000"/>
                </a:solidFill>
                <a:latin typeface="Arial"/>
                <a:ea typeface="Arial"/>
                <a:cs typeface="Arial"/>
                <a:sym typeface="Arial"/>
              </a:defRPr>
            </a:lvl8pPr>
            <a:lvl9pPr indent="0" lvl="8" marL="0" algn="r">
              <a:spcBef>
                <a:spcPts val="0"/>
              </a:spcBef>
              <a:buNone/>
              <a:defRPr sz="12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42" name="Google Shape;142;p2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3" name="Shape 143"/>
        <p:cNvGrpSpPr/>
        <p:nvPr/>
      </p:nvGrpSpPr>
      <p:grpSpPr>
        <a:xfrm>
          <a:off x="0" y="0"/>
          <a:ext cx="0" cy="0"/>
          <a:chOff x="0" y="0"/>
          <a:chExt cx="0" cy="0"/>
        </a:xfrm>
      </p:grpSpPr>
      <p:sp>
        <p:nvSpPr>
          <p:cNvPr id="144" name="Google Shape;144;p28"/>
          <p:cNvSpPr/>
          <p:nvPr/>
        </p:nvSpPr>
        <p:spPr>
          <a:xfrm>
            <a:off x="5901817" y="742300"/>
            <a:ext cx="3809100" cy="3809100"/>
          </a:xfrm>
          <a:prstGeom prst="chord">
            <a:avLst>
              <a:gd fmla="val 2700000" name="adj1"/>
              <a:gd fmla="val 18900274" name="adj2"/>
            </a:avLst>
          </a:prstGeom>
          <a:solidFill>
            <a:srgbClr val="00A4CA">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8"/>
          <p:cNvSpPr/>
          <p:nvPr/>
        </p:nvSpPr>
        <p:spPr>
          <a:xfrm>
            <a:off x="7664350" y="306375"/>
            <a:ext cx="1737000" cy="1737000"/>
          </a:xfrm>
          <a:prstGeom prst="chord">
            <a:avLst>
              <a:gd fmla="val 2700000" name="adj1"/>
              <a:gd fmla="val 18900274" name="adj2"/>
            </a:avLst>
          </a:prstGeom>
          <a:solidFill>
            <a:srgbClr val="00A4CA">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8"/>
          <p:cNvSpPr txBox="1"/>
          <p:nvPr>
            <p:ph idx="12" type="sldNum"/>
          </p:nvPr>
        </p:nvSpPr>
        <p:spPr>
          <a:xfrm>
            <a:off x="8603825" y="4730500"/>
            <a:ext cx="349200" cy="279900"/>
          </a:xfrm>
          <a:prstGeom prst="rect">
            <a:avLst/>
          </a:prstGeom>
        </p:spPr>
        <p:txBody>
          <a:bodyPr anchorCtr="0" anchor="ctr"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6.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7" Type="http://schemas.openxmlformats.org/officeDocument/2006/relationships/theme" Target="../theme/theme1.xml"/><Relationship Id="rId16" Type="http://schemas.openxmlformats.org/officeDocument/2006/relationships/slideLayout" Target="../slideLayouts/slideLayout26.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1">
            <a:alphaModFix/>
          </a:blip>
          <a:srcRect b="0" l="0" r="0" t="0"/>
          <a:stretch/>
        </p:blipFill>
        <p:spPr>
          <a:xfrm>
            <a:off x="0" y="0"/>
            <a:ext cx="6858000" cy="5143500"/>
          </a:xfrm>
          <a:prstGeom prst="rect">
            <a:avLst/>
          </a:prstGeom>
          <a:noFill/>
          <a:ln>
            <a:noFill/>
          </a:ln>
        </p:spPr>
      </p:pic>
      <p:sp>
        <p:nvSpPr>
          <p:cNvPr id="52" name="Google Shape;52;p13"/>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3" name="Google Shape;53;p13"/>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4" name="Google Shape;54;p1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Google Shape;55;p1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Google Shape;56;p13"/>
          <p:cNvSpPr txBox="1"/>
          <p:nvPr>
            <p:ph idx="12" type="sldNum"/>
          </p:nvPr>
        </p:nvSpPr>
        <p:spPr>
          <a:xfrm>
            <a:off x="664201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000000"/>
                </a:solidFill>
                <a:latin typeface="Arial"/>
                <a:ea typeface="Arial"/>
                <a:cs typeface="Arial"/>
                <a:sym typeface="Arial"/>
              </a:defRPr>
            </a:lvl1pPr>
            <a:lvl2pPr indent="0" lvl="1" marL="0" marR="0" rtl="0" algn="r">
              <a:spcBef>
                <a:spcPts val="0"/>
              </a:spcBef>
              <a:buNone/>
              <a:defRPr b="0" i="0" sz="1200" u="none" cap="none" strike="noStrike">
                <a:solidFill>
                  <a:srgbClr val="000000"/>
                </a:solidFill>
                <a:latin typeface="Arial"/>
                <a:ea typeface="Arial"/>
                <a:cs typeface="Arial"/>
                <a:sym typeface="Arial"/>
              </a:defRPr>
            </a:lvl2pPr>
            <a:lvl3pPr indent="0" lvl="2" marL="0" marR="0" rtl="0" algn="r">
              <a:spcBef>
                <a:spcPts val="0"/>
              </a:spcBef>
              <a:buNone/>
              <a:defRPr b="0" i="0" sz="1200" u="none" cap="none" strike="noStrike">
                <a:solidFill>
                  <a:srgbClr val="000000"/>
                </a:solidFill>
                <a:latin typeface="Arial"/>
                <a:ea typeface="Arial"/>
                <a:cs typeface="Arial"/>
                <a:sym typeface="Arial"/>
              </a:defRPr>
            </a:lvl3pPr>
            <a:lvl4pPr indent="0" lvl="3" marL="0" marR="0" rtl="0" algn="r">
              <a:spcBef>
                <a:spcPts val="0"/>
              </a:spcBef>
              <a:buNone/>
              <a:defRPr b="0" i="0" sz="1200" u="none" cap="none" strike="noStrike">
                <a:solidFill>
                  <a:srgbClr val="000000"/>
                </a:solidFill>
                <a:latin typeface="Arial"/>
                <a:ea typeface="Arial"/>
                <a:cs typeface="Arial"/>
                <a:sym typeface="Arial"/>
              </a:defRPr>
            </a:lvl4pPr>
            <a:lvl5pPr indent="0" lvl="4" marL="0" marR="0" rtl="0" algn="r">
              <a:spcBef>
                <a:spcPts val="0"/>
              </a:spcBef>
              <a:buNone/>
              <a:defRPr b="0" i="0" sz="1200" u="none" cap="none" strike="noStrike">
                <a:solidFill>
                  <a:srgbClr val="000000"/>
                </a:solidFill>
                <a:latin typeface="Arial"/>
                <a:ea typeface="Arial"/>
                <a:cs typeface="Arial"/>
                <a:sym typeface="Arial"/>
              </a:defRPr>
            </a:lvl5pPr>
            <a:lvl6pPr indent="0" lvl="5" marL="0" marR="0" rtl="0" algn="r">
              <a:spcBef>
                <a:spcPts val="0"/>
              </a:spcBef>
              <a:buNone/>
              <a:defRPr b="0" i="0" sz="1200" u="none" cap="none" strike="noStrike">
                <a:solidFill>
                  <a:srgbClr val="000000"/>
                </a:solidFill>
                <a:latin typeface="Arial"/>
                <a:ea typeface="Arial"/>
                <a:cs typeface="Arial"/>
                <a:sym typeface="Arial"/>
              </a:defRPr>
            </a:lvl6pPr>
            <a:lvl7pPr indent="0" lvl="6" marL="0" marR="0" rtl="0" algn="r">
              <a:spcBef>
                <a:spcPts val="0"/>
              </a:spcBef>
              <a:buNone/>
              <a:defRPr b="0" i="0" sz="1200" u="none" cap="none" strike="noStrike">
                <a:solidFill>
                  <a:srgbClr val="000000"/>
                </a:solidFill>
                <a:latin typeface="Arial"/>
                <a:ea typeface="Arial"/>
                <a:cs typeface="Arial"/>
                <a:sym typeface="Arial"/>
              </a:defRPr>
            </a:lvl7pPr>
            <a:lvl8pPr indent="0" lvl="7" marL="0" marR="0" rtl="0" algn="r">
              <a:spcBef>
                <a:spcPts val="0"/>
              </a:spcBef>
              <a:buNone/>
              <a:defRPr b="0" i="0" sz="1200" u="none" cap="none" strike="noStrike">
                <a:solidFill>
                  <a:srgbClr val="000000"/>
                </a:solidFill>
                <a:latin typeface="Arial"/>
                <a:ea typeface="Arial"/>
                <a:cs typeface="Arial"/>
                <a:sym typeface="Arial"/>
              </a:defRPr>
            </a:lvl8pPr>
            <a:lvl9pPr indent="0" lvl="8" marL="0" marR="0" rtl="0" algn="r">
              <a:spcBef>
                <a:spcPts val="0"/>
              </a:spcBef>
              <a:buNone/>
              <a:defRPr b="0" i="0" sz="12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15.png"/><Relationship Id="rId5"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29"/>
          <p:cNvPicPr preferRelativeResize="0"/>
          <p:nvPr/>
        </p:nvPicPr>
        <p:blipFill rotWithShape="1">
          <a:blip r:embed="rId3">
            <a:alphaModFix/>
          </a:blip>
          <a:srcRect b="0" l="0" r="0" t="0"/>
          <a:stretch/>
        </p:blipFill>
        <p:spPr>
          <a:xfrm>
            <a:off x="0" y="0"/>
            <a:ext cx="6858001" cy="5143501"/>
          </a:xfrm>
          <a:prstGeom prst="rect">
            <a:avLst/>
          </a:prstGeom>
          <a:noFill/>
          <a:ln>
            <a:noFill/>
          </a:ln>
        </p:spPr>
      </p:pic>
      <p:sp>
        <p:nvSpPr>
          <p:cNvPr id="152" name="Google Shape;152;p29"/>
          <p:cNvSpPr txBox="1"/>
          <p:nvPr>
            <p:ph type="ctrTitle"/>
          </p:nvPr>
        </p:nvSpPr>
        <p:spPr>
          <a:xfrm>
            <a:off x="914733" y="1074370"/>
            <a:ext cx="8229266" cy="110251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960"/>
              <a:buFont typeface="Arial"/>
              <a:buNone/>
            </a:pPr>
            <a:r>
              <a:rPr b="1" lang="en" sz="3800">
                <a:solidFill>
                  <a:srgbClr val="4E2A82"/>
                </a:solidFill>
              </a:rPr>
              <a:t>Term Project: Vaccination Clinic </a:t>
            </a:r>
            <a:r>
              <a:rPr b="1" lang="en" sz="3800">
                <a:solidFill>
                  <a:srgbClr val="4E2A82"/>
                </a:solidFill>
              </a:rPr>
              <a:t>Discrete Event Simulation</a:t>
            </a:r>
            <a:endParaRPr b="1" sz="3800">
              <a:solidFill>
                <a:srgbClr val="4E2A82"/>
              </a:solidFill>
            </a:endParaRPr>
          </a:p>
        </p:txBody>
      </p:sp>
      <p:sp>
        <p:nvSpPr>
          <p:cNvPr id="153" name="Google Shape;153;p29"/>
          <p:cNvSpPr txBox="1"/>
          <p:nvPr>
            <p:ph idx="1" type="subTitle"/>
          </p:nvPr>
        </p:nvSpPr>
        <p:spPr>
          <a:xfrm>
            <a:off x="914734" y="2176889"/>
            <a:ext cx="8229266" cy="1314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888888"/>
              </a:buClr>
              <a:buSzPts val="3200"/>
              <a:buNone/>
            </a:pPr>
            <a:r>
              <a:rPr lang="en" sz="2800">
                <a:solidFill>
                  <a:schemeClr val="dk1"/>
                </a:solidFill>
              </a:rPr>
              <a:t>MSDS 460: Decision Analytics</a:t>
            </a:r>
            <a:endParaRPr sz="2800">
              <a:solidFill>
                <a:schemeClr val="dk1"/>
              </a:solidFill>
            </a:endParaRPr>
          </a:p>
          <a:p>
            <a:pPr indent="0" lvl="0" marL="0" rtl="0" algn="l">
              <a:spcBef>
                <a:spcPts val="0"/>
              </a:spcBef>
              <a:spcAft>
                <a:spcPts val="0"/>
              </a:spcAft>
              <a:buClr>
                <a:srgbClr val="888888"/>
              </a:buClr>
              <a:buSzPts val="3200"/>
              <a:buNone/>
            </a:pPr>
            <a:r>
              <a:rPr lang="en" sz="1800">
                <a:solidFill>
                  <a:schemeClr val="dk1"/>
                </a:solidFill>
              </a:rPr>
              <a:t>Michael Mistarz &amp; Alex McCorriston</a:t>
            </a:r>
            <a:endParaRPr sz="18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8"/>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
              <a:t>More Logging Examples</a:t>
            </a:r>
            <a:endParaRPr/>
          </a:p>
        </p:txBody>
      </p:sp>
      <p:pic>
        <p:nvPicPr>
          <p:cNvPr id="288" name="Google Shape;288;p38"/>
          <p:cNvPicPr preferRelativeResize="0"/>
          <p:nvPr/>
        </p:nvPicPr>
        <p:blipFill>
          <a:blip r:embed="rId3">
            <a:alphaModFix/>
          </a:blip>
          <a:stretch>
            <a:fillRect/>
          </a:stretch>
        </p:blipFill>
        <p:spPr>
          <a:xfrm>
            <a:off x="3786129" y="1084925"/>
            <a:ext cx="4871972" cy="3394500"/>
          </a:xfrm>
          <a:prstGeom prst="rect">
            <a:avLst/>
          </a:prstGeom>
          <a:noFill/>
          <a:ln>
            <a:noFill/>
          </a:ln>
        </p:spPr>
      </p:pic>
      <p:pic>
        <p:nvPicPr>
          <p:cNvPr id="289" name="Google Shape;289;p38"/>
          <p:cNvPicPr preferRelativeResize="0"/>
          <p:nvPr/>
        </p:nvPicPr>
        <p:blipFill>
          <a:blip r:embed="rId4">
            <a:alphaModFix/>
          </a:blip>
          <a:stretch>
            <a:fillRect/>
          </a:stretch>
        </p:blipFill>
        <p:spPr>
          <a:xfrm>
            <a:off x="363574" y="1063525"/>
            <a:ext cx="2796125" cy="3415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9"/>
          <p:cNvSpPr txBox="1"/>
          <p:nvPr>
            <p:ph type="title"/>
          </p:nvPr>
        </p:nvSpPr>
        <p:spPr>
          <a:xfrm>
            <a:off x="51025" y="110250"/>
            <a:ext cx="4712100" cy="8574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
              <a:t>Initial Run Findings</a:t>
            </a:r>
            <a:endParaRPr/>
          </a:p>
        </p:txBody>
      </p:sp>
      <p:pic>
        <p:nvPicPr>
          <p:cNvPr id="295" name="Google Shape;295;p39"/>
          <p:cNvPicPr preferRelativeResize="0"/>
          <p:nvPr/>
        </p:nvPicPr>
        <p:blipFill rotWithShape="1">
          <a:blip r:embed="rId3">
            <a:alphaModFix/>
          </a:blip>
          <a:srcRect b="3850" l="6190" r="9463" t="7833"/>
          <a:stretch/>
        </p:blipFill>
        <p:spPr>
          <a:xfrm>
            <a:off x="51025" y="1049850"/>
            <a:ext cx="4575876" cy="3194124"/>
          </a:xfrm>
          <a:prstGeom prst="rect">
            <a:avLst/>
          </a:prstGeom>
          <a:noFill/>
          <a:ln>
            <a:noFill/>
          </a:ln>
        </p:spPr>
      </p:pic>
      <p:pic>
        <p:nvPicPr>
          <p:cNvPr id="296" name="Google Shape;296;p39"/>
          <p:cNvPicPr preferRelativeResize="0"/>
          <p:nvPr/>
        </p:nvPicPr>
        <p:blipFill rotWithShape="1">
          <a:blip r:embed="rId4">
            <a:alphaModFix/>
          </a:blip>
          <a:srcRect b="2542" l="4454" r="9055" t="7302"/>
          <a:stretch/>
        </p:blipFill>
        <p:spPr>
          <a:xfrm>
            <a:off x="4856675" y="2525475"/>
            <a:ext cx="4149924" cy="2162876"/>
          </a:xfrm>
          <a:prstGeom prst="rect">
            <a:avLst/>
          </a:prstGeom>
          <a:noFill/>
          <a:ln>
            <a:noFill/>
          </a:ln>
        </p:spPr>
      </p:pic>
      <p:pic>
        <p:nvPicPr>
          <p:cNvPr id="297" name="Google Shape;297;p39"/>
          <p:cNvPicPr preferRelativeResize="0"/>
          <p:nvPr/>
        </p:nvPicPr>
        <p:blipFill rotWithShape="1">
          <a:blip r:embed="rId5">
            <a:alphaModFix/>
          </a:blip>
          <a:srcRect b="2369" l="1296" r="9298" t="6489"/>
          <a:stretch/>
        </p:blipFill>
        <p:spPr>
          <a:xfrm>
            <a:off x="4763125" y="286411"/>
            <a:ext cx="4243476" cy="216286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0"/>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
              <a:t>Preliminary Results</a:t>
            </a:r>
            <a:endParaRPr/>
          </a:p>
        </p:txBody>
      </p:sp>
      <p:sp>
        <p:nvSpPr>
          <p:cNvPr id="303" name="Google Shape;303;p40"/>
          <p:cNvSpPr txBox="1"/>
          <p:nvPr/>
        </p:nvSpPr>
        <p:spPr>
          <a:xfrm>
            <a:off x="115275" y="975075"/>
            <a:ext cx="8873400" cy="677100"/>
          </a:xfrm>
          <a:prstGeom prst="rect">
            <a:avLst/>
          </a:prstGeom>
          <a:noFill/>
          <a:ln>
            <a:noFill/>
          </a:ln>
        </p:spPr>
        <p:txBody>
          <a:bodyPr anchorCtr="0" anchor="t" bIns="91425" lIns="91425" spcFirstLastPara="1" rIns="91425" wrap="square" tIns="91425">
            <a:spAutoFit/>
          </a:bodyPr>
          <a:lstStyle/>
          <a:p>
            <a:pPr indent="-431800" lvl="0" marL="457200" rtl="0" algn="l">
              <a:spcBef>
                <a:spcPts val="0"/>
              </a:spcBef>
              <a:spcAft>
                <a:spcPts val="0"/>
              </a:spcAft>
              <a:buClr>
                <a:schemeClr val="dk1"/>
              </a:buClr>
              <a:buSzPts val="3200"/>
              <a:buChar char="●"/>
            </a:pPr>
            <a:r>
              <a:rPr lang="en" sz="3200">
                <a:solidFill>
                  <a:schemeClr val="dk1"/>
                </a:solidFill>
              </a:rPr>
              <a:t>2 Receptionists, 4-6 Nurses, Run 100x</a:t>
            </a:r>
            <a:endParaRPr sz="3200">
              <a:solidFill>
                <a:schemeClr val="dk1"/>
              </a:solidFill>
            </a:endParaRPr>
          </a:p>
        </p:txBody>
      </p:sp>
      <p:graphicFrame>
        <p:nvGraphicFramePr>
          <p:cNvPr id="304" name="Google Shape;304;p40"/>
          <p:cNvGraphicFramePr/>
          <p:nvPr/>
        </p:nvGraphicFramePr>
        <p:xfrm>
          <a:off x="489500" y="1809750"/>
          <a:ext cx="3000000" cy="3000000"/>
        </p:xfrm>
        <a:graphic>
          <a:graphicData uri="http://schemas.openxmlformats.org/drawingml/2006/table">
            <a:tbl>
              <a:tblPr>
                <a:noFill/>
                <a:tableStyleId>{5423702A-3A14-43A2-A5B2-4A0FB44E8801}</a:tableStyleId>
              </a:tblPr>
              <a:tblGrid>
                <a:gridCol w="847150"/>
                <a:gridCol w="1703525"/>
                <a:gridCol w="880025"/>
                <a:gridCol w="938125"/>
                <a:gridCol w="1375050"/>
                <a:gridCol w="1282350"/>
                <a:gridCol w="1171050"/>
              </a:tblGrid>
              <a:tr h="544525">
                <a:tc>
                  <a:txBody>
                    <a:bodyPr/>
                    <a:lstStyle/>
                    <a:p>
                      <a:pPr indent="0" lvl="0" marL="0" rtl="0" algn="l">
                        <a:spcBef>
                          <a:spcPts val="0"/>
                        </a:spcBef>
                        <a:spcAft>
                          <a:spcPts val="0"/>
                        </a:spcAft>
                        <a:buNone/>
                      </a:pPr>
                      <a:r>
                        <a:rPr lang="en"/>
                        <a:t>Nurses</a:t>
                      </a:r>
                      <a:endParaRPr/>
                    </a:p>
                  </a:txBody>
                  <a:tcPr marT="91425" marB="91425" marR="91425" marL="91425"/>
                </a:tc>
                <a:tc>
                  <a:txBody>
                    <a:bodyPr/>
                    <a:lstStyle/>
                    <a:p>
                      <a:pPr indent="0" lvl="0" marL="0" rtl="0" algn="l">
                        <a:spcBef>
                          <a:spcPts val="0"/>
                        </a:spcBef>
                        <a:spcAft>
                          <a:spcPts val="0"/>
                        </a:spcAft>
                        <a:buNone/>
                      </a:pPr>
                      <a:r>
                        <a:rPr lang="en"/>
                        <a:t>Vaccinations</a:t>
                      </a:r>
                      <a:endParaRPr/>
                    </a:p>
                  </a:txBody>
                  <a:tcPr marT="91425" marB="91425" marR="91425" marL="91425"/>
                </a:tc>
                <a:tc>
                  <a:txBody>
                    <a:bodyPr/>
                    <a:lstStyle/>
                    <a:p>
                      <a:pPr indent="0" lvl="0" marL="0" rtl="0" algn="l">
                        <a:spcBef>
                          <a:spcPts val="0"/>
                        </a:spcBef>
                        <a:spcAft>
                          <a:spcPts val="0"/>
                        </a:spcAft>
                        <a:buNone/>
                      </a:pPr>
                      <a:r>
                        <a:rPr lang="en"/>
                        <a:t>Balks</a:t>
                      </a:r>
                      <a:endParaRPr/>
                    </a:p>
                  </a:txBody>
                  <a:tcPr marT="91425" marB="91425" marR="91425" marL="91425"/>
                </a:tc>
                <a:tc>
                  <a:txBody>
                    <a:bodyPr/>
                    <a:lstStyle/>
                    <a:p>
                      <a:pPr indent="0" lvl="0" marL="0" rtl="0" algn="l">
                        <a:spcBef>
                          <a:spcPts val="0"/>
                        </a:spcBef>
                        <a:spcAft>
                          <a:spcPts val="0"/>
                        </a:spcAft>
                        <a:buNone/>
                      </a:pPr>
                      <a:r>
                        <a:rPr lang="en"/>
                        <a:t>Reneges</a:t>
                      </a:r>
                      <a:endParaRPr/>
                    </a:p>
                  </a:txBody>
                  <a:tcPr marT="91425" marB="91425" marR="91425" marL="91425"/>
                </a:tc>
                <a:tc>
                  <a:txBody>
                    <a:bodyPr/>
                    <a:lstStyle/>
                    <a:p>
                      <a:pPr indent="0" lvl="0" marL="0" rtl="0" algn="l">
                        <a:spcBef>
                          <a:spcPts val="0"/>
                        </a:spcBef>
                        <a:spcAft>
                          <a:spcPts val="0"/>
                        </a:spcAft>
                        <a:buNone/>
                      </a:pPr>
                      <a:r>
                        <a:rPr lang="en"/>
                        <a:t>% Vaccinated</a:t>
                      </a:r>
                      <a:endParaRPr/>
                    </a:p>
                  </a:txBody>
                  <a:tcPr marT="91425" marB="91425" marR="91425" marL="91425"/>
                </a:tc>
                <a:tc>
                  <a:txBody>
                    <a:bodyPr/>
                    <a:lstStyle/>
                    <a:p>
                      <a:pPr indent="0" lvl="0" marL="0" rtl="0" algn="l">
                        <a:spcBef>
                          <a:spcPts val="0"/>
                        </a:spcBef>
                        <a:spcAft>
                          <a:spcPts val="0"/>
                        </a:spcAft>
                        <a:buNone/>
                      </a:pPr>
                      <a:r>
                        <a:rPr lang="en"/>
                        <a:t>Receptionist Free Time (s)</a:t>
                      </a:r>
                      <a:endParaRPr/>
                    </a:p>
                  </a:txBody>
                  <a:tcPr marT="91425" marB="91425" marR="91425" marL="91425"/>
                </a:tc>
                <a:tc>
                  <a:txBody>
                    <a:bodyPr/>
                    <a:lstStyle/>
                    <a:p>
                      <a:pPr indent="0" lvl="0" marL="0" rtl="0" algn="l">
                        <a:spcBef>
                          <a:spcPts val="0"/>
                        </a:spcBef>
                        <a:spcAft>
                          <a:spcPts val="0"/>
                        </a:spcAft>
                        <a:buNone/>
                      </a:pPr>
                      <a:r>
                        <a:rPr lang="en"/>
                        <a:t>Nurse Free Time (s)</a:t>
                      </a:r>
                      <a:endParaRPr/>
                    </a:p>
                  </a:txBody>
                  <a:tcPr marT="91425" marB="91425" marR="91425" marL="91425"/>
                </a:tc>
              </a:tr>
              <a:tr h="406850">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988.91</a:t>
                      </a:r>
                      <a:endParaRPr/>
                    </a:p>
                  </a:txBody>
                  <a:tcPr marT="91425" marB="91425" marR="91425" marL="91425"/>
                </a:tc>
                <a:tc>
                  <a:txBody>
                    <a:bodyPr/>
                    <a:lstStyle/>
                    <a:p>
                      <a:pPr indent="0" lvl="0" marL="0" rtl="0" algn="l">
                        <a:spcBef>
                          <a:spcPts val="0"/>
                        </a:spcBef>
                        <a:spcAft>
                          <a:spcPts val="0"/>
                        </a:spcAft>
                        <a:buNone/>
                      </a:pPr>
                      <a:r>
                        <a:rPr lang="en"/>
                        <a:t>57.04</a:t>
                      </a:r>
                      <a:endParaRPr/>
                    </a:p>
                  </a:txBody>
                  <a:tcPr marT="91425" marB="91425" marR="91425" marL="91425"/>
                </a:tc>
                <a:tc>
                  <a:txBody>
                    <a:bodyPr/>
                    <a:lstStyle/>
                    <a:p>
                      <a:pPr indent="0" lvl="0" marL="0" rtl="0" algn="l">
                        <a:spcBef>
                          <a:spcPts val="0"/>
                        </a:spcBef>
                        <a:spcAft>
                          <a:spcPts val="0"/>
                        </a:spcAft>
                        <a:buNone/>
                      </a:pPr>
                      <a:r>
                        <a:rPr lang="en"/>
                        <a:t>132.59</a:t>
                      </a:r>
                      <a:endParaRPr/>
                    </a:p>
                  </a:txBody>
                  <a:tcPr marT="91425" marB="91425" marR="91425" marL="91425"/>
                </a:tc>
                <a:tc>
                  <a:txBody>
                    <a:bodyPr/>
                    <a:lstStyle/>
                    <a:p>
                      <a:pPr indent="0" lvl="0" marL="0" rtl="0" algn="l">
                        <a:spcBef>
                          <a:spcPts val="0"/>
                        </a:spcBef>
                        <a:spcAft>
                          <a:spcPts val="0"/>
                        </a:spcAft>
                        <a:buNone/>
                      </a:pPr>
                      <a:r>
                        <a:rPr lang="en"/>
                        <a:t>83.92</a:t>
                      </a:r>
                      <a:endParaRPr/>
                    </a:p>
                  </a:txBody>
                  <a:tcPr marT="91425" marB="91425" marR="91425" marL="91425"/>
                </a:tc>
                <a:tc>
                  <a:txBody>
                    <a:bodyPr/>
                    <a:lstStyle/>
                    <a:p>
                      <a:pPr indent="0" lvl="0" marL="0" rtl="0" algn="l">
                        <a:spcBef>
                          <a:spcPts val="0"/>
                        </a:spcBef>
                        <a:spcAft>
                          <a:spcPts val="0"/>
                        </a:spcAft>
                        <a:buNone/>
                      </a:pPr>
                      <a:r>
                        <a:rPr lang="en"/>
                        <a:t>31006</a:t>
                      </a:r>
                      <a:endParaRPr/>
                    </a:p>
                  </a:txBody>
                  <a:tcPr marT="91425" marB="91425" marR="91425" marL="91425"/>
                </a:tc>
                <a:tc>
                  <a:txBody>
                    <a:bodyPr/>
                    <a:lstStyle/>
                    <a:p>
                      <a:pPr indent="0" lvl="0" marL="0" rtl="0" algn="l">
                        <a:spcBef>
                          <a:spcPts val="0"/>
                        </a:spcBef>
                        <a:spcAft>
                          <a:spcPts val="0"/>
                        </a:spcAft>
                        <a:buNone/>
                      </a:pPr>
                      <a:r>
                        <a:rPr lang="en"/>
                        <a:t>5136</a:t>
                      </a:r>
                      <a:endParaRPr/>
                    </a:p>
                  </a:txBody>
                  <a:tcPr marT="91425" marB="91425" marR="91425" marL="91425"/>
                </a:tc>
              </a:tr>
              <a:tr h="391275">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1105.66</a:t>
                      </a:r>
                      <a:endParaRPr/>
                    </a:p>
                  </a:txBody>
                  <a:tcPr marT="91425" marB="91425" marR="91425" marL="91425"/>
                </a:tc>
                <a:tc>
                  <a:txBody>
                    <a:bodyPr/>
                    <a:lstStyle/>
                    <a:p>
                      <a:pPr indent="0" lvl="0" marL="0" rtl="0" algn="l">
                        <a:spcBef>
                          <a:spcPts val="0"/>
                        </a:spcBef>
                        <a:spcAft>
                          <a:spcPts val="0"/>
                        </a:spcAft>
                        <a:buNone/>
                      </a:pPr>
                      <a:r>
                        <a:rPr lang="en"/>
                        <a:t>55.49</a:t>
                      </a:r>
                      <a:endParaRPr/>
                    </a:p>
                  </a:txBody>
                  <a:tcPr marT="91425" marB="91425" marR="91425" marL="91425"/>
                </a:tc>
                <a:tc>
                  <a:txBody>
                    <a:bodyPr/>
                    <a:lstStyle/>
                    <a:p>
                      <a:pPr indent="0" lvl="0" marL="0" rtl="0" algn="l">
                        <a:spcBef>
                          <a:spcPts val="0"/>
                        </a:spcBef>
                        <a:spcAft>
                          <a:spcPts val="0"/>
                        </a:spcAft>
                        <a:buNone/>
                      </a:pPr>
                      <a:r>
                        <a:rPr lang="en"/>
                        <a:t>16.32</a:t>
                      </a:r>
                      <a:endParaRPr/>
                    </a:p>
                  </a:txBody>
                  <a:tcPr marT="91425" marB="91425" marR="91425" marL="91425"/>
                </a:tc>
                <a:tc>
                  <a:txBody>
                    <a:bodyPr/>
                    <a:lstStyle/>
                    <a:p>
                      <a:pPr indent="0" lvl="0" marL="0" rtl="0" algn="l">
                        <a:spcBef>
                          <a:spcPts val="0"/>
                        </a:spcBef>
                        <a:spcAft>
                          <a:spcPts val="0"/>
                        </a:spcAft>
                        <a:buNone/>
                      </a:pPr>
                      <a:r>
                        <a:rPr lang="en"/>
                        <a:t>93.91</a:t>
                      </a:r>
                      <a:endParaRPr/>
                    </a:p>
                  </a:txBody>
                  <a:tcPr marT="91425" marB="91425" marR="91425" marL="91425"/>
                </a:tc>
                <a:tc>
                  <a:txBody>
                    <a:bodyPr/>
                    <a:lstStyle/>
                    <a:p>
                      <a:pPr indent="0" lvl="0" marL="0" rtl="0" algn="l">
                        <a:spcBef>
                          <a:spcPts val="0"/>
                        </a:spcBef>
                        <a:spcAft>
                          <a:spcPts val="0"/>
                        </a:spcAft>
                        <a:buNone/>
                      </a:pPr>
                      <a:r>
                        <a:rPr lang="en"/>
                        <a:t>31336</a:t>
                      </a:r>
                      <a:endParaRPr/>
                    </a:p>
                  </a:txBody>
                  <a:tcPr marT="91425" marB="91425" marR="91425" marL="91425"/>
                </a:tc>
                <a:tc>
                  <a:txBody>
                    <a:bodyPr/>
                    <a:lstStyle/>
                    <a:p>
                      <a:pPr indent="0" lvl="0" marL="0" rtl="0" algn="l">
                        <a:spcBef>
                          <a:spcPts val="0"/>
                        </a:spcBef>
                        <a:spcAft>
                          <a:spcPts val="0"/>
                        </a:spcAft>
                        <a:buNone/>
                      </a:pPr>
                      <a:r>
                        <a:rPr lang="en"/>
                        <a:t>32810</a:t>
                      </a:r>
                      <a:endParaRPr/>
                    </a:p>
                  </a:txBody>
                  <a:tcPr marT="91425" marB="91425" marR="91425" marL="91425"/>
                </a:tc>
              </a:tr>
              <a:tr h="391275">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1119.45</a:t>
                      </a:r>
                      <a:endParaRPr/>
                    </a:p>
                  </a:txBody>
                  <a:tcPr marT="91425" marB="91425" marR="91425" marL="91425"/>
                </a:tc>
                <a:tc>
                  <a:txBody>
                    <a:bodyPr/>
                    <a:lstStyle/>
                    <a:p>
                      <a:pPr indent="0" lvl="0" marL="0" rtl="0" algn="l">
                        <a:spcBef>
                          <a:spcPts val="0"/>
                        </a:spcBef>
                        <a:spcAft>
                          <a:spcPts val="0"/>
                        </a:spcAft>
                        <a:buNone/>
                      </a:pPr>
                      <a:r>
                        <a:rPr lang="en"/>
                        <a:t>56.98</a:t>
                      </a:r>
                      <a:endParaRPr/>
                    </a:p>
                  </a:txBody>
                  <a:tcPr marT="91425" marB="91425" marR="91425" marL="91425"/>
                </a:tc>
                <a:tc>
                  <a:txBody>
                    <a:bodyPr/>
                    <a:lstStyle/>
                    <a:p>
                      <a:pPr indent="0" lvl="0" marL="0" rtl="0" algn="l">
                        <a:spcBef>
                          <a:spcPts val="0"/>
                        </a:spcBef>
                        <a:spcAft>
                          <a:spcPts val="0"/>
                        </a:spcAft>
                        <a:buNone/>
                      </a:pPr>
                      <a:r>
                        <a:rPr lang="en"/>
                        <a:t>0.00</a:t>
                      </a:r>
                      <a:endParaRPr/>
                    </a:p>
                  </a:txBody>
                  <a:tcPr marT="91425" marB="91425" marR="91425" marL="91425"/>
                </a:tc>
                <a:tc>
                  <a:txBody>
                    <a:bodyPr/>
                    <a:lstStyle/>
                    <a:p>
                      <a:pPr indent="0" lvl="0" marL="0" rtl="0" algn="l">
                        <a:spcBef>
                          <a:spcPts val="0"/>
                        </a:spcBef>
                        <a:spcAft>
                          <a:spcPts val="0"/>
                        </a:spcAft>
                        <a:buNone/>
                      </a:pPr>
                      <a:r>
                        <a:rPr lang="en"/>
                        <a:t>95.16</a:t>
                      </a:r>
                      <a:endParaRPr/>
                    </a:p>
                  </a:txBody>
                  <a:tcPr marT="91425" marB="91425" marR="91425" marL="91425"/>
                </a:tc>
                <a:tc>
                  <a:txBody>
                    <a:bodyPr/>
                    <a:lstStyle/>
                    <a:p>
                      <a:pPr indent="0" lvl="0" marL="0" rtl="0" algn="l">
                        <a:spcBef>
                          <a:spcPts val="0"/>
                        </a:spcBef>
                        <a:spcAft>
                          <a:spcPts val="0"/>
                        </a:spcAft>
                        <a:buNone/>
                      </a:pPr>
                      <a:r>
                        <a:rPr lang="en"/>
                        <a:t>30993</a:t>
                      </a:r>
                      <a:endParaRPr/>
                    </a:p>
                  </a:txBody>
                  <a:tcPr marT="91425" marB="91425" marR="91425" marL="91425"/>
                </a:tc>
                <a:tc>
                  <a:txBody>
                    <a:bodyPr/>
                    <a:lstStyle/>
                    <a:p>
                      <a:pPr indent="0" lvl="0" marL="0" rtl="0" algn="l">
                        <a:spcBef>
                          <a:spcPts val="0"/>
                        </a:spcBef>
                        <a:spcAft>
                          <a:spcPts val="0"/>
                        </a:spcAft>
                        <a:buNone/>
                      </a:pPr>
                      <a:r>
                        <a:rPr lang="en"/>
                        <a:t>80203</a:t>
                      </a:r>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1"/>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
              <a:t>Optimal Solution</a:t>
            </a:r>
            <a:endParaRPr/>
          </a:p>
        </p:txBody>
      </p:sp>
      <p:sp>
        <p:nvSpPr>
          <p:cNvPr id="310" name="Google Shape;310;p41"/>
          <p:cNvSpPr txBox="1"/>
          <p:nvPr/>
        </p:nvSpPr>
        <p:spPr>
          <a:xfrm>
            <a:off x="358050" y="1063375"/>
            <a:ext cx="8102100" cy="631200"/>
          </a:xfrm>
          <a:prstGeom prst="rect">
            <a:avLst/>
          </a:prstGeom>
          <a:noFill/>
          <a:ln>
            <a:noFill/>
          </a:ln>
        </p:spPr>
        <p:txBody>
          <a:bodyPr anchorCtr="0" anchor="t" bIns="91425" lIns="91425" spcFirstLastPara="1" rIns="91425" wrap="square" tIns="91425">
            <a:noAutofit/>
          </a:bodyPr>
          <a:lstStyle/>
          <a:p>
            <a:pPr indent="-431800" lvl="0" marL="457200" rtl="0" algn="l">
              <a:spcBef>
                <a:spcPts val="0"/>
              </a:spcBef>
              <a:spcAft>
                <a:spcPts val="0"/>
              </a:spcAft>
              <a:buClr>
                <a:schemeClr val="dk1"/>
              </a:buClr>
              <a:buSzPts val="3200"/>
              <a:buChar char="●"/>
            </a:pPr>
            <a:r>
              <a:rPr lang="en" sz="3200">
                <a:solidFill>
                  <a:schemeClr val="dk1"/>
                </a:solidFill>
              </a:rPr>
              <a:t>2 Receptionists, 5 Nurses</a:t>
            </a:r>
            <a:endParaRPr sz="3200">
              <a:solidFill>
                <a:schemeClr val="dk1"/>
              </a:solidFill>
            </a:endParaRPr>
          </a:p>
        </p:txBody>
      </p:sp>
      <p:pic>
        <p:nvPicPr>
          <p:cNvPr id="311" name="Google Shape;311;p41"/>
          <p:cNvPicPr preferRelativeResize="0"/>
          <p:nvPr/>
        </p:nvPicPr>
        <p:blipFill>
          <a:blip r:embed="rId3">
            <a:alphaModFix/>
          </a:blip>
          <a:stretch>
            <a:fillRect/>
          </a:stretch>
        </p:blipFill>
        <p:spPr>
          <a:xfrm>
            <a:off x="457200" y="1834525"/>
            <a:ext cx="4114800" cy="2471064"/>
          </a:xfrm>
          <a:prstGeom prst="rect">
            <a:avLst/>
          </a:prstGeom>
          <a:noFill/>
          <a:ln>
            <a:noFill/>
          </a:ln>
        </p:spPr>
      </p:pic>
      <p:pic>
        <p:nvPicPr>
          <p:cNvPr id="312" name="Google Shape;312;p41"/>
          <p:cNvPicPr preferRelativeResize="0"/>
          <p:nvPr/>
        </p:nvPicPr>
        <p:blipFill>
          <a:blip r:embed="rId4">
            <a:alphaModFix/>
          </a:blip>
          <a:stretch>
            <a:fillRect/>
          </a:stretch>
        </p:blipFill>
        <p:spPr>
          <a:xfrm>
            <a:off x="4914375" y="1834525"/>
            <a:ext cx="3772420" cy="2471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0"/>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
              <a:t>Goals &amp; Problem Statement</a:t>
            </a:r>
            <a:endParaRPr/>
          </a:p>
        </p:txBody>
      </p:sp>
      <p:sp>
        <p:nvSpPr>
          <p:cNvPr id="159" name="Google Shape;159;p30"/>
          <p:cNvSpPr txBox="1"/>
          <p:nvPr>
            <p:ph idx="12" type="sldNum"/>
          </p:nvPr>
        </p:nvSpPr>
        <p:spPr>
          <a:xfrm>
            <a:off x="664201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160" name="Google Shape;160;p30"/>
          <p:cNvSpPr txBox="1"/>
          <p:nvPr/>
        </p:nvSpPr>
        <p:spPr>
          <a:xfrm>
            <a:off x="291600" y="1063225"/>
            <a:ext cx="8560800" cy="34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300">
                <a:solidFill>
                  <a:srgbClr val="4E2A82"/>
                </a:solidFill>
                <a:highlight>
                  <a:srgbClr val="FFFFFF"/>
                </a:highlight>
              </a:rPr>
              <a:t>Goals:</a:t>
            </a:r>
            <a:endParaRPr sz="2300">
              <a:solidFill>
                <a:srgbClr val="222222"/>
              </a:solidFill>
              <a:highlight>
                <a:srgbClr val="FFFFFF"/>
              </a:highlight>
            </a:endParaRPr>
          </a:p>
          <a:p>
            <a:pPr indent="-374650" lvl="0" marL="457200" rtl="0" algn="l">
              <a:spcBef>
                <a:spcPts val="0"/>
              </a:spcBef>
              <a:spcAft>
                <a:spcPts val="0"/>
              </a:spcAft>
              <a:buClr>
                <a:srgbClr val="222222"/>
              </a:buClr>
              <a:buSzPts val="2300"/>
              <a:buChar char="●"/>
            </a:pPr>
            <a:r>
              <a:rPr lang="en" sz="2300">
                <a:solidFill>
                  <a:srgbClr val="222222"/>
                </a:solidFill>
                <a:highlight>
                  <a:schemeClr val="lt1"/>
                </a:highlight>
              </a:rPr>
              <a:t>Incorporate walk-ins and scheduled appointments</a:t>
            </a:r>
            <a:endParaRPr sz="2300">
              <a:solidFill>
                <a:srgbClr val="222222"/>
              </a:solidFill>
              <a:highlight>
                <a:srgbClr val="FFFFFF"/>
              </a:highlight>
            </a:endParaRPr>
          </a:p>
          <a:p>
            <a:pPr indent="-374650" lvl="0" marL="457200" rtl="0" algn="l">
              <a:spcBef>
                <a:spcPts val="0"/>
              </a:spcBef>
              <a:spcAft>
                <a:spcPts val="0"/>
              </a:spcAft>
              <a:buClr>
                <a:srgbClr val="222222"/>
              </a:buClr>
              <a:buSzPts val="2300"/>
              <a:buChar char="●"/>
            </a:pPr>
            <a:r>
              <a:rPr lang="en" sz="2300">
                <a:solidFill>
                  <a:srgbClr val="222222"/>
                </a:solidFill>
                <a:highlight>
                  <a:srgbClr val="FFFFFF"/>
                </a:highlight>
              </a:rPr>
              <a:t>Incorporate balking and reneging</a:t>
            </a:r>
            <a:endParaRPr sz="2300">
              <a:solidFill>
                <a:srgbClr val="222222"/>
              </a:solidFill>
              <a:highlight>
                <a:srgbClr val="FFFFFF"/>
              </a:highlight>
            </a:endParaRPr>
          </a:p>
          <a:p>
            <a:pPr indent="-374650" lvl="0" marL="457200" rtl="0" algn="l">
              <a:spcBef>
                <a:spcPts val="0"/>
              </a:spcBef>
              <a:spcAft>
                <a:spcPts val="0"/>
              </a:spcAft>
              <a:buClr>
                <a:srgbClr val="222222"/>
              </a:buClr>
              <a:buSzPts val="2300"/>
              <a:buChar char="●"/>
            </a:pPr>
            <a:r>
              <a:rPr lang="en" sz="2300">
                <a:solidFill>
                  <a:srgbClr val="222222"/>
                </a:solidFill>
                <a:highlight>
                  <a:srgbClr val="FFFFFF"/>
                </a:highlight>
              </a:rPr>
              <a:t>Incorporate patient types (i.e. relaxed vs. rushed)</a:t>
            </a:r>
            <a:endParaRPr sz="2300">
              <a:solidFill>
                <a:srgbClr val="222222"/>
              </a:solidFill>
              <a:highlight>
                <a:srgbClr val="FFFFFF"/>
              </a:highlight>
            </a:endParaRPr>
          </a:p>
          <a:p>
            <a:pPr indent="0" lvl="0" marL="0" rtl="0" algn="l">
              <a:spcBef>
                <a:spcPts val="0"/>
              </a:spcBef>
              <a:spcAft>
                <a:spcPts val="0"/>
              </a:spcAft>
              <a:buNone/>
            </a:pPr>
            <a:r>
              <a:t/>
            </a:r>
            <a:endParaRPr sz="2300">
              <a:solidFill>
                <a:srgbClr val="222222"/>
              </a:solidFill>
              <a:highlight>
                <a:srgbClr val="FFFFFF"/>
              </a:highlight>
            </a:endParaRPr>
          </a:p>
          <a:p>
            <a:pPr indent="0" lvl="0" marL="0" rtl="0" algn="l">
              <a:spcBef>
                <a:spcPts val="0"/>
              </a:spcBef>
              <a:spcAft>
                <a:spcPts val="0"/>
              </a:spcAft>
              <a:buNone/>
            </a:pPr>
            <a:r>
              <a:rPr b="1" lang="en" sz="2300">
                <a:solidFill>
                  <a:srgbClr val="4E2A82"/>
                </a:solidFill>
                <a:highlight>
                  <a:srgbClr val="FFFFFF"/>
                </a:highlight>
              </a:rPr>
              <a:t>Problem Statement:</a:t>
            </a:r>
            <a:endParaRPr b="1" sz="2300">
              <a:solidFill>
                <a:srgbClr val="4E2A82"/>
              </a:solidFill>
              <a:highlight>
                <a:srgbClr val="FFFFFF"/>
              </a:highlight>
            </a:endParaRPr>
          </a:p>
          <a:p>
            <a:pPr indent="0" lvl="0" marL="0" rtl="0" algn="l">
              <a:spcBef>
                <a:spcPts val="0"/>
              </a:spcBef>
              <a:spcAft>
                <a:spcPts val="0"/>
              </a:spcAft>
              <a:buNone/>
            </a:pPr>
            <a:r>
              <a:rPr lang="en" sz="2300">
                <a:solidFill>
                  <a:srgbClr val="222222"/>
                </a:solidFill>
                <a:highlight>
                  <a:srgbClr val="FFFFFF"/>
                </a:highlight>
              </a:rPr>
              <a:t>What is the optimal number of receptionists and nurses to have on staff that maximize the number of patients vaccinated while minimizing balking, reneging, and employee downtime?</a:t>
            </a:r>
            <a:endParaRPr sz="23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1"/>
          <p:cNvSpPr/>
          <p:nvPr/>
        </p:nvSpPr>
        <p:spPr>
          <a:xfrm>
            <a:off x="457175" y="2912600"/>
            <a:ext cx="4039500" cy="1615800"/>
          </a:xfrm>
          <a:prstGeom prst="rect">
            <a:avLst/>
          </a:prstGeom>
          <a:solidFill>
            <a:srgbClr val="EFEFEF"/>
          </a:solidFill>
          <a:ln>
            <a:noFill/>
          </a:ln>
        </p:spPr>
        <p:txBody>
          <a:bodyPr anchorCtr="0" anchor="t" bIns="91425" lIns="91425" spcFirstLastPara="1" rIns="1371600" wrap="square" tIns="91425">
            <a:noAutofit/>
          </a:bodyPr>
          <a:lstStyle/>
          <a:p>
            <a:pPr indent="0" lvl="0" marL="0" rtl="0" algn="l">
              <a:spcBef>
                <a:spcPts val="0"/>
              </a:spcBef>
              <a:spcAft>
                <a:spcPts val="600"/>
              </a:spcAft>
              <a:buNone/>
            </a:pPr>
            <a:r>
              <a:t/>
            </a:r>
            <a:endParaRPr>
              <a:solidFill>
                <a:schemeClr val="dk1"/>
              </a:solidFill>
            </a:endParaRPr>
          </a:p>
        </p:txBody>
      </p:sp>
      <p:sp>
        <p:nvSpPr>
          <p:cNvPr id="166" name="Google Shape;166;p31"/>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
              <a:t>Key Simulation Components</a:t>
            </a:r>
            <a:endParaRPr/>
          </a:p>
        </p:txBody>
      </p:sp>
      <p:sp>
        <p:nvSpPr>
          <p:cNvPr id="167" name="Google Shape;167;p31"/>
          <p:cNvSpPr/>
          <p:nvPr/>
        </p:nvSpPr>
        <p:spPr>
          <a:xfrm>
            <a:off x="457200" y="1154075"/>
            <a:ext cx="4039500" cy="1615800"/>
          </a:xfrm>
          <a:prstGeom prst="rect">
            <a:avLst/>
          </a:prstGeom>
          <a:solidFill>
            <a:srgbClr val="EFEFEF"/>
          </a:solidFill>
          <a:ln>
            <a:noFill/>
          </a:ln>
        </p:spPr>
        <p:txBody>
          <a:bodyPr anchorCtr="0" anchor="t" bIns="91425" lIns="91425" spcFirstLastPara="1" rIns="1371600" wrap="square" tIns="91425">
            <a:noAutofit/>
          </a:bodyPr>
          <a:lstStyle/>
          <a:p>
            <a:pPr indent="0" lvl="0" marL="0" rtl="0" algn="l">
              <a:spcBef>
                <a:spcPts val="0"/>
              </a:spcBef>
              <a:spcAft>
                <a:spcPts val="600"/>
              </a:spcAft>
              <a:buNone/>
            </a:pPr>
            <a:r>
              <a:t/>
            </a:r>
            <a:endParaRPr>
              <a:solidFill>
                <a:schemeClr val="dk1"/>
              </a:solidFill>
            </a:endParaRPr>
          </a:p>
        </p:txBody>
      </p:sp>
      <p:sp>
        <p:nvSpPr>
          <p:cNvPr id="168" name="Google Shape;168;p31"/>
          <p:cNvSpPr/>
          <p:nvPr/>
        </p:nvSpPr>
        <p:spPr>
          <a:xfrm>
            <a:off x="4647325" y="1157875"/>
            <a:ext cx="4039500" cy="1615800"/>
          </a:xfrm>
          <a:prstGeom prst="rect">
            <a:avLst/>
          </a:prstGeom>
          <a:solidFill>
            <a:srgbClr val="EFEFEF"/>
          </a:solidFill>
          <a:ln>
            <a:noFill/>
          </a:ln>
        </p:spPr>
        <p:txBody>
          <a:bodyPr anchorCtr="0" anchor="t" bIns="91425" lIns="91425" spcFirstLastPara="1" rIns="1371600" wrap="square" tIns="91425">
            <a:noAutofit/>
          </a:bodyPr>
          <a:lstStyle/>
          <a:p>
            <a:pPr indent="0" lvl="0" marL="0" rtl="0" algn="l">
              <a:spcBef>
                <a:spcPts val="0"/>
              </a:spcBef>
              <a:spcAft>
                <a:spcPts val="600"/>
              </a:spcAft>
              <a:buNone/>
            </a:pPr>
            <a:r>
              <a:t/>
            </a:r>
            <a:endParaRPr>
              <a:solidFill>
                <a:schemeClr val="dk1"/>
              </a:solidFill>
            </a:endParaRPr>
          </a:p>
        </p:txBody>
      </p:sp>
      <p:sp>
        <p:nvSpPr>
          <p:cNvPr id="169" name="Google Shape;169;p31"/>
          <p:cNvSpPr/>
          <p:nvPr/>
        </p:nvSpPr>
        <p:spPr>
          <a:xfrm>
            <a:off x="4647325" y="2920200"/>
            <a:ext cx="4039500" cy="1615800"/>
          </a:xfrm>
          <a:prstGeom prst="rect">
            <a:avLst/>
          </a:prstGeom>
          <a:solidFill>
            <a:srgbClr val="EFEFEF"/>
          </a:solidFill>
          <a:ln>
            <a:noFill/>
          </a:ln>
        </p:spPr>
        <p:txBody>
          <a:bodyPr anchorCtr="0" anchor="t" bIns="91425" lIns="91425" spcFirstLastPara="1" rIns="1371600" wrap="square" tIns="91425">
            <a:noAutofit/>
          </a:bodyPr>
          <a:lstStyle/>
          <a:p>
            <a:pPr indent="0" lvl="0" marL="0" rtl="0" algn="l">
              <a:spcBef>
                <a:spcPts val="0"/>
              </a:spcBef>
              <a:spcAft>
                <a:spcPts val="600"/>
              </a:spcAft>
              <a:buNone/>
            </a:pPr>
            <a:r>
              <a:t/>
            </a:r>
            <a:endParaRPr>
              <a:solidFill>
                <a:schemeClr val="dk1"/>
              </a:solidFill>
            </a:endParaRPr>
          </a:p>
        </p:txBody>
      </p:sp>
      <p:sp>
        <p:nvSpPr>
          <p:cNvPr id="170" name="Google Shape;170;p31"/>
          <p:cNvSpPr txBox="1"/>
          <p:nvPr/>
        </p:nvSpPr>
        <p:spPr>
          <a:xfrm>
            <a:off x="457200" y="2920200"/>
            <a:ext cx="4039500" cy="16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4E2A82"/>
                </a:solidFill>
              </a:rPr>
              <a:t>Processes</a:t>
            </a:r>
            <a:endParaRPr b="1">
              <a:solidFill>
                <a:srgbClr val="4E2A82"/>
              </a:solidFill>
            </a:endParaRPr>
          </a:p>
          <a:p>
            <a:pPr indent="-317500" lvl="0" marL="457200" rtl="0" algn="l">
              <a:spcBef>
                <a:spcPts val="600"/>
              </a:spcBef>
              <a:spcAft>
                <a:spcPts val="0"/>
              </a:spcAft>
              <a:buClr>
                <a:schemeClr val="dk1"/>
              </a:buClr>
              <a:buSzPts val="1400"/>
              <a:buChar char="●"/>
            </a:pPr>
            <a:r>
              <a:rPr lang="en">
                <a:solidFill>
                  <a:schemeClr val="dk1"/>
                </a:solidFill>
              </a:rPr>
              <a:t>Check-in with receptionist</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Balk at check-in queue</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Renege in check-in queue</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Renege in vaccination queue</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Get vaccine from nurse</a:t>
            </a:r>
            <a:endParaRPr>
              <a:solidFill>
                <a:schemeClr val="dk1"/>
              </a:solidFill>
            </a:endParaRPr>
          </a:p>
          <a:p>
            <a:pPr indent="0" lvl="0" marL="0" rtl="0" algn="l">
              <a:spcBef>
                <a:spcPts val="600"/>
              </a:spcBef>
              <a:spcAft>
                <a:spcPts val="0"/>
              </a:spcAft>
              <a:buClr>
                <a:schemeClr val="dk1"/>
              </a:buClr>
              <a:buSzPts val="1100"/>
              <a:buFont typeface="Arial"/>
              <a:buNone/>
            </a:pPr>
            <a:r>
              <a:t/>
            </a:r>
            <a:endParaRPr sz="3200">
              <a:solidFill>
                <a:schemeClr val="dk1"/>
              </a:solidFill>
            </a:endParaRPr>
          </a:p>
          <a:p>
            <a:pPr indent="0" lvl="0" marL="0" rtl="0" algn="l">
              <a:spcBef>
                <a:spcPts val="0"/>
              </a:spcBef>
              <a:spcAft>
                <a:spcPts val="0"/>
              </a:spcAft>
              <a:buNone/>
            </a:pPr>
            <a:r>
              <a:t/>
            </a:r>
            <a:endParaRPr b="1">
              <a:solidFill>
                <a:schemeClr val="dk1"/>
              </a:solidFill>
            </a:endParaRPr>
          </a:p>
        </p:txBody>
      </p:sp>
      <p:sp>
        <p:nvSpPr>
          <p:cNvPr id="171" name="Google Shape;171;p31"/>
          <p:cNvSpPr txBox="1"/>
          <p:nvPr/>
        </p:nvSpPr>
        <p:spPr>
          <a:xfrm>
            <a:off x="457175" y="1164612"/>
            <a:ext cx="4346100" cy="172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4E2A82"/>
                </a:solidFill>
              </a:rPr>
              <a:t>Arrival Streams</a:t>
            </a:r>
            <a:endParaRPr b="1">
              <a:solidFill>
                <a:srgbClr val="4E2A82"/>
              </a:solidFill>
            </a:endParaRPr>
          </a:p>
          <a:p>
            <a:pPr indent="-317500" lvl="0" marL="457200" rtl="0" algn="l">
              <a:spcBef>
                <a:spcPts val="600"/>
              </a:spcBef>
              <a:spcAft>
                <a:spcPts val="0"/>
              </a:spcAft>
              <a:buClr>
                <a:schemeClr val="dk1"/>
              </a:buClr>
              <a:buSzPts val="1400"/>
              <a:buChar char="●"/>
            </a:pPr>
            <a:r>
              <a:rPr lang="en">
                <a:solidFill>
                  <a:schemeClr val="dk1"/>
                </a:solidFill>
              </a:rPr>
              <a:t>Appointments (fixed interval)</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Walk-ins (normally distributed)</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High flow rate before work, after work, during lunch</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Low flow rate otherwise</a:t>
            </a:r>
            <a:endParaRPr b="1">
              <a:solidFill>
                <a:srgbClr val="4E2A82"/>
              </a:solidFill>
            </a:endParaRPr>
          </a:p>
        </p:txBody>
      </p:sp>
      <p:sp>
        <p:nvSpPr>
          <p:cNvPr id="172" name="Google Shape;172;p31"/>
          <p:cNvSpPr txBox="1"/>
          <p:nvPr/>
        </p:nvSpPr>
        <p:spPr>
          <a:xfrm>
            <a:off x="4647325" y="2937064"/>
            <a:ext cx="4039500" cy="172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E2A82"/>
                </a:solidFill>
              </a:rPr>
              <a:t>Parameters</a:t>
            </a:r>
            <a:endParaRPr b="1">
              <a:solidFill>
                <a:srgbClr val="4E2A82"/>
              </a:solidFill>
            </a:endParaRPr>
          </a:p>
          <a:p>
            <a:pPr indent="-317500" lvl="0" marL="457200" rtl="0" algn="l">
              <a:spcBef>
                <a:spcPts val="600"/>
              </a:spcBef>
              <a:spcAft>
                <a:spcPts val="0"/>
              </a:spcAft>
              <a:buClr>
                <a:schemeClr val="dk1"/>
              </a:buClr>
              <a:buSzPts val="1400"/>
              <a:buChar char="●"/>
            </a:pPr>
            <a:r>
              <a:rPr lang="en">
                <a:solidFill>
                  <a:schemeClr val="dk1"/>
                </a:solidFill>
              </a:rPr>
              <a:t>Simulation time is 12 hours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Mean check-in time is 1 minute</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Mean vaccine time is 3 minutes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“Relaxed patient” and “rushed patient” types</a:t>
            </a:r>
            <a:endParaRPr>
              <a:solidFill>
                <a:schemeClr val="dk1"/>
              </a:solidFill>
            </a:endParaRPr>
          </a:p>
          <a:p>
            <a:pPr indent="0" lvl="0" marL="0" rtl="0" algn="l">
              <a:spcBef>
                <a:spcPts val="600"/>
              </a:spcBef>
              <a:spcAft>
                <a:spcPts val="0"/>
              </a:spcAft>
              <a:buNone/>
            </a:pPr>
            <a:r>
              <a:t/>
            </a:r>
            <a:endParaRPr b="1">
              <a:solidFill>
                <a:schemeClr val="dk1"/>
              </a:solidFill>
            </a:endParaRPr>
          </a:p>
          <a:p>
            <a:pPr indent="0" lvl="0" marL="0" rtl="0" algn="l">
              <a:spcBef>
                <a:spcPts val="0"/>
              </a:spcBef>
              <a:spcAft>
                <a:spcPts val="0"/>
              </a:spcAft>
              <a:buNone/>
            </a:pPr>
            <a:r>
              <a:t/>
            </a:r>
            <a:endParaRPr b="1">
              <a:solidFill>
                <a:srgbClr val="4E2A82"/>
              </a:solidFill>
            </a:endParaRPr>
          </a:p>
        </p:txBody>
      </p:sp>
      <p:sp>
        <p:nvSpPr>
          <p:cNvPr id="173" name="Google Shape;173;p31"/>
          <p:cNvSpPr txBox="1"/>
          <p:nvPr/>
        </p:nvSpPr>
        <p:spPr>
          <a:xfrm>
            <a:off x="4647325" y="1180736"/>
            <a:ext cx="4039500" cy="15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4E2A82"/>
                </a:solidFill>
              </a:rPr>
              <a:t>Resources</a:t>
            </a:r>
            <a:endParaRPr b="1">
              <a:solidFill>
                <a:srgbClr val="4E2A82"/>
              </a:solidFill>
            </a:endParaRPr>
          </a:p>
          <a:p>
            <a:pPr indent="-317500" lvl="0" marL="457200" rtl="0" algn="l">
              <a:spcBef>
                <a:spcPts val="600"/>
              </a:spcBef>
              <a:spcAft>
                <a:spcPts val="0"/>
              </a:spcAft>
              <a:buClr>
                <a:schemeClr val="dk1"/>
              </a:buClr>
              <a:buSzPts val="1400"/>
              <a:buChar char="●"/>
            </a:pPr>
            <a:r>
              <a:rPr lang="en">
                <a:solidFill>
                  <a:schemeClr val="dk1"/>
                </a:solidFill>
              </a:rPr>
              <a:t>Receptionists (vary from 1-10)</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Nurses (vary from 1-10)</a:t>
            </a:r>
            <a:endParaRPr sz="32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2"/>
          <p:cNvSpPr txBox="1"/>
          <p:nvPr>
            <p:ph type="title"/>
          </p:nvPr>
        </p:nvSpPr>
        <p:spPr>
          <a:xfrm>
            <a:off x="120000" y="318350"/>
            <a:ext cx="1955100" cy="12003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
              <a:t>Event Graph</a:t>
            </a:r>
            <a:endParaRPr/>
          </a:p>
        </p:txBody>
      </p:sp>
      <p:pic>
        <p:nvPicPr>
          <p:cNvPr id="179" name="Google Shape;179;p32"/>
          <p:cNvPicPr preferRelativeResize="0"/>
          <p:nvPr/>
        </p:nvPicPr>
        <p:blipFill>
          <a:blip r:embed="rId3">
            <a:alphaModFix/>
          </a:blip>
          <a:stretch>
            <a:fillRect/>
          </a:stretch>
        </p:blipFill>
        <p:spPr>
          <a:xfrm>
            <a:off x="2075100" y="219025"/>
            <a:ext cx="6956676" cy="4356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3"/>
          <p:cNvSpPr txBox="1"/>
          <p:nvPr>
            <p:ph type="title"/>
          </p:nvPr>
        </p:nvSpPr>
        <p:spPr>
          <a:xfrm>
            <a:off x="120000" y="318350"/>
            <a:ext cx="1955100" cy="12003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
              <a:t>Event Graph</a:t>
            </a:r>
            <a:endParaRPr/>
          </a:p>
        </p:txBody>
      </p:sp>
      <p:pic>
        <p:nvPicPr>
          <p:cNvPr id="185" name="Google Shape;185;p33"/>
          <p:cNvPicPr preferRelativeResize="0"/>
          <p:nvPr/>
        </p:nvPicPr>
        <p:blipFill>
          <a:blip r:embed="rId3">
            <a:alphaModFix/>
          </a:blip>
          <a:stretch>
            <a:fillRect/>
          </a:stretch>
        </p:blipFill>
        <p:spPr>
          <a:xfrm>
            <a:off x="2292750" y="439450"/>
            <a:ext cx="6210300" cy="4029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4"/>
          <p:cNvSpPr txBox="1"/>
          <p:nvPr>
            <p:ph type="title"/>
          </p:nvPr>
        </p:nvSpPr>
        <p:spPr>
          <a:xfrm>
            <a:off x="457200" y="1297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
              <a:t>Simulation Output</a:t>
            </a:r>
            <a:endParaRPr/>
          </a:p>
        </p:txBody>
      </p:sp>
      <p:grpSp>
        <p:nvGrpSpPr>
          <p:cNvPr id="191" name="Google Shape;191;p34"/>
          <p:cNvGrpSpPr/>
          <p:nvPr/>
        </p:nvGrpSpPr>
        <p:grpSpPr>
          <a:xfrm>
            <a:off x="1111416" y="2853663"/>
            <a:ext cx="6921167" cy="854332"/>
            <a:chOff x="1765687" y="2932945"/>
            <a:chExt cx="6921167" cy="854332"/>
          </a:xfrm>
        </p:grpSpPr>
        <p:sp>
          <p:nvSpPr>
            <p:cNvPr id="192" name="Google Shape;192;p34"/>
            <p:cNvSpPr/>
            <p:nvPr/>
          </p:nvSpPr>
          <p:spPr>
            <a:xfrm>
              <a:off x="1765701" y="2985332"/>
              <a:ext cx="6920940" cy="801945"/>
            </a:xfrm>
            <a:custGeom>
              <a:rect b="b" l="l" r="r" t="t"/>
              <a:pathLst>
                <a:path extrusionOk="0" h="26469" w="185250">
                  <a:moveTo>
                    <a:pt x="180499" y="1"/>
                  </a:moveTo>
                  <a:lnTo>
                    <a:pt x="91000" y="1"/>
                  </a:lnTo>
                  <a:lnTo>
                    <a:pt x="88428" y="1"/>
                  </a:lnTo>
                  <a:lnTo>
                    <a:pt x="3311" y="1"/>
                  </a:lnTo>
                  <a:cubicBezTo>
                    <a:pt x="1477" y="1"/>
                    <a:pt x="1" y="1489"/>
                    <a:pt x="1" y="3311"/>
                  </a:cubicBezTo>
                  <a:lnTo>
                    <a:pt x="1" y="23147"/>
                  </a:lnTo>
                  <a:cubicBezTo>
                    <a:pt x="1" y="24980"/>
                    <a:pt x="1477" y="26468"/>
                    <a:pt x="3311" y="26468"/>
                  </a:cubicBezTo>
                  <a:lnTo>
                    <a:pt x="88428" y="26468"/>
                  </a:lnTo>
                  <a:lnTo>
                    <a:pt x="91000" y="26468"/>
                  </a:lnTo>
                  <a:lnTo>
                    <a:pt x="180499" y="26468"/>
                  </a:lnTo>
                  <a:cubicBezTo>
                    <a:pt x="183131" y="26468"/>
                    <a:pt x="185250" y="24337"/>
                    <a:pt x="185250" y="21718"/>
                  </a:cubicBezTo>
                  <a:lnTo>
                    <a:pt x="185250" y="4751"/>
                  </a:lnTo>
                  <a:cubicBezTo>
                    <a:pt x="185250" y="2120"/>
                    <a:pt x="183119" y="1"/>
                    <a:pt x="180499" y="1"/>
                  </a:cubicBezTo>
                  <a:close/>
                </a:path>
              </a:pathLst>
            </a:custGeom>
            <a:solidFill>
              <a:srgbClr val="C5C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4"/>
            <p:cNvSpPr/>
            <p:nvPr/>
          </p:nvSpPr>
          <p:spPr>
            <a:xfrm>
              <a:off x="4481875" y="2932965"/>
              <a:ext cx="4204979" cy="801914"/>
            </a:xfrm>
            <a:custGeom>
              <a:rect b="b" l="l" r="r" t="t"/>
              <a:pathLst>
                <a:path extrusionOk="0" h="26468" w="96822">
                  <a:moveTo>
                    <a:pt x="0" y="0"/>
                  </a:moveTo>
                  <a:lnTo>
                    <a:pt x="0" y="26468"/>
                  </a:lnTo>
                  <a:lnTo>
                    <a:pt x="92071" y="26468"/>
                  </a:lnTo>
                  <a:cubicBezTo>
                    <a:pt x="94691" y="26468"/>
                    <a:pt x="96822" y="24337"/>
                    <a:pt x="96822" y="21717"/>
                  </a:cubicBezTo>
                  <a:lnTo>
                    <a:pt x="96822" y="4751"/>
                  </a:lnTo>
                  <a:cubicBezTo>
                    <a:pt x="96822" y="2132"/>
                    <a:pt x="94691" y="0"/>
                    <a:pt x="92071" y="0"/>
                  </a:cubicBezTo>
                  <a:close/>
                </a:path>
              </a:pathLst>
            </a:custGeom>
            <a:solidFill>
              <a:srgbClr val="EBEBEB"/>
            </a:solidFill>
            <a:ln>
              <a:noFill/>
            </a:ln>
          </p:spPr>
          <p:txBody>
            <a:bodyPr anchorCtr="0" anchor="ctr" bIns="91425" lIns="457200" spcFirstLastPara="1" rIns="91425" wrap="square" tIns="91425">
              <a:noAutofit/>
            </a:bodyPr>
            <a:lstStyle/>
            <a:p>
              <a:pPr indent="0" lvl="0" marL="0" rtl="0" algn="l">
                <a:spcBef>
                  <a:spcPts val="0"/>
                </a:spcBef>
                <a:spcAft>
                  <a:spcPts val="0"/>
                </a:spcAft>
                <a:buClr>
                  <a:srgbClr val="000000"/>
                </a:buClr>
                <a:buSzPts val="1100"/>
                <a:buFont typeface="Arial"/>
                <a:buNone/>
              </a:pPr>
              <a:r>
                <a:rPr lang="en"/>
                <a:t>Excel files documenting queue lengths at different points in the simulation</a:t>
              </a:r>
              <a:endParaRPr sz="1500">
                <a:solidFill>
                  <a:srgbClr val="000000"/>
                </a:solidFill>
              </a:endParaRPr>
            </a:p>
          </p:txBody>
        </p:sp>
        <p:sp>
          <p:nvSpPr>
            <p:cNvPr id="194" name="Google Shape;194;p34"/>
            <p:cNvSpPr/>
            <p:nvPr/>
          </p:nvSpPr>
          <p:spPr>
            <a:xfrm>
              <a:off x="1765687" y="2932945"/>
              <a:ext cx="2977789" cy="801914"/>
            </a:xfrm>
            <a:custGeom>
              <a:rect b="b" l="l" r="r" t="t"/>
              <a:pathLst>
                <a:path extrusionOk="0" h="26468" w="102014">
                  <a:moveTo>
                    <a:pt x="3311" y="0"/>
                  </a:moveTo>
                  <a:cubicBezTo>
                    <a:pt x="1477" y="0"/>
                    <a:pt x="1" y="1489"/>
                    <a:pt x="1" y="3310"/>
                  </a:cubicBezTo>
                  <a:lnTo>
                    <a:pt x="1" y="23146"/>
                  </a:lnTo>
                  <a:cubicBezTo>
                    <a:pt x="1" y="24980"/>
                    <a:pt x="1477" y="26468"/>
                    <a:pt x="3311" y="26468"/>
                  </a:cubicBezTo>
                  <a:lnTo>
                    <a:pt x="91000" y="26468"/>
                  </a:lnTo>
                  <a:cubicBezTo>
                    <a:pt x="92036" y="26468"/>
                    <a:pt x="93012" y="25980"/>
                    <a:pt x="93643" y="25146"/>
                  </a:cubicBezTo>
                  <a:lnTo>
                    <a:pt x="101132" y="15228"/>
                  </a:lnTo>
                  <a:cubicBezTo>
                    <a:pt x="102013" y="14050"/>
                    <a:pt x="102013" y="12419"/>
                    <a:pt x="101132" y="11240"/>
                  </a:cubicBezTo>
                  <a:lnTo>
                    <a:pt x="93643" y="1322"/>
                  </a:lnTo>
                  <a:cubicBezTo>
                    <a:pt x="93012" y="488"/>
                    <a:pt x="92036" y="0"/>
                    <a:pt x="91000" y="0"/>
                  </a:cubicBezTo>
                  <a:close/>
                </a:path>
              </a:pathLst>
            </a:custGeom>
            <a:solidFill>
              <a:srgbClr val="4E2A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4"/>
            <p:cNvSpPr/>
            <p:nvPr/>
          </p:nvSpPr>
          <p:spPr>
            <a:xfrm>
              <a:off x="4143423" y="3244157"/>
              <a:ext cx="23712" cy="23741"/>
            </a:xfrm>
            <a:custGeom>
              <a:rect b="b" l="l" r="r" t="t"/>
              <a:pathLst>
                <a:path extrusionOk="0" h="821" w="820">
                  <a:moveTo>
                    <a:pt x="189" y="1"/>
                  </a:moveTo>
                  <a:cubicBezTo>
                    <a:pt x="63" y="1"/>
                    <a:pt x="0" y="64"/>
                    <a:pt x="0" y="190"/>
                  </a:cubicBezTo>
                  <a:lnTo>
                    <a:pt x="0" y="631"/>
                  </a:lnTo>
                  <a:cubicBezTo>
                    <a:pt x="0" y="757"/>
                    <a:pt x="95" y="820"/>
                    <a:pt x="189" y="820"/>
                  </a:cubicBezTo>
                  <a:lnTo>
                    <a:pt x="630" y="820"/>
                  </a:lnTo>
                  <a:cubicBezTo>
                    <a:pt x="725" y="820"/>
                    <a:pt x="820" y="757"/>
                    <a:pt x="820" y="631"/>
                  </a:cubicBezTo>
                  <a:lnTo>
                    <a:pt x="820" y="190"/>
                  </a:lnTo>
                  <a:cubicBezTo>
                    <a:pt x="820" y="64"/>
                    <a:pt x="725" y="1"/>
                    <a:pt x="630" y="1"/>
                  </a:cubicBezTo>
                  <a:close/>
                </a:path>
              </a:pathLst>
            </a:custGeom>
            <a:solidFill>
              <a:srgbClr val="1FC2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4"/>
            <p:cNvSpPr/>
            <p:nvPr/>
          </p:nvSpPr>
          <p:spPr>
            <a:xfrm>
              <a:off x="4214473" y="3244157"/>
              <a:ext cx="24638" cy="23741"/>
            </a:xfrm>
            <a:custGeom>
              <a:rect b="b" l="l" r="r" t="t"/>
              <a:pathLst>
                <a:path extrusionOk="0" h="821" w="852">
                  <a:moveTo>
                    <a:pt x="221" y="1"/>
                  </a:moveTo>
                  <a:cubicBezTo>
                    <a:pt x="95" y="1"/>
                    <a:pt x="1" y="64"/>
                    <a:pt x="1" y="190"/>
                  </a:cubicBezTo>
                  <a:lnTo>
                    <a:pt x="1" y="631"/>
                  </a:lnTo>
                  <a:cubicBezTo>
                    <a:pt x="1" y="757"/>
                    <a:pt x="127" y="820"/>
                    <a:pt x="221" y="820"/>
                  </a:cubicBezTo>
                  <a:lnTo>
                    <a:pt x="631" y="820"/>
                  </a:lnTo>
                  <a:cubicBezTo>
                    <a:pt x="757" y="820"/>
                    <a:pt x="851" y="757"/>
                    <a:pt x="851" y="631"/>
                  </a:cubicBezTo>
                  <a:lnTo>
                    <a:pt x="851" y="190"/>
                  </a:lnTo>
                  <a:cubicBezTo>
                    <a:pt x="851" y="64"/>
                    <a:pt x="757" y="1"/>
                    <a:pt x="631" y="1"/>
                  </a:cubicBezTo>
                  <a:close/>
                </a:path>
              </a:pathLst>
            </a:custGeom>
            <a:solidFill>
              <a:srgbClr val="1FC2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4"/>
            <p:cNvSpPr/>
            <p:nvPr/>
          </p:nvSpPr>
          <p:spPr>
            <a:xfrm>
              <a:off x="4143423" y="3291553"/>
              <a:ext cx="23712" cy="24609"/>
            </a:xfrm>
            <a:custGeom>
              <a:rect b="b" l="l" r="r" t="t"/>
              <a:pathLst>
                <a:path extrusionOk="0" h="851" w="820">
                  <a:moveTo>
                    <a:pt x="189" y="0"/>
                  </a:moveTo>
                  <a:cubicBezTo>
                    <a:pt x="63" y="0"/>
                    <a:pt x="0" y="95"/>
                    <a:pt x="0" y="221"/>
                  </a:cubicBezTo>
                  <a:lnTo>
                    <a:pt x="0" y="630"/>
                  </a:lnTo>
                  <a:cubicBezTo>
                    <a:pt x="0" y="756"/>
                    <a:pt x="95" y="851"/>
                    <a:pt x="189" y="851"/>
                  </a:cubicBezTo>
                  <a:lnTo>
                    <a:pt x="630" y="851"/>
                  </a:lnTo>
                  <a:cubicBezTo>
                    <a:pt x="725" y="851"/>
                    <a:pt x="820" y="756"/>
                    <a:pt x="820" y="630"/>
                  </a:cubicBezTo>
                  <a:lnTo>
                    <a:pt x="820" y="221"/>
                  </a:lnTo>
                  <a:cubicBezTo>
                    <a:pt x="820" y="95"/>
                    <a:pt x="725" y="0"/>
                    <a:pt x="630" y="0"/>
                  </a:cubicBezTo>
                  <a:close/>
                </a:path>
              </a:pathLst>
            </a:custGeom>
            <a:solidFill>
              <a:srgbClr val="1FC2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4"/>
            <p:cNvSpPr/>
            <p:nvPr/>
          </p:nvSpPr>
          <p:spPr>
            <a:xfrm>
              <a:off x="4214473" y="3291553"/>
              <a:ext cx="24638" cy="24609"/>
            </a:xfrm>
            <a:custGeom>
              <a:rect b="b" l="l" r="r" t="t"/>
              <a:pathLst>
                <a:path extrusionOk="0" h="851" w="852">
                  <a:moveTo>
                    <a:pt x="221" y="0"/>
                  </a:moveTo>
                  <a:cubicBezTo>
                    <a:pt x="95" y="0"/>
                    <a:pt x="1" y="95"/>
                    <a:pt x="1" y="221"/>
                  </a:cubicBezTo>
                  <a:lnTo>
                    <a:pt x="1" y="630"/>
                  </a:lnTo>
                  <a:cubicBezTo>
                    <a:pt x="1" y="756"/>
                    <a:pt x="127" y="851"/>
                    <a:pt x="221" y="851"/>
                  </a:cubicBezTo>
                  <a:lnTo>
                    <a:pt x="631" y="851"/>
                  </a:lnTo>
                  <a:cubicBezTo>
                    <a:pt x="757" y="851"/>
                    <a:pt x="851" y="756"/>
                    <a:pt x="851" y="630"/>
                  </a:cubicBezTo>
                  <a:lnTo>
                    <a:pt x="851" y="221"/>
                  </a:lnTo>
                  <a:cubicBezTo>
                    <a:pt x="851" y="95"/>
                    <a:pt x="757" y="0"/>
                    <a:pt x="631" y="0"/>
                  </a:cubicBezTo>
                  <a:close/>
                </a:path>
              </a:pathLst>
            </a:custGeom>
            <a:solidFill>
              <a:srgbClr val="1FC2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4"/>
            <p:cNvSpPr/>
            <p:nvPr/>
          </p:nvSpPr>
          <p:spPr>
            <a:xfrm>
              <a:off x="4286449" y="3291553"/>
              <a:ext cx="24638" cy="24609"/>
            </a:xfrm>
            <a:custGeom>
              <a:rect b="b" l="l" r="r" t="t"/>
              <a:pathLst>
                <a:path extrusionOk="0" h="851" w="852">
                  <a:moveTo>
                    <a:pt x="190" y="0"/>
                  </a:moveTo>
                  <a:cubicBezTo>
                    <a:pt x="95" y="0"/>
                    <a:pt x="1" y="95"/>
                    <a:pt x="1" y="221"/>
                  </a:cubicBezTo>
                  <a:lnTo>
                    <a:pt x="1" y="630"/>
                  </a:lnTo>
                  <a:cubicBezTo>
                    <a:pt x="1" y="756"/>
                    <a:pt x="127" y="851"/>
                    <a:pt x="190" y="851"/>
                  </a:cubicBezTo>
                  <a:lnTo>
                    <a:pt x="631" y="851"/>
                  </a:lnTo>
                  <a:cubicBezTo>
                    <a:pt x="757" y="851"/>
                    <a:pt x="851" y="756"/>
                    <a:pt x="851" y="630"/>
                  </a:cubicBezTo>
                  <a:lnTo>
                    <a:pt x="851" y="221"/>
                  </a:lnTo>
                  <a:cubicBezTo>
                    <a:pt x="851" y="95"/>
                    <a:pt x="757" y="0"/>
                    <a:pt x="631" y="0"/>
                  </a:cubicBezTo>
                  <a:close/>
                </a:path>
              </a:pathLst>
            </a:custGeom>
            <a:solidFill>
              <a:srgbClr val="1FC2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4"/>
            <p:cNvSpPr/>
            <p:nvPr/>
          </p:nvSpPr>
          <p:spPr>
            <a:xfrm>
              <a:off x="4143423" y="3339816"/>
              <a:ext cx="23712" cy="23741"/>
            </a:xfrm>
            <a:custGeom>
              <a:rect b="b" l="l" r="r" t="t"/>
              <a:pathLst>
                <a:path extrusionOk="0" h="821" w="820">
                  <a:moveTo>
                    <a:pt x="189" y="1"/>
                  </a:moveTo>
                  <a:cubicBezTo>
                    <a:pt x="63" y="1"/>
                    <a:pt x="0" y="64"/>
                    <a:pt x="0" y="190"/>
                  </a:cubicBezTo>
                  <a:lnTo>
                    <a:pt x="0" y="631"/>
                  </a:lnTo>
                  <a:cubicBezTo>
                    <a:pt x="0" y="757"/>
                    <a:pt x="95" y="820"/>
                    <a:pt x="189" y="820"/>
                  </a:cubicBezTo>
                  <a:lnTo>
                    <a:pt x="630" y="820"/>
                  </a:lnTo>
                  <a:cubicBezTo>
                    <a:pt x="725" y="820"/>
                    <a:pt x="820" y="757"/>
                    <a:pt x="820" y="631"/>
                  </a:cubicBezTo>
                  <a:lnTo>
                    <a:pt x="820" y="190"/>
                  </a:lnTo>
                  <a:cubicBezTo>
                    <a:pt x="820" y="64"/>
                    <a:pt x="725" y="1"/>
                    <a:pt x="630" y="1"/>
                  </a:cubicBezTo>
                  <a:close/>
                </a:path>
              </a:pathLst>
            </a:custGeom>
            <a:solidFill>
              <a:srgbClr val="1FC2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4"/>
            <p:cNvSpPr/>
            <p:nvPr/>
          </p:nvSpPr>
          <p:spPr>
            <a:xfrm>
              <a:off x="4214473" y="3339816"/>
              <a:ext cx="24638" cy="23741"/>
            </a:xfrm>
            <a:custGeom>
              <a:rect b="b" l="l" r="r" t="t"/>
              <a:pathLst>
                <a:path extrusionOk="0" h="821" w="852">
                  <a:moveTo>
                    <a:pt x="221" y="1"/>
                  </a:moveTo>
                  <a:cubicBezTo>
                    <a:pt x="95" y="1"/>
                    <a:pt x="1" y="64"/>
                    <a:pt x="1" y="190"/>
                  </a:cubicBezTo>
                  <a:lnTo>
                    <a:pt x="1" y="631"/>
                  </a:lnTo>
                  <a:cubicBezTo>
                    <a:pt x="1" y="757"/>
                    <a:pt x="127" y="820"/>
                    <a:pt x="221" y="820"/>
                  </a:cubicBezTo>
                  <a:lnTo>
                    <a:pt x="631" y="820"/>
                  </a:lnTo>
                  <a:cubicBezTo>
                    <a:pt x="757" y="820"/>
                    <a:pt x="851" y="757"/>
                    <a:pt x="851" y="631"/>
                  </a:cubicBezTo>
                  <a:lnTo>
                    <a:pt x="851" y="190"/>
                  </a:lnTo>
                  <a:cubicBezTo>
                    <a:pt x="851" y="64"/>
                    <a:pt x="757" y="1"/>
                    <a:pt x="631" y="1"/>
                  </a:cubicBezTo>
                  <a:close/>
                </a:path>
              </a:pathLst>
            </a:custGeom>
            <a:solidFill>
              <a:srgbClr val="1FC2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 name="Google Shape;202;p34"/>
          <p:cNvGrpSpPr/>
          <p:nvPr/>
        </p:nvGrpSpPr>
        <p:grpSpPr>
          <a:xfrm>
            <a:off x="1111416" y="961468"/>
            <a:ext cx="6921167" cy="848954"/>
            <a:chOff x="1765687" y="1040750"/>
            <a:chExt cx="6921167" cy="848954"/>
          </a:xfrm>
        </p:grpSpPr>
        <p:sp>
          <p:nvSpPr>
            <p:cNvPr id="203" name="Google Shape;203;p34"/>
            <p:cNvSpPr/>
            <p:nvPr/>
          </p:nvSpPr>
          <p:spPr>
            <a:xfrm>
              <a:off x="1765701" y="1088123"/>
              <a:ext cx="6920940" cy="801581"/>
            </a:xfrm>
            <a:custGeom>
              <a:rect b="b" l="l" r="r" t="t"/>
              <a:pathLst>
                <a:path extrusionOk="0" h="26457" w="185250">
                  <a:moveTo>
                    <a:pt x="180499" y="1"/>
                  </a:moveTo>
                  <a:lnTo>
                    <a:pt x="91000" y="1"/>
                  </a:lnTo>
                  <a:lnTo>
                    <a:pt x="88428" y="1"/>
                  </a:lnTo>
                  <a:lnTo>
                    <a:pt x="3311" y="1"/>
                  </a:lnTo>
                  <a:cubicBezTo>
                    <a:pt x="1477" y="1"/>
                    <a:pt x="1" y="1477"/>
                    <a:pt x="1" y="3311"/>
                  </a:cubicBezTo>
                  <a:lnTo>
                    <a:pt x="1" y="23147"/>
                  </a:lnTo>
                  <a:cubicBezTo>
                    <a:pt x="1" y="24980"/>
                    <a:pt x="1477" y="26456"/>
                    <a:pt x="3311" y="26456"/>
                  </a:cubicBezTo>
                  <a:lnTo>
                    <a:pt x="88428" y="26456"/>
                  </a:lnTo>
                  <a:lnTo>
                    <a:pt x="91000" y="26456"/>
                  </a:lnTo>
                  <a:lnTo>
                    <a:pt x="180499" y="26456"/>
                  </a:lnTo>
                  <a:cubicBezTo>
                    <a:pt x="183131" y="26456"/>
                    <a:pt x="185250" y="24337"/>
                    <a:pt x="185250" y="21706"/>
                  </a:cubicBezTo>
                  <a:lnTo>
                    <a:pt x="185250" y="4740"/>
                  </a:lnTo>
                  <a:cubicBezTo>
                    <a:pt x="185250" y="2120"/>
                    <a:pt x="183119" y="1"/>
                    <a:pt x="180499" y="1"/>
                  </a:cubicBezTo>
                  <a:close/>
                </a:path>
              </a:pathLst>
            </a:custGeom>
            <a:solidFill>
              <a:srgbClr val="C5C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4"/>
            <p:cNvSpPr/>
            <p:nvPr/>
          </p:nvSpPr>
          <p:spPr>
            <a:xfrm>
              <a:off x="4481875" y="1040775"/>
              <a:ext cx="4204979" cy="801914"/>
            </a:xfrm>
            <a:custGeom>
              <a:rect b="b" l="l" r="r" t="t"/>
              <a:pathLst>
                <a:path extrusionOk="0" h="26468" w="96822">
                  <a:moveTo>
                    <a:pt x="0" y="0"/>
                  </a:moveTo>
                  <a:lnTo>
                    <a:pt x="0" y="26468"/>
                  </a:lnTo>
                  <a:lnTo>
                    <a:pt x="92071" y="26468"/>
                  </a:lnTo>
                  <a:cubicBezTo>
                    <a:pt x="94691" y="26468"/>
                    <a:pt x="96822" y="24337"/>
                    <a:pt x="96822" y="21717"/>
                  </a:cubicBezTo>
                  <a:lnTo>
                    <a:pt x="96822" y="4751"/>
                  </a:lnTo>
                  <a:cubicBezTo>
                    <a:pt x="96822" y="2120"/>
                    <a:pt x="94691" y="0"/>
                    <a:pt x="92071" y="0"/>
                  </a:cubicBezTo>
                  <a:close/>
                </a:path>
              </a:pathLst>
            </a:custGeom>
            <a:solidFill>
              <a:srgbClr val="EBEBEB"/>
            </a:solidFill>
            <a:ln>
              <a:noFill/>
            </a:ln>
          </p:spPr>
          <p:txBody>
            <a:bodyPr anchorCtr="0" anchor="ctr" bIns="91425" lIns="457200" spcFirstLastPara="1" rIns="91425" wrap="square" tIns="91425">
              <a:noAutofit/>
            </a:bodyPr>
            <a:lstStyle/>
            <a:p>
              <a:pPr indent="0" lvl="0" marL="0" rtl="0" algn="l">
                <a:spcBef>
                  <a:spcPts val="0"/>
                </a:spcBef>
                <a:spcAft>
                  <a:spcPts val="0"/>
                </a:spcAft>
                <a:buClr>
                  <a:srgbClr val="000000"/>
                </a:buClr>
                <a:buSzPts val="1100"/>
                <a:buFont typeface="Arial"/>
                <a:buNone/>
              </a:pPr>
              <a:r>
                <a:rPr lang="en"/>
                <a:t>Excel file documenting movement of every patient that enters the clinic from arrival to departure</a:t>
              </a:r>
              <a:endParaRPr sz="1500">
                <a:solidFill>
                  <a:srgbClr val="000000"/>
                </a:solidFill>
              </a:endParaRPr>
            </a:p>
          </p:txBody>
        </p:sp>
        <p:sp>
          <p:nvSpPr>
            <p:cNvPr id="205" name="Google Shape;205;p34"/>
            <p:cNvSpPr/>
            <p:nvPr/>
          </p:nvSpPr>
          <p:spPr>
            <a:xfrm>
              <a:off x="1765687" y="1040750"/>
              <a:ext cx="2977789" cy="801945"/>
            </a:xfrm>
            <a:custGeom>
              <a:rect b="b" l="l" r="r" t="t"/>
              <a:pathLst>
                <a:path extrusionOk="0" h="26469" w="102014">
                  <a:moveTo>
                    <a:pt x="3311" y="1"/>
                  </a:moveTo>
                  <a:cubicBezTo>
                    <a:pt x="1477" y="1"/>
                    <a:pt x="1" y="1489"/>
                    <a:pt x="1" y="3311"/>
                  </a:cubicBezTo>
                  <a:lnTo>
                    <a:pt x="1" y="23159"/>
                  </a:lnTo>
                  <a:cubicBezTo>
                    <a:pt x="1" y="24980"/>
                    <a:pt x="1477" y="26469"/>
                    <a:pt x="3311" y="26469"/>
                  </a:cubicBezTo>
                  <a:lnTo>
                    <a:pt x="91000" y="26469"/>
                  </a:lnTo>
                  <a:cubicBezTo>
                    <a:pt x="92036" y="26469"/>
                    <a:pt x="93012" y="25980"/>
                    <a:pt x="93643" y="25147"/>
                  </a:cubicBezTo>
                  <a:lnTo>
                    <a:pt x="101132" y="15229"/>
                  </a:lnTo>
                  <a:cubicBezTo>
                    <a:pt x="102013" y="14050"/>
                    <a:pt x="102013" y="12419"/>
                    <a:pt x="101132" y="11240"/>
                  </a:cubicBezTo>
                  <a:lnTo>
                    <a:pt x="93643" y="1323"/>
                  </a:lnTo>
                  <a:cubicBezTo>
                    <a:pt x="93012" y="489"/>
                    <a:pt x="92036" y="1"/>
                    <a:pt x="91000" y="1"/>
                  </a:cubicBezTo>
                  <a:close/>
                </a:path>
              </a:pathLst>
            </a:custGeom>
            <a:solidFill>
              <a:srgbClr val="4E2A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4"/>
            <p:cNvSpPr txBox="1"/>
            <p:nvPr/>
          </p:nvSpPr>
          <p:spPr>
            <a:xfrm>
              <a:off x="1851801" y="1180318"/>
              <a:ext cx="2084100" cy="58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Event Log</a:t>
              </a:r>
              <a:endParaRPr b="1">
                <a:solidFill>
                  <a:srgbClr val="FFFFFF"/>
                </a:solidFill>
              </a:endParaRPr>
            </a:p>
          </p:txBody>
        </p:sp>
        <p:grpSp>
          <p:nvGrpSpPr>
            <p:cNvPr id="207" name="Google Shape;207;p34"/>
            <p:cNvGrpSpPr/>
            <p:nvPr/>
          </p:nvGrpSpPr>
          <p:grpSpPr>
            <a:xfrm>
              <a:off x="4044568" y="1273639"/>
              <a:ext cx="366269" cy="336195"/>
              <a:chOff x="-61354875" y="2322300"/>
              <a:chExt cx="316650" cy="290650"/>
            </a:xfrm>
          </p:grpSpPr>
          <p:sp>
            <p:nvSpPr>
              <p:cNvPr id="208" name="Google Shape;208;p34"/>
              <p:cNvSpPr/>
              <p:nvPr/>
            </p:nvSpPr>
            <p:spPr>
              <a:xfrm>
                <a:off x="-61354875" y="2322300"/>
                <a:ext cx="316650" cy="290650"/>
              </a:xfrm>
              <a:custGeom>
                <a:rect b="b" l="l" r="r" t="t"/>
                <a:pathLst>
                  <a:path extrusionOk="0" h="11626" w="12666">
                    <a:moveTo>
                      <a:pt x="11405" y="788"/>
                    </a:moveTo>
                    <a:cubicBezTo>
                      <a:pt x="11657" y="788"/>
                      <a:pt x="11847" y="1009"/>
                      <a:pt x="11847" y="1229"/>
                    </a:cubicBezTo>
                    <a:lnTo>
                      <a:pt x="11847" y="10334"/>
                    </a:lnTo>
                    <a:cubicBezTo>
                      <a:pt x="11847" y="10555"/>
                      <a:pt x="11657" y="10775"/>
                      <a:pt x="11405" y="10775"/>
                    </a:cubicBezTo>
                    <a:lnTo>
                      <a:pt x="1198" y="10775"/>
                    </a:lnTo>
                    <a:cubicBezTo>
                      <a:pt x="977" y="10775"/>
                      <a:pt x="820" y="10555"/>
                      <a:pt x="820" y="10334"/>
                    </a:cubicBezTo>
                    <a:lnTo>
                      <a:pt x="820" y="1229"/>
                    </a:lnTo>
                    <a:cubicBezTo>
                      <a:pt x="820" y="1009"/>
                      <a:pt x="1009" y="788"/>
                      <a:pt x="1198" y="788"/>
                    </a:cubicBezTo>
                    <a:close/>
                    <a:moveTo>
                      <a:pt x="1198" y="0"/>
                    </a:moveTo>
                    <a:cubicBezTo>
                      <a:pt x="536" y="0"/>
                      <a:pt x="1" y="568"/>
                      <a:pt x="1" y="1261"/>
                    </a:cubicBezTo>
                    <a:lnTo>
                      <a:pt x="1" y="10366"/>
                    </a:lnTo>
                    <a:cubicBezTo>
                      <a:pt x="1" y="11027"/>
                      <a:pt x="536" y="11626"/>
                      <a:pt x="1198" y="11626"/>
                    </a:cubicBezTo>
                    <a:lnTo>
                      <a:pt x="11405" y="11626"/>
                    </a:lnTo>
                    <a:cubicBezTo>
                      <a:pt x="12067" y="11626"/>
                      <a:pt x="12666" y="11059"/>
                      <a:pt x="12666" y="10366"/>
                    </a:cubicBezTo>
                    <a:lnTo>
                      <a:pt x="12666" y="1261"/>
                    </a:lnTo>
                    <a:cubicBezTo>
                      <a:pt x="12666" y="568"/>
                      <a:pt x="12130" y="0"/>
                      <a:pt x="11405" y="0"/>
                    </a:cubicBezTo>
                    <a:close/>
                  </a:path>
                </a:pathLst>
              </a:custGeom>
              <a:solidFill>
                <a:srgbClr val="D1CC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4"/>
              <p:cNvSpPr/>
              <p:nvPr/>
            </p:nvSpPr>
            <p:spPr>
              <a:xfrm>
                <a:off x="-61313925" y="2364050"/>
                <a:ext cx="234750" cy="206375"/>
              </a:xfrm>
              <a:custGeom>
                <a:rect b="b" l="l" r="r" t="t"/>
                <a:pathLst>
                  <a:path extrusionOk="0" h="8255" w="9390">
                    <a:moveTo>
                      <a:pt x="8539" y="819"/>
                    </a:moveTo>
                    <a:lnTo>
                      <a:pt x="8539" y="7435"/>
                    </a:lnTo>
                    <a:lnTo>
                      <a:pt x="820" y="7435"/>
                    </a:lnTo>
                    <a:lnTo>
                      <a:pt x="820" y="6207"/>
                    </a:lnTo>
                    <a:lnTo>
                      <a:pt x="1671" y="6207"/>
                    </a:lnTo>
                    <a:cubicBezTo>
                      <a:pt x="1891" y="6207"/>
                      <a:pt x="2080" y="6018"/>
                      <a:pt x="2080" y="5797"/>
                    </a:cubicBezTo>
                    <a:cubicBezTo>
                      <a:pt x="2080" y="5545"/>
                      <a:pt x="1891" y="5356"/>
                      <a:pt x="1671" y="5356"/>
                    </a:cubicBezTo>
                    <a:lnTo>
                      <a:pt x="820" y="5356"/>
                    </a:lnTo>
                    <a:lnTo>
                      <a:pt x="820" y="2867"/>
                    </a:lnTo>
                    <a:lnTo>
                      <a:pt x="1671" y="2867"/>
                    </a:lnTo>
                    <a:cubicBezTo>
                      <a:pt x="1891" y="2867"/>
                      <a:pt x="2080" y="2678"/>
                      <a:pt x="2080" y="2426"/>
                    </a:cubicBezTo>
                    <a:cubicBezTo>
                      <a:pt x="2080" y="2206"/>
                      <a:pt x="1891" y="2048"/>
                      <a:pt x="1671" y="2048"/>
                    </a:cubicBezTo>
                    <a:lnTo>
                      <a:pt x="820" y="2048"/>
                    </a:lnTo>
                    <a:lnTo>
                      <a:pt x="820" y="819"/>
                    </a:lnTo>
                    <a:close/>
                    <a:moveTo>
                      <a:pt x="410" y="0"/>
                    </a:moveTo>
                    <a:cubicBezTo>
                      <a:pt x="158" y="0"/>
                      <a:pt x="1" y="189"/>
                      <a:pt x="1" y="378"/>
                    </a:cubicBezTo>
                    <a:lnTo>
                      <a:pt x="1" y="7845"/>
                    </a:lnTo>
                    <a:cubicBezTo>
                      <a:pt x="1" y="8065"/>
                      <a:pt x="190" y="8255"/>
                      <a:pt x="410" y="8255"/>
                    </a:cubicBezTo>
                    <a:lnTo>
                      <a:pt x="8948" y="8255"/>
                    </a:lnTo>
                    <a:cubicBezTo>
                      <a:pt x="9169" y="8255"/>
                      <a:pt x="9326" y="8065"/>
                      <a:pt x="9326" y="7845"/>
                    </a:cubicBezTo>
                    <a:lnTo>
                      <a:pt x="9326" y="378"/>
                    </a:lnTo>
                    <a:cubicBezTo>
                      <a:pt x="9389" y="158"/>
                      <a:pt x="9169" y="0"/>
                      <a:pt x="8948" y="0"/>
                    </a:cubicBezTo>
                    <a:close/>
                  </a:path>
                </a:pathLst>
              </a:custGeom>
              <a:solidFill>
                <a:srgbClr val="D1CC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4"/>
              <p:cNvSpPr/>
              <p:nvPr/>
            </p:nvSpPr>
            <p:spPr>
              <a:xfrm>
                <a:off x="-61234375" y="2416225"/>
                <a:ext cx="104775" cy="102225"/>
              </a:xfrm>
              <a:custGeom>
                <a:rect b="b" l="l" r="r" t="t"/>
                <a:pathLst>
                  <a:path extrusionOk="0" h="4089" w="4191">
                    <a:moveTo>
                      <a:pt x="2175" y="1221"/>
                    </a:moveTo>
                    <a:cubicBezTo>
                      <a:pt x="2647" y="1221"/>
                      <a:pt x="2994" y="1568"/>
                      <a:pt x="2994" y="2040"/>
                    </a:cubicBezTo>
                    <a:cubicBezTo>
                      <a:pt x="2994" y="2513"/>
                      <a:pt x="2647" y="2859"/>
                      <a:pt x="2175" y="2859"/>
                    </a:cubicBezTo>
                    <a:cubicBezTo>
                      <a:pt x="1702" y="2859"/>
                      <a:pt x="1356" y="2513"/>
                      <a:pt x="1356" y="2040"/>
                    </a:cubicBezTo>
                    <a:cubicBezTo>
                      <a:pt x="1356" y="1568"/>
                      <a:pt x="1702" y="1221"/>
                      <a:pt x="2175" y="1221"/>
                    </a:cubicBezTo>
                    <a:close/>
                    <a:moveTo>
                      <a:pt x="458" y="0"/>
                    </a:moveTo>
                    <a:cubicBezTo>
                      <a:pt x="347" y="0"/>
                      <a:pt x="237" y="40"/>
                      <a:pt x="158" y="119"/>
                    </a:cubicBezTo>
                    <a:cubicBezTo>
                      <a:pt x="1" y="276"/>
                      <a:pt x="1" y="560"/>
                      <a:pt x="158" y="717"/>
                    </a:cubicBezTo>
                    <a:lnTo>
                      <a:pt x="694" y="1221"/>
                    </a:lnTo>
                    <a:cubicBezTo>
                      <a:pt x="536" y="1442"/>
                      <a:pt x="442" y="1757"/>
                      <a:pt x="442" y="2040"/>
                    </a:cubicBezTo>
                    <a:cubicBezTo>
                      <a:pt x="442" y="2324"/>
                      <a:pt x="536" y="2639"/>
                      <a:pt x="694" y="2859"/>
                    </a:cubicBezTo>
                    <a:lnTo>
                      <a:pt x="158" y="3395"/>
                    </a:lnTo>
                    <a:cubicBezTo>
                      <a:pt x="95" y="3553"/>
                      <a:pt x="95" y="3805"/>
                      <a:pt x="253" y="3962"/>
                    </a:cubicBezTo>
                    <a:cubicBezTo>
                      <a:pt x="316" y="4057"/>
                      <a:pt x="442" y="4088"/>
                      <a:pt x="536" y="4088"/>
                    </a:cubicBezTo>
                    <a:cubicBezTo>
                      <a:pt x="631" y="4088"/>
                      <a:pt x="726" y="4057"/>
                      <a:pt x="789" y="3962"/>
                    </a:cubicBezTo>
                    <a:lnTo>
                      <a:pt x="1324" y="3458"/>
                    </a:lnTo>
                    <a:cubicBezTo>
                      <a:pt x="1545" y="3616"/>
                      <a:pt x="1860" y="3710"/>
                      <a:pt x="2143" y="3710"/>
                    </a:cubicBezTo>
                    <a:cubicBezTo>
                      <a:pt x="2427" y="3710"/>
                      <a:pt x="2742" y="3616"/>
                      <a:pt x="2962" y="3458"/>
                    </a:cubicBezTo>
                    <a:lnTo>
                      <a:pt x="3498" y="3962"/>
                    </a:lnTo>
                    <a:cubicBezTo>
                      <a:pt x="3561" y="4057"/>
                      <a:pt x="3687" y="4088"/>
                      <a:pt x="3750" y="4088"/>
                    </a:cubicBezTo>
                    <a:cubicBezTo>
                      <a:pt x="3876" y="4088"/>
                      <a:pt x="3971" y="4057"/>
                      <a:pt x="4034" y="3962"/>
                    </a:cubicBezTo>
                    <a:cubicBezTo>
                      <a:pt x="4191" y="3805"/>
                      <a:pt x="4191" y="3553"/>
                      <a:pt x="4034" y="3395"/>
                    </a:cubicBezTo>
                    <a:lnTo>
                      <a:pt x="3529" y="2859"/>
                    </a:lnTo>
                    <a:cubicBezTo>
                      <a:pt x="3687" y="2639"/>
                      <a:pt x="3750" y="2324"/>
                      <a:pt x="3750" y="2040"/>
                    </a:cubicBezTo>
                    <a:cubicBezTo>
                      <a:pt x="3750" y="1757"/>
                      <a:pt x="3687" y="1442"/>
                      <a:pt x="3529" y="1221"/>
                    </a:cubicBezTo>
                    <a:lnTo>
                      <a:pt x="4034" y="717"/>
                    </a:lnTo>
                    <a:cubicBezTo>
                      <a:pt x="4191" y="560"/>
                      <a:pt x="4191" y="276"/>
                      <a:pt x="4034" y="119"/>
                    </a:cubicBezTo>
                    <a:cubicBezTo>
                      <a:pt x="3955" y="40"/>
                      <a:pt x="3845" y="0"/>
                      <a:pt x="3734" y="0"/>
                    </a:cubicBezTo>
                    <a:cubicBezTo>
                      <a:pt x="3624" y="0"/>
                      <a:pt x="3514" y="40"/>
                      <a:pt x="3435" y="119"/>
                    </a:cubicBezTo>
                    <a:lnTo>
                      <a:pt x="2931" y="623"/>
                    </a:lnTo>
                    <a:cubicBezTo>
                      <a:pt x="2679" y="465"/>
                      <a:pt x="2395" y="402"/>
                      <a:pt x="2112" y="402"/>
                    </a:cubicBezTo>
                    <a:cubicBezTo>
                      <a:pt x="1828" y="402"/>
                      <a:pt x="1513" y="465"/>
                      <a:pt x="1261" y="623"/>
                    </a:cubicBezTo>
                    <a:lnTo>
                      <a:pt x="757" y="119"/>
                    </a:lnTo>
                    <a:cubicBezTo>
                      <a:pt x="678" y="40"/>
                      <a:pt x="568" y="0"/>
                      <a:pt x="458" y="0"/>
                    </a:cubicBezTo>
                    <a:close/>
                  </a:path>
                </a:pathLst>
              </a:custGeom>
              <a:solidFill>
                <a:srgbClr val="D1CC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11" name="Google Shape;211;p34"/>
          <p:cNvSpPr/>
          <p:nvPr/>
        </p:nvSpPr>
        <p:spPr>
          <a:xfrm>
            <a:off x="3303286" y="1050898"/>
            <a:ext cx="583367" cy="583367"/>
          </a:xfrm>
          <a:custGeom>
            <a:rect b="b" l="l" r="r" t="t"/>
            <a:pathLst>
              <a:path extrusionOk="0" h="13967" w="13967">
                <a:moveTo>
                  <a:pt x="6990" y="0"/>
                </a:moveTo>
                <a:cubicBezTo>
                  <a:pt x="3132" y="0"/>
                  <a:pt x="1" y="3120"/>
                  <a:pt x="1" y="6977"/>
                </a:cubicBezTo>
                <a:cubicBezTo>
                  <a:pt x="1" y="10835"/>
                  <a:pt x="3132" y="13966"/>
                  <a:pt x="6990" y="13966"/>
                </a:cubicBezTo>
                <a:cubicBezTo>
                  <a:pt x="10847" y="13966"/>
                  <a:pt x="13967" y="10835"/>
                  <a:pt x="13967" y="6977"/>
                </a:cubicBezTo>
                <a:cubicBezTo>
                  <a:pt x="13967" y="3120"/>
                  <a:pt x="10847" y="0"/>
                  <a:pt x="6990" y="0"/>
                </a:cubicBezTo>
                <a:close/>
              </a:path>
            </a:pathLst>
          </a:custGeom>
          <a:solidFill>
            <a:srgbClr val="F6FAFA"/>
          </a:solidFill>
          <a:ln>
            <a:noFill/>
          </a:ln>
        </p:spPr>
        <p:txBody>
          <a:bodyPr anchorCtr="0" anchor="ctr" bIns="91425" lIns="0" spcFirstLastPara="1" rIns="0" wrap="square" tIns="91425">
            <a:noAutofit/>
          </a:bodyPr>
          <a:lstStyle/>
          <a:p>
            <a:pPr indent="0" lvl="0" marL="0" rtl="0" algn="ctr">
              <a:spcBef>
                <a:spcPts val="0"/>
              </a:spcBef>
              <a:spcAft>
                <a:spcPts val="0"/>
              </a:spcAft>
              <a:buNone/>
            </a:pPr>
            <a:r>
              <a:t/>
            </a:r>
            <a:endParaRPr sz="2500">
              <a:solidFill>
                <a:srgbClr val="4E2A82"/>
              </a:solidFill>
            </a:endParaRPr>
          </a:p>
        </p:txBody>
      </p:sp>
      <p:grpSp>
        <p:nvGrpSpPr>
          <p:cNvPr id="212" name="Google Shape;212;p34"/>
          <p:cNvGrpSpPr/>
          <p:nvPr/>
        </p:nvGrpSpPr>
        <p:grpSpPr>
          <a:xfrm>
            <a:off x="1111416" y="1907260"/>
            <a:ext cx="6921167" cy="849567"/>
            <a:chOff x="1765687" y="1986542"/>
            <a:chExt cx="6921167" cy="849567"/>
          </a:xfrm>
        </p:grpSpPr>
        <p:sp>
          <p:nvSpPr>
            <p:cNvPr id="213" name="Google Shape;213;p34"/>
            <p:cNvSpPr/>
            <p:nvPr/>
          </p:nvSpPr>
          <p:spPr>
            <a:xfrm>
              <a:off x="1765701" y="2034164"/>
              <a:ext cx="6920940" cy="801945"/>
            </a:xfrm>
            <a:custGeom>
              <a:rect b="b" l="l" r="r" t="t"/>
              <a:pathLst>
                <a:path extrusionOk="0" h="26469" w="185250">
                  <a:moveTo>
                    <a:pt x="180499" y="1"/>
                  </a:moveTo>
                  <a:lnTo>
                    <a:pt x="91000" y="1"/>
                  </a:lnTo>
                  <a:lnTo>
                    <a:pt x="88428" y="1"/>
                  </a:lnTo>
                  <a:lnTo>
                    <a:pt x="3311" y="1"/>
                  </a:lnTo>
                  <a:cubicBezTo>
                    <a:pt x="1477" y="1"/>
                    <a:pt x="1" y="1489"/>
                    <a:pt x="1" y="3311"/>
                  </a:cubicBezTo>
                  <a:lnTo>
                    <a:pt x="1" y="23158"/>
                  </a:lnTo>
                  <a:cubicBezTo>
                    <a:pt x="1" y="24980"/>
                    <a:pt x="1477" y="26468"/>
                    <a:pt x="3311" y="26468"/>
                  </a:cubicBezTo>
                  <a:lnTo>
                    <a:pt x="88428" y="26468"/>
                  </a:lnTo>
                  <a:lnTo>
                    <a:pt x="91000" y="26468"/>
                  </a:lnTo>
                  <a:lnTo>
                    <a:pt x="180499" y="26468"/>
                  </a:lnTo>
                  <a:cubicBezTo>
                    <a:pt x="183131" y="26468"/>
                    <a:pt x="185250" y="24337"/>
                    <a:pt x="185250" y="21718"/>
                  </a:cubicBezTo>
                  <a:lnTo>
                    <a:pt x="185250" y="4751"/>
                  </a:lnTo>
                  <a:cubicBezTo>
                    <a:pt x="185250" y="2132"/>
                    <a:pt x="183119" y="1"/>
                    <a:pt x="180499" y="1"/>
                  </a:cubicBezTo>
                  <a:close/>
                </a:path>
              </a:pathLst>
            </a:custGeom>
            <a:solidFill>
              <a:srgbClr val="C5C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4"/>
            <p:cNvSpPr/>
            <p:nvPr/>
          </p:nvSpPr>
          <p:spPr>
            <a:xfrm>
              <a:off x="4481875" y="1986557"/>
              <a:ext cx="4204979" cy="801914"/>
            </a:xfrm>
            <a:custGeom>
              <a:rect b="b" l="l" r="r" t="t"/>
              <a:pathLst>
                <a:path extrusionOk="0" h="26468" w="96822">
                  <a:moveTo>
                    <a:pt x="0" y="0"/>
                  </a:moveTo>
                  <a:lnTo>
                    <a:pt x="0" y="26468"/>
                  </a:lnTo>
                  <a:lnTo>
                    <a:pt x="92071" y="26468"/>
                  </a:lnTo>
                  <a:cubicBezTo>
                    <a:pt x="94691" y="26468"/>
                    <a:pt x="96822" y="24337"/>
                    <a:pt x="96822" y="21717"/>
                  </a:cubicBezTo>
                  <a:lnTo>
                    <a:pt x="96822" y="4751"/>
                  </a:lnTo>
                  <a:cubicBezTo>
                    <a:pt x="96822" y="2132"/>
                    <a:pt x="94691" y="0"/>
                    <a:pt x="92071" y="0"/>
                  </a:cubicBezTo>
                  <a:close/>
                </a:path>
              </a:pathLst>
            </a:custGeom>
            <a:solidFill>
              <a:srgbClr val="EBEBEB"/>
            </a:solidFill>
            <a:ln>
              <a:noFill/>
            </a:ln>
          </p:spPr>
          <p:txBody>
            <a:bodyPr anchorCtr="0" anchor="ctr" bIns="91425" lIns="457200" spcFirstLastPara="1" rIns="91425" wrap="square" tIns="91425">
              <a:noAutofit/>
            </a:bodyPr>
            <a:lstStyle/>
            <a:p>
              <a:pPr indent="0" lvl="0" marL="0" rtl="0" algn="l">
                <a:spcBef>
                  <a:spcPts val="0"/>
                </a:spcBef>
                <a:spcAft>
                  <a:spcPts val="0"/>
                </a:spcAft>
                <a:buClr>
                  <a:srgbClr val="000000"/>
                </a:buClr>
                <a:buSzPts val="1100"/>
                <a:buFont typeface="Arial"/>
                <a:buNone/>
              </a:pPr>
              <a:r>
                <a:rPr lang="en"/>
                <a:t>Excel files documenting patient type, balking and reneging characteristics, check-in, departure, and service times, and actions (i.e. vaccinated, balked, reneged)</a:t>
              </a:r>
              <a:endParaRPr sz="1500">
                <a:solidFill>
                  <a:srgbClr val="000000"/>
                </a:solidFill>
              </a:endParaRPr>
            </a:p>
          </p:txBody>
        </p:sp>
        <p:sp>
          <p:nvSpPr>
            <p:cNvPr id="215" name="Google Shape;215;p34"/>
            <p:cNvSpPr/>
            <p:nvPr/>
          </p:nvSpPr>
          <p:spPr>
            <a:xfrm>
              <a:off x="1765687" y="1986542"/>
              <a:ext cx="2977789" cy="801914"/>
            </a:xfrm>
            <a:custGeom>
              <a:rect b="b" l="l" r="r" t="t"/>
              <a:pathLst>
                <a:path extrusionOk="0" h="26468" w="102014">
                  <a:moveTo>
                    <a:pt x="3311" y="0"/>
                  </a:moveTo>
                  <a:cubicBezTo>
                    <a:pt x="1477" y="0"/>
                    <a:pt x="1" y="1489"/>
                    <a:pt x="1" y="3310"/>
                  </a:cubicBezTo>
                  <a:lnTo>
                    <a:pt x="1" y="23146"/>
                  </a:lnTo>
                  <a:cubicBezTo>
                    <a:pt x="1" y="24980"/>
                    <a:pt x="1477" y="26468"/>
                    <a:pt x="3311" y="26468"/>
                  </a:cubicBezTo>
                  <a:lnTo>
                    <a:pt x="91000" y="26468"/>
                  </a:lnTo>
                  <a:cubicBezTo>
                    <a:pt x="92036" y="26468"/>
                    <a:pt x="93012" y="25980"/>
                    <a:pt x="93643" y="25146"/>
                  </a:cubicBezTo>
                  <a:lnTo>
                    <a:pt x="101132" y="15228"/>
                  </a:lnTo>
                  <a:cubicBezTo>
                    <a:pt x="102013" y="14050"/>
                    <a:pt x="102013" y="12419"/>
                    <a:pt x="101132" y="11240"/>
                  </a:cubicBezTo>
                  <a:lnTo>
                    <a:pt x="93643" y="1322"/>
                  </a:lnTo>
                  <a:cubicBezTo>
                    <a:pt x="93012" y="489"/>
                    <a:pt x="92036" y="0"/>
                    <a:pt x="91000" y="0"/>
                  </a:cubicBezTo>
                  <a:close/>
                </a:path>
              </a:pathLst>
            </a:custGeom>
            <a:solidFill>
              <a:srgbClr val="4E2A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4"/>
            <p:cNvSpPr/>
            <p:nvPr/>
          </p:nvSpPr>
          <p:spPr>
            <a:xfrm>
              <a:off x="4044568" y="2207560"/>
              <a:ext cx="359878" cy="359907"/>
            </a:xfrm>
            <a:custGeom>
              <a:rect b="b" l="l" r="r" t="t"/>
              <a:pathLst>
                <a:path extrusionOk="0" h="12446" w="12445">
                  <a:moveTo>
                    <a:pt x="7877" y="883"/>
                  </a:moveTo>
                  <a:cubicBezTo>
                    <a:pt x="8097" y="883"/>
                    <a:pt x="8318" y="1072"/>
                    <a:pt x="8318" y="1324"/>
                  </a:cubicBezTo>
                  <a:lnTo>
                    <a:pt x="8318" y="10398"/>
                  </a:lnTo>
                  <a:cubicBezTo>
                    <a:pt x="8318" y="10870"/>
                    <a:pt x="8444" y="11311"/>
                    <a:pt x="8727" y="11626"/>
                  </a:cubicBezTo>
                  <a:lnTo>
                    <a:pt x="2111" y="11626"/>
                  </a:lnTo>
                  <a:cubicBezTo>
                    <a:pt x="1450" y="11626"/>
                    <a:pt x="851" y="11091"/>
                    <a:pt x="851" y="10398"/>
                  </a:cubicBezTo>
                  <a:lnTo>
                    <a:pt x="851" y="1324"/>
                  </a:lnTo>
                  <a:lnTo>
                    <a:pt x="820" y="1324"/>
                  </a:lnTo>
                  <a:cubicBezTo>
                    <a:pt x="820" y="1072"/>
                    <a:pt x="1009" y="883"/>
                    <a:pt x="1261" y="883"/>
                  </a:cubicBezTo>
                  <a:close/>
                  <a:moveTo>
                    <a:pt x="11500" y="10807"/>
                  </a:moveTo>
                  <a:cubicBezTo>
                    <a:pt x="11342" y="11280"/>
                    <a:pt x="10870" y="11626"/>
                    <a:pt x="10303" y="11626"/>
                  </a:cubicBezTo>
                  <a:cubicBezTo>
                    <a:pt x="9767" y="11626"/>
                    <a:pt x="9326" y="11280"/>
                    <a:pt x="9137" y="10807"/>
                  </a:cubicBezTo>
                  <a:close/>
                  <a:moveTo>
                    <a:pt x="1261" y="1"/>
                  </a:moveTo>
                  <a:cubicBezTo>
                    <a:pt x="568" y="1"/>
                    <a:pt x="32" y="568"/>
                    <a:pt x="32" y="1230"/>
                  </a:cubicBezTo>
                  <a:lnTo>
                    <a:pt x="32" y="10334"/>
                  </a:lnTo>
                  <a:cubicBezTo>
                    <a:pt x="0" y="11563"/>
                    <a:pt x="946" y="12445"/>
                    <a:pt x="2080" y="12445"/>
                  </a:cubicBezTo>
                  <a:lnTo>
                    <a:pt x="10334" y="12445"/>
                  </a:lnTo>
                  <a:cubicBezTo>
                    <a:pt x="11500" y="12445"/>
                    <a:pt x="12445" y="11500"/>
                    <a:pt x="12445" y="10366"/>
                  </a:cubicBezTo>
                  <a:cubicBezTo>
                    <a:pt x="12445" y="10145"/>
                    <a:pt x="12224" y="9925"/>
                    <a:pt x="12004" y="9925"/>
                  </a:cubicBezTo>
                  <a:lnTo>
                    <a:pt x="9074" y="9925"/>
                  </a:lnTo>
                  <a:lnTo>
                    <a:pt x="9074" y="1230"/>
                  </a:lnTo>
                  <a:cubicBezTo>
                    <a:pt x="9074" y="568"/>
                    <a:pt x="8538" y="1"/>
                    <a:pt x="7877" y="1"/>
                  </a:cubicBezTo>
                  <a:close/>
                </a:path>
              </a:pathLst>
            </a:custGeom>
            <a:solidFill>
              <a:srgbClr val="8FC0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4"/>
            <p:cNvSpPr/>
            <p:nvPr/>
          </p:nvSpPr>
          <p:spPr>
            <a:xfrm>
              <a:off x="4091935" y="2256777"/>
              <a:ext cx="168560" cy="23712"/>
            </a:xfrm>
            <a:custGeom>
              <a:rect b="b" l="l" r="r" t="t"/>
              <a:pathLst>
                <a:path extrusionOk="0" h="820" w="5829">
                  <a:moveTo>
                    <a:pt x="442" y="0"/>
                  </a:moveTo>
                  <a:cubicBezTo>
                    <a:pt x="190" y="0"/>
                    <a:pt x="1" y="189"/>
                    <a:pt x="1" y="441"/>
                  </a:cubicBezTo>
                  <a:cubicBezTo>
                    <a:pt x="1" y="630"/>
                    <a:pt x="190" y="819"/>
                    <a:pt x="442" y="819"/>
                  </a:cubicBezTo>
                  <a:lnTo>
                    <a:pt x="5388" y="819"/>
                  </a:lnTo>
                  <a:cubicBezTo>
                    <a:pt x="5640" y="819"/>
                    <a:pt x="5829" y="630"/>
                    <a:pt x="5829" y="441"/>
                  </a:cubicBezTo>
                  <a:cubicBezTo>
                    <a:pt x="5829" y="189"/>
                    <a:pt x="5640" y="0"/>
                    <a:pt x="5388" y="0"/>
                  </a:cubicBezTo>
                  <a:close/>
                </a:path>
              </a:pathLst>
            </a:custGeom>
            <a:solidFill>
              <a:srgbClr val="8FC0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4"/>
            <p:cNvSpPr/>
            <p:nvPr/>
          </p:nvSpPr>
          <p:spPr>
            <a:xfrm>
              <a:off x="4091935" y="2328753"/>
              <a:ext cx="168560" cy="23712"/>
            </a:xfrm>
            <a:custGeom>
              <a:rect b="b" l="l" r="r" t="t"/>
              <a:pathLst>
                <a:path extrusionOk="0" h="820" w="5829">
                  <a:moveTo>
                    <a:pt x="442" y="0"/>
                  </a:moveTo>
                  <a:cubicBezTo>
                    <a:pt x="190" y="0"/>
                    <a:pt x="1" y="189"/>
                    <a:pt x="1" y="378"/>
                  </a:cubicBezTo>
                  <a:cubicBezTo>
                    <a:pt x="1" y="630"/>
                    <a:pt x="190" y="819"/>
                    <a:pt x="442" y="819"/>
                  </a:cubicBezTo>
                  <a:lnTo>
                    <a:pt x="5388" y="819"/>
                  </a:lnTo>
                  <a:cubicBezTo>
                    <a:pt x="5640" y="819"/>
                    <a:pt x="5829" y="630"/>
                    <a:pt x="5829" y="378"/>
                  </a:cubicBezTo>
                  <a:cubicBezTo>
                    <a:pt x="5829" y="158"/>
                    <a:pt x="5640" y="0"/>
                    <a:pt x="5388" y="0"/>
                  </a:cubicBezTo>
                  <a:close/>
                </a:path>
              </a:pathLst>
            </a:custGeom>
            <a:solidFill>
              <a:srgbClr val="8FC0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4"/>
            <p:cNvSpPr/>
            <p:nvPr/>
          </p:nvSpPr>
          <p:spPr>
            <a:xfrm>
              <a:off x="4091935" y="2398878"/>
              <a:ext cx="168560" cy="25563"/>
            </a:xfrm>
            <a:custGeom>
              <a:rect b="b" l="l" r="r" t="t"/>
              <a:pathLst>
                <a:path extrusionOk="0" h="884" w="5829">
                  <a:moveTo>
                    <a:pt x="442" y="1"/>
                  </a:moveTo>
                  <a:cubicBezTo>
                    <a:pt x="190" y="1"/>
                    <a:pt x="1" y="221"/>
                    <a:pt x="1" y="442"/>
                  </a:cubicBezTo>
                  <a:cubicBezTo>
                    <a:pt x="1" y="694"/>
                    <a:pt x="190" y="883"/>
                    <a:pt x="442" y="883"/>
                  </a:cubicBezTo>
                  <a:lnTo>
                    <a:pt x="5388" y="883"/>
                  </a:lnTo>
                  <a:cubicBezTo>
                    <a:pt x="5640" y="883"/>
                    <a:pt x="5829" y="694"/>
                    <a:pt x="5829" y="442"/>
                  </a:cubicBezTo>
                  <a:cubicBezTo>
                    <a:pt x="5829" y="221"/>
                    <a:pt x="5640" y="1"/>
                    <a:pt x="5388" y="1"/>
                  </a:cubicBezTo>
                  <a:close/>
                </a:path>
              </a:pathLst>
            </a:custGeom>
            <a:solidFill>
              <a:srgbClr val="8FC0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4"/>
            <p:cNvSpPr/>
            <p:nvPr/>
          </p:nvSpPr>
          <p:spPr>
            <a:xfrm>
              <a:off x="4091935" y="2470854"/>
              <a:ext cx="168560" cy="25534"/>
            </a:xfrm>
            <a:custGeom>
              <a:rect b="b" l="l" r="r" t="t"/>
              <a:pathLst>
                <a:path extrusionOk="0" h="883" w="5829">
                  <a:moveTo>
                    <a:pt x="442" y="1"/>
                  </a:moveTo>
                  <a:cubicBezTo>
                    <a:pt x="190" y="1"/>
                    <a:pt x="1" y="190"/>
                    <a:pt x="1" y="442"/>
                  </a:cubicBezTo>
                  <a:cubicBezTo>
                    <a:pt x="1" y="662"/>
                    <a:pt x="190" y="883"/>
                    <a:pt x="442" y="883"/>
                  </a:cubicBezTo>
                  <a:lnTo>
                    <a:pt x="5388" y="883"/>
                  </a:lnTo>
                  <a:cubicBezTo>
                    <a:pt x="5640" y="883"/>
                    <a:pt x="5829" y="662"/>
                    <a:pt x="5829" y="442"/>
                  </a:cubicBezTo>
                  <a:cubicBezTo>
                    <a:pt x="5829" y="190"/>
                    <a:pt x="5640" y="1"/>
                    <a:pt x="5388" y="1"/>
                  </a:cubicBezTo>
                  <a:close/>
                </a:path>
              </a:pathLst>
            </a:custGeom>
            <a:solidFill>
              <a:srgbClr val="8FC0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4"/>
            <p:cNvSpPr/>
            <p:nvPr/>
          </p:nvSpPr>
          <p:spPr>
            <a:xfrm>
              <a:off x="4331546" y="2209382"/>
              <a:ext cx="79292" cy="270610"/>
            </a:xfrm>
            <a:custGeom>
              <a:rect b="b" l="l" r="r" t="t"/>
              <a:pathLst>
                <a:path extrusionOk="0" h="9358" w="2742">
                  <a:moveTo>
                    <a:pt x="1796" y="789"/>
                  </a:moveTo>
                  <a:cubicBezTo>
                    <a:pt x="1891" y="789"/>
                    <a:pt x="1922" y="852"/>
                    <a:pt x="1922" y="946"/>
                  </a:cubicBezTo>
                  <a:lnTo>
                    <a:pt x="1922" y="1639"/>
                  </a:lnTo>
                  <a:lnTo>
                    <a:pt x="820" y="1639"/>
                  </a:lnTo>
                  <a:lnTo>
                    <a:pt x="820" y="946"/>
                  </a:lnTo>
                  <a:cubicBezTo>
                    <a:pt x="820" y="852"/>
                    <a:pt x="883" y="789"/>
                    <a:pt x="977" y="789"/>
                  </a:cubicBezTo>
                  <a:close/>
                  <a:moveTo>
                    <a:pt x="1922" y="2458"/>
                  </a:moveTo>
                  <a:lnTo>
                    <a:pt x="1922" y="6617"/>
                  </a:lnTo>
                  <a:lnTo>
                    <a:pt x="820" y="6617"/>
                  </a:lnTo>
                  <a:lnTo>
                    <a:pt x="820" y="2458"/>
                  </a:lnTo>
                  <a:close/>
                  <a:moveTo>
                    <a:pt x="1639" y="7436"/>
                  </a:moveTo>
                  <a:lnTo>
                    <a:pt x="1355" y="8035"/>
                  </a:lnTo>
                  <a:lnTo>
                    <a:pt x="1040" y="7436"/>
                  </a:lnTo>
                  <a:close/>
                  <a:moveTo>
                    <a:pt x="977" y="1"/>
                  </a:moveTo>
                  <a:cubicBezTo>
                    <a:pt x="410" y="1"/>
                    <a:pt x="1" y="410"/>
                    <a:pt x="1" y="946"/>
                  </a:cubicBezTo>
                  <a:lnTo>
                    <a:pt x="1" y="6995"/>
                  </a:lnTo>
                  <a:cubicBezTo>
                    <a:pt x="1" y="7090"/>
                    <a:pt x="1" y="7121"/>
                    <a:pt x="32" y="7184"/>
                  </a:cubicBezTo>
                  <a:lnTo>
                    <a:pt x="1009" y="9137"/>
                  </a:lnTo>
                  <a:cubicBezTo>
                    <a:pt x="1103" y="9295"/>
                    <a:pt x="1198" y="9358"/>
                    <a:pt x="1355" y="9358"/>
                  </a:cubicBezTo>
                  <a:cubicBezTo>
                    <a:pt x="1513" y="9358"/>
                    <a:pt x="1670" y="9295"/>
                    <a:pt x="1733" y="9137"/>
                  </a:cubicBezTo>
                  <a:lnTo>
                    <a:pt x="2678" y="7184"/>
                  </a:lnTo>
                  <a:cubicBezTo>
                    <a:pt x="2710" y="7153"/>
                    <a:pt x="2710" y="7090"/>
                    <a:pt x="2710" y="6995"/>
                  </a:cubicBezTo>
                  <a:lnTo>
                    <a:pt x="2710" y="946"/>
                  </a:lnTo>
                  <a:cubicBezTo>
                    <a:pt x="2741" y="410"/>
                    <a:pt x="2300" y="1"/>
                    <a:pt x="1796" y="1"/>
                  </a:cubicBezTo>
                  <a:close/>
                </a:path>
              </a:pathLst>
            </a:custGeom>
            <a:solidFill>
              <a:srgbClr val="8FC0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4"/>
            <p:cNvSpPr/>
            <p:nvPr/>
          </p:nvSpPr>
          <p:spPr>
            <a:xfrm>
              <a:off x="3936019" y="2095830"/>
              <a:ext cx="583367" cy="583367"/>
            </a:xfrm>
            <a:custGeom>
              <a:rect b="b" l="l" r="r" t="t"/>
              <a:pathLst>
                <a:path extrusionOk="0" h="13967" w="13967">
                  <a:moveTo>
                    <a:pt x="6990" y="0"/>
                  </a:moveTo>
                  <a:cubicBezTo>
                    <a:pt x="3132" y="0"/>
                    <a:pt x="1" y="3120"/>
                    <a:pt x="1" y="6977"/>
                  </a:cubicBezTo>
                  <a:cubicBezTo>
                    <a:pt x="1" y="10835"/>
                    <a:pt x="3132" y="13966"/>
                    <a:pt x="6990" y="13966"/>
                  </a:cubicBezTo>
                  <a:cubicBezTo>
                    <a:pt x="10847" y="13966"/>
                    <a:pt x="13967" y="10835"/>
                    <a:pt x="13967" y="6977"/>
                  </a:cubicBezTo>
                  <a:cubicBezTo>
                    <a:pt x="13967" y="3120"/>
                    <a:pt x="10847" y="0"/>
                    <a:pt x="6990" y="0"/>
                  </a:cubicBezTo>
                  <a:close/>
                </a:path>
              </a:pathLst>
            </a:custGeom>
            <a:solidFill>
              <a:srgbClr val="F6FAFA"/>
            </a:solidFill>
            <a:ln>
              <a:noFill/>
            </a:ln>
          </p:spPr>
          <p:txBody>
            <a:bodyPr anchorCtr="0" anchor="ctr" bIns="91425" lIns="0" spcFirstLastPara="1" rIns="0" wrap="square" tIns="91425">
              <a:noAutofit/>
            </a:bodyPr>
            <a:lstStyle/>
            <a:p>
              <a:pPr indent="0" lvl="0" marL="0" rtl="0" algn="ctr">
                <a:spcBef>
                  <a:spcPts val="0"/>
                </a:spcBef>
                <a:spcAft>
                  <a:spcPts val="0"/>
                </a:spcAft>
                <a:buNone/>
              </a:pPr>
              <a:r>
                <a:t/>
              </a:r>
              <a:endParaRPr sz="2500">
                <a:solidFill>
                  <a:srgbClr val="EC3A3B"/>
                </a:solidFill>
              </a:endParaRPr>
            </a:p>
          </p:txBody>
        </p:sp>
      </p:grpSp>
      <p:grpSp>
        <p:nvGrpSpPr>
          <p:cNvPr id="223" name="Google Shape;223;p34"/>
          <p:cNvGrpSpPr/>
          <p:nvPr/>
        </p:nvGrpSpPr>
        <p:grpSpPr>
          <a:xfrm>
            <a:off x="1111416" y="3804829"/>
            <a:ext cx="6921167" cy="854137"/>
            <a:chOff x="1765687" y="3884111"/>
            <a:chExt cx="6921167" cy="854137"/>
          </a:xfrm>
        </p:grpSpPr>
        <p:sp>
          <p:nvSpPr>
            <p:cNvPr id="224" name="Google Shape;224;p34"/>
            <p:cNvSpPr/>
            <p:nvPr/>
          </p:nvSpPr>
          <p:spPr>
            <a:xfrm>
              <a:off x="1765701" y="3936698"/>
              <a:ext cx="6920940" cy="801551"/>
            </a:xfrm>
            <a:custGeom>
              <a:rect b="b" l="l" r="r" t="t"/>
              <a:pathLst>
                <a:path extrusionOk="0" h="26456" w="185250">
                  <a:moveTo>
                    <a:pt x="180499" y="0"/>
                  </a:moveTo>
                  <a:lnTo>
                    <a:pt x="91000" y="0"/>
                  </a:lnTo>
                  <a:lnTo>
                    <a:pt x="88428" y="0"/>
                  </a:lnTo>
                  <a:lnTo>
                    <a:pt x="3311" y="0"/>
                  </a:lnTo>
                  <a:cubicBezTo>
                    <a:pt x="1477" y="0"/>
                    <a:pt x="1" y="1477"/>
                    <a:pt x="1" y="3310"/>
                  </a:cubicBezTo>
                  <a:lnTo>
                    <a:pt x="1" y="23146"/>
                  </a:lnTo>
                  <a:cubicBezTo>
                    <a:pt x="1" y="24979"/>
                    <a:pt x="1477" y="26456"/>
                    <a:pt x="3311" y="26456"/>
                  </a:cubicBezTo>
                  <a:lnTo>
                    <a:pt x="88428" y="26456"/>
                  </a:lnTo>
                  <a:lnTo>
                    <a:pt x="91000" y="26456"/>
                  </a:lnTo>
                  <a:lnTo>
                    <a:pt x="180499" y="26456"/>
                  </a:lnTo>
                  <a:cubicBezTo>
                    <a:pt x="183131" y="26456"/>
                    <a:pt x="185250" y="24336"/>
                    <a:pt x="185250" y="21717"/>
                  </a:cubicBezTo>
                  <a:lnTo>
                    <a:pt x="185250" y="4739"/>
                  </a:lnTo>
                  <a:cubicBezTo>
                    <a:pt x="185250" y="2119"/>
                    <a:pt x="183119" y="0"/>
                    <a:pt x="180499" y="0"/>
                  </a:cubicBezTo>
                  <a:close/>
                </a:path>
              </a:pathLst>
            </a:custGeom>
            <a:solidFill>
              <a:srgbClr val="C5C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4"/>
            <p:cNvSpPr/>
            <p:nvPr/>
          </p:nvSpPr>
          <p:spPr>
            <a:xfrm>
              <a:off x="4481875" y="3884135"/>
              <a:ext cx="4204979" cy="801914"/>
            </a:xfrm>
            <a:custGeom>
              <a:rect b="b" l="l" r="r" t="t"/>
              <a:pathLst>
                <a:path extrusionOk="0" h="26468" w="96822">
                  <a:moveTo>
                    <a:pt x="0" y="0"/>
                  </a:moveTo>
                  <a:lnTo>
                    <a:pt x="0" y="26468"/>
                  </a:lnTo>
                  <a:lnTo>
                    <a:pt x="92071" y="26468"/>
                  </a:lnTo>
                  <a:cubicBezTo>
                    <a:pt x="94691" y="26468"/>
                    <a:pt x="96822" y="24337"/>
                    <a:pt x="96822" y="21717"/>
                  </a:cubicBezTo>
                  <a:lnTo>
                    <a:pt x="96822" y="4751"/>
                  </a:lnTo>
                  <a:cubicBezTo>
                    <a:pt x="96822" y="2131"/>
                    <a:pt x="94691" y="0"/>
                    <a:pt x="92071" y="0"/>
                  </a:cubicBezTo>
                  <a:close/>
                </a:path>
              </a:pathLst>
            </a:custGeom>
            <a:solidFill>
              <a:srgbClr val="EBEBEB"/>
            </a:solidFill>
            <a:ln>
              <a:noFill/>
            </a:ln>
          </p:spPr>
          <p:txBody>
            <a:bodyPr anchorCtr="0" anchor="ctr" bIns="91425" lIns="457200" spcFirstLastPara="1" rIns="91425" wrap="square" tIns="91425">
              <a:noAutofit/>
            </a:bodyPr>
            <a:lstStyle/>
            <a:p>
              <a:pPr indent="0" lvl="0" marL="0" rtl="0" algn="l">
                <a:spcBef>
                  <a:spcPts val="0"/>
                </a:spcBef>
                <a:spcAft>
                  <a:spcPts val="0"/>
                </a:spcAft>
                <a:buClr>
                  <a:srgbClr val="000000"/>
                </a:buClr>
                <a:buSzPts val="1100"/>
                <a:buFont typeface="Arial"/>
                <a:buNone/>
              </a:pPr>
              <a:r>
                <a:rPr lang="en"/>
                <a:t>Excel files documenting how much down time receptionists and nurses had at different points in the simulation</a:t>
              </a:r>
              <a:endParaRPr sz="1500">
                <a:solidFill>
                  <a:srgbClr val="000000"/>
                </a:solidFill>
              </a:endParaRPr>
            </a:p>
          </p:txBody>
        </p:sp>
        <p:sp>
          <p:nvSpPr>
            <p:cNvPr id="226" name="Google Shape;226;p34"/>
            <p:cNvSpPr/>
            <p:nvPr/>
          </p:nvSpPr>
          <p:spPr>
            <a:xfrm>
              <a:off x="1765687" y="3884111"/>
              <a:ext cx="2977789" cy="801914"/>
            </a:xfrm>
            <a:custGeom>
              <a:rect b="b" l="l" r="r" t="t"/>
              <a:pathLst>
                <a:path extrusionOk="0" h="26468" w="102014">
                  <a:moveTo>
                    <a:pt x="3311" y="0"/>
                  </a:moveTo>
                  <a:cubicBezTo>
                    <a:pt x="1477" y="0"/>
                    <a:pt x="1" y="1489"/>
                    <a:pt x="1" y="3310"/>
                  </a:cubicBezTo>
                  <a:lnTo>
                    <a:pt x="1" y="23146"/>
                  </a:lnTo>
                  <a:cubicBezTo>
                    <a:pt x="1" y="24980"/>
                    <a:pt x="1477" y="26468"/>
                    <a:pt x="3311" y="26468"/>
                  </a:cubicBezTo>
                  <a:lnTo>
                    <a:pt x="91000" y="26468"/>
                  </a:lnTo>
                  <a:cubicBezTo>
                    <a:pt x="92036" y="26468"/>
                    <a:pt x="93012" y="25980"/>
                    <a:pt x="93643" y="25146"/>
                  </a:cubicBezTo>
                  <a:lnTo>
                    <a:pt x="101132" y="15228"/>
                  </a:lnTo>
                  <a:cubicBezTo>
                    <a:pt x="102013" y="14050"/>
                    <a:pt x="102013" y="12418"/>
                    <a:pt x="101132" y="11240"/>
                  </a:cubicBezTo>
                  <a:lnTo>
                    <a:pt x="93643" y="1322"/>
                  </a:lnTo>
                  <a:cubicBezTo>
                    <a:pt x="93012" y="488"/>
                    <a:pt x="92036" y="0"/>
                    <a:pt x="91000" y="0"/>
                  </a:cubicBezTo>
                  <a:close/>
                </a:path>
              </a:pathLst>
            </a:custGeom>
            <a:solidFill>
              <a:srgbClr val="4E2A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4"/>
            <p:cNvSpPr/>
            <p:nvPr/>
          </p:nvSpPr>
          <p:spPr>
            <a:xfrm>
              <a:off x="4104254" y="4396227"/>
              <a:ext cx="22787" cy="22787"/>
            </a:xfrm>
            <a:custGeom>
              <a:rect b="b" l="l" r="r" t="t"/>
              <a:pathLst>
                <a:path extrusionOk="0" h="788" w="788">
                  <a:moveTo>
                    <a:pt x="410" y="0"/>
                  </a:moveTo>
                  <a:cubicBezTo>
                    <a:pt x="189" y="0"/>
                    <a:pt x="0" y="189"/>
                    <a:pt x="0" y="410"/>
                  </a:cubicBezTo>
                  <a:cubicBezTo>
                    <a:pt x="0" y="630"/>
                    <a:pt x="189" y="788"/>
                    <a:pt x="410" y="788"/>
                  </a:cubicBezTo>
                  <a:cubicBezTo>
                    <a:pt x="630" y="788"/>
                    <a:pt x="788" y="630"/>
                    <a:pt x="788" y="410"/>
                  </a:cubicBezTo>
                  <a:cubicBezTo>
                    <a:pt x="788" y="189"/>
                    <a:pt x="630" y="0"/>
                    <a:pt x="410" y="0"/>
                  </a:cubicBezTo>
                  <a:close/>
                </a:path>
              </a:pathLst>
            </a:custGeom>
            <a:solidFill>
              <a:srgbClr val="3A80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4"/>
            <p:cNvSpPr/>
            <p:nvPr/>
          </p:nvSpPr>
          <p:spPr>
            <a:xfrm>
              <a:off x="4216309" y="4396227"/>
              <a:ext cx="22787" cy="22787"/>
            </a:xfrm>
            <a:custGeom>
              <a:rect b="b" l="l" r="r" t="t"/>
              <a:pathLst>
                <a:path extrusionOk="0" h="788" w="788">
                  <a:moveTo>
                    <a:pt x="378" y="0"/>
                  </a:moveTo>
                  <a:cubicBezTo>
                    <a:pt x="158" y="0"/>
                    <a:pt x="0" y="189"/>
                    <a:pt x="0" y="410"/>
                  </a:cubicBezTo>
                  <a:cubicBezTo>
                    <a:pt x="0" y="630"/>
                    <a:pt x="158" y="788"/>
                    <a:pt x="378" y="788"/>
                  </a:cubicBezTo>
                  <a:cubicBezTo>
                    <a:pt x="599" y="788"/>
                    <a:pt x="788" y="630"/>
                    <a:pt x="788" y="410"/>
                  </a:cubicBezTo>
                  <a:cubicBezTo>
                    <a:pt x="788" y="189"/>
                    <a:pt x="599" y="0"/>
                    <a:pt x="378" y="0"/>
                  </a:cubicBezTo>
                  <a:close/>
                </a:path>
              </a:pathLst>
            </a:custGeom>
            <a:solidFill>
              <a:srgbClr val="3A80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4"/>
            <p:cNvSpPr/>
            <p:nvPr/>
          </p:nvSpPr>
          <p:spPr>
            <a:xfrm>
              <a:off x="4327439" y="4396227"/>
              <a:ext cx="22816" cy="22787"/>
            </a:xfrm>
            <a:custGeom>
              <a:rect b="b" l="l" r="r" t="t"/>
              <a:pathLst>
                <a:path extrusionOk="0" h="788" w="789">
                  <a:moveTo>
                    <a:pt x="411" y="0"/>
                  </a:moveTo>
                  <a:cubicBezTo>
                    <a:pt x="190" y="0"/>
                    <a:pt x="1" y="189"/>
                    <a:pt x="1" y="410"/>
                  </a:cubicBezTo>
                  <a:cubicBezTo>
                    <a:pt x="1" y="630"/>
                    <a:pt x="190" y="788"/>
                    <a:pt x="411" y="788"/>
                  </a:cubicBezTo>
                  <a:cubicBezTo>
                    <a:pt x="631" y="788"/>
                    <a:pt x="789" y="630"/>
                    <a:pt x="789" y="410"/>
                  </a:cubicBezTo>
                  <a:cubicBezTo>
                    <a:pt x="789" y="189"/>
                    <a:pt x="631" y="0"/>
                    <a:pt x="411" y="0"/>
                  </a:cubicBezTo>
                  <a:close/>
                </a:path>
              </a:pathLst>
            </a:custGeom>
            <a:solidFill>
              <a:srgbClr val="3A80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0" name="Google Shape;230;p34"/>
          <p:cNvSpPr/>
          <p:nvPr/>
        </p:nvSpPr>
        <p:spPr>
          <a:xfrm>
            <a:off x="3303274" y="3940211"/>
            <a:ext cx="583367" cy="583367"/>
          </a:xfrm>
          <a:custGeom>
            <a:rect b="b" l="l" r="r" t="t"/>
            <a:pathLst>
              <a:path extrusionOk="0" h="13967" w="13967">
                <a:moveTo>
                  <a:pt x="6990" y="0"/>
                </a:moveTo>
                <a:cubicBezTo>
                  <a:pt x="3132" y="0"/>
                  <a:pt x="1" y="3120"/>
                  <a:pt x="1" y="6977"/>
                </a:cubicBezTo>
                <a:cubicBezTo>
                  <a:pt x="1" y="10835"/>
                  <a:pt x="3132" y="13966"/>
                  <a:pt x="6990" y="13966"/>
                </a:cubicBezTo>
                <a:cubicBezTo>
                  <a:pt x="10847" y="13966"/>
                  <a:pt x="13967" y="10835"/>
                  <a:pt x="13967" y="6977"/>
                </a:cubicBezTo>
                <a:cubicBezTo>
                  <a:pt x="13967" y="3120"/>
                  <a:pt x="10847" y="0"/>
                  <a:pt x="6990" y="0"/>
                </a:cubicBezTo>
                <a:close/>
              </a:path>
            </a:pathLst>
          </a:custGeom>
          <a:solidFill>
            <a:srgbClr val="F6FAFA"/>
          </a:solidFill>
          <a:ln>
            <a:noFill/>
          </a:ln>
        </p:spPr>
        <p:txBody>
          <a:bodyPr anchorCtr="0" anchor="ctr" bIns="91425" lIns="0" spcFirstLastPara="1" rIns="0" wrap="square" tIns="91425">
            <a:noAutofit/>
          </a:bodyPr>
          <a:lstStyle/>
          <a:p>
            <a:pPr indent="0" lvl="0" marL="0" rtl="0" algn="ctr">
              <a:spcBef>
                <a:spcPts val="0"/>
              </a:spcBef>
              <a:spcAft>
                <a:spcPts val="0"/>
              </a:spcAft>
              <a:buNone/>
            </a:pPr>
            <a:r>
              <a:t/>
            </a:r>
            <a:endParaRPr sz="2500">
              <a:solidFill>
                <a:srgbClr val="EC3A3B"/>
              </a:solidFill>
            </a:endParaRPr>
          </a:p>
        </p:txBody>
      </p:sp>
      <p:sp>
        <p:nvSpPr>
          <p:cNvPr id="231" name="Google Shape;231;p34"/>
          <p:cNvSpPr/>
          <p:nvPr/>
        </p:nvSpPr>
        <p:spPr>
          <a:xfrm>
            <a:off x="3303274" y="2989136"/>
            <a:ext cx="583367" cy="583367"/>
          </a:xfrm>
          <a:custGeom>
            <a:rect b="b" l="l" r="r" t="t"/>
            <a:pathLst>
              <a:path extrusionOk="0" h="13967" w="13967">
                <a:moveTo>
                  <a:pt x="6990" y="0"/>
                </a:moveTo>
                <a:cubicBezTo>
                  <a:pt x="3132" y="0"/>
                  <a:pt x="1" y="3120"/>
                  <a:pt x="1" y="6977"/>
                </a:cubicBezTo>
                <a:cubicBezTo>
                  <a:pt x="1" y="10835"/>
                  <a:pt x="3132" y="13966"/>
                  <a:pt x="6990" y="13966"/>
                </a:cubicBezTo>
                <a:cubicBezTo>
                  <a:pt x="10847" y="13966"/>
                  <a:pt x="13967" y="10835"/>
                  <a:pt x="13967" y="6977"/>
                </a:cubicBezTo>
                <a:cubicBezTo>
                  <a:pt x="13967" y="3120"/>
                  <a:pt x="10847" y="0"/>
                  <a:pt x="6990" y="0"/>
                </a:cubicBezTo>
                <a:close/>
              </a:path>
            </a:pathLst>
          </a:custGeom>
          <a:solidFill>
            <a:srgbClr val="F6FAFA"/>
          </a:solidFill>
          <a:ln>
            <a:noFill/>
          </a:ln>
        </p:spPr>
        <p:txBody>
          <a:bodyPr anchorCtr="0" anchor="ctr" bIns="91425" lIns="0" spcFirstLastPara="1" rIns="0" wrap="square" tIns="91425">
            <a:noAutofit/>
          </a:bodyPr>
          <a:lstStyle/>
          <a:p>
            <a:pPr indent="0" lvl="0" marL="0" rtl="0" algn="ctr">
              <a:spcBef>
                <a:spcPts val="0"/>
              </a:spcBef>
              <a:spcAft>
                <a:spcPts val="0"/>
              </a:spcAft>
              <a:buNone/>
            </a:pPr>
            <a:r>
              <a:t/>
            </a:r>
            <a:endParaRPr sz="2500">
              <a:solidFill>
                <a:srgbClr val="EC3A3B"/>
              </a:solidFill>
            </a:endParaRPr>
          </a:p>
        </p:txBody>
      </p:sp>
      <p:sp>
        <p:nvSpPr>
          <p:cNvPr id="232" name="Google Shape;232;p34"/>
          <p:cNvSpPr txBox="1"/>
          <p:nvPr/>
        </p:nvSpPr>
        <p:spPr>
          <a:xfrm>
            <a:off x="1193079" y="2040293"/>
            <a:ext cx="2192700" cy="58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Patient Info Dataframes (All, Balked, and Reneged)</a:t>
            </a:r>
            <a:endParaRPr b="1">
              <a:solidFill>
                <a:srgbClr val="FFFFFF"/>
              </a:solidFill>
            </a:endParaRPr>
          </a:p>
        </p:txBody>
      </p:sp>
      <p:sp>
        <p:nvSpPr>
          <p:cNvPr id="233" name="Google Shape;233;p34"/>
          <p:cNvSpPr txBox="1"/>
          <p:nvPr/>
        </p:nvSpPr>
        <p:spPr>
          <a:xfrm>
            <a:off x="1219180" y="2989061"/>
            <a:ext cx="2084100" cy="58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Check-in Queue and Vaccination Queue Lengths</a:t>
            </a:r>
            <a:endParaRPr b="1">
              <a:solidFill>
                <a:srgbClr val="FFFFFF"/>
              </a:solidFill>
            </a:endParaRPr>
          </a:p>
        </p:txBody>
      </p:sp>
      <p:sp>
        <p:nvSpPr>
          <p:cNvPr id="234" name="Google Shape;234;p34"/>
          <p:cNvSpPr txBox="1"/>
          <p:nvPr/>
        </p:nvSpPr>
        <p:spPr>
          <a:xfrm>
            <a:off x="1219180" y="3937861"/>
            <a:ext cx="2084100" cy="58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Receptionist and Nurse Down Times</a:t>
            </a:r>
            <a:endParaRPr b="1">
              <a:solidFill>
                <a:srgbClr val="FFFFFF"/>
              </a:solidFill>
            </a:endParaRPr>
          </a:p>
        </p:txBody>
      </p:sp>
      <p:grpSp>
        <p:nvGrpSpPr>
          <p:cNvPr id="235" name="Google Shape;235;p34"/>
          <p:cNvGrpSpPr/>
          <p:nvPr/>
        </p:nvGrpSpPr>
        <p:grpSpPr>
          <a:xfrm>
            <a:off x="3411823" y="1162635"/>
            <a:ext cx="366269" cy="359907"/>
            <a:chOff x="4044568" y="2207560"/>
            <a:chExt cx="366269" cy="359907"/>
          </a:xfrm>
        </p:grpSpPr>
        <p:sp>
          <p:nvSpPr>
            <p:cNvPr id="236" name="Google Shape;236;p34"/>
            <p:cNvSpPr/>
            <p:nvPr/>
          </p:nvSpPr>
          <p:spPr>
            <a:xfrm>
              <a:off x="4044568" y="2207560"/>
              <a:ext cx="359878" cy="359907"/>
            </a:xfrm>
            <a:custGeom>
              <a:rect b="b" l="l" r="r" t="t"/>
              <a:pathLst>
                <a:path extrusionOk="0" h="12446" w="12445">
                  <a:moveTo>
                    <a:pt x="7877" y="883"/>
                  </a:moveTo>
                  <a:cubicBezTo>
                    <a:pt x="8097" y="883"/>
                    <a:pt x="8318" y="1072"/>
                    <a:pt x="8318" y="1324"/>
                  </a:cubicBezTo>
                  <a:lnTo>
                    <a:pt x="8318" y="10398"/>
                  </a:lnTo>
                  <a:cubicBezTo>
                    <a:pt x="8318" y="10870"/>
                    <a:pt x="8444" y="11311"/>
                    <a:pt x="8727" y="11626"/>
                  </a:cubicBezTo>
                  <a:lnTo>
                    <a:pt x="2111" y="11626"/>
                  </a:lnTo>
                  <a:cubicBezTo>
                    <a:pt x="1450" y="11626"/>
                    <a:pt x="851" y="11091"/>
                    <a:pt x="851" y="10398"/>
                  </a:cubicBezTo>
                  <a:lnTo>
                    <a:pt x="851" y="1324"/>
                  </a:lnTo>
                  <a:lnTo>
                    <a:pt x="820" y="1324"/>
                  </a:lnTo>
                  <a:cubicBezTo>
                    <a:pt x="820" y="1072"/>
                    <a:pt x="1009" y="883"/>
                    <a:pt x="1261" y="883"/>
                  </a:cubicBezTo>
                  <a:close/>
                  <a:moveTo>
                    <a:pt x="11500" y="10807"/>
                  </a:moveTo>
                  <a:cubicBezTo>
                    <a:pt x="11342" y="11280"/>
                    <a:pt x="10870" y="11626"/>
                    <a:pt x="10303" y="11626"/>
                  </a:cubicBezTo>
                  <a:cubicBezTo>
                    <a:pt x="9767" y="11626"/>
                    <a:pt x="9326" y="11280"/>
                    <a:pt x="9137" y="10807"/>
                  </a:cubicBezTo>
                  <a:close/>
                  <a:moveTo>
                    <a:pt x="1261" y="1"/>
                  </a:moveTo>
                  <a:cubicBezTo>
                    <a:pt x="568" y="1"/>
                    <a:pt x="32" y="568"/>
                    <a:pt x="32" y="1230"/>
                  </a:cubicBezTo>
                  <a:lnTo>
                    <a:pt x="32" y="10334"/>
                  </a:lnTo>
                  <a:cubicBezTo>
                    <a:pt x="0" y="11563"/>
                    <a:pt x="946" y="12445"/>
                    <a:pt x="2080" y="12445"/>
                  </a:cubicBezTo>
                  <a:lnTo>
                    <a:pt x="10334" y="12445"/>
                  </a:lnTo>
                  <a:cubicBezTo>
                    <a:pt x="11500" y="12445"/>
                    <a:pt x="12445" y="11500"/>
                    <a:pt x="12445" y="10366"/>
                  </a:cubicBezTo>
                  <a:cubicBezTo>
                    <a:pt x="12445" y="10145"/>
                    <a:pt x="12224" y="9925"/>
                    <a:pt x="12004" y="9925"/>
                  </a:cubicBezTo>
                  <a:lnTo>
                    <a:pt x="9074" y="9925"/>
                  </a:lnTo>
                  <a:lnTo>
                    <a:pt x="9074" y="1230"/>
                  </a:lnTo>
                  <a:cubicBezTo>
                    <a:pt x="9074" y="568"/>
                    <a:pt x="8538" y="1"/>
                    <a:pt x="7877" y="1"/>
                  </a:cubicBezTo>
                  <a:close/>
                </a:path>
              </a:pathLst>
            </a:custGeom>
            <a:solidFill>
              <a:srgbClr val="4E2A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4"/>
            <p:cNvSpPr/>
            <p:nvPr/>
          </p:nvSpPr>
          <p:spPr>
            <a:xfrm>
              <a:off x="4091935" y="2256777"/>
              <a:ext cx="168560" cy="23712"/>
            </a:xfrm>
            <a:custGeom>
              <a:rect b="b" l="l" r="r" t="t"/>
              <a:pathLst>
                <a:path extrusionOk="0" h="820" w="5829">
                  <a:moveTo>
                    <a:pt x="442" y="0"/>
                  </a:moveTo>
                  <a:cubicBezTo>
                    <a:pt x="190" y="0"/>
                    <a:pt x="1" y="189"/>
                    <a:pt x="1" y="441"/>
                  </a:cubicBezTo>
                  <a:cubicBezTo>
                    <a:pt x="1" y="630"/>
                    <a:pt x="190" y="819"/>
                    <a:pt x="442" y="819"/>
                  </a:cubicBezTo>
                  <a:lnTo>
                    <a:pt x="5388" y="819"/>
                  </a:lnTo>
                  <a:cubicBezTo>
                    <a:pt x="5640" y="819"/>
                    <a:pt x="5829" y="630"/>
                    <a:pt x="5829" y="441"/>
                  </a:cubicBezTo>
                  <a:cubicBezTo>
                    <a:pt x="5829" y="189"/>
                    <a:pt x="5640" y="0"/>
                    <a:pt x="5388" y="0"/>
                  </a:cubicBezTo>
                  <a:close/>
                </a:path>
              </a:pathLst>
            </a:custGeom>
            <a:solidFill>
              <a:srgbClr val="4E2A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4"/>
            <p:cNvSpPr/>
            <p:nvPr/>
          </p:nvSpPr>
          <p:spPr>
            <a:xfrm>
              <a:off x="4091935" y="2328753"/>
              <a:ext cx="168560" cy="23712"/>
            </a:xfrm>
            <a:custGeom>
              <a:rect b="b" l="l" r="r" t="t"/>
              <a:pathLst>
                <a:path extrusionOk="0" h="820" w="5829">
                  <a:moveTo>
                    <a:pt x="442" y="0"/>
                  </a:moveTo>
                  <a:cubicBezTo>
                    <a:pt x="190" y="0"/>
                    <a:pt x="1" y="189"/>
                    <a:pt x="1" y="378"/>
                  </a:cubicBezTo>
                  <a:cubicBezTo>
                    <a:pt x="1" y="630"/>
                    <a:pt x="190" y="819"/>
                    <a:pt x="442" y="819"/>
                  </a:cubicBezTo>
                  <a:lnTo>
                    <a:pt x="5388" y="819"/>
                  </a:lnTo>
                  <a:cubicBezTo>
                    <a:pt x="5640" y="819"/>
                    <a:pt x="5829" y="630"/>
                    <a:pt x="5829" y="378"/>
                  </a:cubicBezTo>
                  <a:cubicBezTo>
                    <a:pt x="5829" y="158"/>
                    <a:pt x="5640" y="0"/>
                    <a:pt x="5388" y="0"/>
                  </a:cubicBezTo>
                  <a:close/>
                </a:path>
              </a:pathLst>
            </a:custGeom>
            <a:solidFill>
              <a:srgbClr val="4E2A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4"/>
            <p:cNvSpPr/>
            <p:nvPr/>
          </p:nvSpPr>
          <p:spPr>
            <a:xfrm>
              <a:off x="4091935" y="2398878"/>
              <a:ext cx="168560" cy="25563"/>
            </a:xfrm>
            <a:custGeom>
              <a:rect b="b" l="l" r="r" t="t"/>
              <a:pathLst>
                <a:path extrusionOk="0" h="884" w="5829">
                  <a:moveTo>
                    <a:pt x="442" y="1"/>
                  </a:moveTo>
                  <a:cubicBezTo>
                    <a:pt x="190" y="1"/>
                    <a:pt x="1" y="221"/>
                    <a:pt x="1" y="442"/>
                  </a:cubicBezTo>
                  <a:cubicBezTo>
                    <a:pt x="1" y="694"/>
                    <a:pt x="190" y="883"/>
                    <a:pt x="442" y="883"/>
                  </a:cubicBezTo>
                  <a:lnTo>
                    <a:pt x="5388" y="883"/>
                  </a:lnTo>
                  <a:cubicBezTo>
                    <a:pt x="5640" y="883"/>
                    <a:pt x="5829" y="694"/>
                    <a:pt x="5829" y="442"/>
                  </a:cubicBezTo>
                  <a:cubicBezTo>
                    <a:pt x="5829" y="221"/>
                    <a:pt x="5640" y="1"/>
                    <a:pt x="5388" y="1"/>
                  </a:cubicBezTo>
                  <a:close/>
                </a:path>
              </a:pathLst>
            </a:custGeom>
            <a:solidFill>
              <a:srgbClr val="4E2A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4"/>
            <p:cNvSpPr/>
            <p:nvPr/>
          </p:nvSpPr>
          <p:spPr>
            <a:xfrm>
              <a:off x="4091935" y="2470854"/>
              <a:ext cx="168560" cy="25534"/>
            </a:xfrm>
            <a:custGeom>
              <a:rect b="b" l="l" r="r" t="t"/>
              <a:pathLst>
                <a:path extrusionOk="0" h="883" w="5829">
                  <a:moveTo>
                    <a:pt x="442" y="1"/>
                  </a:moveTo>
                  <a:cubicBezTo>
                    <a:pt x="190" y="1"/>
                    <a:pt x="1" y="190"/>
                    <a:pt x="1" y="442"/>
                  </a:cubicBezTo>
                  <a:cubicBezTo>
                    <a:pt x="1" y="662"/>
                    <a:pt x="190" y="883"/>
                    <a:pt x="442" y="883"/>
                  </a:cubicBezTo>
                  <a:lnTo>
                    <a:pt x="5388" y="883"/>
                  </a:lnTo>
                  <a:cubicBezTo>
                    <a:pt x="5640" y="883"/>
                    <a:pt x="5829" y="662"/>
                    <a:pt x="5829" y="442"/>
                  </a:cubicBezTo>
                  <a:cubicBezTo>
                    <a:pt x="5829" y="190"/>
                    <a:pt x="5640" y="1"/>
                    <a:pt x="5388" y="1"/>
                  </a:cubicBezTo>
                  <a:close/>
                </a:path>
              </a:pathLst>
            </a:custGeom>
            <a:solidFill>
              <a:srgbClr val="4E2A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4"/>
            <p:cNvSpPr/>
            <p:nvPr/>
          </p:nvSpPr>
          <p:spPr>
            <a:xfrm>
              <a:off x="4331546" y="2209382"/>
              <a:ext cx="79292" cy="270610"/>
            </a:xfrm>
            <a:custGeom>
              <a:rect b="b" l="l" r="r" t="t"/>
              <a:pathLst>
                <a:path extrusionOk="0" h="9358" w="2742">
                  <a:moveTo>
                    <a:pt x="1796" y="789"/>
                  </a:moveTo>
                  <a:cubicBezTo>
                    <a:pt x="1891" y="789"/>
                    <a:pt x="1922" y="852"/>
                    <a:pt x="1922" y="946"/>
                  </a:cubicBezTo>
                  <a:lnTo>
                    <a:pt x="1922" y="1639"/>
                  </a:lnTo>
                  <a:lnTo>
                    <a:pt x="820" y="1639"/>
                  </a:lnTo>
                  <a:lnTo>
                    <a:pt x="820" y="946"/>
                  </a:lnTo>
                  <a:cubicBezTo>
                    <a:pt x="820" y="852"/>
                    <a:pt x="883" y="789"/>
                    <a:pt x="977" y="789"/>
                  </a:cubicBezTo>
                  <a:close/>
                  <a:moveTo>
                    <a:pt x="1922" y="2458"/>
                  </a:moveTo>
                  <a:lnTo>
                    <a:pt x="1922" y="6617"/>
                  </a:lnTo>
                  <a:lnTo>
                    <a:pt x="820" y="6617"/>
                  </a:lnTo>
                  <a:lnTo>
                    <a:pt x="820" y="2458"/>
                  </a:lnTo>
                  <a:close/>
                  <a:moveTo>
                    <a:pt x="1639" y="7436"/>
                  </a:moveTo>
                  <a:lnTo>
                    <a:pt x="1355" y="8035"/>
                  </a:lnTo>
                  <a:lnTo>
                    <a:pt x="1040" y="7436"/>
                  </a:lnTo>
                  <a:close/>
                  <a:moveTo>
                    <a:pt x="977" y="1"/>
                  </a:moveTo>
                  <a:cubicBezTo>
                    <a:pt x="410" y="1"/>
                    <a:pt x="1" y="410"/>
                    <a:pt x="1" y="946"/>
                  </a:cubicBezTo>
                  <a:lnTo>
                    <a:pt x="1" y="6995"/>
                  </a:lnTo>
                  <a:cubicBezTo>
                    <a:pt x="1" y="7090"/>
                    <a:pt x="1" y="7121"/>
                    <a:pt x="32" y="7184"/>
                  </a:cubicBezTo>
                  <a:lnTo>
                    <a:pt x="1009" y="9137"/>
                  </a:lnTo>
                  <a:cubicBezTo>
                    <a:pt x="1103" y="9295"/>
                    <a:pt x="1198" y="9358"/>
                    <a:pt x="1355" y="9358"/>
                  </a:cubicBezTo>
                  <a:cubicBezTo>
                    <a:pt x="1513" y="9358"/>
                    <a:pt x="1670" y="9295"/>
                    <a:pt x="1733" y="9137"/>
                  </a:cubicBezTo>
                  <a:lnTo>
                    <a:pt x="2678" y="7184"/>
                  </a:lnTo>
                  <a:cubicBezTo>
                    <a:pt x="2710" y="7153"/>
                    <a:pt x="2710" y="7090"/>
                    <a:pt x="2710" y="6995"/>
                  </a:cubicBezTo>
                  <a:lnTo>
                    <a:pt x="2710" y="946"/>
                  </a:lnTo>
                  <a:cubicBezTo>
                    <a:pt x="2741" y="410"/>
                    <a:pt x="2300" y="1"/>
                    <a:pt x="1796" y="1"/>
                  </a:cubicBezTo>
                  <a:close/>
                </a:path>
              </a:pathLst>
            </a:custGeom>
            <a:solidFill>
              <a:srgbClr val="4E2A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2" name="Google Shape;242;p34"/>
          <p:cNvGrpSpPr/>
          <p:nvPr/>
        </p:nvGrpSpPr>
        <p:grpSpPr>
          <a:xfrm>
            <a:off x="3411823" y="2152091"/>
            <a:ext cx="366269" cy="359907"/>
            <a:chOff x="4044568" y="2207560"/>
            <a:chExt cx="366269" cy="359907"/>
          </a:xfrm>
        </p:grpSpPr>
        <p:sp>
          <p:nvSpPr>
            <p:cNvPr id="243" name="Google Shape;243;p34"/>
            <p:cNvSpPr/>
            <p:nvPr/>
          </p:nvSpPr>
          <p:spPr>
            <a:xfrm>
              <a:off x="4044568" y="2207560"/>
              <a:ext cx="359878" cy="359907"/>
            </a:xfrm>
            <a:custGeom>
              <a:rect b="b" l="l" r="r" t="t"/>
              <a:pathLst>
                <a:path extrusionOk="0" h="12446" w="12445">
                  <a:moveTo>
                    <a:pt x="7877" y="883"/>
                  </a:moveTo>
                  <a:cubicBezTo>
                    <a:pt x="8097" y="883"/>
                    <a:pt x="8318" y="1072"/>
                    <a:pt x="8318" y="1324"/>
                  </a:cubicBezTo>
                  <a:lnTo>
                    <a:pt x="8318" y="10398"/>
                  </a:lnTo>
                  <a:cubicBezTo>
                    <a:pt x="8318" y="10870"/>
                    <a:pt x="8444" y="11311"/>
                    <a:pt x="8727" y="11626"/>
                  </a:cubicBezTo>
                  <a:lnTo>
                    <a:pt x="2111" y="11626"/>
                  </a:lnTo>
                  <a:cubicBezTo>
                    <a:pt x="1450" y="11626"/>
                    <a:pt x="851" y="11091"/>
                    <a:pt x="851" y="10398"/>
                  </a:cubicBezTo>
                  <a:lnTo>
                    <a:pt x="851" y="1324"/>
                  </a:lnTo>
                  <a:lnTo>
                    <a:pt x="820" y="1324"/>
                  </a:lnTo>
                  <a:cubicBezTo>
                    <a:pt x="820" y="1072"/>
                    <a:pt x="1009" y="883"/>
                    <a:pt x="1261" y="883"/>
                  </a:cubicBezTo>
                  <a:close/>
                  <a:moveTo>
                    <a:pt x="11500" y="10807"/>
                  </a:moveTo>
                  <a:cubicBezTo>
                    <a:pt x="11342" y="11280"/>
                    <a:pt x="10870" y="11626"/>
                    <a:pt x="10303" y="11626"/>
                  </a:cubicBezTo>
                  <a:cubicBezTo>
                    <a:pt x="9767" y="11626"/>
                    <a:pt x="9326" y="11280"/>
                    <a:pt x="9137" y="10807"/>
                  </a:cubicBezTo>
                  <a:close/>
                  <a:moveTo>
                    <a:pt x="1261" y="1"/>
                  </a:moveTo>
                  <a:cubicBezTo>
                    <a:pt x="568" y="1"/>
                    <a:pt x="32" y="568"/>
                    <a:pt x="32" y="1230"/>
                  </a:cubicBezTo>
                  <a:lnTo>
                    <a:pt x="32" y="10334"/>
                  </a:lnTo>
                  <a:cubicBezTo>
                    <a:pt x="0" y="11563"/>
                    <a:pt x="946" y="12445"/>
                    <a:pt x="2080" y="12445"/>
                  </a:cubicBezTo>
                  <a:lnTo>
                    <a:pt x="10334" y="12445"/>
                  </a:lnTo>
                  <a:cubicBezTo>
                    <a:pt x="11500" y="12445"/>
                    <a:pt x="12445" y="11500"/>
                    <a:pt x="12445" y="10366"/>
                  </a:cubicBezTo>
                  <a:cubicBezTo>
                    <a:pt x="12445" y="10145"/>
                    <a:pt x="12224" y="9925"/>
                    <a:pt x="12004" y="9925"/>
                  </a:cubicBezTo>
                  <a:lnTo>
                    <a:pt x="9074" y="9925"/>
                  </a:lnTo>
                  <a:lnTo>
                    <a:pt x="9074" y="1230"/>
                  </a:lnTo>
                  <a:cubicBezTo>
                    <a:pt x="9074" y="568"/>
                    <a:pt x="8538" y="1"/>
                    <a:pt x="7877" y="1"/>
                  </a:cubicBezTo>
                  <a:close/>
                </a:path>
              </a:pathLst>
            </a:custGeom>
            <a:solidFill>
              <a:srgbClr val="4E2A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4"/>
            <p:cNvSpPr/>
            <p:nvPr/>
          </p:nvSpPr>
          <p:spPr>
            <a:xfrm>
              <a:off x="4091935" y="2256777"/>
              <a:ext cx="168560" cy="23712"/>
            </a:xfrm>
            <a:custGeom>
              <a:rect b="b" l="l" r="r" t="t"/>
              <a:pathLst>
                <a:path extrusionOk="0" h="820" w="5829">
                  <a:moveTo>
                    <a:pt x="442" y="0"/>
                  </a:moveTo>
                  <a:cubicBezTo>
                    <a:pt x="190" y="0"/>
                    <a:pt x="1" y="189"/>
                    <a:pt x="1" y="441"/>
                  </a:cubicBezTo>
                  <a:cubicBezTo>
                    <a:pt x="1" y="630"/>
                    <a:pt x="190" y="819"/>
                    <a:pt x="442" y="819"/>
                  </a:cubicBezTo>
                  <a:lnTo>
                    <a:pt x="5388" y="819"/>
                  </a:lnTo>
                  <a:cubicBezTo>
                    <a:pt x="5640" y="819"/>
                    <a:pt x="5829" y="630"/>
                    <a:pt x="5829" y="441"/>
                  </a:cubicBezTo>
                  <a:cubicBezTo>
                    <a:pt x="5829" y="189"/>
                    <a:pt x="5640" y="0"/>
                    <a:pt x="5388" y="0"/>
                  </a:cubicBezTo>
                  <a:close/>
                </a:path>
              </a:pathLst>
            </a:custGeom>
            <a:solidFill>
              <a:srgbClr val="4E2A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4"/>
            <p:cNvSpPr/>
            <p:nvPr/>
          </p:nvSpPr>
          <p:spPr>
            <a:xfrm>
              <a:off x="4091935" y="2328753"/>
              <a:ext cx="168560" cy="23712"/>
            </a:xfrm>
            <a:custGeom>
              <a:rect b="b" l="l" r="r" t="t"/>
              <a:pathLst>
                <a:path extrusionOk="0" h="820" w="5829">
                  <a:moveTo>
                    <a:pt x="442" y="0"/>
                  </a:moveTo>
                  <a:cubicBezTo>
                    <a:pt x="190" y="0"/>
                    <a:pt x="1" y="189"/>
                    <a:pt x="1" y="378"/>
                  </a:cubicBezTo>
                  <a:cubicBezTo>
                    <a:pt x="1" y="630"/>
                    <a:pt x="190" y="819"/>
                    <a:pt x="442" y="819"/>
                  </a:cubicBezTo>
                  <a:lnTo>
                    <a:pt x="5388" y="819"/>
                  </a:lnTo>
                  <a:cubicBezTo>
                    <a:pt x="5640" y="819"/>
                    <a:pt x="5829" y="630"/>
                    <a:pt x="5829" y="378"/>
                  </a:cubicBezTo>
                  <a:cubicBezTo>
                    <a:pt x="5829" y="158"/>
                    <a:pt x="5640" y="0"/>
                    <a:pt x="5388" y="0"/>
                  </a:cubicBezTo>
                  <a:close/>
                </a:path>
              </a:pathLst>
            </a:custGeom>
            <a:solidFill>
              <a:srgbClr val="4E2A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4"/>
            <p:cNvSpPr/>
            <p:nvPr/>
          </p:nvSpPr>
          <p:spPr>
            <a:xfrm>
              <a:off x="4091935" y="2398878"/>
              <a:ext cx="168560" cy="25563"/>
            </a:xfrm>
            <a:custGeom>
              <a:rect b="b" l="l" r="r" t="t"/>
              <a:pathLst>
                <a:path extrusionOk="0" h="884" w="5829">
                  <a:moveTo>
                    <a:pt x="442" y="1"/>
                  </a:moveTo>
                  <a:cubicBezTo>
                    <a:pt x="190" y="1"/>
                    <a:pt x="1" y="221"/>
                    <a:pt x="1" y="442"/>
                  </a:cubicBezTo>
                  <a:cubicBezTo>
                    <a:pt x="1" y="694"/>
                    <a:pt x="190" y="883"/>
                    <a:pt x="442" y="883"/>
                  </a:cubicBezTo>
                  <a:lnTo>
                    <a:pt x="5388" y="883"/>
                  </a:lnTo>
                  <a:cubicBezTo>
                    <a:pt x="5640" y="883"/>
                    <a:pt x="5829" y="694"/>
                    <a:pt x="5829" y="442"/>
                  </a:cubicBezTo>
                  <a:cubicBezTo>
                    <a:pt x="5829" y="221"/>
                    <a:pt x="5640" y="1"/>
                    <a:pt x="5388" y="1"/>
                  </a:cubicBezTo>
                  <a:close/>
                </a:path>
              </a:pathLst>
            </a:custGeom>
            <a:solidFill>
              <a:srgbClr val="4E2A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4"/>
            <p:cNvSpPr/>
            <p:nvPr/>
          </p:nvSpPr>
          <p:spPr>
            <a:xfrm>
              <a:off x="4091935" y="2470854"/>
              <a:ext cx="168560" cy="25534"/>
            </a:xfrm>
            <a:custGeom>
              <a:rect b="b" l="l" r="r" t="t"/>
              <a:pathLst>
                <a:path extrusionOk="0" h="883" w="5829">
                  <a:moveTo>
                    <a:pt x="442" y="1"/>
                  </a:moveTo>
                  <a:cubicBezTo>
                    <a:pt x="190" y="1"/>
                    <a:pt x="1" y="190"/>
                    <a:pt x="1" y="442"/>
                  </a:cubicBezTo>
                  <a:cubicBezTo>
                    <a:pt x="1" y="662"/>
                    <a:pt x="190" y="883"/>
                    <a:pt x="442" y="883"/>
                  </a:cubicBezTo>
                  <a:lnTo>
                    <a:pt x="5388" y="883"/>
                  </a:lnTo>
                  <a:cubicBezTo>
                    <a:pt x="5640" y="883"/>
                    <a:pt x="5829" y="662"/>
                    <a:pt x="5829" y="442"/>
                  </a:cubicBezTo>
                  <a:cubicBezTo>
                    <a:pt x="5829" y="190"/>
                    <a:pt x="5640" y="1"/>
                    <a:pt x="5388" y="1"/>
                  </a:cubicBezTo>
                  <a:close/>
                </a:path>
              </a:pathLst>
            </a:custGeom>
            <a:solidFill>
              <a:srgbClr val="4E2A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4"/>
            <p:cNvSpPr/>
            <p:nvPr/>
          </p:nvSpPr>
          <p:spPr>
            <a:xfrm>
              <a:off x="4331546" y="2209382"/>
              <a:ext cx="79292" cy="270610"/>
            </a:xfrm>
            <a:custGeom>
              <a:rect b="b" l="l" r="r" t="t"/>
              <a:pathLst>
                <a:path extrusionOk="0" h="9358" w="2742">
                  <a:moveTo>
                    <a:pt x="1796" y="789"/>
                  </a:moveTo>
                  <a:cubicBezTo>
                    <a:pt x="1891" y="789"/>
                    <a:pt x="1922" y="852"/>
                    <a:pt x="1922" y="946"/>
                  </a:cubicBezTo>
                  <a:lnTo>
                    <a:pt x="1922" y="1639"/>
                  </a:lnTo>
                  <a:lnTo>
                    <a:pt x="820" y="1639"/>
                  </a:lnTo>
                  <a:lnTo>
                    <a:pt x="820" y="946"/>
                  </a:lnTo>
                  <a:cubicBezTo>
                    <a:pt x="820" y="852"/>
                    <a:pt x="883" y="789"/>
                    <a:pt x="977" y="789"/>
                  </a:cubicBezTo>
                  <a:close/>
                  <a:moveTo>
                    <a:pt x="1922" y="2458"/>
                  </a:moveTo>
                  <a:lnTo>
                    <a:pt x="1922" y="6617"/>
                  </a:lnTo>
                  <a:lnTo>
                    <a:pt x="820" y="6617"/>
                  </a:lnTo>
                  <a:lnTo>
                    <a:pt x="820" y="2458"/>
                  </a:lnTo>
                  <a:close/>
                  <a:moveTo>
                    <a:pt x="1639" y="7436"/>
                  </a:moveTo>
                  <a:lnTo>
                    <a:pt x="1355" y="8035"/>
                  </a:lnTo>
                  <a:lnTo>
                    <a:pt x="1040" y="7436"/>
                  </a:lnTo>
                  <a:close/>
                  <a:moveTo>
                    <a:pt x="977" y="1"/>
                  </a:moveTo>
                  <a:cubicBezTo>
                    <a:pt x="410" y="1"/>
                    <a:pt x="1" y="410"/>
                    <a:pt x="1" y="946"/>
                  </a:cubicBezTo>
                  <a:lnTo>
                    <a:pt x="1" y="6995"/>
                  </a:lnTo>
                  <a:cubicBezTo>
                    <a:pt x="1" y="7090"/>
                    <a:pt x="1" y="7121"/>
                    <a:pt x="32" y="7184"/>
                  </a:cubicBezTo>
                  <a:lnTo>
                    <a:pt x="1009" y="9137"/>
                  </a:lnTo>
                  <a:cubicBezTo>
                    <a:pt x="1103" y="9295"/>
                    <a:pt x="1198" y="9358"/>
                    <a:pt x="1355" y="9358"/>
                  </a:cubicBezTo>
                  <a:cubicBezTo>
                    <a:pt x="1513" y="9358"/>
                    <a:pt x="1670" y="9295"/>
                    <a:pt x="1733" y="9137"/>
                  </a:cubicBezTo>
                  <a:lnTo>
                    <a:pt x="2678" y="7184"/>
                  </a:lnTo>
                  <a:cubicBezTo>
                    <a:pt x="2710" y="7153"/>
                    <a:pt x="2710" y="7090"/>
                    <a:pt x="2710" y="6995"/>
                  </a:cubicBezTo>
                  <a:lnTo>
                    <a:pt x="2710" y="946"/>
                  </a:lnTo>
                  <a:cubicBezTo>
                    <a:pt x="2741" y="410"/>
                    <a:pt x="2300" y="1"/>
                    <a:pt x="1796" y="1"/>
                  </a:cubicBezTo>
                  <a:close/>
                </a:path>
              </a:pathLst>
            </a:custGeom>
            <a:solidFill>
              <a:srgbClr val="4E2A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34"/>
          <p:cNvGrpSpPr/>
          <p:nvPr/>
        </p:nvGrpSpPr>
        <p:grpSpPr>
          <a:xfrm>
            <a:off x="3411823" y="3100866"/>
            <a:ext cx="366269" cy="359907"/>
            <a:chOff x="4044568" y="2207560"/>
            <a:chExt cx="366269" cy="359907"/>
          </a:xfrm>
        </p:grpSpPr>
        <p:sp>
          <p:nvSpPr>
            <p:cNvPr id="250" name="Google Shape;250;p34"/>
            <p:cNvSpPr/>
            <p:nvPr/>
          </p:nvSpPr>
          <p:spPr>
            <a:xfrm>
              <a:off x="4044568" y="2207560"/>
              <a:ext cx="359878" cy="359907"/>
            </a:xfrm>
            <a:custGeom>
              <a:rect b="b" l="l" r="r" t="t"/>
              <a:pathLst>
                <a:path extrusionOk="0" h="12446" w="12445">
                  <a:moveTo>
                    <a:pt x="7877" y="883"/>
                  </a:moveTo>
                  <a:cubicBezTo>
                    <a:pt x="8097" y="883"/>
                    <a:pt x="8318" y="1072"/>
                    <a:pt x="8318" y="1324"/>
                  </a:cubicBezTo>
                  <a:lnTo>
                    <a:pt x="8318" y="10398"/>
                  </a:lnTo>
                  <a:cubicBezTo>
                    <a:pt x="8318" y="10870"/>
                    <a:pt x="8444" y="11311"/>
                    <a:pt x="8727" y="11626"/>
                  </a:cubicBezTo>
                  <a:lnTo>
                    <a:pt x="2111" y="11626"/>
                  </a:lnTo>
                  <a:cubicBezTo>
                    <a:pt x="1450" y="11626"/>
                    <a:pt x="851" y="11091"/>
                    <a:pt x="851" y="10398"/>
                  </a:cubicBezTo>
                  <a:lnTo>
                    <a:pt x="851" y="1324"/>
                  </a:lnTo>
                  <a:lnTo>
                    <a:pt x="820" y="1324"/>
                  </a:lnTo>
                  <a:cubicBezTo>
                    <a:pt x="820" y="1072"/>
                    <a:pt x="1009" y="883"/>
                    <a:pt x="1261" y="883"/>
                  </a:cubicBezTo>
                  <a:close/>
                  <a:moveTo>
                    <a:pt x="11500" y="10807"/>
                  </a:moveTo>
                  <a:cubicBezTo>
                    <a:pt x="11342" y="11280"/>
                    <a:pt x="10870" y="11626"/>
                    <a:pt x="10303" y="11626"/>
                  </a:cubicBezTo>
                  <a:cubicBezTo>
                    <a:pt x="9767" y="11626"/>
                    <a:pt x="9326" y="11280"/>
                    <a:pt x="9137" y="10807"/>
                  </a:cubicBezTo>
                  <a:close/>
                  <a:moveTo>
                    <a:pt x="1261" y="1"/>
                  </a:moveTo>
                  <a:cubicBezTo>
                    <a:pt x="568" y="1"/>
                    <a:pt x="32" y="568"/>
                    <a:pt x="32" y="1230"/>
                  </a:cubicBezTo>
                  <a:lnTo>
                    <a:pt x="32" y="10334"/>
                  </a:lnTo>
                  <a:cubicBezTo>
                    <a:pt x="0" y="11563"/>
                    <a:pt x="946" y="12445"/>
                    <a:pt x="2080" y="12445"/>
                  </a:cubicBezTo>
                  <a:lnTo>
                    <a:pt x="10334" y="12445"/>
                  </a:lnTo>
                  <a:cubicBezTo>
                    <a:pt x="11500" y="12445"/>
                    <a:pt x="12445" y="11500"/>
                    <a:pt x="12445" y="10366"/>
                  </a:cubicBezTo>
                  <a:cubicBezTo>
                    <a:pt x="12445" y="10145"/>
                    <a:pt x="12224" y="9925"/>
                    <a:pt x="12004" y="9925"/>
                  </a:cubicBezTo>
                  <a:lnTo>
                    <a:pt x="9074" y="9925"/>
                  </a:lnTo>
                  <a:lnTo>
                    <a:pt x="9074" y="1230"/>
                  </a:lnTo>
                  <a:cubicBezTo>
                    <a:pt x="9074" y="568"/>
                    <a:pt x="8538" y="1"/>
                    <a:pt x="7877" y="1"/>
                  </a:cubicBezTo>
                  <a:close/>
                </a:path>
              </a:pathLst>
            </a:custGeom>
            <a:solidFill>
              <a:srgbClr val="4E2A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4"/>
            <p:cNvSpPr/>
            <p:nvPr/>
          </p:nvSpPr>
          <p:spPr>
            <a:xfrm>
              <a:off x="4091935" y="2256777"/>
              <a:ext cx="168560" cy="23712"/>
            </a:xfrm>
            <a:custGeom>
              <a:rect b="b" l="l" r="r" t="t"/>
              <a:pathLst>
                <a:path extrusionOk="0" h="820" w="5829">
                  <a:moveTo>
                    <a:pt x="442" y="0"/>
                  </a:moveTo>
                  <a:cubicBezTo>
                    <a:pt x="190" y="0"/>
                    <a:pt x="1" y="189"/>
                    <a:pt x="1" y="441"/>
                  </a:cubicBezTo>
                  <a:cubicBezTo>
                    <a:pt x="1" y="630"/>
                    <a:pt x="190" y="819"/>
                    <a:pt x="442" y="819"/>
                  </a:cubicBezTo>
                  <a:lnTo>
                    <a:pt x="5388" y="819"/>
                  </a:lnTo>
                  <a:cubicBezTo>
                    <a:pt x="5640" y="819"/>
                    <a:pt x="5829" y="630"/>
                    <a:pt x="5829" y="441"/>
                  </a:cubicBezTo>
                  <a:cubicBezTo>
                    <a:pt x="5829" y="189"/>
                    <a:pt x="5640" y="0"/>
                    <a:pt x="5388" y="0"/>
                  </a:cubicBezTo>
                  <a:close/>
                </a:path>
              </a:pathLst>
            </a:custGeom>
            <a:solidFill>
              <a:srgbClr val="4E2A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4"/>
            <p:cNvSpPr/>
            <p:nvPr/>
          </p:nvSpPr>
          <p:spPr>
            <a:xfrm>
              <a:off x="4091935" y="2328753"/>
              <a:ext cx="168560" cy="23712"/>
            </a:xfrm>
            <a:custGeom>
              <a:rect b="b" l="l" r="r" t="t"/>
              <a:pathLst>
                <a:path extrusionOk="0" h="820" w="5829">
                  <a:moveTo>
                    <a:pt x="442" y="0"/>
                  </a:moveTo>
                  <a:cubicBezTo>
                    <a:pt x="190" y="0"/>
                    <a:pt x="1" y="189"/>
                    <a:pt x="1" y="378"/>
                  </a:cubicBezTo>
                  <a:cubicBezTo>
                    <a:pt x="1" y="630"/>
                    <a:pt x="190" y="819"/>
                    <a:pt x="442" y="819"/>
                  </a:cubicBezTo>
                  <a:lnTo>
                    <a:pt x="5388" y="819"/>
                  </a:lnTo>
                  <a:cubicBezTo>
                    <a:pt x="5640" y="819"/>
                    <a:pt x="5829" y="630"/>
                    <a:pt x="5829" y="378"/>
                  </a:cubicBezTo>
                  <a:cubicBezTo>
                    <a:pt x="5829" y="158"/>
                    <a:pt x="5640" y="0"/>
                    <a:pt x="5388" y="0"/>
                  </a:cubicBezTo>
                  <a:close/>
                </a:path>
              </a:pathLst>
            </a:custGeom>
            <a:solidFill>
              <a:srgbClr val="4E2A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4"/>
            <p:cNvSpPr/>
            <p:nvPr/>
          </p:nvSpPr>
          <p:spPr>
            <a:xfrm>
              <a:off x="4091935" y="2398878"/>
              <a:ext cx="168560" cy="25563"/>
            </a:xfrm>
            <a:custGeom>
              <a:rect b="b" l="l" r="r" t="t"/>
              <a:pathLst>
                <a:path extrusionOk="0" h="884" w="5829">
                  <a:moveTo>
                    <a:pt x="442" y="1"/>
                  </a:moveTo>
                  <a:cubicBezTo>
                    <a:pt x="190" y="1"/>
                    <a:pt x="1" y="221"/>
                    <a:pt x="1" y="442"/>
                  </a:cubicBezTo>
                  <a:cubicBezTo>
                    <a:pt x="1" y="694"/>
                    <a:pt x="190" y="883"/>
                    <a:pt x="442" y="883"/>
                  </a:cubicBezTo>
                  <a:lnTo>
                    <a:pt x="5388" y="883"/>
                  </a:lnTo>
                  <a:cubicBezTo>
                    <a:pt x="5640" y="883"/>
                    <a:pt x="5829" y="694"/>
                    <a:pt x="5829" y="442"/>
                  </a:cubicBezTo>
                  <a:cubicBezTo>
                    <a:pt x="5829" y="221"/>
                    <a:pt x="5640" y="1"/>
                    <a:pt x="5388" y="1"/>
                  </a:cubicBezTo>
                  <a:close/>
                </a:path>
              </a:pathLst>
            </a:custGeom>
            <a:solidFill>
              <a:srgbClr val="4E2A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4"/>
            <p:cNvSpPr/>
            <p:nvPr/>
          </p:nvSpPr>
          <p:spPr>
            <a:xfrm>
              <a:off x="4091935" y="2470854"/>
              <a:ext cx="168560" cy="25534"/>
            </a:xfrm>
            <a:custGeom>
              <a:rect b="b" l="l" r="r" t="t"/>
              <a:pathLst>
                <a:path extrusionOk="0" h="883" w="5829">
                  <a:moveTo>
                    <a:pt x="442" y="1"/>
                  </a:moveTo>
                  <a:cubicBezTo>
                    <a:pt x="190" y="1"/>
                    <a:pt x="1" y="190"/>
                    <a:pt x="1" y="442"/>
                  </a:cubicBezTo>
                  <a:cubicBezTo>
                    <a:pt x="1" y="662"/>
                    <a:pt x="190" y="883"/>
                    <a:pt x="442" y="883"/>
                  </a:cubicBezTo>
                  <a:lnTo>
                    <a:pt x="5388" y="883"/>
                  </a:lnTo>
                  <a:cubicBezTo>
                    <a:pt x="5640" y="883"/>
                    <a:pt x="5829" y="662"/>
                    <a:pt x="5829" y="442"/>
                  </a:cubicBezTo>
                  <a:cubicBezTo>
                    <a:pt x="5829" y="190"/>
                    <a:pt x="5640" y="1"/>
                    <a:pt x="5388" y="1"/>
                  </a:cubicBezTo>
                  <a:close/>
                </a:path>
              </a:pathLst>
            </a:custGeom>
            <a:solidFill>
              <a:srgbClr val="4E2A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4"/>
            <p:cNvSpPr/>
            <p:nvPr/>
          </p:nvSpPr>
          <p:spPr>
            <a:xfrm>
              <a:off x="4331546" y="2209382"/>
              <a:ext cx="79292" cy="270610"/>
            </a:xfrm>
            <a:custGeom>
              <a:rect b="b" l="l" r="r" t="t"/>
              <a:pathLst>
                <a:path extrusionOk="0" h="9358" w="2742">
                  <a:moveTo>
                    <a:pt x="1796" y="789"/>
                  </a:moveTo>
                  <a:cubicBezTo>
                    <a:pt x="1891" y="789"/>
                    <a:pt x="1922" y="852"/>
                    <a:pt x="1922" y="946"/>
                  </a:cubicBezTo>
                  <a:lnTo>
                    <a:pt x="1922" y="1639"/>
                  </a:lnTo>
                  <a:lnTo>
                    <a:pt x="820" y="1639"/>
                  </a:lnTo>
                  <a:lnTo>
                    <a:pt x="820" y="946"/>
                  </a:lnTo>
                  <a:cubicBezTo>
                    <a:pt x="820" y="852"/>
                    <a:pt x="883" y="789"/>
                    <a:pt x="977" y="789"/>
                  </a:cubicBezTo>
                  <a:close/>
                  <a:moveTo>
                    <a:pt x="1922" y="2458"/>
                  </a:moveTo>
                  <a:lnTo>
                    <a:pt x="1922" y="6617"/>
                  </a:lnTo>
                  <a:lnTo>
                    <a:pt x="820" y="6617"/>
                  </a:lnTo>
                  <a:lnTo>
                    <a:pt x="820" y="2458"/>
                  </a:lnTo>
                  <a:close/>
                  <a:moveTo>
                    <a:pt x="1639" y="7436"/>
                  </a:moveTo>
                  <a:lnTo>
                    <a:pt x="1355" y="8035"/>
                  </a:lnTo>
                  <a:lnTo>
                    <a:pt x="1040" y="7436"/>
                  </a:lnTo>
                  <a:close/>
                  <a:moveTo>
                    <a:pt x="977" y="1"/>
                  </a:moveTo>
                  <a:cubicBezTo>
                    <a:pt x="410" y="1"/>
                    <a:pt x="1" y="410"/>
                    <a:pt x="1" y="946"/>
                  </a:cubicBezTo>
                  <a:lnTo>
                    <a:pt x="1" y="6995"/>
                  </a:lnTo>
                  <a:cubicBezTo>
                    <a:pt x="1" y="7090"/>
                    <a:pt x="1" y="7121"/>
                    <a:pt x="32" y="7184"/>
                  </a:cubicBezTo>
                  <a:lnTo>
                    <a:pt x="1009" y="9137"/>
                  </a:lnTo>
                  <a:cubicBezTo>
                    <a:pt x="1103" y="9295"/>
                    <a:pt x="1198" y="9358"/>
                    <a:pt x="1355" y="9358"/>
                  </a:cubicBezTo>
                  <a:cubicBezTo>
                    <a:pt x="1513" y="9358"/>
                    <a:pt x="1670" y="9295"/>
                    <a:pt x="1733" y="9137"/>
                  </a:cubicBezTo>
                  <a:lnTo>
                    <a:pt x="2678" y="7184"/>
                  </a:lnTo>
                  <a:cubicBezTo>
                    <a:pt x="2710" y="7153"/>
                    <a:pt x="2710" y="7090"/>
                    <a:pt x="2710" y="6995"/>
                  </a:cubicBezTo>
                  <a:lnTo>
                    <a:pt x="2710" y="946"/>
                  </a:lnTo>
                  <a:cubicBezTo>
                    <a:pt x="2741" y="410"/>
                    <a:pt x="2300" y="1"/>
                    <a:pt x="1796" y="1"/>
                  </a:cubicBezTo>
                  <a:close/>
                </a:path>
              </a:pathLst>
            </a:custGeom>
            <a:solidFill>
              <a:srgbClr val="4E2A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6" name="Google Shape;256;p34"/>
          <p:cNvGrpSpPr/>
          <p:nvPr/>
        </p:nvGrpSpPr>
        <p:grpSpPr>
          <a:xfrm>
            <a:off x="3411823" y="4049666"/>
            <a:ext cx="366269" cy="359907"/>
            <a:chOff x="4044568" y="2207560"/>
            <a:chExt cx="366269" cy="359907"/>
          </a:xfrm>
        </p:grpSpPr>
        <p:sp>
          <p:nvSpPr>
            <p:cNvPr id="257" name="Google Shape;257;p34"/>
            <p:cNvSpPr/>
            <p:nvPr/>
          </p:nvSpPr>
          <p:spPr>
            <a:xfrm>
              <a:off x="4044568" y="2207560"/>
              <a:ext cx="359878" cy="359907"/>
            </a:xfrm>
            <a:custGeom>
              <a:rect b="b" l="l" r="r" t="t"/>
              <a:pathLst>
                <a:path extrusionOk="0" h="12446" w="12445">
                  <a:moveTo>
                    <a:pt x="7877" y="883"/>
                  </a:moveTo>
                  <a:cubicBezTo>
                    <a:pt x="8097" y="883"/>
                    <a:pt x="8318" y="1072"/>
                    <a:pt x="8318" y="1324"/>
                  </a:cubicBezTo>
                  <a:lnTo>
                    <a:pt x="8318" y="10398"/>
                  </a:lnTo>
                  <a:cubicBezTo>
                    <a:pt x="8318" y="10870"/>
                    <a:pt x="8444" y="11311"/>
                    <a:pt x="8727" y="11626"/>
                  </a:cubicBezTo>
                  <a:lnTo>
                    <a:pt x="2111" y="11626"/>
                  </a:lnTo>
                  <a:cubicBezTo>
                    <a:pt x="1450" y="11626"/>
                    <a:pt x="851" y="11091"/>
                    <a:pt x="851" y="10398"/>
                  </a:cubicBezTo>
                  <a:lnTo>
                    <a:pt x="851" y="1324"/>
                  </a:lnTo>
                  <a:lnTo>
                    <a:pt x="820" y="1324"/>
                  </a:lnTo>
                  <a:cubicBezTo>
                    <a:pt x="820" y="1072"/>
                    <a:pt x="1009" y="883"/>
                    <a:pt x="1261" y="883"/>
                  </a:cubicBezTo>
                  <a:close/>
                  <a:moveTo>
                    <a:pt x="11500" y="10807"/>
                  </a:moveTo>
                  <a:cubicBezTo>
                    <a:pt x="11342" y="11280"/>
                    <a:pt x="10870" y="11626"/>
                    <a:pt x="10303" y="11626"/>
                  </a:cubicBezTo>
                  <a:cubicBezTo>
                    <a:pt x="9767" y="11626"/>
                    <a:pt x="9326" y="11280"/>
                    <a:pt x="9137" y="10807"/>
                  </a:cubicBezTo>
                  <a:close/>
                  <a:moveTo>
                    <a:pt x="1261" y="1"/>
                  </a:moveTo>
                  <a:cubicBezTo>
                    <a:pt x="568" y="1"/>
                    <a:pt x="32" y="568"/>
                    <a:pt x="32" y="1230"/>
                  </a:cubicBezTo>
                  <a:lnTo>
                    <a:pt x="32" y="10334"/>
                  </a:lnTo>
                  <a:cubicBezTo>
                    <a:pt x="0" y="11563"/>
                    <a:pt x="946" y="12445"/>
                    <a:pt x="2080" y="12445"/>
                  </a:cubicBezTo>
                  <a:lnTo>
                    <a:pt x="10334" y="12445"/>
                  </a:lnTo>
                  <a:cubicBezTo>
                    <a:pt x="11500" y="12445"/>
                    <a:pt x="12445" y="11500"/>
                    <a:pt x="12445" y="10366"/>
                  </a:cubicBezTo>
                  <a:cubicBezTo>
                    <a:pt x="12445" y="10145"/>
                    <a:pt x="12224" y="9925"/>
                    <a:pt x="12004" y="9925"/>
                  </a:cubicBezTo>
                  <a:lnTo>
                    <a:pt x="9074" y="9925"/>
                  </a:lnTo>
                  <a:lnTo>
                    <a:pt x="9074" y="1230"/>
                  </a:lnTo>
                  <a:cubicBezTo>
                    <a:pt x="9074" y="568"/>
                    <a:pt x="8538" y="1"/>
                    <a:pt x="7877" y="1"/>
                  </a:cubicBezTo>
                  <a:close/>
                </a:path>
              </a:pathLst>
            </a:custGeom>
            <a:solidFill>
              <a:srgbClr val="4E2A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4"/>
            <p:cNvSpPr/>
            <p:nvPr/>
          </p:nvSpPr>
          <p:spPr>
            <a:xfrm>
              <a:off x="4091935" y="2256777"/>
              <a:ext cx="168560" cy="23712"/>
            </a:xfrm>
            <a:custGeom>
              <a:rect b="b" l="l" r="r" t="t"/>
              <a:pathLst>
                <a:path extrusionOk="0" h="820" w="5829">
                  <a:moveTo>
                    <a:pt x="442" y="0"/>
                  </a:moveTo>
                  <a:cubicBezTo>
                    <a:pt x="190" y="0"/>
                    <a:pt x="1" y="189"/>
                    <a:pt x="1" y="441"/>
                  </a:cubicBezTo>
                  <a:cubicBezTo>
                    <a:pt x="1" y="630"/>
                    <a:pt x="190" y="819"/>
                    <a:pt x="442" y="819"/>
                  </a:cubicBezTo>
                  <a:lnTo>
                    <a:pt x="5388" y="819"/>
                  </a:lnTo>
                  <a:cubicBezTo>
                    <a:pt x="5640" y="819"/>
                    <a:pt x="5829" y="630"/>
                    <a:pt x="5829" y="441"/>
                  </a:cubicBezTo>
                  <a:cubicBezTo>
                    <a:pt x="5829" y="189"/>
                    <a:pt x="5640" y="0"/>
                    <a:pt x="5388" y="0"/>
                  </a:cubicBezTo>
                  <a:close/>
                </a:path>
              </a:pathLst>
            </a:custGeom>
            <a:solidFill>
              <a:srgbClr val="4E2A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4"/>
            <p:cNvSpPr/>
            <p:nvPr/>
          </p:nvSpPr>
          <p:spPr>
            <a:xfrm>
              <a:off x="4091935" y="2328753"/>
              <a:ext cx="168560" cy="23712"/>
            </a:xfrm>
            <a:custGeom>
              <a:rect b="b" l="l" r="r" t="t"/>
              <a:pathLst>
                <a:path extrusionOk="0" h="820" w="5829">
                  <a:moveTo>
                    <a:pt x="442" y="0"/>
                  </a:moveTo>
                  <a:cubicBezTo>
                    <a:pt x="190" y="0"/>
                    <a:pt x="1" y="189"/>
                    <a:pt x="1" y="378"/>
                  </a:cubicBezTo>
                  <a:cubicBezTo>
                    <a:pt x="1" y="630"/>
                    <a:pt x="190" y="819"/>
                    <a:pt x="442" y="819"/>
                  </a:cubicBezTo>
                  <a:lnTo>
                    <a:pt x="5388" y="819"/>
                  </a:lnTo>
                  <a:cubicBezTo>
                    <a:pt x="5640" y="819"/>
                    <a:pt x="5829" y="630"/>
                    <a:pt x="5829" y="378"/>
                  </a:cubicBezTo>
                  <a:cubicBezTo>
                    <a:pt x="5829" y="158"/>
                    <a:pt x="5640" y="0"/>
                    <a:pt x="5388" y="0"/>
                  </a:cubicBezTo>
                  <a:close/>
                </a:path>
              </a:pathLst>
            </a:custGeom>
            <a:solidFill>
              <a:srgbClr val="4E2A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4"/>
            <p:cNvSpPr/>
            <p:nvPr/>
          </p:nvSpPr>
          <p:spPr>
            <a:xfrm>
              <a:off x="4091935" y="2398878"/>
              <a:ext cx="168560" cy="25563"/>
            </a:xfrm>
            <a:custGeom>
              <a:rect b="b" l="l" r="r" t="t"/>
              <a:pathLst>
                <a:path extrusionOk="0" h="884" w="5829">
                  <a:moveTo>
                    <a:pt x="442" y="1"/>
                  </a:moveTo>
                  <a:cubicBezTo>
                    <a:pt x="190" y="1"/>
                    <a:pt x="1" y="221"/>
                    <a:pt x="1" y="442"/>
                  </a:cubicBezTo>
                  <a:cubicBezTo>
                    <a:pt x="1" y="694"/>
                    <a:pt x="190" y="883"/>
                    <a:pt x="442" y="883"/>
                  </a:cubicBezTo>
                  <a:lnTo>
                    <a:pt x="5388" y="883"/>
                  </a:lnTo>
                  <a:cubicBezTo>
                    <a:pt x="5640" y="883"/>
                    <a:pt x="5829" y="694"/>
                    <a:pt x="5829" y="442"/>
                  </a:cubicBezTo>
                  <a:cubicBezTo>
                    <a:pt x="5829" y="221"/>
                    <a:pt x="5640" y="1"/>
                    <a:pt x="5388" y="1"/>
                  </a:cubicBezTo>
                  <a:close/>
                </a:path>
              </a:pathLst>
            </a:custGeom>
            <a:solidFill>
              <a:srgbClr val="4E2A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4"/>
            <p:cNvSpPr/>
            <p:nvPr/>
          </p:nvSpPr>
          <p:spPr>
            <a:xfrm>
              <a:off x="4091935" y="2470854"/>
              <a:ext cx="168560" cy="25534"/>
            </a:xfrm>
            <a:custGeom>
              <a:rect b="b" l="l" r="r" t="t"/>
              <a:pathLst>
                <a:path extrusionOk="0" h="883" w="5829">
                  <a:moveTo>
                    <a:pt x="442" y="1"/>
                  </a:moveTo>
                  <a:cubicBezTo>
                    <a:pt x="190" y="1"/>
                    <a:pt x="1" y="190"/>
                    <a:pt x="1" y="442"/>
                  </a:cubicBezTo>
                  <a:cubicBezTo>
                    <a:pt x="1" y="662"/>
                    <a:pt x="190" y="883"/>
                    <a:pt x="442" y="883"/>
                  </a:cubicBezTo>
                  <a:lnTo>
                    <a:pt x="5388" y="883"/>
                  </a:lnTo>
                  <a:cubicBezTo>
                    <a:pt x="5640" y="883"/>
                    <a:pt x="5829" y="662"/>
                    <a:pt x="5829" y="442"/>
                  </a:cubicBezTo>
                  <a:cubicBezTo>
                    <a:pt x="5829" y="190"/>
                    <a:pt x="5640" y="1"/>
                    <a:pt x="5388" y="1"/>
                  </a:cubicBezTo>
                  <a:close/>
                </a:path>
              </a:pathLst>
            </a:custGeom>
            <a:solidFill>
              <a:srgbClr val="4E2A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4"/>
            <p:cNvSpPr/>
            <p:nvPr/>
          </p:nvSpPr>
          <p:spPr>
            <a:xfrm>
              <a:off x="4331546" y="2209382"/>
              <a:ext cx="79292" cy="270610"/>
            </a:xfrm>
            <a:custGeom>
              <a:rect b="b" l="l" r="r" t="t"/>
              <a:pathLst>
                <a:path extrusionOk="0" h="9358" w="2742">
                  <a:moveTo>
                    <a:pt x="1796" y="789"/>
                  </a:moveTo>
                  <a:cubicBezTo>
                    <a:pt x="1891" y="789"/>
                    <a:pt x="1922" y="852"/>
                    <a:pt x="1922" y="946"/>
                  </a:cubicBezTo>
                  <a:lnTo>
                    <a:pt x="1922" y="1639"/>
                  </a:lnTo>
                  <a:lnTo>
                    <a:pt x="820" y="1639"/>
                  </a:lnTo>
                  <a:lnTo>
                    <a:pt x="820" y="946"/>
                  </a:lnTo>
                  <a:cubicBezTo>
                    <a:pt x="820" y="852"/>
                    <a:pt x="883" y="789"/>
                    <a:pt x="977" y="789"/>
                  </a:cubicBezTo>
                  <a:close/>
                  <a:moveTo>
                    <a:pt x="1922" y="2458"/>
                  </a:moveTo>
                  <a:lnTo>
                    <a:pt x="1922" y="6617"/>
                  </a:lnTo>
                  <a:lnTo>
                    <a:pt x="820" y="6617"/>
                  </a:lnTo>
                  <a:lnTo>
                    <a:pt x="820" y="2458"/>
                  </a:lnTo>
                  <a:close/>
                  <a:moveTo>
                    <a:pt x="1639" y="7436"/>
                  </a:moveTo>
                  <a:lnTo>
                    <a:pt x="1355" y="8035"/>
                  </a:lnTo>
                  <a:lnTo>
                    <a:pt x="1040" y="7436"/>
                  </a:lnTo>
                  <a:close/>
                  <a:moveTo>
                    <a:pt x="977" y="1"/>
                  </a:moveTo>
                  <a:cubicBezTo>
                    <a:pt x="410" y="1"/>
                    <a:pt x="1" y="410"/>
                    <a:pt x="1" y="946"/>
                  </a:cubicBezTo>
                  <a:lnTo>
                    <a:pt x="1" y="6995"/>
                  </a:lnTo>
                  <a:cubicBezTo>
                    <a:pt x="1" y="7090"/>
                    <a:pt x="1" y="7121"/>
                    <a:pt x="32" y="7184"/>
                  </a:cubicBezTo>
                  <a:lnTo>
                    <a:pt x="1009" y="9137"/>
                  </a:lnTo>
                  <a:cubicBezTo>
                    <a:pt x="1103" y="9295"/>
                    <a:pt x="1198" y="9358"/>
                    <a:pt x="1355" y="9358"/>
                  </a:cubicBezTo>
                  <a:cubicBezTo>
                    <a:pt x="1513" y="9358"/>
                    <a:pt x="1670" y="9295"/>
                    <a:pt x="1733" y="9137"/>
                  </a:cubicBezTo>
                  <a:lnTo>
                    <a:pt x="2678" y="7184"/>
                  </a:lnTo>
                  <a:cubicBezTo>
                    <a:pt x="2710" y="7153"/>
                    <a:pt x="2710" y="7090"/>
                    <a:pt x="2710" y="6995"/>
                  </a:cubicBezTo>
                  <a:lnTo>
                    <a:pt x="2710" y="946"/>
                  </a:lnTo>
                  <a:cubicBezTo>
                    <a:pt x="2741" y="410"/>
                    <a:pt x="2300" y="1"/>
                    <a:pt x="1796" y="1"/>
                  </a:cubicBezTo>
                  <a:close/>
                </a:path>
              </a:pathLst>
            </a:custGeom>
            <a:solidFill>
              <a:srgbClr val="4E2A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5"/>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
              <a:t>SimPy &amp; Coding Considerations</a:t>
            </a:r>
            <a:endParaRPr/>
          </a:p>
        </p:txBody>
      </p:sp>
      <p:sp>
        <p:nvSpPr>
          <p:cNvPr id="268" name="Google Shape;268;p35"/>
          <p:cNvSpPr txBox="1"/>
          <p:nvPr/>
        </p:nvSpPr>
        <p:spPr>
          <a:xfrm>
            <a:off x="144150" y="1022000"/>
            <a:ext cx="8778300" cy="359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200">
              <a:solidFill>
                <a:schemeClr val="dk1"/>
              </a:solidFill>
            </a:endParaRPr>
          </a:p>
        </p:txBody>
      </p:sp>
      <p:pic>
        <p:nvPicPr>
          <p:cNvPr id="269" name="Google Shape;269;p35"/>
          <p:cNvPicPr preferRelativeResize="0"/>
          <p:nvPr/>
        </p:nvPicPr>
        <p:blipFill>
          <a:blip r:embed="rId3">
            <a:alphaModFix/>
          </a:blip>
          <a:stretch>
            <a:fillRect/>
          </a:stretch>
        </p:blipFill>
        <p:spPr>
          <a:xfrm>
            <a:off x="889800" y="1035650"/>
            <a:ext cx="3018517" cy="3563999"/>
          </a:xfrm>
          <a:prstGeom prst="rect">
            <a:avLst/>
          </a:prstGeom>
          <a:noFill/>
          <a:ln>
            <a:noFill/>
          </a:ln>
        </p:spPr>
      </p:pic>
      <p:pic>
        <p:nvPicPr>
          <p:cNvPr id="270" name="Google Shape;270;p35"/>
          <p:cNvPicPr preferRelativeResize="0"/>
          <p:nvPr/>
        </p:nvPicPr>
        <p:blipFill>
          <a:blip r:embed="rId4">
            <a:alphaModFix/>
          </a:blip>
          <a:stretch>
            <a:fillRect/>
          </a:stretch>
        </p:blipFill>
        <p:spPr>
          <a:xfrm>
            <a:off x="4101727" y="1035650"/>
            <a:ext cx="4125574" cy="3564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6"/>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
              <a:t>Coding Functions</a:t>
            </a:r>
            <a:endParaRPr/>
          </a:p>
        </p:txBody>
      </p:sp>
      <p:sp>
        <p:nvSpPr>
          <p:cNvPr id="276" name="Google Shape;276;p36"/>
          <p:cNvSpPr txBox="1"/>
          <p:nvPr/>
        </p:nvSpPr>
        <p:spPr>
          <a:xfrm>
            <a:off x="215800" y="1063375"/>
            <a:ext cx="7795200" cy="33693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sz="2000">
                <a:solidFill>
                  <a:schemeClr val="dk1"/>
                </a:solidFill>
              </a:rPr>
              <a:t>Arrive and Scheduled Arrival</a:t>
            </a:r>
            <a:endParaRPr sz="2000">
              <a:solidFill>
                <a:schemeClr val="dk1"/>
              </a:solidFill>
            </a:endParaRPr>
          </a:p>
          <a:p>
            <a:pPr indent="-355600" lvl="1" marL="914400" rtl="0" algn="l">
              <a:spcBef>
                <a:spcPts val="0"/>
              </a:spcBef>
              <a:spcAft>
                <a:spcPts val="0"/>
              </a:spcAft>
              <a:buClr>
                <a:schemeClr val="dk1"/>
              </a:buClr>
              <a:buSzPts val="2000"/>
              <a:buChar char="○"/>
            </a:pPr>
            <a:r>
              <a:rPr lang="en" sz="2000">
                <a:solidFill>
                  <a:schemeClr val="dk1"/>
                </a:solidFill>
              </a:rPr>
              <a:t>Add to Check-In Queue</a:t>
            </a:r>
            <a:endParaRPr sz="2000">
              <a:solidFill>
                <a:schemeClr val="dk1"/>
              </a:solidFill>
            </a:endParaRPr>
          </a:p>
          <a:p>
            <a:pPr indent="-355600" lvl="1" marL="914400" rtl="0" algn="l">
              <a:spcBef>
                <a:spcPts val="0"/>
              </a:spcBef>
              <a:spcAft>
                <a:spcPts val="0"/>
              </a:spcAft>
              <a:buClr>
                <a:schemeClr val="dk1"/>
              </a:buClr>
              <a:buSzPts val="2000"/>
              <a:buChar char="○"/>
            </a:pPr>
            <a:r>
              <a:rPr lang="en" sz="2000">
                <a:solidFill>
                  <a:schemeClr val="dk1"/>
                </a:solidFill>
              </a:rPr>
              <a:t>Randomized Patients (Rushed vs. Relaxed)</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Check-In with Receptionist (simpy.PriorityResource)</a:t>
            </a:r>
            <a:endParaRPr sz="2000">
              <a:solidFill>
                <a:schemeClr val="dk1"/>
              </a:solidFill>
            </a:endParaRPr>
          </a:p>
          <a:p>
            <a:pPr indent="-355600" lvl="1" marL="914400" rtl="0" algn="l">
              <a:spcBef>
                <a:spcPts val="0"/>
              </a:spcBef>
              <a:spcAft>
                <a:spcPts val="0"/>
              </a:spcAft>
              <a:buClr>
                <a:schemeClr val="dk1"/>
              </a:buClr>
              <a:buSzPts val="2000"/>
              <a:buChar char="○"/>
            </a:pPr>
            <a:r>
              <a:rPr lang="en" sz="2000">
                <a:solidFill>
                  <a:schemeClr val="dk1"/>
                </a:solidFill>
              </a:rPr>
              <a:t>Add to Vaccination Queue</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Vaccinated by Nurse (simpy.Resource)</a:t>
            </a:r>
            <a:endParaRPr sz="20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7"/>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
              <a:t>Event Log Example</a:t>
            </a:r>
            <a:endParaRPr/>
          </a:p>
        </p:txBody>
      </p:sp>
      <p:pic>
        <p:nvPicPr>
          <p:cNvPr id="282" name="Google Shape;282;p37"/>
          <p:cNvPicPr preferRelativeResize="0"/>
          <p:nvPr/>
        </p:nvPicPr>
        <p:blipFill>
          <a:blip r:embed="rId3">
            <a:alphaModFix/>
          </a:blip>
          <a:stretch>
            <a:fillRect/>
          </a:stretch>
        </p:blipFill>
        <p:spPr>
          <a:xfrm>
            <a:off x="239650" y="1063379"/>
            <a:ext cx="8839203" cy="324062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