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8" r:id="rId3"/>
    <p:sldId id="283" r:id="rId4"/>
    <p:sldId id="274" r:id="rId5"/>
    <p:sldId id="266" r:id="rId6"/>
    <p:sldId id="268" r:id="rId7"/>
    <p:sldId id="282" r:id="rId8"/>
    <p:sldId id="327" r:id="rId9"/>
    <p:sldId id="328" r:id="rId10"/>
    <p:sldId id="329" r:id="rId11"/>
    <p:sldId id="269" r:id="rId12"/>
    <p:sldId id="275" r:id="rId13"/>
    <p:sldId id="276" r:id="rId14"/>
    <p:sldId id="277" r:id="rId15"/>
    <p:sldId id="278" r:id="rId16"/>
    <p:sldId id="270" r:id="rId17"/>
    <p:sldId id="280" r:id="rId18"/>
    <p:sldId id="330" r:id="rId19"/>
    <p:sldId id="331" r:id="rId20"/>
    <p:sldId id="332" r:id="rId21"/>
    <p:sldId id="333" r:id="rId22"/>
    <p:sldId id="334" r:id="rId23"/>
    <p:sldId id="335" r:id="rId24"/>
    <p:sldId id="281" r:id="rId25"/>
    <p:sldId id="279" r:id="rId26"/>
    <p:sldId id="285" r:id="rId27"/>
    <p:sldId id="287" r:id="rId28"/>
    <p:sldId id="288" r:id="rId29"/>
    <p:sldId id="284" r:id="rId30"/>
    <p:sldId id="286" r:id="rId31"/>
    <p:sldId id="257" r:id="rId32"/>
    <p:sldId id="259" r:id="rId33"/>
    <p:sldId id="260" r:id="rId34"/>
    <p:sldId id="290" r:id="rId35"/>
    <p:sldId id="261" r:id="rId36"/>
    <p:sldId id="271" r:id="rId37"/>
    <p:sldId id="262" r:id="rId38"/>
    <p:sldId id="291" r:id="rId39"/>
    <p:sldId id="292" r:id="rId40"/>
    <p:sldId id="293" r:id="rId41"/>
    <p:sldId id="352" r:id="rId42"/>
    <p:sldId id="349" r:id="rId43"/>
    <p:sldId id="351" r:id="rId44"/>
    <p:sldId id="350" r:id="rId45"/>
    <p:sldId id="263" r:id="rId46"/>
    <p:sldId id="294" r:id="rId47"/>
    <p:sldId id="298" r:id="rId48"/>
    <p:sldId id="296" r:id="rId49"/>
    <p:sldId id="295" r:id="rId50"/>
    <p:sldId id="297" r:id="rId51"/>
    <p:sldId id="299" r:id="rId52"/>
    <p:sldId id="301" r:id="rId53"/>
    <p:sldId id="302" r:id="rId54"/>
    <p:sldId id="303" r:id="rId55"/>
    <p:sldId id="304" r:id="rId56"/>
    <p:sldId id="305" r:id="rId57"/>
    <p:sldId id="306" r:id="rId58"/>
    <p:sldId id="313" r:id="rId59"/>
    <p:sldId id="308" r:id="rId60"/>
    <p:sldId id="309" r:id="rId61"/>
    <p:sldId id="310" r:id="rId62"/>
    <p:sldId id="314" r:id="rId63"/>
    <p:sldId id="343" r:id="rId64"/>
    <p:sldId id="342" r:id="rId65"/>
    <p:sldId id="315" r:id="rId66"/>
    <p:sldId id="316" r:id="rId67"/>
    <p:sldId id="311" r:id="rId68"/>
    <p:sldId id="317" r:id="rId69"/>
    <p:sldId id="337" r:id="rId70"/>
    <p:sldId id="339" r:id="rId71"/>
    <p:sldId id="338" r:id="rId72"/>
    <p:sldId id="340" r:id="rId73"/>
    <p:sldId id="312" r:id="rId74"/>
    <p:sldId id="318" r:id="rId75"/>
    <p:sldId id="319" r:id="rId76"/>
    <p:sldId id="320" r:id="rId77"/>
    <p:sldId id="321" r:id="rId78"/>
    <p:sldId id="348" r:id="rId79"/>
    <p:sldId id="322" r:id="rId80"/>
    <p:sldId id="324" r:id="rId81"/>
    <p:sldId id="325" r:id="rId82"/>
    <p:sldId id="326" r:id="rId83"/>
    <p:sldId id="345" r:id="rId84"/>
    <p:sldId id="346" r:id="rId85"/>
    <p:sldId id="323" r:id="rId8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C1C47-D736-4925-8327-534E80D66158}" type="datetimeFigureOut">
              <a:rPr lang="tr-TR" smtClean="0"/>
              <a:t>01.03.2016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52B56-9D46-4755-A803-D56B0B4850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04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52B56-9D46-4755-A803-D56B0B485001}" type="slidenum">
              <a:rPr lang="tr-TR" smtClean="0"/>
              <a:t>77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54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6926-082D-41C2-B350-57BF502AC20F}" type="datetime1">
              <a:rPr lang="tr-TR" smtClean="0"/>
              <a:t>01.03.2016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83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2A54-7278-4339-8895-F8497848649C}" type="datetime1">
              <a:rPr lang="tr-TR" smtClean="0"/>
              <a:t>01.03.2016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86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3FA1-8652-4C33-AA49-DD234713D7D2}" type="datetime1">
              <a:rPr lang="tr-TR" smtClean="0"/>
              <a:t>01.03.2016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60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768E-0538-4A67-A0B0-A63C5D080FDD}" type="datetime1">
              <a:rPr lang="tr-TR" smtClean="0"/>
              <a:t>01.03.2016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3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056-7A23-4552-9474-9C9029381D85}" type="datetime1">
              <a:rPr lang="tr-TR" smtClean="0"/>
              <a:t>01.03.2016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5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DFCF-B9CB-4916-95DE-A43DAAF18F16}" type="datetime1">
              <a:rPr lang="tr-TR" smtClean="0"/>
              <a:t>01.03.2016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39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C30B-DDF1-4004-8511-B9F5805ADD6D}" type="datetime1">
              <a:rPr lang="tr-TR" smtClean="0"/>
              <a:t>01.03.2016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5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911B-FF18-4D7A-BF13-DF25A8BFB2FC}" type="datetime1">
              <a:rPr lang="tr-TR" smtClean="0"/>
              <a:t>01.03.2016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2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AAA4C-F780-43F0-94C4-5DD5D1903F8E}" type="datetime1">
              <a:rPr lang="tr-TR" smtClean="0"/>
              <a:t>01.03.2016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16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7C2F-CEC0-46EB-8416-A3174F423EB2}" type="datetime1">
              <a:rPr lang="tr-TR" smtClean="0"/>
              <a:t>01.03.2016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02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0490-6A67-489B-9AEB-3BF5E4DBFA93}" type="datetime1">
              <a:rPr lang="tr-TR" smtClean="0"/>
              <a:t>01.03.2016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23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E7D7-2C63-4623-87FD-057733231898}" type="datetime1">
              <a:rPr lang="tr-TR" smtClean="0"/>
              <a:t>01.03.2016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372B-6B5B-4AEE-AD0B-98B935D9645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2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BIN 503 – BIOLOGICAL DATABASES AND DATA ANAYSIS TOOLS</a:t>
            </a:r>
            <a:br>
              <a:rPr lang="en-US" b="1" dirty="0" smtClean="0"/>
            </a:b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509" y="5092849"/>
            <a:ext cx="6400800" cy="1752600"/>
          </a:xfrm>
        </p:spPr>
        <p:txBody>
          <a:bodyPr/>
          <a:lstStyle/>
          <a:p>
            <a:r>
              <a:rPr lang="en-US" b="1" dirty="0" smtClean="0"/>
              <a:t>Spring 2016</a:t>
            </a:r>
          </a:p>
          <a:p>
            <a:r>
              <a:rPr lang="en-US" b="1" dirty="0"/>
              <a:t>o</a:t>
            </a:r>
            <a:r>
              <a:rPr lang="en-US" b="1" dirty="0" smtClean="0"/>
              <a:t>n Tuesdays, 9:40-12:30</a:t>
            </a:r>
            <a:endParaRPr lang="tr-TR" b="1" dirty="0"/>
          </a:p>
        </p:txBody>
      </p:sp>
      <p:pic>
        <p:nvPicPr>
          <p:cNvPr id="1026" name="Picture 2" descr="http://www.metu.edu.tr/~yesim/web/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92582" cy="22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8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561262" cy="4968875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Database systems provides: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Data Definition Language (DDL): specify database schema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Data Manipulation Language (DML): express queries (access to data defined by schema); manipulation – retrieval, insertion, deletion, modification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Query language often means DML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Usually, DDL and DML form one language (e.g., SQL)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Database concepts: database languages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4F81BD">
                    <a:lumMod val="75000"/>
                  </a:srgbClr>
                </a:solidFill>
                <a:ea typeface="新細明體" pitchFamily="18" charset="-120"/>
              </a:rPr>
              <a:t>Database </a:t>
            </a:r>
            <a:r>
              <a:rPr lang="en-US" altLang="zh-TW" sz="3200" b="1" dirty="0" smtClean="0">
                <a:solidFill>
                  <a:srgbClr val="4F81BD">
                    <a:lumMod val="75000"/>
                  </a:srgbClr>
                </a:solidFill>
                <a:ea typeface="新細明體" pitchFamily="18" charset="-120"/>
              </a:rPr>
              <a:t>concepts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Defining</a:t>
            </a:r>
            <a:r>
              <a:rPr lang="en-US" sz="2400" dirty="0" smtClean="0"/>
              <a:t> a database;</a:t>
            </a:r>
          </a:p>
          <a:p>
            <a:pPr lvl="1"/>
            <a:r>
              <a:rPr lang="en-US" sz="2400" dirty="0" smtClean="0"/>
              <a:t>Specifying the data types, structures and constraints of the data to be stored in the database.</a:t>
            </a:r>
          </a:p>
          <a:p>
            <a:r>
              <a:rPr lang="en-US" sz="2400" b="1" dirty="0" smtClean="0"/>
              <a:t>Constructing</a:t>
            </a:r>
            <a:r>
              <a:rPr lang="en-US" sz="2400" dirty="0" smtClean="0"/>
              <a:t> the database;</a:t>
            </a:r>
          </a:p>
          <a:p>
            <a:pPr lvl="1"/>
            <a:r>
              <a:rPr lang="en-US" sz="2400" dirty="0" smtClean="0"/>
              <a:t>The process of storing the data on some storage medium that is controlled by the DBMS.</a:t>
            </a:r>
          </a:p>
          <a:p>
            <a:r>
              <a:rPr lang="en-US" sz="2400" b="1" dirty="0" smtClean="0"/>
              <a:t>Manipulating</a:t>
            </a:r>
            <a:r>
              <a:rPr lang="en-US" sz="2400" dirty="0" smtClean="0"/>
              <a:t> the database;</a:t>
            </a:r>
          </a:p>
          <a:p>
            <a:pPr lvl="1"/>
            <a:r>
              <a:rPr lang="en-US" sz="2400" dirty="0" smtClean="0"/>
              <a:t>Functions such as querying the database to retrieve specific data, updating the database to reflect changes in the </a:t>
            </a:r>
            <a:r>
              <a:rPr lang="en-US" sz="2400" dirty="0" err="1" smtClean="0"/>
              <a:t>miniworld</a:t>
            </a:r>
            <a:r>
              <a:rPr lang="en-US" sz="2400" dirty="0" smtClean="0"/>
              <a:t> and generating reports from the data.</a:t>
            </a:r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7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7252"/>
              </p:ext>
            </p:extLst>
          </p:nvPr>
        </p:nvGraphicFramePr>
        <p:xfrm>
          <a:off x="152400" y="198120"/>
          <a:ext cx="5867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Major</a:t>
                      </a:r>
                      <a:endParaRPr lang="tr-TR" sz="1400" b="1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Brown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320"/>
              </p:ext>
            </p:extLst>
          </p:nvPr>
        </p:nvGraphicFramePr>
        <p:xfrm>
          <a:off x="152400" y="1295400"/>
          <a:ext cx="70866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1676400"/>
                <a:gridCol w="1524000"/>
                <a:gridCol w="16764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Credit_hours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Department</a:t>
                      </a:r>
                      <a:endParaRPr lang="tr-TR" sz="1400" b="1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Intro to Computer Science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Structures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Discrete Mathematics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</a:t>
                      </a:r>
                      <a:endParaRPr lang="tr-TR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58044"/>
              </p:ext>
            </p:extLst>
          </p:nvPr>
        </p:nvGraphicFramePr>
        <p:xfrm>
          <a:off x="76200" y="3124200"/>
          <a:ext cx="533673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954"/>
                <a:gridCol w="1399921"/>
                <a:gridCol w="910590"/>
                <a:gridCol w="540131"/>
                <a:gridCol w="949135"/>
              </a:tblGrid>
              <a:tr h="25109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Semester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Year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Instructor</a:t>
                      </a:r>
                      <a:endParaRPr lang="tr-TR" sz="1400" b="1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King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Anderson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Spring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Knuth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Anderson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Stone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284949"/>
              </p:ext>
            </p:extLst>
          </p:nvPr>
        </p:nvGraphicFramePr>
        <p:xfrm>
          <a:off x="5562600" y="3124200"/>
          <a:ext cx="367830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042"/>
                <a:gridCol w="1536954"/>
                <a:gridCol w="666306"/>
              </a:tblGrid>
              <a:tr h="21771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Grade</a:t>
                      </a:r>
                      <a:endParaRPr lang="tr-TR" sz="1400" b="1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17568"/>
              </p:ext>
            </p:extLst>
          </p:nvPr>
        </p:nvGraphicFramePr>
        <p:xfrm>
          <a:off x="228600" y="5562600"/>
          <a:ext cx="3276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8288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Prerequisite_number</a:t>
                      </a:r>
                      <a:endParaRPr lang="tr-TR" sz="1400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67200" y="54864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the database -&gt; specify the data elements, specify data type </a:t>
            </a:r>
          </a:p>
          <a:p>
            <a:r>
              <a:rPr lang="en-US" dirty="0" smtClean="0"/>
              <a:t>Construct the database -&gt; relation between multiple elements.</a:t>
            </a:r>
            <a:endParaRPr lang="tr-TR" dirty="0"/>
          </a:p>
        </p:txBody>
      </p:sp>
      <p:sp>
        <p:nvSpPr>
          <p:cNvPr id="2" name="TextBox 1"/>
          <p:cNvSpPr txBox="1"/>
          <p:nvPr/>
        </p:nvSpPr>
        <p:spPr>
          <a:xfrm>
            <a:off x="6151418" y="228600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</a:t>
            </a:r>
            <a:endParaRPr lang="tr-T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1331057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COURSE</a:t>
            </a:r>
            <a:endParaRPr lang="tr-T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5472" y="2807916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</a:t>
            </a:r>
            <a:endParaRPr lang="tr-T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28079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GRADE_REPORT</a:t>
            </a:r>
            <a:endParaRPr lang="tr-T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9327" y="5214049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PREREQUISITE</a:t>
            </a:r>
            <a:endParaRPr lang="tr-T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2743200"/>
            <a:ext cx="2590800" cy="83583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Defining the database</a:t>
            </a:r>
            <a:endParaRPr lang="tr-TR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208684"/>
              </p:ext>
            </p:extLst>
          </p:nvPr>
        </p:nvGraphicFramePr>
        <p:xfrm>
          <a:off x="533400" y="532015"/>
          <a:ext cx="5867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Major</a:t>
                      </a:r>
                      <a:endParaRPr lang="tr-TR" sz="1400" b="1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Brown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62683"/>
            <a:ext cx="16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</a:t>
            </a:r>
            <a:endParaRPr lang="tr-T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572000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elements;</a:t>
            </a:r>
          </a:p>
          <a:p>
            <a:r>
              <a:rPr lang="en-US" dirty="0"/>
              <a:t>	</a:t>
            </a:r>
            <a:r>
              <a:rPr lang="en-US" dirty="0" smtClean="0"/>
              <a:t>Student’s name, class and major</a:t>
            </a:r>
          </a:p>
          <a:p>
            <a:r>
              <a:rPr lang="en-US" b="1" dirty="0" smtClean="0"/>
              <a:t>Data type;</a:t>
            </a:r>
          </a:p>
          <a:p>
            <a:r>
              <a:rPr lang="en-US" dirty="0"/>
              <a:t>	</a:t>
            </a:r>
            <a:r>
              <a:rPr lang="en-US" dirty="0" smtClean="0"/>
              <a:t>Student’s name is a string of alphabetic characters</a:t>
            </a:r>
          </a:p>
          <a:p>
            <a:r>
              <a:rPr lang="en-US" dirty="0"/>
              <a:t>	</a:t>
            </a:r>
            <a:r>
              <a:rPr lang="en-US" dirty="0" smtClean="0"/>
              <a:t>Student number is an integer.</a:t>
            </a:r>
          </a:p>
          <a:p>
            <a:r>
              <a:rPr lang="en-US" dirty="0"/>
              <a:t>	</a:t>
            </a:r>
            <a:r>
              <a:rPr lang="en-US" dirty="0" smtClean="0"/>
              <a:t>Grade is a single character from the set {‘A’,’B’,’C’,’D’,’F’,’I’}</a:t>
            </a:r>
          </a:p>
          <a:p>
            <a:r>
              <a:rPr lang="en-US" dirty="0"/>
              <a:t>	</a:t>
            </a:r>
            <a:endParaRPr lang="tr-T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42047"/>
              </p:ext>
            </p:extLst>
          </p:nvPr>
        </p:nvGraphicFramePr>
        <p:xfrm>
          <a:off x="381000" y="2110448"/>
          <a:ext cx="367830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042"/>
                <a:gridCol w="1536954"/>
                <a:gridCol w="666306"/>
              </a:tblGrid>
              <a:tr h="21771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Grade</a:t>
                      </a:r>
                      <a:endParaRPr lang="tr-TR" sz="1400" b="1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16094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GRADE_REPORT</a:t>
            </a:r>
            <a:endParaRPr lang="tr-TR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8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0" y="685800"/>
            <a:ext cx="3352800" cy="4525963"/>
          </a:xfrm>
        </p:spPr>
        <p:txBody>
          <a:bodyPr/>
          <a:lstStyle/>
          <a:p>
            <a:endParaRPr lang="tr-TR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051032"/>
              </p:ext>
            </p:extLst>
          </p:nvPr>
        </p:nvGraphicFramePr>
        <p:xfrm>
          <a:off x="1905000" y="533400"/>
          <a:ext cx="5867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Major</a:t>
                      </a:r>
                      <a:endParaRPr lang="tr-TR" sz="1400" b="1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Brown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08633"/>
              </p:ext>
            </p:extLst>
          </p:nvPr>
        </p:nvGraphicFramePr>
        <p:xfrm>
          <a:off x="457200" y="2057400"/>
          <a:ext cx="367830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042"/>
                <a:gridCol w="1536954"/>
                <a:gridCol w="666306"/>
              </a:tblGrid>
              <a:tr h="21771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Grade</a:t>
                      </a:r>
                      <a:endParaRPr lang="tr-TR" sz="1400" b="1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56973"/>
              </p:ext>
            </p:extLst>
          </p:nvPr>
        </p:nvGraphicFramePr>
        <p:xfrm>
          <a:off x="5486400" y="2514600"/>
          <a:ext cx="3276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8288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Prerequisite_number</a:t>
                      </a:r>
                      <a:endParaRPr lang="tr-TR" sz="1400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83076"/>
              </p:ext>
            </p:extLst>
          </p:nvPr>
        </p:nvGraphicFramePr>
        <p:xfrm>
          <a:off x="3821783" y="4495800"/>
          <a:ext cx="533673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954"/>
                <a:gridCol w="1399921"/>
                <a:gridCol w="910590"/>
                <a:gridCol w="540131"/>
                <a:gridCol w="949135"/>
              </a:tblGrid>
              <a:tr h="25109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Semester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Year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Instructor</a:t>
                      </a:r>
                      <a:endParaRPr lang="tr-TR" sz="1400" b="1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King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Anderson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Spring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Knuth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Anderson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Stone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/>
          <p:nvPr/>
        </p:nvCxnSpPr>
        <p:spPr>
          <a:xfrm rot="10800000" flipV="1">
            <a:off x="1143000" y="1447800"/>
            <a:ext cx="2895600" cy="609600"/>
          </a:xfrm>
          <a:prstGeom prst="curvedConnector3">
            <a:avLst>
              <a:gd name="adj1" fmla="val 100627"/>
            </a:avLst>
          </a:prstGeom>
          <a:ln w="317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2590799" y="4191000"/>
            <a:ext cx="1219201" cy="457200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5562600" y="3810000"/>
            <a:ext cx="685800" cy="533400"/>
          </a:xfrm>
          <a:prstGeom prst="curved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4648200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Store data to represent each student, course, section, grade report and prerequisite.</a:t>
            </a:r>
          </a:p>
          <a:p>
            <a:endParaRPr lang="en-US" sz="2000" dirty="0"/>
          </a:p>
          <a:p>
            <a:r>
              <a:rPr lang="en-US" sz="2000" dirty="0" smtClean="0"/>
              <a:t>Many types of records and </a:t>
            </a:r>
            <a:r>
              <a:rPr lang="en-US" sz="2000" b="1" i="1" dirty="0" smtClean="0"/>
              <a:t>many relationships</a:t>
            </a:r>
            <a:r>
              <a:rPr lang="en-US" sz="2000" dirty="0" smtClean="0"/>
              <a:t> among the records.</a:t>
            </a:r>
            <a:endParaRPr lang="tr-TR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1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8600"/>
            <a:ext cx="8229600" cy="65563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Manipulating</a:t>
            </a:r>
            <a:r>
              <a:rPr lang="en-US" sz="3200" dirty="0"/>
              <a:t> the </a:t>
            </a:r>
            <a:r>
              <a:rPr lang="en-US" sz="3200" dirty="0" smtClean="0"/>
              <a:t>database</a:t>
            </a:r>
            <a:endParaRPr lang="tr-TR" sz="3200" dirty="0"/>
          </a:p>
        </p:txBody>
      </p:sp>
      <p:sp>
        <p:nvSpPr>
          <p:cNvPr id="4" name="Rectangle 3"/>
          <p:cNvSpPr/>
          <p:nvPr/>
        </p:nvSpPr>
        <p:spPr>
          <a:xfrm>
            <a:off x="1244391" y="909934"/>
            <a:ext cx="6274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Retrieve a list of all courses and grades of ‘Smith’</a:t>
            </a:r>
            <a:endParaRPr lang="tr-TR" sz="2400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172814"/>
              </p:ext>
            </p:extLst>
          </p:nvPr>
        </p:nvGraphicFramePr>
        <p:xfrm>
          <a:off x="121874" y="1858696"/>
          <a:ext cx="34282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087"/>
                <a:gridCol w="1475042"/>
                <a:gridCol w="590868"/>
                <a:gridCol w="670243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Major</a:t>
                      </a:r>
                      <a:endParaRPr lang="tr-TR" sz="1400" b="1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Brown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06541"/>
              </p:ext>
            </p:extLst>
          </p:nvPr>
        </p:nvGraphicFramePr>
        <p:xfrm>
          <a:off x="0" y="2971800"/>
          <a:ext cx="367830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042"/>
                <a:gridCol w="1536954"/>
                <a:gridCol w="666306"/>
              </a:tblGrid>
              <a:tr h="21771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Grade</a:t>
                      </a:r>
                      <a:endParaRPr lang="tr-TR" sz="1400" b="1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28722"/>
              </p:ext>
            </p:extLst>
          </p:nvPr>
        </p:nvGraphicFramePr>
        <p:xfrm>
          <a:off x="3807269" y="2362200"/>
          <a:ext cx="533673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954"/>
                <a:gridCol w="1399921"/>
                <a:gridCol w="910590"/>
                <a:gridCol w="540131"/>
                <a:gridCol w="949135"/>
              </a:tblGrid>
              <a:tr h="25109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Semester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Year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Instructor</a:t>
                      </a:r>
                      <a:endParaRPr lang="tr-TR" sz="1400" b="1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King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Anderson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Spring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Knuth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Anderson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Stone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592282" y="2362200"/>
            <a:ext cx="931718" cy="1066800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09800" y="3581400"/>
            <a:ext cx="24384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346491"/>
              </p:ext>
            </p:extLst>
          </p:nvPr>
        </p:nvGraphicFramePr>
        <p:xfrm>
          <a:off x="2895600" y="5791200"/>
          <a:ext cx="272694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718"/>
                <a:gridCol w="666306"/>
                <a:gridCol w="1399921"/>
              </a:tblGrid>
              <a:tr h="21771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Grade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8" name="Down Arrow 27"/>
          <p:cNvSpPr/>
          <p:nvPr/>
        </p:nvSpPr>
        <p:spPr>
          <a:xfrm>
            <a:off x="4114800" y="50292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428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solidFill>
                  <a:srgbClr val="4F81BD">
                    <a:lumMod val="75000"/>
                  </a:srgbClr>
                </a:solidFill>
                <a:ea typeface="新細明體" pitchFamily="18" charset="-120"/>
              </a:rPr>
              <a:t>Database concepts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Sharing</a:t>
            </a:r>
            <a:r>
              <a:rPr lang="en-US" dirty="0" smtClean="0"/>
              <a:t> the database;</a:t>
            </a:r>
          </a:p>
          <a:p>
            <a:pPr lvl="1"/>
            <a:r>
              <a:rPr lang="en-US" dirty="0" smtClean="0"/>
              <a:t>Allowing multiple users and programs to access the database simultaneously. 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application program </a:t>
            </a:r>
            <a:r>
              <a:rPr lang="en-US" dirty="0" smtClean="0"/>
              <a:t>accesses the database by sending queries or requests for the data to the DBMS. 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query</a:t>
            </a:r>
            <a:r>
              <a:rPr lang="en-US" dirty="0" smtClean="0"/>
              <a:t> causes some data to be retrieved.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transaction</a:t>
            </a:r>
            <a:r>
              <a:rPr lang="en-US" dirty="0" smtClean="0"/>
              <a:t> causes some data to be read and some data to be written  into the database.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74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Database Design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Design of a new database starts off with </a:t>
            </a:r>
            <a:r>
              <a:rPr lang="en-US" sz="2800" b="1" dirty="0" smtClean="0"/>
              <a:t>requirements specification and analysis </a:t>
            </a:r>
            <a:r>
              <a:rPr lang="en-US" sz="2800" dirty="0" smtClean="0"/>
              <a:t>phase.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1242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Conceptual Design</a:t>
            </a:r>
            <a:endParaRPr lang="tr-T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4488544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Logical Design</a:t>
            </a:r>
            <a:endParaRPr lang="tr-T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5867400"/>
            <a:ext cx="3048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Physical Design</a:t>
            </a:r>
            <a:endParaRPr lang="tr-TR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30480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Representation which can be easily maintained, modified and transformed into a database implementation. </a:t>
            </a:r>
          </a:p>
          <a:p>
            <a:r>
              <a:rPr lang="en-US" dirty="0" smtClean="0"/>
              <a:t>Entity-Relationship models</a:t>
            </a:r>
            <a:endParaRPr lang="tr-TR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828800" y="3886200"/>
            <a:ext cx="0" cy="60234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9000" y="448854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That can be expressed in a data model implemented in a commercial DBMS. Relational Data Models.  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5791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During which further specifications are provided for storing and accessing the database. </a:t>
            </a:r>
            <a:endParaRPr lang="tr-TR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1828800" y="5250544"/>
            <a:ext cx="0" cy="616856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799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7777162" cy="4394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800" smtClean="0">
                <a:ea typeface="新細明體" pitchFamily="18" charset="-120"/>
              </a:rPr>
              <a:t>Requirements analysis </a:t>
            </a:r>
            <a:r>
              <a:rPr lang="en-US" altLang="zh-TW" sz="2400" smtClean="0">
                <a:ea typeface="新細明體" pitchFamily="18" charset="-120"/>
              </a:rPr>
              <a:t>(or what users want from a database)</a:t>
            </a:r>
            <a:r>
              <a:rPr lang="en-US" altLang="zh-TW" sz="2800" smtClean="0">
                <a:ea typeface="新細明體" pitchFamily="18" charset="-12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What data to be stored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What applications to be built on top of db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What operations to be most frequent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Discussions with users, survey of current operating environment, etc.</a:t>
            </a:r>
          </a:p>
          <a:p>
            <a:pPr lvl="1"/>
            <a:endParaRPr lang="en-US" altLang="zh-TW" sz="2400" smtClean="0">
              <a:ea typeface="新細明體" pitchFamily="18" charset="-120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Overview of database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25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7777162" cy="4394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800" smtClean="0">
                <a:ea typeface="新細明體" pitchFamily="18" charset="-120"/>
              </a:rPr>
              <a:t>Conceptual database design: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Based on the requirements develop a high-level description of data to be stored in db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Supplement with known constraints over the data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Often carried out using the Entity-Relationship data model (or using some other high-level data model)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Overview of database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4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457199" y="2743200"/>
            <a:ext cx="82296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Week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II: Database Concepts and Relational Algebra</a:t>
            </a:r>
            <a:endParaRPr lang="tr-T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43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7777162" cy="4394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800" smtClean="0">
                <a:ea typeface="新細明體" pitchFamily="18" charset="-120"/>
              </a:rPr>
              <a:t>Logical database design: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Choose a particular DBMS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Convert conceptual database design into a database schema in the data model of the chosen DBMS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“By default”, convert an ER schema into a relational database schema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Overview of database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7777162" cy="4394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800" smtClean="0">
                <a:ea typeface="新細明體" pitchFamily="18" charset="-120"/>
              </a:rPr>
              <a:t>Schema refinement </a:t>
            </a:r>
            <a:r>
              <a:rPr lang="en-US" altLang="zh-TW" sz="2400" smtClean="0">
                <a:ea typeface="新細明體" pitchFamily="18" charset="-120"/>
              </a:rPr>
              <a:t>(in case of relational DBMS)</a:t>
            </a:r>
            <a:r>
              <a:rPr lang="en-US" altLang="zh-TW" sz="2800" smtClean="0">
                <a:ea typeface="新細明體" pitchFamily="18" charset="-12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Analyze relational database schema to identify potential problems and refine schema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Not-subjective step (unlike requirements analysis and conceptual design steps)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Normalization process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Overview of database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61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339850"/>
            <a:ext cx="7632700" cy="4394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800" smtClean="0">
                <a:ea typeface="新細明體" pitchFamily="18" charset="-120"/>
              </a:rPr>
              <a:t>Physical database design </a:t>
            </a:r>
            <a:r>
              <a:rPr lang="en-US" altLang="zh-TW" sz="2400" smtClean="0">
                <a:ea typeface="新細明體" pitchFamily="18" charset="-120"/>
              </a:rPr>
              <a:t>(database tuning)</a:t>
            </a:r>
            <a:r>
              <a:rPr lang="en-US" altLang="zh-TW" sz="2800" smtClean="0">
                <a:ea typeface="新細明體" pitchFamily="18" charset="-12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Consider typical expected workloads and further refine to meet desired performance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Building indexes, clustering/partitioning some tables  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May involve a substantial redesign of schema from previous steps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Overview of database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2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4063" y="1411288"/>
            <a:ext cx="7489825" cy="4394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sz="2800" smtClean="0">
                <a:ea typeface="新細明體" pitchFamily="18" charset="-120"/>
              </a:rPr>
              <a:t>Security design: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Identify different user groups </a:t>
            </a:r>
          </a:p>
          <a:p>
            <a:pPr lvl="1">
              <a:lnSpc>
                <a:spcPct val="110000"/>
              </a:lnSpc>
            </a:pPr>
            <a:r>
              <a:rPr lang="en-US" altLang="zh-TW" sz="2400" smtClean="0">
                <a:ea typeface="新細明體" pitchFamily="18" charset="-120"/>
              </a:rPr>
              <a:t>Specify which parts of db can be accessed by particular user group and which parts cannot be accessed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Overview of database design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4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Main characteristics of database approach versus file-processing approach</a:t>
            </a:r>
            <a:endParaRPr lang="tr-T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Self-describing nature of a database system</a:t>
            </a:r>
          </a:p>
          <a:p>
            <a:r>
              <a:rPr lang="en-US" dirty="0" smtClean="0"/>
              <a:t>Insulation between programs and data and data abstraction</a:t>
            </a:r>
          </a:p>
          <a:p>
            <a:r>
              <a:rPr lang="en-US" dirty="0" smtClean="0"/>
              <a:t>Support of multiple views of the data.</a:t>
            </a:r>
          </a:p>
          <a:p>
            <a:r>
              <a:rPr lang="en-US" dirty="0" smtClean="0"/>
              <a:t>Sharing the data and multiuser transaction processing.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82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731838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Self-describing nature of a database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system</a:t>
            </a:r>
            <a:endParaRPr lang="tr-T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477867"/>
              </p:ext>
            </p:extLst>
          </p:nvPr>
        </p:nvGraphicFramePr>
        <p:xfrm>
          <a:off x="1524000" y="1036320"/>
          <a:ext cx="3129788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562"/>
                <a:gridCol w="1558226"/>
              </a:tblGrid>
              <a:tr h="273109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Relation_name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No_of_columns</a:t>
                      </a:r>
                      <a:endParaRPr lang="tr-TR" sz="1600" b="1" dirty="0"/>
                    </a:p>
                  </a:txBody>
                  <a:tcPr/>
                </a:tc>
              </a:tr>
              <a:tr h="2731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tr-TR" sz="1600" dirty="0"/>
                    </a:p>
                  </a:txBody>
                  <a:tcPr/>
                </a:tc>
              </a:tr>
              <a:tr h="2731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tr-TR" sz="1600" dirty="0"/>
                    </a:p>
                  </a:txBody>
                  <a:tcPr/>
                </a:tc>
              </a:tr>
              <a:tr h="2731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SECTION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tr-TR" sz="1600" dirty="0"/>
                    </a:p>
                  </a:txBody>
                  <a:tcPr/>
                </a:tc>
              </a:tr>
              <a:tr h="2731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GRADE_REPORT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tr-TR" sz="1600" dirty="0"/>
                    </a:p>
                  </a:txBody>
                  <a:tcPr/>
                </a:tc>
              </a:tr>
              <a:tr h="2731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PREREQUISITE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tr-T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46800"/>
              </p:ext>
            </p:extLst>
          </p:nvPr>
        </p:nvGraphicFramePr>
        <p:xfrm>
          <a:off x="1828800" y="3352800"/>
          <a:ext cx="591255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610"/>
                <a:gridCol w="1560005"/>
                <a:gridCol w="2142935"/>
              </a:tblGrid>
              <a:tr h="21336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Column_name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Data_type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Belongs_to_relation</a:t>
                      </a:r>
                      <a:endParaRPr lang="tr-TR" sz="1600" b="1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 (30)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tr-TR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Student_number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 (4)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tr-TR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Class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Integer</a:t>
                      </a:r>
                      <a:r>
                        <a:rPr lang="en-US" sz="1600" baseline="0" dirty="0" smtClean="0"/>
                        <a:t> (1)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tr-TR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Major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Major_type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STUDENT</a:t>
                      </a:r>
                      <a:endParaRPr lang="tr-TR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Course_name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 (10)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tr-TR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Course_number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XXXXNNNN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COURSE</a:t>
                      </a:r>
                      <a:endParaRPr lang="tr-TR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tr-TR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tr-TR" sz="16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Prerequisite_number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XXXXNNNN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PREREQUISITE</a:t>
                      </a:r>
                      <a:endParaRPr lang="tr-T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9714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RELATIONS</a:t>
            </a:r>
            <a:endParaRPr lang="tr-TR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6418" y="333369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COLUMNS</a:t>
            </a:r>
            <a:endParaRPr lang="tr-TR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9144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database catalog</a:t>
            </a:r>
          </a:p>
          <a:p>
            <a:endParaRPr lang="en-US" sz="2400" dirty="0"/>
          </a:p>
          <a:p>
            <a:r>
              <a:rPr lang="en-US" sz="2400" dirty="0" smtClean="0"/>
              <a:t>Not only the database itself but also a complete definition or description of the database structure and constraints.</a:t>
            </a:r>
            <a:endParaRPr lang="tr-TR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6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Insulation between programs and data and data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abstraction</a:t>
            </a:r>
            <a:endParaRPr lang="tr-T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Program-data independence </a:t>
            </a:r>
          </a:p>
          <a:p>
            <a:r>
              <a:rPr lang="en-US" dirty="0" smtClean="0"/>
              <a:t>Program-operation independence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1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318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Support of multiple views of the data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tr-T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4617"/>
              </p:ext>
            </p:extLst>
          </p:nvPr>
        </p:nvGraphicFramePr>
        <p:xfrm>
          <a:off x="673417" y="1303026"/>
          <a:ext cx="793718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7947"/>
                <a:gridCol w="1729931"/>
                <a:gridCol w="1130300"/>
                <a:gridCol w="1130300"/>
                <a:gridCol w="1130300"/>
                <a:gridCol w="120840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b="1" dirty="0" err="1" smtClean="0"/>
                        <a:t>Student_name</a:t>
                      </a:r>
                      <a:endParaRPr lang="tr-TR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b="1" dirty="0" err="1" smtClean="0"/>
                        <a:t>Student_transcript</a:t>
                      </a:r>
                      <a:endParaRPr lang="tr-T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Course_number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Grade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Semester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Year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Section_id</a:t>
                      </a:r>
                      <a:endParaRPr lang="tr-TR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CS1310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MATH2410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MATH2410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CS1310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CS3320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CS3380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93755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 I</a:t>
            </a:r>
            <a:endParaRPr lang="tr-T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419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 II</a:t>
            </a:r>
            <a:endParaRPr lang="tr-TR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03669"/>
              </p:ext>
            </p:extLst>
          </p:nvPr>
        </p:nvGraphicFramePr>
        <p:xfrm>
          <a:off x="745616" y="4854346"/>
          <a:ext cx="48169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9931"/>
                <a:gridCol w="1729931"/>
                <a:gridCol w="13571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Course_number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Course_number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Prerequisite</a:t>
                      </a:r>
                      <a:endParaRPr lang="tr-TR" b="1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Database</a:t>
                      </a:r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CS3380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CS3320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MATH2410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Structures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CS3320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CS1310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72200" y="5029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derived views from UNIVERSITY database</a:t>
            </a:r>
            <a:endParaRPr lang="tr-TR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3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a typeface="+mn-ea"/>
                <a:cs typeface="+mn-cs"/>
              </a:rPr>
              <a:t>Sharing the data and multiuser transaction processing</a:t>
            </a:r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DBMS must include </a:t>
            </a:r>
            <a:r>
              <a:rPr lang="en-US" sz="2400" b="1" dirty="0" smtClean="0"/>
              <a:t>concurrency control </a:t>
            </a:r>
            <a:r>
              <a:rPr lang="en-US" sz="2400" dirty="0" smtClean="0"/>
              <a:t>software to ensure that several users trying to update the same data  do so in a controlled manner. </a:t>
            </a:r>
          </a:p>
          <a:p>
            <a:r>
              <a:rPr lang="en-US" sz="2400" b="1" dirty="0" smtClean="0"/>
              <a:t>A transaction </a:t>
            </a:r>
            <a:r>
              <a:rPr lang="en-US" sz="2400" dirty="0" smtClean="0"/>
              <a:t>is an executing program or process that includes one or more database access. </a:t>
            </a:r>
          </a:p>
          <a:p>
            <a:r>
              <a:rPr lang="en-US" sz="2400" b="1" dirty="0" smtClean="0"/>
              <a:t>The isolation property </a:t>
            </a:r>
            <a:r>
              <a:rPr lang="en-US" sz="2400" dirty="0" smtClean="0"/>
              <a:t>ensures that each transaction appears to execute in isolation from other transactions. </a:t>
            </a:r>
          </a:p>
          <a:p>
            <a:r>
              <a:rPr lang="en-US" sz="2400" b="1" dirty="0" smtClean="0"/>
              <a:t>Atomicity property </a:t>
            </a:r>
            <a:r>
              <a:rPr lang="en-US" sz="2400" dirty="0" smtClean="0"/>
              <a:t>ensures that either all the database operations in a transaction are executed or none are.</a:t>
            </a:r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3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265700"/>
            <a:ext cx="8458200" cy="457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6F89F7"/>
              </a:buClr>
              <a:buSzPct val="90000"/>
              <a:buFontTx/>
              <a:buChar char="•"/>
            </a:pPr>
            <a:r>
              <a:rPr lang="en-US" altLang="zh-TW" sz="2600" kern="0" dirty="0">
                <a:ea typeface="新細明體" charset="-120"/>
                <a:cs typeface="Tahoma"/>
              </a:rPr>
              <a:t>Drawbacks of using file systems for storage:</a:t>
            </a:r>
          </a:p>
          <a:p>
            <a:pPr marL="742950" lvl="1" indent="-28575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6F89F7"/>
              </a:buClr>
              <a:buFontTx/>
              <a:buChar char="–"/>
            </a:pPr>
            <a:r>
              <a:rPr lang="en-US" altLang="zh-TW" sz="2400" kern="0" dirty="0">
                <a:ea typeface="新細明體" charset="-120"/>
                <a:cs typeface="Tahoma"/>
              </a:rPr>
              <a:t>Data redundancy and inconsistency:</a:t>
            </a:r>
          </a:p>
          <a:p>
            <a:pPr marL="1143000" lvl="2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ECD882"/>
              </a:buClr>
              <a:buFontTx/>
              <a:buChar char="•"/>
            </a:pPr>
            <a:r>
              <a:rPr lang="en-US" altLang="zh-TW" sz="2000" kern="0" dirty="0">
                <a:ea typeface="新細明體" charset="-120"/>
                <a:cs typeface="Tahoma"/>
              </a:rPr>
              <a:t>Multiple file formats, several languages used, duplication of information in different files</a:t>
            </a:r>
          </a:p>
          <a:p>
            <a:pPr marL="742950" lvl="1" indent="-28575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6F89F7"/>
              </a:buClr>
              <a:buFontTx/>
              <a:buChar char="–"/>
            </a:pPr>
            <a:r>
              <a:rPr lang="en-US" altLang="zh-TW" sz="2400" kern="0" dirty="0">
                <a:ea typeface="新細明體" charset="-120"/>
                <a:cs typeface="Tahoma"/>
              </a:rPr>
              <a:t>Difficulty in accessing data:</a:t>
            </a:r>
          </a:p>
          <a:p>
            <a:pPr marL="1143000" lvl="2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ECD882"/>
              </a:buClr>
              <a:buFontTx/>
              <a:buChar char="•"/>
            </a:pPr>
            <a:r>
              <a:rPr lang="en-US" altLang="zh-TW" sz="2000" kern="0" dirty="0">
                <a:ea typeface="新細明體" charset="-120"/>
                <a:cs typeface="Tahoma"/>
              </a:rPr>
              <a:t>New task -&gt; new program</a:t>
            </a:r>
          </a:p>
          <a:p>
            <a:pPr marL="742950" lvl="1" indent="-28575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6F89F7"/>
              </a:buClr>
              <a:buFontTx/>
              <a:buChar char="–"/>
            </a:pPr>
            <a:r>
              <a:rPr lang="en-US" altLang="zh-TW" sz="2400" kern="0" dirty="0">
                <a:ea typeface="新細明體" charset="-120"/>
                <a:cs typeface="Tahoma"/>
              </a:rPr>
              <a:t>Data isolation:</a:t>
            </a:r>
          </a:p>
          <a:p>
            <a:pPr marL="1143000" lvl="2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ECD882"/>
              </a:buClr>
              <a:buFontTx/>
              <a:buChar char="•"/>
            </a:pPr>
            <a:r>
              <a:rPr lang="en-US" altLang="zh-TW" sz="2000" kern="0" dirty="0">
                <a:ea typeface="新細明體" charset="-120"/>
                <a:cs typeface="Tahoma"/>
              </a:rPr>
              <a:t>Multiple files and formats</a:t>
            </a:r>
          </a:p>
          <a:p>
            <a:pPr marL="742950" lvl="1" indent="-28575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6F89F7"/>
              </a:buClr>
              <a:buFontTx/>
              <a:buChar char="–"/>
            </a:pPr>
            <a:r>
              <a:rPr lang="en-US" altLang="zh-TW" sz="2400" kern="0" dirty="0">
                <a:ea typeface="新細明體" charset="-120"/>
                <a:cs typeface="Tahoma"/>
              </a:rPr>
              <a:t>Integrity problems:</a:t>
            </a:r>
          </a:p>
          <a:p>
            <a:pPr marL="1143000" lvl="2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ECD882"/>
              </a:buClr>
              <a:buFontTx/>
              <a:buChar char="•"/>
            </a:pPr>
            <a:r>
              <a:rPr lang="en-US" altLang="zh-TW" sz="2000" kern="0" dirty="0">
                <a:ea typeface="新細明體" charset="-120"/>
                <a:cs typeface="Tahoma"/>
              </a:rPr>
              <a:t>Managing integrity constraints  (e.g., account balance &gt; 0, DNA sequence consists of certain letters)</a:t>
            </a:r>
          </a:p>
          <a:p>
            <a:pPr marL="1143000" lvl="2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ECD882"/>
              </a:buClr>
              <a:buFontTx/>
              <a:buChar char="•"/>
            </a:pPr>
            <a:r>
              <a:rPr lang="en-US" altLang="zh-TW" sz="2000" kern="0" dirty="0">
                <a:ea typeface="新細明體" charset="-120"/>
                <a:cs typeface="Tahoma"/>
              </a:rPr>
              <a:t>Hard to add new constraints or change existing ones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775" y="296863"/>
            <a:ext cx="8135938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Database concepts: databases versus files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29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8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Course I (50 min)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Introduction to database systems.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(10 min break)</a:t>
            </a:r>
          </a:p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Course II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(50 min)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 smtClean="0"/>
              <a:t>Database concepts and Relational Algebra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(10 min break)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Course III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(50 min)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400" dirty="0"/>
              <a:t>Relational </a:t>
            </a:r>
            <a:r>
              <a:rPr lang="en-US" sz="2400" dirty="0" smtClean="0"/>
              <a:t>Algebra (cont’d) </a:t>
            </a:r>
            <a:endParaRPr lang="tr-TR" sz="24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81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TODAY’S AGENDA </a:t>
            </a:r>
            <a:endParaRPr lang="tr-T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5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normalization;</a:t>
            </a:r>
          </a:p>
          <a:p>
            <a:pPr lvl="1"/>
            <a:r>
              <a:rPr lang="en-US" dirty="0" smtClean="0"/>
              <a:t>Store each logical data item in only one place in the database. </a:t>
            </a:r>
          </a:p>
          <a:p>
            <a:r>
              <a:rPr lang="en-US" dirty="0" smtClean="0"/>
              <a:t>Controlled redundancy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Student_name</a:t>
            </a:r>
            <a:r>
              <a:rPr lang="en-US" dirty="0" smtClean="0"/>
              <a:t> and </a:t>
            </a:r>
            <a:r>
              <a:rPr lang="en-US" dirty="0" err="1" smtClean="0"/>
              <a:t>Course_number</a:t>
            </a:r>
            <a:r>
              <a:rPr lang="en-US" dirty="0" smtClean="0"/>
              <a:t> are redundantly stored in a GRADE_REPORT file.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1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 Concepts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relational model represents the database as a collection of </a:t>
            </a:r>
            <a:r>
              <a:rPr lang="en-US" sz="2800" b="1" i="1" dirty="0" smtClean="0">
                <a:solidFill>
                  <a:srgbClr val="C00000"/>
                </a:solidFill>
              </a:rPr>
              <a:t>relations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When a relation is thought of as a table of values, each row in the table represents </a:t>
            </a:r>
            <a:r>
              <a:rPr lang="en-US" sz="2800" b="1" dirty="0" smtClean="0">
                <a:solidFill>
                  <a:srgbClr val="C00000"/>
                </a:solidFill>
              </a:rPr>
              <a:t>a collection of related data values</a:t>
            </a:r>
            <a:r>
              <a:rPr lang="en-US" sz="2800" dirty="0" smtClean="0"/>
              <a:t>. </a:t>
            </a:r>
          </a:p>
          <a:p>
            <a:pPr lvl="1"/>
            <a:r>
              <a:rPr lang="en-US" dirty="0" smtClean="0"/>
              <a:t>The table name and column names are used to help to interpret the meaning of the values in each row.  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1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Table called STUDENT, because each row represents facts about a particular student entity.</a:t>
            </a:r>
          </a:p>
          <a:p>
            <a:r>
              <a:rPr lang="en-US" dirty="0" smtClean="0"/>
              <a:t>The column names specify how to interpret the data values in each row.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57400"/>
            <a:ext cx="4724400" cy="288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946494"/>
            <a:ext cx="5245553" cy="224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-152400"/>
            <a:ext cx="4505325" cy="230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813" y="4170881"/>
            <a:ext cx="3768725" cy="15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68015"/>
              </p:ext>
            </p:extLst>
          </p:nvPr>
        </p:nvGraphicFramePr>
        <p:xfrm>
          <a:off x="1752600" y="1447800"/>
          <a:ext cx="606425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/>
                <a:gridCol w="1663700"/>
                <a:gridCol w="1466850"/>
                <a:gridCol w="146685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Name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Student_number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</a:t>
                      </a:r>
                      <a:endParaRPr lang="tr-T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Major</a:t>
                      </a:r>
                      <a:endParaRPr lang="tr-TR" sz="1600" b="1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Smith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tr-TR" sz="1600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Brown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CS</a:t>
                      </a:r>
                      <a:endParaRPr lang="tr-T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formal relational model terminology;</a:t>
            </a:r>
          </a:p>
          <a:p>
            <a:pPr lvl="1"/>
            <a:r>
              <a:rPr lang="en-US" dirty="0" smtClean="0"/>
              <a:t>A row is called a </a:t>
            </a:r>
            <a:r>
              <a:rPr lang="en-US" b="1" i="1" dirty="0" smtClean="0"/>
              <a:t>tuple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 column header is called an </a:t>
            </a:r>
            <a:r>
              <a:rPr lang="en-US" b="1" i="1" dirty="0" smtClean="0"/>
              <a:t>attribute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The table is called a </a:t>
            </a:r>
            <a:r>
              <a:rPr lang="en-US" b="1" i="1" dirty="0" smtClean="0"/>
              <a:t>relation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 type describing the types of values that can appear in each column is represented by a </a:t>
            </a:r>
            <a:r>
              <a:rPr lang="en-US" b="1" i="1" dirty="0" smtClean="0"/>
              <a:t>domain</a:t>
            </a:r>
            <a:r>
              <a:rPr lang="en-US" dirty="0" smtClean="0"/>
              <a:t> of possible values. </a:t>
            </a:r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 Concepts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16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TW" sz="2400" b="1" u="sng" dirty="0">
                <a:ea typeface="新細明體" charset="-120"/>
              </a:rPr>
              <a:t>Domain</a:t>
            </a:r>
            <a:r>
              <a:rPr lang="en-US" altLang="zh-TW" sz="2400" dirty="0">
                <a:ea typeface="新細明體" charset="-120"/>
              </a:rPr>
              <a:t>: set of permitted values for each attribute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DNA sequence – {A,C,T,G</a:t>
            </a:r>
            <a:r>
              <a:rPr lang="en-US" altLang="zh-TW" sz="2400" dirty="0" smtClean="0">
                <a:ea typeface="新細明體" charset="-120"/>
              </a:rPr>
              <a:t>,-}</a:t>
            </a:r>
          </a:p>
          <a:p>
            <a:pPr marL="457200" lvl="1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zh-TW" sz="2400" dirty="0">
              <a:ea typeface="新細明體" charset="-12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TW" sz="2400" b="1" dirty="0">
                <a:ea typeface="新細明體" charset="-120"/>
              </a:rPr>
              <a:t>Attribute types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Simple and composite (if has sub-parts – name: first name, last name) attributes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Single-valued and multi-valued attributes (multivalued attribute: phone numbers of a person)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Derived attributes</a:t>
            </a:r>
          </a:p>
          <a:p>
            <a:pPr lvl="2">
              <a:lnSpc>
                <a:spcPct val="95000"/>
              </a:lnSpc>
              <a:spcBef>
                <a:spcPct val="0"/>
              </a:spcBef>
            </a:pPr>
            <a:r>
              <a:rPr lang="en-US" altLang="zh-TW" dirty="0">
                <a:ea typeface="新細明體" charset="-120"/>
              </a:rPr>
              <a:t>Computed from other attributes</a:t>
            </a:r>
          </a:p>
          <a:p>
            <a:pPr lvl="2">
              <a:lnSpc>
                <a:spcPct val="95000"/>
              </a:lnSpc>
              <a:spcBef>
                <a:spcPct val="0"/>
              </a:spcBef>
            </a:pPr>
            <a:r>
              <a:rPr lang="en-US" altLang="zh-TW" dirty="0">
                <a:ea typeface="新細明體" charset="-120"/>
              </a:rPr>
              <a:t>Example: </a:t>
            </a:r>
            <a:r>
              <a:rPr lang="en-US" altLang="zh-TW" i="1" dirty="0">
                <a:ea typeface="新細明體" charset="-120"/>
              </a:rPr>
              <a:t> age</a:t>
            </a:r>
            <a:r>
              <a:rPr lang="en-US" altLang="zh-TW" dirty="0">
                <a:ea typeface="新細明體" charset="-120"/>
              </a:rPr>
              <a:t> (from </a:t>
            </a:r>
            <a:r>
              <a:rPr lang="en-US" altLang="zh-TW" i="1" dirty="0" err="1">
                <a:ea typeface="新細明體" charset="-120"/>
              </a:rPr>
              <a:t>date_of_birth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endParaRPr lang="tr-TR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 Concepts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3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domains;</a:t>
            </a:r>
          </a:p>
          <a:p>
            <a:pPr lvl="1"/>
            <a:r>
              <a:rPr lang="en-US" dirty="0" err="1" smtClean="0"/>
              <a:t>Social_security_names</a:t>
            </a:r>
            <a:r>
              <a:rPr lang="en-US" dirty="0" smtClean="0"/>
              <a:t>. The set of valid nine-digit Social Security numbers. </a:t>
            </a:r>
          </a:p>
          <a:p>
            <a:pPr lvl="1"/>
            <a:r>
              <a:rPr lang="en-US" dirty="0" err="1" smtClean="0"/>
              <a:t>Employee_ages</a:t>
            </a:r>
            <a:r>
              <a:rPr lang="en-US" dirty="0" smtClean="0"/>
              <a:t>. Integer value between 18-65</a:t>
            </a:r>
          </a:p>
          <a:p>
            <a:r>
              <a:rPr lang="en-US" dirty="0" smtClean="0"/>
              <a:t>Data type; 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Employee_ages</a:t>
            </a:r>
            <a:r>
              <a:rPr lang="en-US" dirty="0" smtClean="0"/>
              <a:t> is an integer value between 18-65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1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634630"/>
              </p:ext>
            </p:extLst>
          </p:nvPr>
        </p:nvGraphicFramePr>
        <p:xfrm>
          <a:off x="152400" y="198120"/>
          <a:ext cx="58674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Major</a:t>
                      </a:r>
                      <a:endParaRPr lang="tr-TR" sz="1400" b="1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Smith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  <a:tr h="2184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Brown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75951"/>
              </p:ext>
            </p:extLst>
          </p:nvPr>
        </p:nvGraphicFramePr>
        <p:xfrm>
          <a:off x="152400" y="1295400"/>
          <a:ext cx="70866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1676400"/>
                <a:gridCol w="1524000"/>
                <a:gridCol w="16764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Credit_hours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Department</a:t>
                      </a:r>
                      <a:endParaRPr lang="tr-TR" sz="1400" b="1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Intro to Computer Science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Structures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Discrete Mathematics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</a:t>
                      </a:r>
                      <a:endParaRPr lang="tr-TR" sz="14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Database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81436"/>
              </p:ext>
            </p:extLst>
          </p:nvPr>
        </p:nvGraphicFramePr>
        <p:xfrm>
          <a:off x="152400" y="2971800"/>
          <a:ext cx="533673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954"/>
                <a:gridCol w="1399921"/>
                <a:gridCol w="910590"/>
                <a:gridCol w="540131"/>
                <a:gridCol w="949135"/>
              </a:tblGrid>
              <a:tr h="25109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Semester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Year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Instructor</a:t>
                      </a:r>
                      <a:endParaRPr lang="tr-TR" sz="1400" b="1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King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Anderson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Spring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Knuth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Anderson</a:t>
                      </a:r>
                      <a:endParaRPr lang="tr-TR" sz="1400" dirty="0"/>
                    </a:p>
                  </a:txBody>
                  <a:tcPr/>
                </a:tc>
              </a:tr>
              <a:tr h="25109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Stone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20674"/>
              </p:ext>
            </p:extLst>
          </p:nvPr>
        </p:nvGraphicFramePr>
        <p:xfrm>
          <a:off x="5638800" y="2971800"/>
          <a:ext cx="367830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042"/>
                <a:gridCol w="1536954"/>
                <a:gridCol w="666306"/>
              </a:tblGrid>
              <a:tr h="217714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Student_number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Section_identifier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Grade</a:t>
                      </a:r>
                      <a:endParaRPr lang="tr-TR" sz="1400" b="1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102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tr-TR" sz="1400" dirty="0"/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75497"/>
              </p:ext>
            </p:extLst>
          </p:nvPr>
        </p:nvGraphicFramePr>
        <p:xfrm>
          <a:off x="228600" y="5334000"/>
          <a:ext cx="3276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828800"/>
              </a:tblGrid>
              <a:tr h="256540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Course_number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Prerequisite_number</a:t>
                      </a:r>
                      <a:endParaRPr lang="tr-TR" sz="1400" b="1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CS3380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MATH2410</a:t>
                      </a:r>
                      <a:endParaRPr lang="tr-TR" sz="1400" dirty="0"/>
                    </a:p>
                  </a:txBody>
                  <a:tcPr/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CS3320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CS1310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Freeform 8"/>
          <p:cNvSpPr/>
          <p:nvPr/>
        </p:nvSpPr>
        <p:spPr>
          <a:xfrm>
            <a:off x="6151418" y="422050"/>
            <a:ext cx="1862005" cy="2570532"/>
          </a:xfrm>
          <a:custGeom>
            <a:avLst/>
            <a:gdLst>
              <a:gd name="connsiteX0" fmla="*/ 0 w 1862005"/>
              <a:gd name="connsiteY0" fmla="*/ 173695 h 2570532"/>
              <a:gd name="connsiteX1" fmla="*/ 1052946 w 1862005"/>
              <a:gd name="connsiteY1" fmla="*/ 76714 h 2570532"/>
              <a:gd name="connsiteX2" fmla="*/ 1856509 w 1862005"/>
              <a:gd name="connsiteY2" fmla="*/ 1157368 h 2570532"/>
              <a:gd name="connsiteX3" fmla="*/ 651164 w 1862005"/>
              <a:gd name="connsiteY3" fmla="*/ 2570532 h 2570532"/>
              <a:gd name="connsiteX4" fmla="*/ 651164 w 1862005"/>
              <a:gd name="connsiteY4" fmla="*/ 2570532 h 257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2005" h="2570532">
                <a:moveTo>
                  <a:pt x="0" y="173695"/>
                </a:moveTo>
                <a:cubicBezTo>
                  <a:pt x="371764" y="43231"/>
                  <a:pt x="743528" y="-87232"/>
                  <a:pt x="1052946" y="76714"/>
                </a:cubicBezTo>
                <a:cubicBezTo>
                  <a:pt x="1362364" y="240660"/>
                  <a:pt x="1923473" y="741732"/>
                  <a:pt x="1856509" y="1157368"/>
                </a:cubicBezTo>
                <a:cubicBezTo>
                  <a:pt x="1789545" y="1573004"/>
                  <a:pt x="651164" y="2570532"/>
                  <a:pt x="651164" y="2570532"/>
                </a:cubicBezTo>
                <a:lnTo>
                  <a:pt x="651164" y="257053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Freeform 9"/>
          <p:cNvSpPr/>
          <p:nvPr/>
        </p:nvSpPr>
        <p:spPr>
          <a:xfrm>
            <a:off x="969818" y="5126182"/>
            <a:ext cx="1593273" cy="180109"/>
          </a:xfrm>
          <a:custGeom>
            <a:avLst/>
            <a:gdLst>
              <a:gd name="connsiteX0" fmla="*/ 1593273 w 1593273"/>
              <a:gd name="connsiteY0" fmla="*/ 0 h 180109"/>
              <a:gd name="connsiteX1" fmla="*/ 983673 w 1593273"/>
              <a:gd name="connsiteY1" fmla="*/ 83127 h 180109"/>
              <a:gd name="connsiteX2" fmla="*/ 914400 w 1593273"/>
              <a:gd name="connsiteY2" fmla="*/ 110836 h 180109"/>
              <a:gd name="connsiteX3" fmla="*/ 775855 w 1593273"/>
              <a:gd name="connsiteY3" fmla="*/ 138545 h 180109"/>
              <a:gd name="connsiteX4" fmla="*/ 221673 w 1593273"/>
              <a:gd name="connsiteY4" fmla="*/ 27709 h 180109"/>
              <a:gd name="connsiteX5" fmla="*/ 0 w 1593273"/>
              <a:gd name="connsiteY5" fmla="*/ 180109 h 18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3273" h="180109">
                <a:moveTo>
                  <a:pt x="1593273" y="0"/>
                </a:moveTo>
                <a:lnTo>
                  <a:pt x="983673" y="83127"/>
                </a:lnTo>
                <a:cubicBezTo>
                  <a:pt x="870527" y="101600"/>
                  <a:pt x="949036" y="101600"/>
                  <a:pt x="914400" y="110836"/>
                </a:cubicBezTo>
                <a:cubicBezTo>
                  <a:pt x="879764" y="120072"/>
                  <a:pt x="891309" y="152399"/>
                  <a:pt x="775855" y="138545"/>
                </a:cubicBezTo>
                <a:cubicBezTo>
                  <a:pt x="660401" y="124691"/>
                  <a:pt x="350982" y="20782"/>
                  <a:pt x="221673" y="27709"/>
                </a:cubicBezTo>
                <a:cubicBezTo>
                  <a:pt x="92364" y="34636"/>
                  <a:pt x="0" y="180109"/>
                  <a:pt x="0" y="1801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4191000" y="54864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the database -&gt; specify the data elements, specify data type </a:t>
            </a:r>
          </a:p>
          <a:p>
            <a:r>
              <a:rPr lang="en-US" dirty="0" smtClean="0"/>
              <a:t>Construct the database -&gt; relation between multiple elements.</a:t>
            </a:r>
            <a:endParaRPr lang="tr-T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6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537" y="1295400"/>
            <a:ext cx="8229600" cy="17179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relation schema R, denoted by R(A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) is made up of a relation name R and a list of attributes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Each attribute 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the name of a role played by some domain D, denoted by </a:t>
            </a:r>
            <a:r>
              <a:rPr lang="en-US" sz="2400" dirty="0" err="1" smtClean="0"/>
              <a:t>dom</a:t>
            </a:r>
            <a:r>
              <a:rPr lang="en-US" sz="2400" dirty="0" smtClean="0"/>
              <a:t>(A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63208"/>
              </p:ext>
            </p:extLst>
          </p:nvPr>
        </p:nvGraphicFramePr>
        <p:xfrm>
          <a:off x="902732" y="4419600"/>
          <a:ext cx="79695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5344"/>
                <a:gridCol w="1144905"/>
                <a:gridCol w="1289368"/>
                <a:gridCol w="1850390"/>
                <a:gridCol w="1289368"/>
                <a:gridCol w="501650"/>
                <a:gridCol w="538480"/>
              </a:tblGrid>
              <a:tr h="27922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Name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Ssn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Home_phone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Address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Office_phone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Age</a:t>
                      </a:r>
                      <a:endParaRPr lang="tr-T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Gpa</a:t>
                      </a:r>
                      <a:endParaRPr lang="tr-TR" sz="1400" b="1" dirty="0"/>
                    </a:p>
                  </a:txBody>
                  <a:tcPr/>
                </a:tc>
              </a:tr>
              <a:tr h="279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Benjamin Bayer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305-61-2435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(817)373-1616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2918 Bluebonnet Lane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3.21</a:t>
                      </a:r>
                      <a:endParaRPr lang="tr-TR" sz="1400" dirty="0"/>
                    </a:p>
                  </a:txBody>
                  <a:tcPr/>
                </a:tc>
              </a:tr>
              <a:tr h="279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Chung-cha Kim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381-62-1245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(817)375-4409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125 Kirby Road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2.89</a:t>
                      </a:r>
                      <a:endParaRPr lang="tr-TR" sz="1400" dirty="0"/>
                    </a:p>
                  </a:txBody>
                  <a:tcPr/>
                </a:tc>
              </a:tr>
              <a:tr h="279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Dick Davidson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422-11-2320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NULL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3452 Elgin Road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(817)749-1253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3.53</a:t>
                      </a:r>
                      <a:endParaRPr lang="tr-TR" sz="1400" dirty="0"/>
                    </a:p>
                  </a:txBody>
                  <a:tcPr/>
                </a:tc>
              </a:tr>
              <a:tr h="279221"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</a:tr>
              <a:tr h="229496"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69332" y="4902200"/>
            <a:ext cx="5334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69332" y="5130800"/>
            <a:ext cx="533400" cy="228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332" y="5359400"/>
            <a:ext cx="533400" cy="152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9332" y="5359400"/>
            <a:ext cx="5334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9332" y="5359400"/>
            <a:ext cx="533400" cy="7620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-310634" y="52128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Tuples</a:t>
            </a:r>
            <a:endParaRPr lang="tr-TR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788932" y="3759200"/>
            <a:ext cx="38100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88932" y="3759200"/>
            <a:ext cx="32766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88932" y="3759200"/>
            <a:ext cx="23622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88932" y="3759200"/>
            <a:ext cx="9144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950732" y="3759200"/>
            <a:ext cx="8382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07732" y="3759200"/>
            <a:ext cx="19812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512332" y="3759200"/>
            <a:ext cx="32766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/>
          <p:cNvSpPr txBox="1"/>
          <p:nvPr/>
        </p:nvSpPr>
        <p:spPr>
          <a:xfrm>
            <a:off x="3798332" y="34544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Attributes</a:t>
            </a:r>
            <a:endParaRPr lang="tr-TR" b="1" dirty="0"/>
          </a:p>
        </p:txBody>
      </p:sp>
      <p:sp>
        <p:nvSpPr>
          <p:cNvPr id="2053" name="TextBox 2052"/>
          <p:cNvSpPr txBox="1"/>
          <p:nvPr/>
        </p:nvSpPr>
        <p:spPr>
          <a:xfrm>
            <a:off x="369332" y="402717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</a:t>
            </a:r>
            <a:endParaRPr lang="tr-TR" b="1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02732" y="3639066"/>
            <a:ext cx="0" cy="42493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0" y="3302000"/>
            <a:ext cx="204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 Name</a:t>
            </a:r>
            <a:endParaRPr lang="tr-TR" dirty="0"/>
          </a:p>
        </p:txBody>
      </p:sp>
      <p:sp>
        <p:nvSpPr>
          <p:cNvPr id="2" name="TextBox 1"/>
          <p:cNvSpPr txBox="1"/>
          <p:nvPr/>
        </p:nvSpPr>
        <p:spPr>
          <a:xfrm>
            <a:off x="1905000" y="2286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 Concepts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9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of degree seven;</a:t>
            </a:r>
          </a:p>
          <a:p>
            <a:pPr lvl="1"/>
            <a:r>
              <a:rPr lang="en-US" dirty="0"/>
              <a:t>STUDENT(Name, 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Home_phone</a:t>
            </a:r>
            <a:r>
              <a:rPr lang="en-US" dirty="0"/>
              <a:t>, Address, </a:t>
            </a:r>
            <a:r>
              <a:rPr lang="en-US" dirty="0" err="1"/>
              <a:t>Office_phone</a:t>
            </a:r>
            <a:r>
              <a:rPr lang="en-US" dirty="0"/>
              <a:t>, Age, </a:t>
            </a:r>
            <a:r>
              <a:rPr lang="en-US" dirty="0" err="1"/>
              <a:t>Gpa</a:t>
            </a:r>
            <a:r>
              <a:rPr lang="en-US" dirty="0"/>
              <a:t>)</a:t>
            </a:r>
          </a:p>
          <a:p>
            <a:r>
              <a:rPr lang="en-US" dirty="0"/>
              <a:t>Using the data type of each attribute;</a:t>
            </a:r>
          </a:p>
          <a:p>
            <a:pPr lvl="1"/>
            <a:r>
              <a:rPr lang="en-US" dirty="0"/>
              <a:t>STUDENT(</a:t>
            </a:r>
            <a:r>
              <a:rPr lang="en-US" dirty="0" err="1"/>
              <a:t>Name:string</a:t>
            </a:r>
            <a:r>
              <a:rPr lang="en-US" dirty="0"/>
              <a:t>, </a:t>
            </a:r>
            <a:r>
              <a:rPr lang="en-US" dirty="0" err="1"/>
              <a:t>Ssn:string</a:t>
            </a:r>
            <a:r>
              <a:rPr lang="en-US" dirty="0"/>
              <a:t>, </a:t>
            </a:r>
            <a:r>
              <a:rPr lang="en-US" dirty="0" err="1"/>
              <a:t>Home_phone:string</a:t>
            </a:r>
            <a:r>
              <a:rPr lang="en-US" dirty="0"/>
              <a:t>, </a:t>
            </a:r>
            <a:r>
              <a:rPr lang="en-US" dirty="0" err="1"/>
              <a:t>Address:string</a:t>
            </a:r>
            <a:r>
              <a:rPr lang="en-US" dirty="0"/>
              <a:t>, </a:t>
            </a:r>
            <a:r>
              <a:rPr lang="en-US" dirty="0" err="1"/>
              <a:t>Office_phone:string</a:t>
            </a:r>
            <a:r>
              <a:rPr lang="en-US" dirty="0"/>
              <a:t>, </a:t>
            </a:r>
            <a:r>
              <a:rPr lang="en-US" dirty="0" err="1"/>
              <a:t>Age:integer</a:t>
            </a:r>
            <a:r>
              <a:rPr lang="en-US" dirty="0"/>
              <a:t>, </a:t>
            </a:r>
            <a:r>
              <a:rPr lang="en-US" dirty="0" err="1"/>
              <a:t>Gpa:real</a:t>
            </a:r>
            <a:r>
              <a:rPr lang="en-US" dirty="0"/>
              <a:t>)</a:t>
            </a:r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8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 Notation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relation schema R of degree n;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R(A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  <a:r>
              <a:rPr lang="en-US" sz="2400" b="1" dirty="0">
                <a:solidFill>
                  <a:srgbClr val="C00000"/>
                </a:solidFill>
              </a:rPr>
              <a:t>, A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, …, A</a:t>
            </a:r>
            <a:r>
              <a:rPr lang="en-US" sz="2400" b="1" baseline="-25000" dirty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sz="2400" dirty="0" smtClean="0"/>
              <a:t>Upper letters </a:t>
            </a:r>
            <a:r>
              <a:rPr lang="en-US" sz="2400" b="1" dirty="0" smtClean="0">
                <a:solidFill>
                  <a:srgbClr val="C00000"/>
                </a:solidFill>
              </a:rPr>
              <a:t>Q,R,S</a:t>
            </a:r>
            <a:r>
              <a:rPr lang="en-US" sz="2400" dirty="0" smtClean="0"/>
              <a:t> denote relation names. </a:t>
            </a:r>
          </a:p>
          <a:p>
            <a:r>
              <a:rPr lang="en-US" sz="2400" dirty="0" smtClean="0"/>
              <a:t>Lowercase letters </a:t>
            </a:r>
            <a:r>
              <a:rPr lang="en-US" sz="2400" b="1" dirty="0" err="1" smtClean="0">
                <a:solidFill>
                  <a:srgbClr val="C00000"/>
                </a:solidFill>
              </a:rPr>
              <a:t>q,r,s</a:t>
            </a:r>
            <a:r>
              <a:rPr lang="en-US" sz="2400" dirty="0" smtClean="0"/>
              <a:t> denote relation states.</a:t>
            </a:r>
          </a:p>
          <a:p>
            <a:r>
              <a:rPr lang="en-US" sz="2400" dirty="0" smtClean="0"/>
              <a:t>Letters </a:t>
            </a:r>
            <a:r>
              <a:rPr lang="en-US" sz="2400" b="1" dirty="0" err="1" smtClean="0">
                <a:solidFill>
                  <a:srgbClr val="C00000"/>
                </a:solidFill>
              </a:rPr>
              <a:t>t,u,v</a:t>
            </a:r>
            <a:r>
              <a:rPr lang="en-US" sz="2400" dirty="0" smtClean="0"/>
              <a:t> denote tuples.</a:t>
            </a:r>
          </a:p>
          <a:p>
            <a:r>
              <a:rPr lang="en-US" sz="2400" dirty="0" smtClean="0"/>
              <a:t>An attribute A can be qualified with the relation name R by the dot notation </a:t>
            </a:r>
            <a:r>
              <a:rPr lang="en-US" sz="2400" b="1" dirty="0" smtClean="0">
                <a:solidFill>
                  <a:srgbClr val="C00000"/>
                </a:solidFill>
              </a:rPr>
              <a:t>R.A</a:t>
            </a:r>
          </a:p>
          <a:p>
            <a:r>
              <a:rPr lang="en-US" sz="2400" dirty="0" smtClean="0"/>
              <a:t>An n-tuple t in a relation r(R) is denoted by </a:t>
            </a:r>
            <a:r>
              <a:rPr lang="en-US" sz="2400" b="1" dirty="0" smtClean="0">
                <a:solidFill>
                  <a:srgbClr val="C00000"/>
                </a:solidFill>
              </a:rPr>
              <a:t>t=&lt;v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</a:rPr>
              <a:t>,v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,…,</a:t>
            </a:r>
            <a:r>
              <a:rPr lang="en-US" sz="2400" b="1" dirty="0" err="1" smtClean="0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&gt; </a:t>
            </a:r>
            <a:r>
              <a:rPr lang="en-US" sz="2400" dirty="0" smtClean="0"/>
              <a:t>where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the value corresponding to attribute 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t[A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] = </a:t>
            </a:r>
            <a:r>
              <a:rPr lang="en-US" sz="2400" b="1" dirty="0" err="1" smtClean="0">
                <a:solidFill>
                  <a:srgbClr val="C00000"/>
                </a:solidFill>
              </a:rPr>
              <a:t>t.A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= v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</a:p>
          <a:p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0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868362"/>
          </a:xfrm>
        </p:spPr>
        <p:txBody>
          <a:bodyPr>
            <a:normAutofit/>
          </a:bodyPr>
          <a:lstStyle/>
          <a:p>
            <a:pPr marL="0" indent="0" algn="l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Course I (50 min)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800" b="1" dirty="0"/>
              <a:t>Introduction to database systems.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Introduction to database concepts;</a:t>
            </a:r>
          </a:p>
          <a:p>
            <a:pPr lvl="1"/>
            <a:r>
              <a:rPr lang="en-US" dirty="0" smtClean="0"/>
              <a:t>What is a database?</a:t>
            </a:r>
          </a:p>
          <a:p>
            <a:pPr lvl="1"/>
            <a:r>
              <a:rPr lang="en-US" dirty="0" smtClean="0"/>
              <a:t>Definition of some frequently used terms</a:t>
            </a:r>
          </a:p>
          <a:p>
            <a:pPr lvl="1"/>
            <a:r>
              <a:rPr lang="en-US" dirty="0" smtClean="0"/>
              <a:t>Database properties. </a:t>
            </a:r>
          </a:p>
          <a:p>
            <a:pPr lvl="1"/>
            <a:r>
              <a:rPr lang="en-US" dirty="0" smtClean="0"/>
              <a:t>Database management system (DBMS)</a:t>
            </a:r>
          </a:p>
          <a:p>
            <a:r>
              <a:rPr lang="en-US" dirty="0" smtClean="0"/>
              <a:t>Overview of database architectures</a:t>
            </a:r>
          </a:p>
          <a:p>
            <a:pPr lvl="1"/>
            <a:r>
              <a:rPr lang="en-US" dirty="0" smtClean="0"/>
              <a:t>Data models, schemas and instances.</a:t>
            </a:r>
          </a:p>
          <a:p>
            <a:pPr lvl="1"/>
            <a:r>
              <a:rPr lang="en-US" dirty="0" smtClean="0"/>
              <a:t>Three-schema architecture and data independence.</a:t>
            </a:r>
          </a:p>
          <a:p>
            <a:r>
              <a:rPr lang="en-US" dirty="0" smtClean="0"/>
              <a:t>The basic relational model</a:t>
            </a:r>
          </a:p>
          <a:p>
            <a:pPr lvl="1"/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62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an example,</a:t>
            </a:r>
          </a:p>
          <a:p>
            <a:pPr lvl="1"/>
            <a:r>
              <a:rPr lang="en-US" dirty="0" smtClean="0"/>
              <a:t>t=&lt;‘Barbara Benson’, ‘533-69-1238’, ‘(817)839-8461’, ‘7384 Fontana Lane’, NULL, 19, 3.25&gt;</a:t>
            </a:r>
          </a:p>
          <a:p>
            <a:pPr lvl="1"/>
            <a:r>
              <a:rPr lang="en-US" dirty="0" smtClean="0"/>
              <a:t>t[Name]=</a:t>
            </a:r>
            <a:r>
              <a:rPr lang="en-US" dirty="0"/>
              <a:t> </a:t>
            </a:r>
            <a:r>
              <a:rPr lang="en-US" dirty="0" smtClean="0"/>
              <a:t>&lt;‘</a:t>
            </a:r>
            <a:r>
              <a:rPr lang="en-US" dirty="0"/>
              <a:t>Barbara </a:t>
            </a:r>
            <a:r>
              <a:rPr lang="en-US" dirty="0" smtClean="0"/>
              <a:t>Benson’&gt;</a:t>
            </a:r>
          </a:p>
          <a:p>
            <a:pPr lvl="1"/>
            <a:r>
              <a:rPr lang="en-US" dirty="0" smtClean="0"/>
              <a:t>t[</a:t>
            </a:r>
            <a:r>
              <a:rPr lang="en-US" dirty="0" err="1" smtClean="0"/>
              <a:t>Ssn,Gpa,Age</a:t>
            </a:r>
            <a:r>
              <a:rPr lang="en-US" dirty="0" smtClean="0"/>
              <a:t>]= &lt;‘</a:t>
            </a:r>
            <a:r>
              <a:rPr lang="en-US" dirty="0"/>
              <a:t>533-69-1238’, </a:t>
            </a:r>
            <a:r>
              <a:rPr lang="en-US" dirty="0" smtClean="0"/>
              <a:t>3.25, 19&gt;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Relational Model Notation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8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tuples in a relation must be distinct. </a:t>
            </a:r>
          </a:p>
          <a:p>
            <a:pPr lvl="1"/>
            <a:r>
              <a:rPr lang="en-US" dirty="0" smtClean="0"/>
              <a:t>No two tuples can have the same combinations of values for all their attributes.</a:t>
            </a:r>
          </a:p>
          <a:p>
            <a:r>
              <a:rPr lang="en-US" dirty="0" smtClean="0"/>
              <a:t>There are other subsets of attributes of a relation schema R with that property. </a:t>
            </a:r>
          </a:p>
          <a:p>
            <a:pPr lvl="1"/>
            <a:r>
              <a:rPr lang="en-US" dirty="0" smtClean="0"/>
              <a:t>Denote one such subset of attributes by SK</a:t>
            </a:r>
          </a:p>
          <a:p>
            <a:pPr lvl="1"/>
            <a:r>
              <a:rPr lang="en-US" dirty="0" smtClean="0"/>
              <a:t>t1[SK] ≠ t2[SK]</a:t>
            </a:r>
          </a:p>
          <a:p>
            <a:r>
              <a:rPr lang="en-US" dirty="0" smtClean="0"/>
              <a:t>Any such set of attributes SK is called a </a:t>
            </a:r>
            <a:r>
              <a:rPr lang="en-US" dirty="0" err="1" smtClean="0"/>
              <a:t>superkey</a:t>
            </a:r>
            <a:r>
              <a:rPr lang="en-US" dirty="0" smtClean="0"/>
              <a:t> of the relation schema R.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superkey</a:t>
            </a:r>
            <a:r>
              <a:rPr lang="en-US" dirty="0" smtClean="0"/>
              <a:t> can have redundant attributes ;</a:t>
            </a:r>
          </a:p>
          <a:p>
            <a:pPr lvl="1"/>
            <a:r>
              <a:rPr lang="en-US" dirty="0" smtClean="0"/>
              <a:t>A more useful concept is key, which has no redundancy.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Ssn</a:t>
            </a:r>
            <a:r>
              <a:rPr lang="en-US" dirty="0" smtClean="0"/>
              <a:t>} is a key of STUDENT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/>
              <a:t>Ssn</a:t>
            </a:r>
            <a:r>
              <a:rPr lang="en-US" dirty="0" smtClean="0"/>
              <a:t>, Name, Age} is a </a:t>
            </a:r>
            <a:r>
              <a:rPr lang="en-US" dirty="0" err="1" smtClean="0"/>
              <a:t>superkey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92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primary key of a relational table uniquely identifies each record in the table.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can either be a normal attribute that is guaranteed to be unique (such as Social Security Number in a table with no more than one record per person) or it can be generated by the DBMS (such as a globally unique </a:t>
            </a:r>
            <a:r>
              <a:rPr lang="en-US" sz="2400" dirty="0" smtClean="0"/>
              <a:t>identifier).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Primary </a:t>
            </a:r>
            <a:r>
              <a:rPr lang="en-US" sz="2400" b="1" u="sng" dirty="0">
                <a:solidFill>
                  <a:srgbClr val="FF0000"/>
                </a:solidFill>
              </a:rPr>
              <a:t>keys</a:t>
            </a:r>
            <a:r>
              <a:rPr lang="en-US" sz="2400" dirty="0"/>
              <a:t> may consist of a single attribute or multiple attributes in combination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attributes that form the primary key of a relation schema are </a:t>
            </a:r>
            <a:r>
              <a:rPr lang="en-US" sz="2400" b="1" dirty="0" smtClean="0">
                <a:solidFill>
                  <a:srgbClr val="FF0000"/>
                </a:solidFill>
              </a:rPr>
              <a:t>underlined</a:t>
            </a:r>
            <a:r>
              <a:rPr lang="en-US" sz="2400" dirty="0" smtClean="0"/>
              <a:t>. </a:t>
            </a:r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43</a:t>
            </a:fld>
            <a:endParaRPr lang="tr-T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716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9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define referential integrity, definition of the concept of </a:t>
            </a:r>
            <a:r>
              <a:rPr lang="en-US" sz="2400" b="1" dirty="0" smtClean="0">
                <a:solidFill>
                  <a:srgbClr val="FF0000"/>
                </a:solidFill>
              </a:rPr>
              <a:t>foreign key </a:t>
            </a:r>
            <a:r>
              <a:rPr lang="en-US" sz="2400" dirty="0" smtClean="0"/>
              <a:t>is necessary. </a:t>
            </a:r>
          </a:p>
          <a:p>
            <a:r>
              <a:rPr lang="en-US" sz="2400" dirty="0"/>
              <a:t>A foreign key is </a:t>
            </a:r>
            <a:r>
              <a:rPr lang="en-US" sz="2400" dirty="0" smtClean="0"/>
              <a:t>an attribute or a group of attributes in </a:t>
            </a:r>
            <a:r>
              <a:rPr lang="en-US" sz="2400" dirty="0"/>
              <a:t>a relational database table that provides a link between data in two tables. </a:t>
            </a:r>
            <a:endParaRPr lang="en-US" sz="2400" dirty="0" smtClean="0"/>
          </a:p>
          <a:p>
            <a:r>
              <a:rPr lang="en-US" sz="2400" dirty="0" smtClean="0"/>
              <a:t>For the given two relation schemas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 set of attributes in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is a foreign key of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that references relation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if it satisfies two conditions;</a:t>
            </a:r>
          </a:p>
          <a:p>
            <a:pPr lvl="1"/>
            <a:r>
              <a:rPr lang="en-US" sz="2400" dirty="0" smtClean="0"/>
              <a:t>The attributes in foreign key have the same domain as the primary key attributes  of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A value of foreign key in a tuple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of the current state 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either occurs as a value of primary key for some tuple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in the current state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or is NULL. </a:t>
            </a:r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4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Diagrammatically, a directed arc from foreign key to the relation it references. </a:t>
            </a:r>
            <a:endParaRPr lang="tr-TR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05" y="2438400"/>
            <a:ext cx="6431065" cy="421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45</a:t>
            </a:fld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1600200" y="381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Relational Database Schema</a:t>
            </a:r>
            <a:endParaRPr lang="tr-T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6783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Domain constraint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can be violated if an attribute value is given that does not in the corresponding domain or is not of the appropriate data type.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Entity integrity constraint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Designate a </a:t>
            </a:r>
            <a:r>
              <a:rPr lang="en-US" sz="2400" b="1" dirty="0" smtClean="0"/>
              <a:t>primary key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b="1" dirty="0" smtClean="0"/>
              <a:t>Primary key </a:t>
            </a:r>
            <a:r>
              <a:rPr lang="en-US" sz="2400" dirty="0" smtClean="0"/>
              <a:t>can not be NULL.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Key constraint</a:t>
            </a:r>
            <a:r>
              <a:rPr lang="en-US" sz="2400" b="1" dirty="0" smtClean="0"/>
              <a:t>;</a:t>
            </a:r>
          </a:p>
          <a:p>
            <a:pPr lvl="1"/>
            <a:r>
              <a:rPr lang="en-US" sz="2400" dirty="0" smtClean="0"/>
              <a:t>If a key value in the new tuple is already exists in another tuple in the relation r(R).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Referential integrity constraint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Violated if the value of any foreign key in t refers to a tuple that does not exist in the referenced relation.</a:t>
            </a:r>
            <a:endParaRPr lang="tr-TR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Constraints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9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Operations</a:t>
            </a:r>
            <a:endParaRPr lang="tr-T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INSERT</a:t>
            </a:r>
          </a:p>
          <a:p>
            <a:pPr lvl="1"/>
            <a:r>
              <a:rPr lang="en-US" sz="2400" dirty="0" smtClean="0"/>
              <a:t>Can violate all four constraints.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sz="2400" dirty="0" smtClean="0"/>
              <a:t>Can violate only referential integrity constraint.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UPDATE</a:t>
            </a:r>
          </a:p>
          <a:p>
            <a:pPr lvl="1"/>
            <a:r>
              <a:rPr lang="en-US" sz="2400" dirty="0" smtClean="0"/>
              <a:t>If an attribute is not a primary key nor a foreign key usually causes no problems.</a:t>
            </a:r>
          </a:p>
          <a:p>
            <a:pPr lvl="1"/>
            <a:r>
              <a:rPr lang="en-US" sz="2400" dirty="0" smtClean="0"/>
              <a:t>Just confirm the data type and domain.</a:t>
            </a:r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7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1600200"/>
            <a:ext cx="3372716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 &lt;‘Cecilia’, ‘F’, ‘</a:t>
            </a:r>
            <a:r>
              <a:rPr lang="en-US" sz="2400" dirty="0" err="1" smtClean="0"/>
              <a:t>Kolonsky</a:t>
            </a:r>
            <a:r>
              <a:rPr lang="en-US" sz="2400" dirty="0" smtClean="0"/>
              <a:t>’, NULL, ‘1960-04-05’, ‘6357 Windy Lane, Katy TX’, F, 28000, NULL, 4&gt; into EMPLOYEE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violates the </a:t>
            </a:r>
            <a:r>
              <a:rPr lang="en-US" sz="2400" u="sng" dirty="0" smtClean="0"/>
              <a:t>entity integrity constraint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Primary key </a:t>
            </a:r>
            <a:r>
              <a:rPr lang="en-US" sz="2400" dirty="0" err="1" smtClean="0"/>
              <a:t>Ssn</a:t>
            </a:r>
            <a:r>
              <a:rPr lang="en-US" sz="2400" dirty="0" smtClean="0"/>
              <a:t> is NULL</a:t>
            </a:r>
          </a:p>
          <a:p>
            <a:pPr lvl="1"/>
            <a:r>
              <a:rPr lang="en-US" sz="2400" dirty="0" smtClean="0"/>
              <a:t>Insert rejected.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676400" y="-1"/>
            <a:ext cx="0" cy="381001"/>
          </a:xfrm>
          <a:prstGeom prst="straightConnector1">
            <a:avLst/>
          </a:prstGeom>
          <a:ln w="539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153400" y="2286001"/>
            <a:ext cx="381000" cy="0"/>
          </a:xfrm>
          <a:prstGeom prst="straightConnector1">
            <a:avLst/>
          </a:prstGeom>
          <a:ln w="539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48</a:t>
            </a:fld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5867400" y="3810000"/>
            <a:ext cx="31242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0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1600200"/>
            <a:ext cx="3372716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 &lt;‘Alicia’, ‘J’, ‘</a:t>
            </a:r>
            <a:r>
              <a:rPr lang="en-US" sz="2400" dirty="0" err="1" smtClean="0"/>
              <a:t>Zelaya</a:t>
            </a:r>
            <a:r>
              <a:rPr lang="en-US" sz="2400" dirty="0" smtClean="0"/>
              <a:t>’, ‘999887777’, ‘1960-04-05’, ‘6357 Windy Lane, Katy TX’, F, 28000, ‘987654321’, 4&gt; into EMPLOYEE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violates the </a:t>
            </a:r>
            <a:r>
              <a:rPr lang="en-US" sz="2400" u="sng" dirty="0" smtClean="0"/>
              <a:t>key constraint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same </a:t>
            </a:r>
            <a:r>
              <a:rPr lang="en-US" sz="2400" dirty="0" err="1" smtClean="0"/>
              <a:t>Ssn</a:t>
            </a:r>
            <a:r>
              <a:rPr lang="en-US" sz="2400" dirty="0" smtClean="0"/>
              <a:t> already exists</a:t>
            </a:r>
          </a:p>
          <a:p>
            <a:pPr lvl="1"/>
            <a:r>
              <a:rPr lang="en-US" sz="2400" dirty="0" smtClean="0"/>
              <a:t>Insert rejected.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838200"/>
            <a:ext cx="5618884" cy="30480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49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5867400" y="3886200"/>
            <a:ext cx="28956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63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A database is a collection of related data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Data</a:t>
            </a:r>
            <a:r>
              <a:rPr lang="en-US" sz="2800" dirty="0" smtClean="0"/>
              <a:t>,</a:t>
            </a:r>
          </a:p>
          <a:p>
            <a:pPr lvl="1"/>
            <a:r>
              <a:rPr lang="en-US" dirty="0" smtClean="0"/>
              <a:t>i.e. consider the names, telephone numbers, and addresses of the people you know.</a:t>
            </a:r>
          </a:p>
          <a:p>
            <a:pPr lvl="2"/>
            <a:r>
              <a:rPr lang="en-US" sz="2800" dirty="0" smtClean="0"/>
              <a:t>Indexed address book</a:t>
            </a:r>
          </a:p>
          <a:p>
            <a:pPr lvl="2"/>
            <a:r>
              <a:rPr lang="en-US" sz="2800" dirty="0" smtClean="0"/>
              <a:t>Stored on a hard drive using MS Access or Excel</a:t>
            </a:r>
            <a:endParaRPr lang="tr-TR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5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609600"/>
            <a:ext cx="3372716" cy="6096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INSERT &lt;‘Cecilia’, ‘F’, ‘</a:t>
            </a:r>
            <a:r>
              <a:rPr lang="en-US" sz="2400" dirty="0" err="1" smtClean="0"/>
              <a:t>Kolonsky</a:t>
            </a:r>
            <a:r>
              <a:rPr lang="en-US" sz="2400" dirty="0" smtClean="0"/>
              <a:t>’, ‘677678989’, ‘1960-04-05’, ‘6357 Windy Lane, Katy TX’, F, 28000, </a:t>
            </a:r>
            <a:r>
              <a:rPr lang="en-US" sz="2400" dirty="0"/>
              <a:t>‘987654321’</a:t>
            </a:r>
            <a:r>
              <a:rPr lang="en-US" sz="2400" dirty="0" smtClean="0"/>
              <a:t>, 7&gt; into EMPLOYEE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violates the </a:t>
            </a:r>
            <a:r>
              <a:rPr lang="en-US" sz="2400" u="sng" dirty="0" smtClean="0"/>
              <a:t>referential integrity constraint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Dno</a:t>
            </a:r>
            <a:r>
              <a:rPr lang="en-US" sz="2400" dirty="0" smtClean="0"/>
              <a:t>=7, no corresponding referenced tuple exists in DEPARTMENT with </a:t>
            </a:r>
            <a:r>
              <a:rPr lang="en-US" sz="2400" dirty="0" err="1" smtClean="0"/>
              <a:t>Dnumber</a:t>
            </a:r>
            <a:r>
              <a:rPr lang="en-US" sz="2400" dirty="0" smtClean="0"/>
              <a:t> = 7</a:t>
            </a:r>
          </a:p>
          <a:p>
            <a:pPr lvl="1"/>
            <a:r>
              <a:rPr lang="en-US" sz="2400" dirty="0" smtClean="0"/>
              <a:t>Insert rejected.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295400" y="1988128"/>
            <a:ext cx="0" cy="381001"/>
          </a:xfrm>
          <a:prstGeom prst="straightConnector1">
            <a:avLst/>
          </a:prstGeom>
          <a:ln w="539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61709" y="-1"/>
            <a:ext cx="0" cy="381001"/>
          </a:xfrm>
          <a:prstGeom prst="straightConnector1">
            <a:avLst/>
          </a:prstGeom>
          <a:ln w="539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50</a:t>
            </a:fld>
            <a:endParaRPr lang="tr-TR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295401" y="1981200"/>
            <a:ext cx="4190999" cy="6928"/>
          </a:xfrm>
          <a:prstGeom prst="straightConnector1">
            <a:avLst/>
          </a:prstGeom>
          <a:ln w="539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67400" y="3048000"/>
            <a:ext cx="31242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6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609600"/>
            <a:ext cx="3372716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INSERT &lt;‘Cecilia’, ‘F’, ‘</a:t>
            </a:r>
            <a:r>
              <a:rPr lang="en-US" sz="2400" dirty="0" err="1" smtClean="0"/>
              <a:t>Kolonsky</a:t>
            </a:r>
            <a:r>
              <a:rPr lang="en-US" sz="2400" dirty="0" smtClean="0"/>
              <a:t>’, ‘677678989’, ‘1960-04-05’, ‘6357 Windy Lane, Katy TX’, F, 28000, NULL, 4&gt; into EMPLOYEE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accepted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51</a:t>
            </a:fld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5867400" y="3200400"/>
            <a:ext cx="31242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84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609600"/>
            <a:ext cx="3372716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DELETE the WORKS_ON tuple with </a:t>
            </a:r>
            <a:r>
              <a:rPr lang="en-US" sz="2400" dirty="0" err="1" smtClean="0"/>
              <a:t>Essn</a:t>
            </a:r>
            <a:r>
              <a:rPr lang="en-US" sz="2400" dirty="0" smtClean="0"/>
              <a:t>=‘999887777’ and </a:t>
            </a:r>
            <a:r>
              <a:rPr lang="en-US" sz="2400" dirty="0" err="1" smtClean="0"/>
              <a:t>Pno</a:t>
            </a:r>
            <a:r>
              <a:rPr lang="en-US" sz="2400" dirty="0" smtClean="0"/>
              <a:t>=10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accepted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5486400"/>
            <a:ext cx="1752600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18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609600"/>
            <a:ext cx="3372716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DELETE the EMPLOYEE tuple with </a:t>
            </a:r>
            <a:r>
              <a:rPr lang="en-US" sz="2400" dirty="0" err="1" smtClean="0"/>
              <a:t>Ssn</a:t>
            </a:r>
            <a:r>
              <a:rPr lang="en-US" sz="2400" dirty="0" smtClean="0"/>
              <a:t>=‘999887777’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rejected</a:t>
            </a:r>
          </a:p>
          <a:p>
            <a:pPr lvl="1"/>
            <a:r>
              <a:rPr lang="en-US" sz="2400" dirty="0" smtClean="0"/>
              <a:t>There are tuples in WORKS_ON that refer to this tuple.</a:t>
            </a:r>
          </a:p>
          <a:p>
            <a:pPr lvl="1"/>
            <a:r>
              <a:rPr lang="en-US" sz="2400" dirty="0" smtClean="0"/>
              <a:t>Referential integrity violation.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854" y="838200"/>
            <a:ext cx="5472545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Rectangle 4"/>
          <p:cNvSpPr/>
          <p:nvPr/>
        </p:nvSpPr>
        <p:spPr>
          <a:xfrm>
            <a:off x="73169" y="5334000"/>
            <a:ext cx="1679431" cy="3810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53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5867400" y="1828800"/>
            <a:ext cx="3124200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0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609600"/>
            <a:ext cx="3372716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DELETE the EMPLOYEE tuple with </a:t>
            </a:r>
            <a:r>
              <a:rPr lang="en-US" sz="2400" dirty="0" err="1" smtClean="0"/>
              <a:t>Ssn</a:t>
            </a:r>
            <a:r>
              <a:rPr lang="en-US" sz="2400" dirty="0" smtClean="0"/>
              <a:t>=‘333445555’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rejected</a:t>
            </a:r>
          </a:p>
          <a:p>
            <a:pPr lvl="1"/>
            <a:r>
              <a:rPr lang="en-US" sz="2400" dirty="0" smtClean="0"/>
              <a:t>There are tuples in WORKS_ON, DEPARTMENT and DEPENDENT that refer to this tuple.</a:t>
            </a:r>
          </a:p>
          <a:p>
            <a:pPr lvl="1"/>
            <a:r>
              <a:rPr lang="en-US" sz="2400" dirty="0" smtClean="0"/>
              <a:t>Referential integrity violation.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54</a:t>
            </a:fld>
            <a:endParaRPr lang="tr-TR"/>
          </a:p>
        </p:txBody>
      </p:sp>
      <p:sp>
        <p:nvSpPr>
          <p:cNvPr id="10" name="Freeform 9"/>
          <p:cNvSpPr/>
          <p:nvPr/>
        </p:nvSpPr>
        <p:spPr>
          <a:xfrm rot="21343167">
            <a:off x="1354556" y="751479"/>
            <a:ext cx="3812651" cy="294087"/>
          </a:xfrm>
          <a:custGeom>
            <a:avLst/>
            <a:gdLst>
              <a:gd name="connsiteX0" fmla="*/ 280280 w 3812651"/>
              <a:gd name="connsiteY0" fmla="*/ 0 h 217887"/>
              <a:gd name="connsiteX1" fmla="*/ 321844 w 3812651"/>
              <a:gd name="connsiteY1" fmla="*/ 166255 h 217887"/>
              <a:gd name="connsiteX2" fmla="*/ 3522244 w 3812651"/>
              <a:gd name="connsiteY2" fmla="*/ 207818 h 217887"/>
              <a:gd name="connsiteX3" fmla="*/ 3466826 w 3812651"/>
              <a:gd name="connsiteY3" fmla="*/ 0 h 21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2651" h="217887">
                <a:moveTo>
                  <a:pt x="280280" y="0"/>
                </a:moveTo>
                <a:cubicBezTo>
                  <a:pt x="30898" y="65809"/>
                  <a:pt x="-218483" y="131619"/>
                  <a:pt x="321844" y="166255"/>
                </a:cubicBezTo>
                <a:cubicBezTo>
                  <a:pt x="862171" y="200891"/>
                  <a:pt x="2998080" y="235527"/>
                  <a:pt x="3522244" y="207818"/>
                </a:cubicBezTo>
                <a:cubicBezTo>
                  <a:pt x="4046408" y="180109"/>
                  <a:pt x="3756617" y="90054"/>
                  <a:pt x="3466826" y="0"/>
                </a:cubicBezTo>
              </a:path>
            </a:pathLst>
          </a:custGeom>
          <a:noFill/>
          <a:ln>
            <a:solidFill>
              <a:srgbClr val="FF0000"/>
            </a:solidFill>
            <a:headEnd type="stealth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Freeform 10"/>
          <p:cNvSpPr/>
          <p:nvPr/>
        </p:nvSpPr>
        <p:spPr>
          <a:xfrm>
            <a:off x="1503534" y="898522"/>
            <a:ext cx="564240" cy="1415187"/>
          </a:xfrm>
          <a:custGeom>
            <a:avLst/>
            <a:gdLst>
              <a:gd name="connsiteX0" fmla="*/ 505375 w 564240"/>
              <a:gd name="connsiteY0" fmla="*/ 1454727 h 1454727"/>
              <a:gd name="connsiteX1" fmla="*/ 519230 w 564240"/>
              <a:gd name="connsiteY1" fmla="*/ 845127 h 1454727"/>
              <a:gd name="connsiteX2" fmla="*/ 6611 w 564240"/>
              <a:gd name="connsiteY2" fmla="*/ 762000 h 1454727"/>
              <a:gd name="connsiteX3" fmla="*/ 214430 w 564240"/>
              <a:gd name="connsiteY3" fmla="*/ 0 h 1454727"/>
              <a:gd name="connsiteX4" fmla="*/ 214430 w 564240"/>
              <a:gd name="connsiteY4" fmla="*/ 0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240" h="1454727">
                <a:moveTo>
                  <a:pt x="505375" y="1454727"/>
                </a:moveTo>
                <a:cubicBezTo>
                  <a:pt x="553866" y="1207654"/>
                  <a:pt x="602357" y="960581"/>
                  <a:pt x="519230" y="845127"/>
                </a:cubicBezTo>
                <a:cubicBezTo>
                  <a:pt x="436103" y="729673"/>
                  <a:pt x="57411" y="902854"/>
                  <a:pt x="6611" y="762000"/>
                </a:cubicBezTo>
                <a:cubicBezTo>
                  <a:pt x="-44189" y="621146"/>
                  <a:pt x="214430" y="0"/>
                  <a:pt x="214430" y="0"/>
                </a:cubicBezTo>
                <a:lnTo>
                  <a:pt x="214430" y="0"/>
                </a:lnTo>
              </a:path>
            </a:pathLst>
          </a:custGeom>
          <a:noFill/>
          <a:ln>
            <a:solidFill>
              <a:srgbClr val="FF000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Freeform 11"/>
          <p:cNvSpPr/>
          <p:nvPr/>
        </p:nvSpPr>
        <p:spPr>
          <a:xfrm>
            <a:off x="346364" y="762000"/>
            <a:ext cx="955963" cy="3810000"/>
          </a:xfrm>
          <a:custGeom>
            <a:avLst/>
            <a:gdLst>
              <a:gd name="connsiteX0" fmla="*/ 0 w 955963"/>
              <a:gd name="connsiteY0" fmla="*/ 3810000 h 3810000"/>
              <a:gd name="connsiteX1" fmla="*/ 235527 w 955963"/>
              <a:gd name="connsiteY1" fmla="*/ 886691 h 3810000"/>
              <a:gd name="connsiteX2" fmla="*/ 955963 w 955963"/>
              <a:gd name="connsiteY2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963" h="3810000">
                <a:moveTo>
                  <a:pt x="0" y="3810000"/>
                </a:moveTo>
                <a:cubicBezTo>
                  <a:pt x="38100" y="2665845"/>
                  <a:pt x="76200" y="1521691"/>
                  <a:pt x="235527" y="886691"/>
                </a:cubicBezTo>
                <a:cubicBezTo>
                  <a:pt x="394854" y="251691"/>
                  <a:pt x="675408" y="125845"/>
                  <a:pt x="955963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Freeform 12"/>
          <p:cNvSpPr/>
          <p:nvPr/>
        </p:nvSpPr>
        <p:spPr>
          <a:xfrm>
            <a:off x="2022764" y="845127"/>
            <a:ext cx="683671" cy="4364182"/>
          </a:xfrm>
          <a:custGeom>
            <a:avLst/>
            <a:gdLst>
              <a:gd name="connsiteX0" fmla="*/ 249381 w 683671"/>
              <a:gd name="connsiteY0" fmla="*/ 4364182 h 4364182"/>
              <a:gd name="connsiteX1" fmla="*/ 678872 w 683671"/>
              <a:gd name="connsiteY1" fmla="*/ 1274618 h 4364182"/>
              <a:gd name="connsiteX2" fmla="*/ 0 w 683671"/>
              <a:gd name="connsiteY2" fmla="*/ 0 h 436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671" h="4364182">
                <a:moveTo>
                  <a:pt x="249381" y="4364182"/>
                </a:moveTo>
                <a:cubicBezTo>
                  <a:pt x="484908" y="3183082"/>
                  <a:pt x="720435" y="2001982"/>
                  <a:pt x="678872" y="1274618"/>
                </a:cubicBezTo>
                <a:cubicBezTo>
                  <a:pt x="637309" y="547254"/>
                  <a:pt x="318654" y="273627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6019800" y="1808018"/>
            <a:ext cx="3124200" cy="3068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33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609600"/>
            <a:ext cx="3372716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salary of the EMPLOYEE tuple with </a:t>
            </a:r>
            <a:r>
              <a:rPr lang="en-US" sz="2400" dirty="0" err="1" smtClean="0"/>
              <a:t>Ssn</a:t>
            </a:r>
            <a:r>
              <a:rPr lang="en-US" sz="2400" dirty="0" smtClean="0"/>
              <a:t>=‘999887777’ to 28000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accepted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854" y="838200"/>
            <a:ext cx="5472545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609600"/>
            <a:ext cx="3372716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</a:t>
            </a:r>
            <a:r>
              <a:rPr lang="en-US" sz="2400" dirty="0" err="1" smtClean="0"/>
              <a:t>Dno</a:t>
            </a:r>
            <a:r>
              <a:rPr lang="en-US" sz="2400" dirty="0" smtClean="0"/>
              <a:t> of the EMPLOYEE tuple with </a:t>
            </a:r>
            <a:r>
              <a:rPr lang="en-US" sz="2400" dirty="0" err="1" smtClean="0"/>
              <a:t>Ssn</a:t>
            </a:r>
            <a:r>
              <a:rPr lang="en-US" sz="2400" dirty="0" smtClean="0"/>
              <a:t>=‘999887777’ to 1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accepted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18671" y="2552700"/>
            <a:ext cx="1679431" cy="1905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1" y="2895600"/>
            <a:ext cx="3352800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3854" y="838200"/>
            <a:ext cx="5472545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609600"/>
            <a:ext cx="3372716" cy="609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the </a:t>
            </a:r>
            <a:r>
              <a:rPr lang="en-US" sz="2400" dirty="0" err="1" smtClean="0"/>
              <a:t>Dno</a:t>
            </a:r>
            <a:r>
              <a:rPr lang="en-US" sz="2400" dirty="0" smtClean="0"/>
              <a:t> of the EMPLOYEE tuple with </a:t>
            </a:r>
            <a:r>
              <a:rPr lang="en-US" sz="2400" dirty="0" err="1" smtClean="0"/>
              <a:t>Ssn</a:t>
            </a:r>
            <a:r>
              <a:rPr lang="en-US" sz="2400" dirty="0" smtClean="0"/>
              <a:t>=‘999887777’ to 7</a:t>
            </a:r>
          </a:p>
          <a:p>
            <a:r>
              <a:rPr lang="en-US" sz="2400" b="1" dirty="0" smtClean="0"/>
              <a:t>Result</a:t>
            </a:r>
            <a:r>
              <a:rPr lang="en-US" sz="2400" dirty="0" smtClean="0"/>
              <a:t>; rejected</a:t>
            </a:r>
          </a:p>
          <a:p>
            <a:pPr lvl="1"/>
            <a:r>
              <a:rPr lang="en-US" sz="2400" dirty="0" smtClean="0"/>
              <a:t>Violates referential integrity.</a:t>
            </a:r>
          </a:p>
          <a:p>
            <a:pPr lvl="1"/>
            <a:r>
              <a:rPr lang="en-US" sz="2400" dirty="0" smtClean="0"/>
              <a:t>There is no department with </a:t>
            </a:r>
            <a:r>
              <a:rPr lang="en-US" sz="2400" dirty="0" err="1" smtClean="0"/>
              <a:t>Dnumber</a:t>
            </a:r>
            <a:r>
              <a:rPr lang="en-US" sz="2400" dirty="0" smtClean="0"/>
              <a:t> 7 in DEPARTMENT and DEPT_LOCATIONS relations.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854" y="838200"/>
            <a:ext cx="5472545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95800" y="1981199"/>
            <a:ext cx="0" cy="381001"/>
          </a:xfrm>
          <a:prstGeom prst="straightConnector1">
            <a:avLst/>
          </a:prstGeom>
          <a:ln w="539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5400" y="1981200"/>
            <a:ext cx="0" cy="381001"/>
          </a:xfrm>
          <a:prstGeom prst="straightConnector1">
            <a:avLst/>
          </a:prstGeom>
          <a:ln w="539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868362"/>
          </a:xfrm>
        </p:spPr>
        <p:txBody>
          <a:bodyPr>
            <a:normAutofit/>
          </a:bodyPr>
          <a:lstStyle/>
          <a:p>
            <a:pPr marL="0" indent="0" algn="l"/>
            <a:r>
              <a:rPr lang="en-US" sz="2800" b="1" dirty="0" smtClean="0"/>
              <a:t>Relational Algebra.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to relational algebra;</a:t>
            </a:r>
          </a:p>
          <a:p>
            <a:r>
              <a:rPr lang="en-US" sz="2400" dirty="0"/>
              <a:t>Operations of Relational </a:t>
            </a:r>
            <a:r>
              <a:rPr lang="en-US" sz="2400" dirty="0" smtClean="0"/>
              <a:t>Algebra</a:t>
            </a:r>
          </a:p>
          <a:p>
            <a:pPr lvl="1"/>
            <a:r>
              <a:rPr lang="en-US" sz="2400" dirty="0" smtClean="0"/>
              <a:t>SELECT</a:t>
            </a:r>
          </a:p>
          <a:p>
            <a:pPr lvl="1"/>
            <a:r>
              <a:rPr lang="en-US" sz="2400" dirty="0" smtClean="0"/>
              <a:t>PROJECT</a:t>
            </a:r>
          </a:p>
          <a:p>
            <a:pPr lvl="1"/>
            <a:r>
              <a:rPr lang="en-US" sz="2400" dirty="0" smtClean="0"/>
              <a:t>JOIN</a:t>
            </a:r>
          </a:p>
          <a:p>
            <a:pPr lvl="1"/>
            <a:r>
              <a:rPr lang="en-US" sz="2400" dirty="0" smtClean="0"/>
              <a:t>Set Theory Operations</a:t>
            </a:r>
          </a:p>
          <a:p>
            <a:pPr lvl="1"/>
            <a:r>
              <a:rPr lang="en-US" sz="2400" dirty="0" smtClean="0"/>
              <a:t>CARTESIAN PRODUCT</a:t>
            </a:r>
          </a:p>
          <a:p>
            <a:r>
              <a:rPr lang="en-US" sz="2400" dirty="0" smtClean="0"/>
              <a:t>Query Tree</a:t>
            </a:r>
          </a:p>
          <a:p>
            <a:r>
              <a:rPr lang="en-US" sz="2400" dirty="0"/>
              <a:t>Examples of Queries in Relational Algebra</a:t>
            </a:r>
            <a:endParaRPr lang="en-US" sz="2400" dirty="0" smtClean="0"/>
          </a:p>
          <a:p>
            <a:endParaRPr lang="en-US" sz="2400" dirty="0" smtClean="0"/>
          </a:p>
          <a:p>
            <a:pPr lvl="1"/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44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Relational Algebra</a:t>
            </a:r>
            <a:endParaRPr lang="tr-T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basic set of operations for the relational model is the </a:t>
            </a:r>
            <a:r>
              <a:rPr lang="en-US" sz="2800" b="1" dirty="0" smtClean="0">
                <a:solidFill>
                  <a:srgbClr val="C00000"/>
                </a:solidFill>
              </a:rPr>
              <a:t>relational algebra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These operations enable a user to specify basic retrieval requests as </a:t>
            </a:r>
            <a:r>
              <a:rPr lang="en-US" sz="2800" b="1" dirty="0" smtClean="0">
                <a:solidFill>
                  <a:srgbClr val="C00000"/>
                </a:solidFill>
              </a:rPr>
              <a:t>relational algebra expressions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result of a retrieval is a new relation which may have been formed from one or more relations.</a:t>
            </a:r>
            <a:endParaRPr lang="tr-TR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37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Database Management System (DBMS)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391400" cy="40687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The DBMS is a general-purpose software system that facilitates the processes of defining, constructing, manipulating and sharing databases among various users and applications.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altLang="zh-TW" b="1" dirty="0">
                <a:solidFill>
                  <a:srgbClr val="C00000"/>
                </a:solidFill>
                <a:ea typeface="新細明體" charset="-120"/>
              </a:rPr>
              <a:t>DBMS = database (data) + set of programs (that access data)</a:t>
            </a:r>
          </a:p>
          <a:p>
            <a:pPr marL="0" indent="0" algn="ctr">
              <a:buNone/>
            </a:pP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1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formal foundation for relational model operations.</a:t>
            </a:r>
          </a:p>
          <a:p>
            <a:r>
              <a:rPr lang="en-US" dirty="0" smtClean="0"/>
              <a:t>is used as a basis for implementing and optimizing queries in the query processing and optimization modules.</a:t>
            </a:r>
          </a:p>
          <a:p>
            <a:r>
              <a:rPr lang="en-US" dirty="0" smtClean="0"/>
              <a:t>Some of its concepts are incorporated into the SQL. </a:t>
            </a:r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Why is Relational Algebra important?</a:t>
            </a:r>
            <a:endParaRPr lang="tr-T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5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029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The SELECT Operation;</a:t>
            </a:r>
          </a:p>
          <a:p>
            <a:pPr lvl="1"/>
            <a:r>
              <a:rPr lang="en-US" sz="2400" dirty="0" smtClean="0"/>
              <a:t>Horizontal partition,</a:t>
            </a:r>
          </a:p>
          <a:p>
            <a:pPr lvl="1"/>
            <a:r>
              <a:rPr lang="en-US" sz="2400" dirty="0" smtClean="0"/>
              <a:t>Restrict the tuples in a relation to only those tuples that satisfy the condition.</a:t>
            </a:r>
          </a:p>
          <a:p>
            <a:pPr marL="457200" lvl="1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σ</a:t>
            </a:r>
            <a:r>
              <a:rPr lang="en-US" b="1" baseline="-25000" dirty="0" smtClean="0">
                <a:solidFill>
                  <a:srgbClr val="C00000"/>
                </a:solidFill>
              </a:rPr>
              <a:t>&lt;selection condition&gt;</a:t>
            </a:r>
            <a:r>
              <a:rPr lang="en-US" b="1" dirty="0" smtClean="0">
                <a:solidFill>
                  <a:srgbClr val="C00000"/>
                </a:solidFill>
              </a:rPr>
              <a:t>(R)</a:t>
            </a:r>
          </a:p>
          <a:p>
            <a:endParaRPr lang="en-US" sz="2400" dirty="0" smtClean="0"/>
          </a:p>
          <a:p>
            <a:r>
              <a:rPr lang="en-US" sz="2400" dirty="0" smtClean="0"/>
              <a:t>i.e. Select the EMPLOYEE tuples whose department is 4.</a:t>
            </a:r>
          </a:p>
          <a:p>
            <a:pPr marL="457200" lvl="1" indent="0" algn="ctr">
              <a:buNone/>
            </a:pPr>
            <a:r>
              <a:rPr lang="en-US" sz="2400" b="1" dirty="0" err="1" smtClean="0"/>
              <a:t>σ</a:t>
            </a:r>
            <a:r>
              <a:rPr lang="en-US" sz="2400" b="1" baseline="-25000" dirty="0" err="1" smtClean="0"/>
              <a:t>Dno</a:t>
            </a:r>
            <a:r>
              <a:rPr lang="en-US" sz="2400" b="1" baseline="-25000" dirty="0" smtClean="0"/>
              <a:t>=4</a:t>
            </a:r>
            <a:r>
              <a:rPr lang="en-US" sz="2400" b="1" dirty="0" smtClean="0"/>
              <a:t>(EMPLOYEE)</a:t>
            </a:r>
            <a:endParaRPr lang="en-US" sz="2400" b="1" dirty="0"/>
          </a:p>
          <a:p>
            <a:r>
              <a:rPr lang="en-US" sz="2400" dirty="0"/>
              <a:t>i.e. Select the EMPLOYEE tuples whose </a:t>
            </a:r>
            <a:r>
              <a:rPr lang="en-US" sz="2400" dirty="0" smtClean="0"/>
              <a:t>salary is greater than $30000.</a:t>
            </a:r>
            <a:endParaRPr lang="en-US" sz="2400" dirty="0"/>
          </a:p>
          <a:p>
            <a:pPr marL="457200" lvl="1" indent="0" algn="ctr">
              <a:buNone/>
            </a:pPr>
            <a:r>
              <a:rPr lang="en-US" sz="2400" b="1" dirty="0" err="1" smtClean="0"/>
              <a:t>σ</a:t>
            </a:r>
            <a:r>
              <a:rPr lang="en-US" sz="2400" b="1" baseline="-25000" dirty="0" err="1" smtClean="0"/>
              <a:t>Salary</a:t>
            </a:r>
            <a:r>
              <a:rPr lang="en-US" sz="2400" b="1" baseline="-25000" dirty="0" smtClean="0"/>
              <a:t>&gt;30000</a:t>
            </a:r>
            <a:r>
              <a:rPr lang="en-US" sz="2400" b="1" dirty="0" smtClean="0"/>
              <a:t>(EMPLOYEE</a:t>
            </a:r>
            <a:r>
              <a:rPr lang="en-US" sz="2400" b="1" dirty="0"/>
              <a:t>)</a:t>
            </a:r>
          </a:p>
          <a:p>
            <a:pPr lvl="1"/>
            <a:endParaRPr lang="tr-TR" sz="24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9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029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The SELECT Operation;</a:t>
            </a:r>
          </a:p>
          <a:p>
            <a:pPr lvl="1"/>
            <a:r>
              <a:rPr lang="en-US" sz="2400" b="1" dirty="0" smtClean="0"/>
              <a:t>&lt;selection condition&gt; </a:t>
            </a:r>
          </a:p>
          <a:p>
            <a:pPr lvl="2"/>
            <a:r>
              <a:rPr lang="en-US" sz="2000" dirty="0" smtClean="0"/>
              <a:t>&lt;attribute name&gt; </a:t>
            </a:r>
            <a:r>
              <a:rPr lang="en-US" sz="2000" dirty="0"/>
              <a:t>&lt;comparison operation</a:t>
            </a:r>
            <a:r>
              <a:rPr lang="en-US" sz="2000" dirty="0" smtClean="0"/>
              <a:t>&gt; </a:t>
            </a:r>
            <a:r>
              <a:rPr lang="en-US" sz="2000" dirty="0"/>
              <a:t>&lt;constant value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400" dirty="0" smtClean="0"/>
              <a:t>	or 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/>
              <a:t>attribute name&gt; &lt;comparison operation&gt; </a:t>
            </a:r>
            <a:r>
              <a:rPr lang="en-US" sz="2000" dirty="0" smtClean="0"/>
              <a:t>&lt;</a:t>
            </a:r>
            <a:r>
              <a:rPr lang="en-US" sz="2000" dirty="0"/>
              <a:t> attribute name 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400" b="1" dirty="0" smtClean="0"/>
              <a:t>&lt;comparison operation&gt;  </a:t>
            </a:r>
          </a:p>
          <a:p>
            <a:pPr lvl="2"/>
            <a:r>
              <a:rPr lang="en-US" sz="2000" dirty="0" smtClean="0"/>
              <a:t>one of the operators {=, &lt;, &gt;, ≤, ≥, ≠} or Boolean operators {AND, OR, NOT}</a:t>
            </a:r>
          </a:p>
          <a:p>
            <a:pPr lvl="1"/>
            <a:r>
              <a:rPr lang="en-US" sz="2400" dirty="0" smtClean="0"/>
              <a:t>&lt;constant value&gt; is a constant value from the attribute domain.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3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782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00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38600"/>
            <a:ext cx="9239250" cy="129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43000"/>
            <a:ext cx="8763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C00000"/>
                </a:solidFill>
              </a:rPr>
              <a:t>The SELECT Operation;</a:t>
            </a:r>
          </a:p>
          <a:p>
            <a:r>
              <a:rPr lang="en-US" sz="2400" dirty="0" smtClean="0"/>
              <a:t>i.e. Select the EMPLOYEE tuples who either work for department 4 and make over $25000 per year, or work in department 5 and make over $30000.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r>
              <a:rPr lang="en-US" b="1" dirty="0" smtClean="0"/>
              <a:t>σ</a:t>
            </a:r>
            <a:r>
              <a:rPr lang="en-US" b="1" baseline="-25000" dirty="0" smtClean="0"/>
              <a:t>(</a:t>
            </a:r>
            <a:r>
              <a:rPr lang="en-US" b="1" baseline="-25000" dirty="0" err="1" smtClean="0"/>
              <a:t>Dno</a:t>
            </a:r>
            <a:r>
              <a:rPr lang="en-US" b="1" baseline="-25000" dirty="0" smtClean="0"/>
              <a:t>=4 AND Salary&gt;25000) OR (</a:t>
            </a:r>
            <a:r>
              <a:rPr lang="en-US" b="1" baseline="-25000" dirty="0" err="1" smtClean="0"/>
              <a:t>Dno</a:t>
            </a:r>
            <a:r>
              <a:rPr lang="en-US" b="1" baseline="-25000" dirty="0" smtClean="0"/>
              <a:t>=5 </a:t>
            </a:r>
            <a:r>
              <a:rPr lang="en-US" b="1" baseline="-25000" dirty="0" smtClean="0"/>
              <a:t>AND Salary&gt;30000</a:t>
            </a:r>
            <a:r>
              <a:rPr lang="en-US" b="1" baseline="-25000" dirty="0" smtClean="0"/>
              <a:t>)</a:t>
            </a:r>
            <a:r>
              <a:rPr lang="en-US" b="1" dirty="0" smtClean="0"/>
              <a:t>(EMPLOYEE)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The SELECT Operation;</a:t>
            </a:r>
          </a:p>
          <a:p>
            <a:r>
              <a:rPr lang="en-US" sz="2400" b="1" dirty="0" smtClean="0"/>
              <a:t>Boolean conditions;</a:t>
            </a:r>
          </a:p>
          <a:p>
            <a:pPr lvl="2"/>
            <a:r>
              <a:rPr lang="en-US" sz="2000" dirty="0" smtClean="0"/>
              <a:t>(cond1 AND cond2) is TRUE is both (cond1) and (cond2) are TRUE; otherwise, it is FALSE.</a:t>
            </a:r>
          </a:p>
          <a:p>
            <a:pPr lvl="2"/>
            <a:r>
              <a:rPr lang="en-US" sz="2000" dirty="0"/>
              <a:t>(cond1 </a:t>
            </a:r>
            <a:r>
              <a:rPr lang="en-US" sz="2000" dirty="0" smtClean="0"/>
              <a:t>OR cond2</a:t>
            </a:r>
            <a:r>
              <a:rPr lang="en-US" sz="2000" dirty="0"/>
              <a:t>) is TRUE is </a:t>
            </a:r>
            <a:r>
              <a:rPr lang="en-US" sz="2000" dirty="0" smtClean="0"/>
              <a:t>either (cond1</a:t>
            </a:r>
            <a:r>
              <a:rPr lang="en-US" sz="2000" dirty="0"/>
              <a:t>) </a:t>
            </a:r>
            <a:r>
              <a:rPr lang="en-US" sz="2000" dirty="0" smtClean="0"/>
              <a:t>or (cond2</a:t>
            </a:r>
            <a:r>
              <a:rPr lang="en-US" sz="2000" dirty="0"/>
              <a:t>) </a:t>
            </a:r>
            <a:r>
              <a:rPr lang="en-US" sz="2000" dirty="0" smtClean="0"/>
              <a:t>or both are TRUE</a:t>
            </a:r>
            <a:r>
              <a:rPr lang="en-US" sz="2000" dirty="0"/>
              <a:t>; </a:t>
            </a:r>
            <a:r>
              <a:rPr lang="en-US" sz="2000" dirty="0" smtClean="0"/>
              <a:t>otherwise, </a:t>
            </a:r>
            <a:r>
              <a:rPr lang="en-US" sz="2000" dirty="0"/>
              <a:t>it is FALSE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(NOT </a:t>
            </a:r>
            <a:r>
              <a:rPr lang="en-US" sz="2000" dirty="0" err="1" smtClean="0"/>
              <a:t>cond</a:t>
            </a:r>
            <a:r>
              <a:rPr lang="en-US" sz="2000" dirty="0" smtClean="0"/>
              <a:t>) is TRUE if </a:t>
            </a:r>
            <a:r>
              <a:rPr lang="en-US" sz="2000" dirty="0" err="1" smtClean="0"/>
              <a:t>cond</a:t>
            </a:r>
            <a:r>
              <a:rPr lang="en-US" sz="2000" dirty="0" smtClean="0"/>
              <a:t> is FALSE; otherwise, it is FALSE</a:t>
            </a:r>
          </a:p>
          <a:p>
            <a:endParaRPr lang="en-US" sz="2400" dirty="0" smtClean="0"/>
          </a:p>
          <a:p>
            <a:r>
              <a:rPr lang="en-US" sz="2400" dirty="0" smtClean="0"/>
              <a:t>SELECT operation is commutative</a:t>
            </a:r>
          </a:p>
          <a:p>
            <a:pPr marL="0" indent="0" algn="ctr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σ</a:t>
            </a:r>
            <a:r>
              <a:rPr lang="en-US" sz="2400" b="1" baseline="-25000" dirty="0" smtClean="0"/>
              <a:t>&lt;cond1&gt;</a:t>
            </a:r>
            <a:r>
              <a:rPr lang="en-US" sz="2400" b="1" dirty="0" smtClean="0"/>
              <a:t>(σ</a:t>
            </a:r>
            <a:r>
              <a:rPr lang="en-US" sz="2400" b="1" baseline="-25000" dirty="0" smtClean="0"/>
              <a:t>&lt;cond2&gt;</a:t>
            </a:r>
            <a:r>
              <a:rPr lang="en-US" sz="2400" b="1" dirty="0" smtClean="0"/>
              <a:t>(R)) = σ</a:t>
            </a:r>
            <a:r>
              <a:rPr lang="en-US" sz="2400" b="1" baseline="-25000" dirty="0" smtClean="0"/>
              <a:t>&lt;cond2&gt;</a:t>
            </a:r>
            <a:r>
              <a:rPr lang="en-US" sz="2400" b="1" dirty="0" smtClean="0"/>
              <a:t>(σ</a:t>
            </a:r>
            <a:r>
              <a:rPr lang="en-US" sz="2400" b="1" baseline="-25000" dirty="0" smtClean="0"/>
              <a:t>&lt;cond1&gt;</a:t>
            </a:r>
            <a:r>
              <a:rPr lang="en-US" sz="2400" b="1" dirty="0" smtClean="0"/>
              <a:t>(</a:t>
            </a:r>
            <a:r>
              <a:rPr lang="en-US" sz="2400" b="1" dirty="0"/>
              <a:t>R))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/>
              <a:t>operation is </a:t>
            </a:r>
            <a:r>
              <a:rPr lang="en-US" sz="2400" dirty="0" smtClean="0"/>
              <a:t>conjunctive</a:t>
            </a:r>
          </a:p>
          <a:p>
            <a:pPr marL="0" indent="0" algn="ctr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σ</a:t>
            </a:r>
            <a:r>
              <a:rPr lang="en-US" sz="2400" b="1" baseline="-25000" dirty="0" smtClean="0"/>
              <a:t>&lt;cond1</a:t>
            </a:r>
            <a:r>
              <a:rPr lang="en-US" sz="2400" b="1" baseline="-25000" dirty="0"/>
              <a:t>&gt;</a:t>
            </a:r>
            <a:r>
              <a:rPr lang="en-US" sz="2400" b="1" dirty="0"/>
              <a:t>(σ</a:t>
            </a:r>
            <a:r>
              <a:rPr lang="en-US" sz="2400" b="1" baseline="-25000" dirty="0"/>
              <a:t>&lt;cond2</a:t>
            </a:r>
            <a:r>
              <a:rPr lang="en-US" sz="2400" b="1" baseline="-25000" dirty="0" smtClean="0"/>
              <a:t>&gt;</a:t>
            </a:r>
            <a:r>
              <a:rPr lang="en-US" sz="2400" b="1" dirty="0" smtClean="0"/>
              <a:t>(…(σ</a:t>
            </a:r>
            <a:r>
              <a:rPr lang="en-US" sz="2400" b="1" baseline="-25000" dirty="0" smtClean="0"/>
              <a:t>&lt;cond2&gt;</a:t>
            </a:r>
            <a:r>
              <a:rPr lang="en-US" sz="2400" b="1" dirty="0" smtClean="0"/>
              <a:t>(R)))) </a:t>
            </a:r>
            <a:r>
              <a:rPr lang="en-US" sz="2400" b="1" dirty="0"/>
              <a:t>= </a:t>
            </a:r>
            <a:r>
              <a:rPr lang="en-US" sz="2400" b="1" dirty="0" smtClean="0"/>
              <a:t>σ</a:t>
            </a:r>
            <a:r>
              <a:rPr lang="en-US" sz="2400" b="1" baseline="-25000" dirty="0" smtClean="0"/>
              <a:t>&lt;cond1&gt;AND&lt;cond2&gt;AND…..AND&lt;</a:t>
            </a:r>
            <a:r>
              <a:rPr lang="en-US" sz="2400" b="1" baseline="-25000" dirty="0" err="1" smtClean="0"/>
              <a:t>condn</a:t>
            </a:r>
            <a:r>
              <a:rPr lang="en-US" sz="2400" b="1" baseline="-25000" dirty="0" smtClean="0"/>
              <a:t>&gt;</a:t>
            </a:r>
            <a:r>
              <a:rPr lang="en-US" sz="2400" b="1" dirty="0" smtClean="0"/>
              <a:t>(R</a:t>
            </a:r>
            <a:r>
              <a:rPr lang="en-US" sz="2400" b="1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15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029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The PROJECT Operation;</a:t>
            </a:r>
          </a:p>
          <a:p>
            <a:pPr lvl="1"/>
            <a:r>
              <a:rPr lang="en-US" sz="2400" dirty="0" smtClean="0"/>
              <a:t>Vertical partition,</a:t>
            </a:r>
          </a:p>
          <a:p>
            <a:pPr lvl="1"/>
            <a:r>
              <a:rPr lang="en-US" sz="2400" dirty="0" smtClean="0"/>
              <a:t>Selects certain columns from the table and discards the other columns .</a:t>
            </a:r>
          </a:p>
          <a:p>
            <a:pPr marL="457200" lvl="1" indent="0" algn="ctr">
              <a:buNone/>
            </a:pPr>
            <a:r>
              <a:rPr lang="el-GR" b="1" dirty="0" smtClean="0">
                <a:solidFill>
                  <a:srgbClr val="C00000"/>
                </a:solidFill>
              </a:rPr>
              <a:t>π</a:t>
            </a:r>
            <a:r>
              <a:rPr lang="en-US" b="1" baseline="-25000" dirty="0" smtClean="0">
                <a:solidFill>
                  <a:srgbClr val="C00000"/>
                </a:solidFill>
              </a:rPr>
              <a:t>&lt;attribute list&gt;</a:t>
            </a:r>
            <a:r>
              <a:rPr lang="en-US" b="1" dirty="0" smtClean="0">
                <a:solidFill>
                  <a:srgbClr val="C00000"/>
                </a:solidFill>
              </a:rPr>
              <a:t>(R)</a:t>
            </a:r>
          </a:p>
          <a:p>
            <a:endParaRPr lang="en-US" sz="2400" dirty="0" smtClean="0"/>
          </a:p>
          <a:p>
            <a:r>
              <a:rPr lang="en-US" sz="2400" dirty="0" smtClean="0"/>
              <a:t>i.e. List each employee’s first and last name and salary.</a:t>
            </a:r>
          </a:p>
          <a:p>
            <a:pPr marL="457200" lvl="1" indent="0" algn="ctr">
              <a:buNone/>
            </a:pPr>
            <a:r>
              <a:rPr lang="el-GR" sz="2400" b="1" dirty="0" smtClean="0"/>
              <a:t>π</a:t>
            </a:r>
            <a:r>
              <a:rPr lang="en-US" sz="2400" b="1" baseline="-25000" dirty="0" err="1" smtClean="0"/>
              <a:t>Lname</a:t>
            </a:r>
            <a:r>
              <a:rPr lang="en-US" sz="2400" b="1" baseline="-25000" dirty="0" smtClean="0"/>
              <a:t>,</a:t>
            </a:r>
            <a:r>
              <a:rPr lang="en-US" sz="2400" b="1" dirty="0" smtClean="0"/>
              <a:t> </a:t>
            </a:r>
            <a:r>
              <a:rPr lang="en-US" sz="2400" b="1" baseline="-25000" dirty="0" err="1" smtClean="0"/>
              <a:t>Fname</a:t>
            </a:r>
            <a:r>
              <a:rPr lang="en-US" sz="2400" b="1" baseline="-25000" dirty="0" smtClean="0"/>
              <a:t>, Salary</a:t>
            </a:r>
            <a:r>
              <a:rPr lang="en-US" sz="2400" b="1" dirty="0" smtClean="0"/>
              <a:t>(EMPLOYEE)</a:t>
            </a:r>
          </a:p>
          <a:p>
            <a:pPr marL="457200" lvl="1" indent="0" algn="ctr">
              <a:buNone/>
            </a:pPr>
            <a:endParaRPr lang="en-US" sz="2400" dirty="0"/>
          </a:p>
          <a:p>
            <a:pPr marL="457200" lvl="1" indent="0" algn="ctr">
              <a:buNone/>
            </a:pPr>
            <a:r>
              <a:rPr lang="el-GR" sz="2400" b="1" dirty="0" smtClean="0"/>
              <a:t>π</a:t>
            </a:r>
            <a:r>
              <a:rPr lang="en-US" sz="2400" b="1" baseline="-25000" dirty="0" smtClean="0"/>
              <a:t>&lt;list1&gt;</a:t>
            </a:r>
            <a:r>
              <a:rPr lang="en-US" sz="2400" b="1" dirty="0" smtClean="0"/>
              <a:t>(</a:t>
            </a:r>
            <a:r>
              <a:rPr lang="el-GR" sz="2400" b="1" dirty="0"/>
              <a:t>π</a:t>
            </a:r>
            <a:r>
              <a:rPr lang="en-US" sz="2400" b="1" baseline="-25000" dirty="0" smtClean="0"/>
              <a:t>&lt;list2&gt;</a:t>
            </a:r>
            <a:r>
              <a:rPr lang="en-US" sz="2400" b="1" dirty="0" smtClean="0"/>
              <a:t>( R)) = </a:t>
            </a:r>
            <a:r>
              <a:rPr lang="el-GR" sz="2400" b="1" dirty="0"/>
              <a:t>π</a:t>
            </a:r>
            <a:r>
              <a:rPr lang="en-US" sz="2400" b="1" baseline="-25000" dirty="0"/>
              <a:t>&lt;list1</a:t>
            </a:r>
            <a:r>
              <a:rPr lang="en-US" sz="2400" b="1" baseline="-25000" dirty="0" smtClean="0"/>
              <a:t>&gt;</a:t>
            </a:r>
            <a:r>
              <a:rPr lang="en-US" sz="2400" b="1" dirty="0" smtClean="0"/>
              <a:t>(R)</a:t>
            </a:r>
          </a:p>
          <a:p>
            <a:pPr marL="457200" lvl="1" indent="0">
              <a:buNone/>
            </a:pPr>
            <a:r>
              <a:rPr lang="en-US" sz="2400" dirty="0" smtClean="0"/>
              <a:t>as long as &lt;list2&gt; contains the attributes in &lt;list1&gt;; otherwise the left-hand side is an incorrect expression. </a:t>
            </a:r>
            <a:endParaRPr lang="en-US" sz="2400" dirty="0"/>
          </a:p>
          <a:p>
            <a:pPr lvl="1"/>
            <a:endParaRPr lang="tr-TR" sz="24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7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Sequences of Operations</a:t>
            </a:r>
          </a:p>
          <a:p>
            <a:r>
              <a:rPr lang="en-US" sz="2800" dirty="0" smtClean="0"/>
              <a:t>i.e. Retrieve the first name, last name, and salary of all employees who work in department number </a:t>
            </a:r>
            <a:r>
              <a:rPr lang="en-US" sz="2800" dirty="0" smtClean="0"/>
              <a:t>4. </a:t>
            </a:r>
            <a:endParaRPr lang="en-US" sz="2800" dirty="0" smtClean="0"/>
          </a:p>
          <a:p>
            <a:pPr marL="0" lvl="1" indent="0" algn="ctr">
              <a:buNone/>
            </a:pPr>
            <a:r>
              <a:rPr lang="el-GR" b="1" dirty="0"/>
              <a:t>π</a:t>
            </a:r>
            <a:r>
              <a:rPr lang="en-US" b="1" baseline="-25000" dirty="0" err="1"/>
              <a:t>Lname</a:t>
            </a:r>
            <a:r>
              <a:rPr lang="en-US" b="1" baseline="-25000" dirty="0"/>
              <a:t>,</a:t>
            </a:r>
            <a:r>
              <a:rPr lang="en-US" b="1" dirty="0"/>
              <a:t> </a:t>
            </a:r>
            <a:r>
              <a:rPr lang="en-US" b="1" baseline="-25000" dirty="0" err="1"/>
              <a:t>Fname</a:t>
            </a:r>
            <a:r>
              <a:rPr lang="en-US" b="1" baseline="-25000" dirty="0"/>
              <a:t>, </a:t>
            </a:r>
            <a:r>
              <a:rPr lang="en-US" b="1" baseline="-25000" dirty="0" smtClean="0"/>
              <a:t>Salary</a:t>
            </a:r>
            <a:r>
              <a:rPr lang="en-US" b="1" dirty="0" smtClean="0"/>
              <a:t>(</a:t>
            </a:r>
            <a:r>
              <a:rPr lang="en-US" b="1" dirty="0" err="1"/>
              <a:t>σ</a:t>
            </a:r>
            <a:r>
              <a:rPr lang="en-US" b="1" baseline="-25000" dirty="0" err="1"/>
              <a:t>Dno</a:t>
            </a:r>
            <a:r>
              <a:rPr lang="en-US" b="1" baseline="-25000" dirty="0"/>
              <a:t>=4</a:t>
            </a:r>
            <a:r>
              <a:rPr lang="en-US" b="1" dirty="0"/>
              <a:t>(</a:t>
            </a:r>
            <a:r>
              <a:rPr lang="en-US" b="1" dirty="0" smtClean="0"/>
              <a:t>EMPLOYEE))</a:t>
            </a:r>
          </a:p>
          <a:p>
            <a:pPr marL="0" lvl="1" indent="0" algn="ctr">
              <a:buNone/>
            </a:pPr>
            <a:endParaRPr lang="en-US" b="1" dirty="0" smtClean="0"/>
          </a:p>
          <a:p>
            <a:pPr marL="0" lvl="1" indent="0" algn="ctr">
              <a:buNone/>
            </a:pPr>
            <a:r>
              <a:rPr lang="en-US" b="1" dirty="0" smtClean="0"/>
              <a:t>or</a:t>
            </a:r>
          </a:p>
          <a:p>
            <a:pPr marL="0" lvl="1" indent="0" algn="ctr">
              <a:buNone/>
            </a:pPr>
            <a:r>
              <a:rPr lang="en-US" b="1" dirty="0" smtClean="0"/>
              <a:t> </a:t>
            </a:r>
          </a:p>
          <a:p>
            <a:pPr marL="0" lvl="1" indent="0" algn="ctr">
              <a:buNone/>
            </a:pPr>
            <a:r>
              <a:rPr lang="en-US" b="1" dirty="0" smtClean="0"/>
              <a:t>DEP4_EMPS</a:t>
            </a:r>
            <a:r>
              <a:rPr lang="en-US" b="1" dirty="0" smtClean="0"/>
              <a:t>←σ</a:t>
            </a:r>
            <a:r>
              <a:rPr lang="en-US" b="1" baseline="-25000" dirty="0" smtClean="0"/>
              <a:t>Dno=4</a:t>
            </a:r>
            <a:r>
              <a:rPr lang="en-US" b="1" dirty="0" smtClean="0"/>
              <a:t>(EMPLOYEE)</a:t>
            </a:r>
          </a:p>
          <a:p>
            <a:pPr marL="0" lvl="1" indent="0" algn="ctr">
              <a:buNone/>
            </a:pPr>
            <a:r>
              <a:rPr lang="en-US" b="1" dirty="0" smtClean="0"/>
              <a:t>RESULT</a:t>
            </a:r>
            <a:r>
              <a:rPr lang="en-US" b="1" dirty="0"/>
              <a:t> </a:t>
            </a:r>
            <a:r>
              <a:rPr lang="en-US" b="1" dirty="0" smtClean="0"/>
              <a:t>←</a:t>
            </a:r>
            <a:r>
              <a:rPr lang="el-GR" b="1" dirty="0"/>
              <a:t>π</a:t>
            </a:r>
            <a:r>
              <a:rPr lang="en-US" b="1" baseline="-25000" dirty="0" err="1"/>
              <a:t>Lname</a:t>
            </a:r>
            <a:r>
              <a:rPr lang="en-US" b="1" baseline="-25000" dirty="0"/>
              <a:t>,</a:t>
            </a:r>
            <a:r>
              <a:rPr lang="en-US" b="1" dirty="0"/>
              <a:t> </a:t>
            </a:r>
            <a:r>
              <a:rPr lang="en-US" b="1" baseline="-25000" dirty="0" err="1"/>
              <a:t>Fname</a:t>
            </a:r>
            <a:r>
              <a:rPr lang="en-US" b="1" baseline="-25000" dirty="0"/>
              <a:t>, </a:t>
            </a:r>
            <a:r>
              <a:rPr lang="en-US" b="1" baseline="-25000" dirty="0" smtClean="0"/>
              <a:t>Salary</a:t>
            </a:r>
            <a:r>
              <a:rPr lang="en-US" b="1" dirty="0" smtClean="0"/>
              <a:t>(DEP4_EMPS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06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029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The RENAME Operation;</a:t>
            </a:r>
          </a:p>
          <a:p>
            <a:pPr lvl="1"/>
            <a:r>
              <a:rPr lang="el-GR" sz="2400" b="1" dirty="0" smtClean="0"/>
              <a:t>ρ</a:t>
            </a:r>
            <a:r>
              <a:rPr lang="en-US" sz="2400" b="1" baseline="-25000" dirty="0" smtClean="0"/>
              <a:t>S(B1, B2, …, </a:t>
            </a:r>
            <a:r>
              <a:rPr lang="en-US" sz="2400" b="1" baseline="-25000" dirty="0" err="1" smtClean="0"/>
              <a:t>Bn</a:t>
            </a:r>
            <a:r>
              <a:rPr lang="en-US" sz="2400" b="1" baseline="-25000" dirty="0" smtClean="0"/>
              <a:t>)</a:t>
            </a:r>
            <a:r>
              <a:rPr lang="en-US" sz="2400" b="1" dirty="0" smtClean="0"/>
              <a:t>(R) – rename both relation and its attributes</a:t>
            </a:r>
          </a:p>
          <a:p>
            <a:pPr lvl="1"/>
            <a:r>
              <a:rPr lang="el-GR" sz="2400" b="1" dirty="0" smtClean="0"/>
              <a:t>ρ</a:t>
            </a:r>
            <a:r>
              <a:rPr lang="en-US" sz="2400" b="1" baseline="-25000" dirty="0" smtClean="0"/>
              <a:t>S</a:t>
            </a:r>
            <a:r>
              <a:rPr lang="en-US" sz="2400" b="1" dirty="0" smtClean="0"/>
              <a:t>(R</a:t>
            </a:r>
            <a:r>
              <a:rPr lang="en-US" sz="2400" b="1" dirty="0"/>
              <a:t>) </a:t>
            </a:r>
            <a:r>
              <a:rPr lang="en-US" sz="2400" b="1" dirty="0" smtClean="0"/>
              <a:t>– rename the relation only.</a:t>
            </a:r>
            <a:endParaRPr lang="en-US" sz="2400" b="1" dirty="0"/>
          </a:p>
          <a:p>
            <a:pPr lvl="1"/>
            <a:r>
              <a:rPr lang="el-GR" sz="2400" b="1" dirty="0" smtClean="0"/>
              <a:t>ρ</a:t>
            </a:r>
            <a:r>
              <a:rPr lang="en-US" sz="2400" b="1" baseline="-25000" dirty="0" smtClean="0"/>
              <a:t>(B1</a:t>
            </a:r>
            <a:r>
              <a:rPr lang="en-US" sz="2400" b="1" baseline="-25000" dirty="0"/>
              <a:t>, B2, …, </a:t>
            </a:r>
            <a:r>
              <a:rPr lang="en-US" sz="2400" b="1" baseline="-25000" dirty="0" err="1"/>
              <a:t>Bn</a:t>
            </a:r>
            <a:r>
              <a:rPr lang="en-US" sz="2400" b="1" baseline="-25000" dirty="0"/>
              <a:t>)</a:t>
            </a:r>
            <a:r>
              <a:rPr lang="en-US" sz="2400" b="1" dirty="0"/>
              <a:t>(R) </a:t>
            </a:r>
            <a:r>
              <a:rPr lang="en-US" sz="2400" b="1" dirty="0" smtClean="0"/>
              <a:t>– rename the attributes only. </a:t>
            </a:r>
            <a:endParaRPr lang="en-US" sz="2400" b="1" dirty="0"/>
          </a:p>
          <a:p>
            <a:pPr lvl="1"/>
            <a:endParaRPr lang="en-US" sz="2400" b="1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400" b="1" u="sng" dirty="0" smtClean="0"/>
              <a:t>Example;</a:t>
            </a:r>
          </a:p>
          <a:p>
            <a:pPr marL="457200" lvl="1" indent="0">
              <a:buNone/>
            </a:pPr>
            <a:r>
              <a:rPr lang="en-US" sz="2400" b="1" dirty="0" smtClean="0"/>
              <a:t>     </a:t>
            </a:r>
            <a:r>
              <a:rPr lang="en-US" sz="2400" b="1" dirty="0" err="1" smtClean="0"/>
              <a:t>TEMP←</a:t>
            </a:r>
            <a:r>
              <a:rPr lang="en-US" sz="2400" b="1" dirty="0" err="1"/>
              <a:t>σ</a:t>
            </a:r>
            <a:r>
              <a:rPr lang="en-US" sz="2400" b="1" baseline="-25000" dirty="0" err="1"/>
              <a:t>Dno</a:t>
            </a:r>
            <a:r>
              <a:rPr lang="en-US" sz="2400" b="1" baseline="-25000" dirty="0"/>
              <a:t>=4</a:t>
            </a:r>
            <a:r>
              <a:rPr lang="en-US" sz="2400" b="1" dirty="0"/>
              <a:t>(EMPLOYEE)</a:t>
            </a:r>
          </a:p>
          <a:p>
            <a:pPr marL="457200" lvl="1" indent="0">
              <a:buNone/>
            </a:pPr>
            <a:r>
              <a:rPr lang="en-US" sz="2400" b="1" dirty="0" smtClean="0"/>
              <a:t>     RESULT←</a:t>
            </a:r>
            <a:r>
              <a:rPr lang="el-GR" sz="2400" b="1" dirty="0"/>
              <a:t> </a:t>
            </a:r>
            <a:r>
              <a:rPr lang="el-GR" sz="2400" b="1" dirty="0" smtClean="0"/>
              <a:t>ρ</a:t>
            </a:r>
            <a:r>
              <a:rPr lang="en-US" sz="2400" b="1" baseline="-25000" dirty="0" smtClean="0"/>
              <a:t>(</a:t>
            </a:r>
            <a:r>
              <a:rPr lang="en-US" sz="2400" b="1" baseline="-25000" dirty="0" err="1" smtClean="0"/>
              <a:t>Last_name</a:t>
            </a:r>
            <a:r>
              <a:rPr lang="en-US" sz="2400" b="1" baseline="-25000" dirty="0" smtClean="0"/>
              <a:t>, </a:t>
            </a:r>
            <a:r>
              <a:rPr lang="en-US" sz="2400" b="1" baseline="-25000" dirty="0" err="1" smtClean="0"/>
              <a:t>First_name</a:t>
            </a:r>
            <a:r>
              <a:rPr lang="en-US" sz="2400" b="1" baseline="-25000" dirty="0"/>
              <a:t>, Salary</a:t>
            </a:r>
            <a:r>
              <a:rPr lang="en-US" sz="2400" b="1" baseline="-25000" dirty="0" smtClean="0"/>
              <a:t>)</a:t>
            </a:r>
            <a:r>
              <a:rPr lang="en-US" sz="2400" b="1" dirty="0" smtClean="0"/>
              <a:t>( </a:t>
            </a:r>
            <a:r>
              <a:rPr lang="el-GR" sz="2400" b="1" dirty="0" smtClean="0"/>
              <a:t>π</a:t>
            </a:r>
            <a:r>
              <a:rPr lang="en-US" sz="2400" b="1" baseline="-25000" dirty="0" err="1"/>
              <a:t>Lname</a:t>
            </a:r>
            <a:r>
              <a:rPr lang="en-US" sz="2400" b="1" baseline="-25000" dirty="0"/>
              <a:t>,</a:t>
            </a:r>
            <a:r>
              <a:rPr lang="en-US" sz="2400" b="1" dirty="0"/>
              <a:t> </a:t>
            </a:r>
            <a:r>
              <a:rPr lang="en-US" sz="2400" b="1" baseline="-25000" dirty="0" err="1"/>
              <a:t>Fname</a:t>
            </a:r>
            <a:r>
              <a:rPr lang="en-US" sz="2400" b="1" baseline="-25000" dirty="0"/>
              <a:t>, </a:t>
            </a:r>
            <a:r>
              <a:rPr lang="en-US" sz="2400" b="1" baseline="-25000" dirty="0" smtClean="0"/>
              <a:t>Salary</a:t>
            </a:r>
            <a:r>
              <a:rPr lang="en-US" sz="2400" b="1" dirty="0" smtClean="0"/>
              <a:t>(TEMP))</a:t>
            </a:r>
            <a:endParaRPr lang="en-US" sz="2400" b="1" dirty="0"/>
          </a:p>
          <a:p>
            <a:pPr lvl="1"/>
            <a:endParaRPr lang="tr-TR" sz="2400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4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UNION, INTERSECTION and MINUS Operations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Any of these three operations are applied must have the same type of tuples.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R(A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…, A</a:t>
            </a:r>
            <a:r>
              <a:rPr lang="en-US" sz="2400" baseline="-25000" dirty="0"/>
              <a:t>n</a:t>
            </a:r>
            <a:r>
              <a:rPr lang="en-US" sz="2400" dirty="0"/>
              <a:t>) and S(B</a:t>
            </a:r>
            <a:r>
              <a:rPr lang="en-US" sz="2400" baseline="-25000" dirty="0"/>
              <a:t>1</a:t>
            </a:r>
            <a:r>
              <a:rPr lang="en-US" sz="2400" dirty="0"/>
              <a:t>, B</a:t>
            </a:r>
            <a:r>
              <a:rPr lang="en-US" sz="2400" baseline="-25000" dirty="0"/>
              <a:t>2</a:t>
            </a:r>
            <a:r>
              <a:rPr lang="en-US" sz="2400" dirty="0"/>
              <a:t>, …,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are union compatible if they have the same degree n and if </a:t>
            </a:r>
            <a:r>
              <a:rPr lang="en-US" sz="2400" dirty="0" err="1" smtClean="0"/>
              <a:t>dom</a:t>
            </a:r>
            <a:r>
              <a:rPr lang="en-US" sz="2400" dirty="0" smtClean="0"/>
              <a:t>(A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= </a:t>
            </a:r>
            <a:r>
              <a:rPr lang="en-US" sz="2400" dirty="0" err="1" smtClean="0"/>
              <a:t>dom</a:t>
            </a:r>
            <a:r>
              <a:rPr lang="en-US" sz="2400" dirty="0" smtClean="0"/>
              <a:t>(B</a:t>
            </a:r>
            <a:r>
              <a:rPr lang="en-US" sz="2400" baseline="-25000" dirty="0"/>
              <a:t>i</a:t>
            </a:r>
            <a:r>
              <a:rPr lang="en-US" sz="2400" dirty="0" smtClean="0"/>
              <a:t>) for 1≤i≤n.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08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5846823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7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UNION, INTERSECTION and MINUS Operations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UNION</a:t>
            </a:r>
            <a:r>
              <a:rPr lang="en-US" sz="2400" dirty="0" smtClean="0"/>
              <a:t>: R U S includes all tuples that are either in R or in S or in both.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INTERSECT</a:t>
            </a:r>
            <a:r>
              <a:rPr lang="en-US" sz="2400" dirty="0" smtClean="0"/>
              <a:t>: </a:t>
            </a:r>
            <a:r>
              <a:rPr lang="en-US" sz="2400" dirty="0"/>
              <a:t>R </a:t>
            </a:r>
            <a:r>
              <a:rPr lang="en-US" sz="2400" dirty="0" smtClean="0"/>
              <a:t>∩ </a:t>
            </a:r>
            <a:r>
              <a:rPr lang="en-US" sz="2400" dirty="0"/>
              <a:t>S includes all tuples that are </a:t>
            </a:r>
            <a:r>
              <a:rPr lang="en-US" sz="2400" dirty="0" smtClean="0"/>
              <a:t>in both R and S.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MINUS</a:t>
            </a:r>
            <a:r>
              <a:rPr lang="en-US" sz="2400" dirty="0" smtClean="0"/>
              <a:t>: R – S all tuples that are in R but not in S.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UNION and INTERSECT are </a:t>
            </a:r>
            <a:r>
              <a:rPr lang="en-US" sz="2400" u="sng" dirty="0" smtClean="0"/>
              <a:t>commutative operations</a:t>
            </a:r>
          </a:p>
          <a:p>
            <a:pPr marL="0" indent="0" algn="ctr">
              <a:buNone/>
            </a:pPr>
            <a:r>
              <a:rPr lang="en-US" sz="2400" dirty="0" smtClean="0"/>
              <a:t>R U S = S U R and R ∩ S = S ∩ R</a:t>
            </a:r>
          </a:p>
          <a:p>
            <a:r>
              <a:rPr lang="en-US" sz="2400" dirty="0"/>
              <a:t>UNION and INTERSECT are </a:t>
            </a:r>
            <a:r>
              <a:rPr lang="en-US" sz="2400" u="sng" dirty="0" smtClean="0"/>
              <a:t>associative operations</a:t>
            </a:r>
            <a:endParaRPr lang="en-US" sz="2400" u="sng" dirty="0"/>
          </a:p>
          <a:p>
            <a:pPr marL="0" indent="0" algn="ctr">
              <a:buNone/>
            </a:pPr>
            <a:r>
              <a:rPr lang="en-US" sz="2400" dirty="0" smtClean="0"/>
              <a:t>R </a:t>
            </a:r>
            <a:r>
              <a:rPr lang="en-US" sz="2400" dirty="0"/>
              <a:t>U </a:t>
            </a:r>
            <a:r>
              <a:rPr lang="en-US" sz="2400" dirty="0" smtClean="0"/>
              <a:t>(S U T) </a:t>
            </a:r>
            <a:r>
              <a:rPr lang="en-US" sz="2400" dirty="0"/>
              <a:t>= </a:t>
            </a:r>
            <a:r>
              <a:rPr lang="en-US" sz="2400" dirty="0" smtClean="0"/>
              <a:t>(R </a:t>
            </a:r>
            <a:r>
              <a:rPr lang="en-US" sz="2400" dirty="0"/>
              <a:t>U </a:t>
            </a:r>
            <a:r>
              <a:rPr lang="en-US" sz="2400" dirty="0" smtClean="0"/>
              <a:t>S) U T </a:t>
            </a:r>
            <a:r>
              <a:rPr lang="en-US" sz="2400" dirty="0"/>
              <a:t>and R ∩ </a:t>
            </a:r>
            <a:r>
              <a:rPr lang="en-US" sz="2400" dirty="0" smtClean="0"/>
              <a:t>(S </a:t>
            </a:r>
            <a:r>
              <a:rPr lang="en-US" sz="2400" dirty="0"/>
              <a:t>∩</a:t>
            </a:r>
            <a:r>
              <a:rPr lang="en-US" sz="2400" dirty="0" smtClean="0"/>
              <a:t> T) = (R </a:t>
            </a:r>
            <a:r>
              <a:rPr lang="en-US" sz="2400" dirty="0"/>
              <a:t>∩ </a:t>
            </a:r>
            <a:r>
              <a:rPr lang="en-US" sz="2400" dirty="0" smtClean="0"/>
              <a:t>S) ∩ T </a:t>
            </a:r>
          </a:p>
          <a:p>
            <a:r>
              <a:rPr lang="en-US" sz="2400" dirty="0" smtClean="0"/>
              <a:t>MINUS is </a:t>
            </a:r>
            <a:r>
              <a:rPr lang="en-US" sz="2400" u="sng" dirty="0" smtClean="0"/>
              <a:t>not commutative operation</a:t>
            </a:r>
            <a:r>
              <a:rPr lang="en-US" sz="2400" dirty="0" smtClean="0"/>
              <a:t>.</a:t>
            </a:r>
          </a:p>
          <a:p>
            <a:pPr marL="457200" lvl="1" indent="0" algn="ctr">
              <a:buNone/>
            </a:pPr>
            <a:r>
              <a:rPr lang="en-US" sz="2400" dirty="0" smtClean="0"/>
              <a:t>R – S ≠ S − R</a:t>
            </a:r>
            <a:endParaRPr lang="en-US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08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2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CARTESIAN PRODUCT</a:t>
            </a:r>
          </a:p>
          <a:p>
            <a:r>
              <a:rPr lang="en-US" dirty="0"/>
              <a:t>R(A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) X</a:t>
            </a:r>
            <a:r>
              <a:rPr lang="en-US" dirty="0" smtClean="0"/>
              <a:t> </a:t>
            </a:r>
            <a:r>
              <a:rPr lang="en-US" dirty="0"/>
              <a:t>S(B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dirty="0" err="1" smtClean="0"/>
              <a:t>B</a:t>
            </a:r>
            <a:r>
              <a:rPr lang="en-US" baseline="-25000" dirty="0" err="1" smtClean="0"/>
              <a:t>m</a:t>
            </a:r>
            <a:r>
              <a:rPr lang="en-US" dirty="0" smtClean="0"/>
              <a:t>) is a relation Q with degree </a:t>
            </a:r>
            <a:r>
              <a:rPr lang="en-US" dirty="0" err="1" smtClean="0"/>
              <a:t>n+m</a:t>
            </a:r>
            <a:r>
              <a:rPr lang="en-US" dirty="0" smtClean="0"/>
              <a:t> attributes Q(A</a:t>
            </a:r>
            <a:r>
              <a:rPr lang="en-US" baseline="-25000" dirty="0" smtClean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, B</a:t>
            </a:r>
            <a:r>
              <a:rPr lang="en-US" baseline="-25000" dirty="0" smtClean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…,</a:t>
            </a:r>
            <a:r>
              <a:rPr lang="en-US" dirty="0" err="1"/>
              <a:t>B</a:t>
            </a:r>
            <a:r>
              <a:rPr lang="en-US" baseline="-25000" dirty="0" err="1"/>
              <a:t>m</a:t>
            </a:r>
            <a:r>
              <a:rPr lang="en-US" dirty="0"/>
              <a:t>) 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080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8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55" y="452005"/>
            <a:ext cx="4817645" cy="640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4097755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2282747"/>
            <a:ext cx="4039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The CARTESIAN PRODUCT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72</a:t>
            </a:fld>
            <a:endParaRPr lang="tr-T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" y="4038600"/>
            <a:ext cx="4343400" cy="114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427" y="3048000"/>
            <a:ext cx="419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Retrieve a list of names of each female employee’s dependents.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790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The JOIN Operation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Used to combine related tuples from two relations into single longer tuples.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 general form of a JOIN operation on two relations </a:t>
            </a:r>
            <a:r>
              <a:rPr lang="en-US" b="1" dirty="0"/>
              <a:t>R(A</a:t>
            </a:r>
            <a:r>
              <a:rPr lang="en-US" b="1" baseline="-25000" dirty="0"/>
              <a:t>1</a:t>
            </a:r>
            <a:r>
              <a:rPr lang="en-US" b="1" dirty="0"/>
              <a:t>, A</a:t>
            </a:r>
            <a:r>
              <a:rPr lang="en-US" b="1" baseline="-25000" dirty="0"/>
              <a:t>2</a:t>
            </a:r>
            <a:r>
              <a:rPr lang="en-US" b="1" dirty="0"/>
              <a:t>, …, A</a:t>
            </a:r>
            <a:r>
              <a:rPr lang="en-US" b="1" baseline="-25000" dirty="0"/>
              <a:t>n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S(B</a:t>
            </a:r>
            <a:r>
              <a:rPr lang="en-US" b="1" baseline="-25000" dirty="0" smtClean="0"/>
              <a:t>1</a:t>
            </a:r>
            <a:r>
              <a:rPr lang="en-US" b="1" dirty="0"/>
              <a:t>, </a:t>
            </a:r>
            <a:r>
              <a:rPr lang="en-US" b="1" dirty="0" smtClean="0"/>
              <a:t>B</a:t>
            </a:r>
            <a:r>
              <a:rPr lang="en-US" b="1" baseline="-25000" dirty="0" smtClean="0"/>
              <a:t>2</a:t>
            </a:r>
            <a:r>
              <a:rPr lang="en-US" b="1" dirty="0"/>
              <a:t>, </a:t>
            </a:r>
            <a:r>
              <a:rPr lang="en-US" b="1" dirty="0" smtClean="0"/>
              <a:t>…,</a:t>
            </a:r>
            <a:r>
              <a:rPr lang="en-US" b="1" dirty="0" err="1" smtClean="0"/>
              <a:t>B</a:t>
            </a:r>
            <a:r>
              <a:rPr lang="en-US" b="1" baseline="-25000" dirty="0" err="1" smtClean="0"/>
              <a:t>m</a:t>
            </a:r>
            <a:r>
              <a:rPr lang="en-US" b="1" dirty="0" smtClean="0"/>
              <a:t>) </a:t>
            </a:r>
            <a:r>
              <a:rPr lang="en-US" dirty="0" smtClean="0"/>
              <a:t>is</a:t>
            </a:r>
          </a:p>
          <a:p>
            <a:pPr marL="0" lvl="1" indent="0" algn="ctr">
              <a:buNone/>
            </a:pP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⋈</a:t>
            </a:r>
            <a:r>
              <a:rPr lang="en-US" b="1" baseline="-25000" dirty="0" smtClean="0">
                <a:solidFill>
                  <a:srgbClr val="C00000"/>
                </a:solidFill>
              </a:rPr>
              <a:t>&lt;join condition&gt;</a:t>
            </a:r>
            <a:r>
              <a:rPr lang="en-US" b="1" dirty="0" smtClean="0">
                <a:solidFill>
                  <a:srgbClr val="C00000"/>
                </a:solidFill>
              </a:rPr>
              <a:t>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DEPT_MGR←DEPARTMENT⋈</a:t>
            </a:r>
            <a:r>
              <a:rPr lang="en-US" baseline="-25000" dirty="0" err="1" smtClean="0"/>
              <a:t>Mgr_ssn</a:t>
            </a:r>
            <a:r>
              <a:rPr lang="en-US" baseline="-25000" dirty="0" smtClean="0"/>
              <a:t>=</a:t>
            </a:r>
            <a:r>
              <a:rPr lang="en-US" baseline="-25000" dirty="0" err="1" smtClean="0"/>
              <a:t>Ssn</a:t>
            </a:r>
            <a:r>
              <a:rPr lang="en-US" dirty="0" err="1" smtClean="0"/>
              <a:t>EMPLOYEE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RESULT ←</a:t>
            </a:r>
            <a:r>
              <a:rPr lang="el-GR" b="1" dirty="0" smtClean="0"/>
              <a:t>π</a:t>
            </a:r>
            <a:r>
              <a:rPr lang="en-US" b="1" baseline="-25000" dirty="0" err="1" smtClean="0"/>
              <a:t>Dname</a:t>
            </a:r>
            <a:r>
              <a:rPr lang="en-US" b="1" baseline="-25000" dirty="0" smtClean="0"/>
              <a:t>, </a:t>
            </a:r>
            <a:r>
              <a:rPr lang="en-US" b="1" baseline="-25000" dirty="0" err="1" smtClean="0"/>
              <a:t>Lname</a:t>
            </a:r>
            <a:r>
              <a:rPr lang="en-US" b="1" baseline="-25000" dirty="0"/>
              <a:t>,</a:t>
            </a:r>
            <a:r>
              <a:rPr lang="en-US" b="1" dirty="0"/>
              <a:t> </a:t>
            </a:r>
            <a:r>
              <a:rPr lang="en-US" b="1" baseline="-25000" dirty="0" err="1" smtClean="0"/>
              <a:t>Fname</a:t>
            </a:r>
            <a:r>
              <a:rPr lang="en-US" b="1" dirty="0" smtClean="0"/>
              <a:t>(DEPT_MGR)</a:t>
            </a:r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4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Difference Between CARTESIAN PRODUCT and JOIN</a:t>
            </a:r>
          </a:p>
          <a:p>
            <a:pPr lvl="1"/>
            <a:r>
              <a:rPr lang="en-US" sz="2400" dirty="0" smtClean="0"/>
              <a:t>In JOIN, only combination of tuples </a:t>
            </a:r>
            <a:r>
              <a:rPr lang="en-US" sz="2400" i="1" dirty="0" smtClean="0"/>
              <a:t>satisfying the join condition</a:t>
            </a:r>
            <a:r>
              <a:rPr lang="en-US" sz="2400" dirty="0" smtClean="0"/>
              <a:t> appear in the result.</a:t>
            </a:r>
          </a:p>
          <a:p>
            <a:pPr lvl="1"/>
            <a:r>
              <a:rPr lang="en-US" sz="2400" dirty="0" smtClean="0"/>
              <a:t>In CARTESIAN PRODUCT, all combination of tuples are included in the result.</a:t>
            </a:r>
            <a:endParaRPr lang="tr-T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4038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EMP_DEPENDENTS </a:t>
            </a:r>
            <a:r>
              <a:rPr lang="en-US" sz="2400" dirty="0" smtClean="0"/>
              <a:t>← EMPNAMES X DEPENDENT</a:t>
            </a:r>
          </a:p>
          <a:p>
            <a:pPr algn="ctr"/>
            <a:r>
              <a:rPr lang="en-US" sz="2400" dirty="0"/>
              <a:t>ACTUAL_DEPENDENTS </a:t>
            </a:r>
            <a:r>
              <a:rPr lang="en-US" sz="2400" dirty="0" smtClean="0"/>
              <a:t>← </a:t>
            </a:r>
            <a:r>
              <a:rPr lang="en-US" sz="2400" b="1" dirty="0" err="1" smtClean="0"/>
              <a:t>σ</a:t>
            </a:r>
            <a:r>
              <a:rPr lang="en-US" sz="2400" b="1" baseline="-25000" dirty="0" err="1" smtClean="0"/>
              <a:t>Ssn</a:t>
            </a:r>
            <a:r>
              <a:rPr lang="en-US" sz="2400" b="1" baseline="-25000" dirty="0" smtClean="0"/>
              <a:t>=</a:t>
            </a:r>
            <a:r>
              <a:rPr lang="en-US" sz="2400" b="1" baseline="-25000" dirty="0" err="1" smtClean="0"/>
              <a:t>Essn</a:t>
            </a:r>
            <a:r>
              <a:rPr lang="en-US" sz="2400" b="1" dirty="0" smtClean="0"/>
              <a:t>(EMP_DEPENDENTS)</a:t>
            </a:r>
            <a:endParaRPr lang="tr-TR" sz="2400" dirty="0"/>
          </a:p>
        </p:txBody>
      </p:sp>
      <p:sp>
        <p:nvSpPr>
          <p:cNvPr id="5" name="Up-Down Arrow 4"/>
          <p:cNvSpPr/>
          <p:nvPr/>
        </p:nvSpPr>
        <p:spPr>
          <a:xfrm>
            <a:off x="4114800" y="5029200"/>
            <a:ext cx="3048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429491" y="5791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ACTUAL_DEPENDENTS ←</a:t>
            </a:r>
            <a:r>
              <a:rPr lang="en-US" sz="2400" dirty="0"/>
              <a:t> </a:t>
            </a:r>
            <a:r>
              <a:rPr lang="en-US" sz="2400" dirty="0" smtClean="0"/>
              <a:t>EMPNAMES ⋈ </a:t>
            </a:r>
            <a:r>
              <a:rPr lang="en-US" sz="2400" b="1" baseline="-25000" dirty="0" err="1" smtClean="0"/>
              <a:t>Ssn</a:t>
            </a:r>
            <a:r>
              <a:rPr lang="en-US" sz="2400" b="1" baseline="-25000" dirty="0" smtClean="0"/>
              <a:t>=</a:t>
            </a:r>
            <a:r>
              <a:rPr lang="en-US" sz="2400" b="1" baseline="-25000" dirty="0" err="1" smtClean="0"/>
              <a:t>Essn</a:t>
            </a:r>
            <a:r>
              <a:rPr lang="en-US" sz="2400" b="1" dirty="0" smtClean="0"/>
              <a:t>(EMP_DEPENDENTS)</a:t>
            </a:r>
            <a:endParaRPr lang="tr-TR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93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THETA JOIN:</a:t>
            </a:r>
          </a:p>
          <a:p>
            <a:pPr lvl="1"/>
            <a:r>
              <a:rPr lang="en-US" dirty="0" smtClean="0"/>
              <a:t>Produces all combinations of tuples from R1 and R2 that satisfy the join condition.</a:t>
            </a:r>
          </a:p>
          <a:p>
            <a:r>
              <a:rPr lang="en-US" dirty="0" smtClean="0"/>
              <a:t>EQUIJOIN:</a:t>
            </a:r>
          </a:p>
          <a:p>
            <a:pPr lvl="1"/>
            <a:r>
              <a:rPr lang="en-US" dirty="0" smtClean="0"/>
              <a:t>Produces all the combinations of tuples from R1 and R2 that satisfy a join condition with only equality comparisons.</a:t>
            </a:r>
          </a:p>
          <a:p>
            <a:r>
              <a:rPr lang="en-US" dirty="0" smtClean="0"/>
              <a:t>NATURAL JOIN:</a:t>
            </a:r>
          </a:p>
          <a:p>
            <a:pPr lvl="1"/>
            <a:r>
              <a:rPr lang="en-US" dirty="0" smtClean="0"/>
              <a:t>If the join attributes have the same names, they do not have to be specified at all. </a:t>
            </a:r>
            <a:endParaRPr lang="tr-T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Operations of Relational Algebra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23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 complete set of relational algebra operations</a:t>
            </a:r>
            <a:endParaRPr lang="tr-T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 of relational algebra operations {</a:t>
            </a:r>
            <a:r>
              <a:rPr lang="el-GR" dirty="0" smtClean="0"/>
              <a:t>σ</a:t>
            </a:r>
            <a:r>
              <a:rPr lang="en-US" dirty="0" smtClean="0"/>
              <a:t>, </a:t>
            </a:r>
            <a:r>
              <a:rPr lang="el-GR" dirty="0" smtClean="0"/>
              <a:t>π</a:t>
            </a:r>
            <a:r>
              <a:rPr lang="en-US" dirty="0" smtClean="0"/>
              <a:t>, U, </a:t>
            </a:r>
            <a:r>
              <a:rPr lang="el-GR" dirty="0" smtClean="0"/>
              <a:t>ρ</a:t>
            </a:r>
            <a:r>
              <a:rPr lang="en-US" dirty="0" smtClean="0"/>
              <a:t>, −, x} is a complete set;</a:t>
            </a:r>
          </a:p>
          <a:p>
            <a:pPr lvl="1"/>
            <a:r>
              <a:rPr lang="en-US" dirty="0" smtClean="0"/>
              <a:t>means that any of the relational algebra operations can be expressed as a sequence of operations from this set.</a:t>
            </a:r>
          </a:p>
          <a:p>
            <a:r>
              <a:rPr lang="en-US" dirty="0" smtClean="0"/>
              <a:t>R ∩ S ≡ (R U S) − ((R − S) U (S − R))</a:t>
            </a:r>
          </a:p>
          <a:p>
            <a:r>
              <a:rPr lang="tr-TR" dirty="0"/>
              <a:t>R ⋈</a:t>
            </a:r>
            <a:r>
              <a:rPr lang="tr-TR" baseline="-25000" dirty="0" smtClean="0"/>
              <a:t>&lt;condition&gt;</a:t>
            </a:r>
            <a:r>
              <a:rPr lang="tr-TR" dirty="0" smtClean="0"/>
              <a:t>S</a:t>
            </a:r>
            <a:r>
              <a:rPr lang="en-US" dirty="0" smtClean="0"/>
              <a:t> </a:t>
            </a:r>
            <a:r>
              <a:rPr lang="en-US" dirty="0"/>
              <a:t>≡ </a:t>
            </a:r>
            <a:r>
              <a:rPr lang="el-GR" dirty="0" smtClean="0"/>
              <a:t>σ</a:t>
            </a:r>
            <a:r>
              <a:rPr lang="tr-TR" baseline="-25000" dirty="0"/>
              <a:t> &lt;</a:t>
            </a:r>
            <a:r>
              <a:rPr lang="tr-TR" baseline="-25000" dirty="0" smtClean="0"/>
              <a:t>condition&gt;</a:t>
            </a:r>
            <a:r>
              <a:rPr lang="en-US" dirty="0" smtClean="0"/>
              <a:t>(R x S)</a:t>
            </a:r>
            <a:endParaRPr lang="tr-TR" dirty="0"/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2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Query Tree</a:t>
            </a:r>
            <a:endParaRPr lang="tr-T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24900" cy="4876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For every project located in ‘Stafford’, list the project number, the controlling department number, and department manager’s last name, address and birth date.</a:t>
            </a:r>
          </a:p>
          <a:p>
            <a:pPr marL="0" indent="0">
              <a:buNone/>
            </a:pPr>
            <a:r>
              <a:rPr lang="en-US" sz="2000" dirty="0" smtClean="0"/>
              <a:t>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← </a:t>
            </a:r>
            <a:r>
              <a:rPr lang="el-GR" sz="2000" dirty="0" smtClean="0"/>
              <a:t>σ</a:t>
            </a:r>
            <a:r>
              <a:rPr lang="en-US" sz="2000" baseline="-25000" dirty="0" err="1" smtClean="0"/>
              <a:t>Plocation</a:t>
            </a:r>
            <a:r>
              <a:rPr lang="en-US" sz="2000" baseline="-25000" dirty="0" smtClean="0"/>
              <a:t>=‘</a:t>
            </a:r>
            <a:r>
              <a:rPr lang="en-US" sz="2000" baseline="-25000" dirty="0" err="1" smtClean="0"/>
              <a:t>Stafford’</a:t>
            </a:r>
            <a:r>
              <a:rPr lang="en-US" sz="2000" dirty="0" err="1" smtClean="0"/>
              <a:t>PROJECT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← S</a:t>
            </a:r>
            <a:r>
              <a:rPr lang="en-US" sz="2000" baseline="-25000" dirty="0" smtClean="0"/>
              <a:t>1</a:t>
            </a:r>
            <a:r>
              <a:rPr lang="tr-TR" sz="2000" dirty="0" smtClean="0"/>
              <a:t> ⋈</a:t>
            </a:r>
            <a:r>
              <a:rPr lang="en-US" sz="2000" baseline="-25000" dirty="0" err="1" smtClean="0"/>
              <a:t>Dnum</a:t>
            </a:r>
            <a:r>
              <a:rPr lang="en-US" sz="2000" baseline="-25000" dirty="0" smtClean="0"/>
              <a:t>=</a:t>
            </a:r>
            <a:r>
              <a:rPr lang="en-US" sz="2000" baseline="-25000" dirty="0" err="1" smtClean="0"/>
              <a:t>Dnumber</a:t>
            </a:r>
            <a:r>
              <a:rPr lang="en-US" sz="2000" dirty="0" err="1" smtClean="0"/>
              <a:t>DEPARTMENT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← </a:t>
            </a:r>
            <a:r>
              <a:rPr lang="en-US" sz="2000" dirty="0" smtClean="0"/>
              <a:t>S</a:t>
            </a:r>
            <a:r>
              <a:rPr lang="en-US" sz="2000" baseline="-25000" dirty="0"/>
              <a:t>2</a:t>
            </a:r>
            <a:r>
              <a:rPr lang="tr-TR" sz="2000" dirty="0" smtClean="0"/>
              <a:t> ⋈</a:t>
            </a:r>
            <a:r>
              <a:rPr lang="en-US" sz="2000" baseline="-25000" dirty="0" err="1" smtClean="0"/>
              <a:t>Mgr_ssn</a:t>
            </a:r>
            <a:r>
              <a:rPr lang="en-US" sz="2000" baseline="-25000" dirty="0" smtClean="0"/>
              <a:t>=</a:t>
            </a:r>
            <a:r>
              <a:rPr lang="en-US" sz="2000" baseline="-25000" dirty="0" err="1" smtClean="0"/>
              <a:t>Ssn</a:t>
            </a:r>
            <a:r>
              <a:rPr lang="en-US" sz="2000" dirty="0" err="1" smtClean="0"/>
              <a:t>EMPLOYEE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RESULT ← </a:t>
            </a:r>
            <a:r>
              <a:rPr lang="el-GR" sz="2000" dirty="0" smtClean="0"/>
              <a:t>π</a:t>
            </a:r>
            <a:r>
              <a:rPr lang="en-US" sz="2000" baseline="-25000" dirty="0" err="1" smtClean="0"/>
              <a:t>Pnumber,Dnum</a:t>
            </a:r>
            <a:r>
              <a:rPr lang="en-US" sz="2000" baseline="-25000" dirty="0" smtClean="0"/>
              <a:t>, </a:t>
            </a:r>
            <a:r>
              <a:rPr lang="en-US" sz="2000" baseline="-25000" dirty="0" err="1" smtClean="0"/>
              <a:t>Lname</a:t>
            </a:r>
            <a:r>
              <a:rPr lang="en-US" sz="2000" baseline="-25000" dirty="0" smtClean="0"/>
              <a:t>, Address, </a:t>
            </a:r>
            <a:r>
              <a:rPr lang="en-US" sz="2000" baseline="-25000" dirty="0" err="1" smtClean="0"/>
              <a:t>Bdate</a:t>
            </a:r>
            <a:r>
              <a:rPr lang="en-US" sz="2000" dirty="0" smtClean="0"/>
              <a:t>(S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590800" y="62484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79187" y="5160817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08883" y="4255761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248400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  <a:endCxn id="7" idx="1"/>
          </p:cNvCxnSpPr>
          <p:nvPr/>
        </p:nvCxnSpPr>
        <p:spPr>
          <a:xfrm>
            <a:off x="2971800" y="64770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</p:cNvCxnSpPr>
          <p:nvPr/>
        </p:nvCxnSpPr>
        <p:spPr>
          <a:xfrm flipV="1">
            <a:off x="2781300" y="5846617"/>
            <a:ext cx="0" cy="4017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535478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err="1" smtClean="0"/>
              <a:t>P.Plocation</a:t>
            </a:r>
            <a:r>
              <a:rPr lang="en-US" sz="2400" baseline="-25000" dirty="0" smtClean="0"/>
              <a:t>=‘Stafford’</a:t>
            </a:r>
            <a:endParaRPr lang="tr-TR" sz="2400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81300" y="4937986"/>
            <a:ext cx="914400" cy="451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1"/>
          </p:cNvCxnSpPr>
          <p:nvPr/>
        </p:nvCxnSpPr>
        <p:spPr>
          <a:xfrm>
            <a:off x="3886200" y="4937986"/>
            <a:ext cx="548783" cy="2897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11801" y="5160817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5" idx="6"/>
            <a:endCxn id="20" idx="1"/>
          </p:cNvCxnSpPr>
          <p:nvPr/>
        </p:nvCxnSpPr>
        <p:spPr>
          <a:xfrm>
            <a:off x="4760187" y="5389417"/>
            <a:ext cx="7516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51909" y="4267384"/>
            <a:ext cx="213821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r-TR" sz="2400" dirty="0" smtClean="0"/>
              <a:t>⋈</a:t>
            </a:r>
            <a:r>
              <a:rPr lang="en-US" sz="2400" baseline="-25000" dirty="0" err="1" smtClean="0"/>
              <a:t>P.Dnum</a:t>
            </a:r>
            <a:r>
              <a:rPr lang="en-US" sz="2400" baseline="-25000" dirty="0" smtClean="0"/>
              <a:t>=</a:t>
            </a:r>
            <a:r>
              <a:rPr lang="en-US" sz="2400" baseline="-25000" dirty="0" err="1" smtClean="0"/>
              <a:t>D.Dnumber</a:t>
            </a:r>
            <a:endParaRPr lang="tr-TR" sz="24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221016" y="3962492"/>
            <a:ext cx="1069107" cy="508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6" idx="2"/>
          </p:cNvCxnSpPr>
          <p:nvPr/>
        </p:nvCxnSpPr>
        <p:spPr>
          <a:xfrm>
            <a:off x="5562600" y="3962492"/>
            <a:ext cx="846283" cy="5218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73630" y="340152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smtClean="0"/>
              <a:t>⋈</a:t>
            </a:r>
            <a:r>
              <a:rPr lang="en-US" sz="2400" baseline="-25000" dirty="0" err="1" smtClean="0"/>
              <a:t>D.Mgr_ssn</a:t>
            </a:r>
            <a:r>
              <a:rPr lang="en-US" sz="2400" baseline="-25000" dirty="0" smtClean="0"/>
              <a:t>=</a:t>
            </a:r>
            <a:r>
              <a:rPr lang="en-US" sz="2400" baseline="-25000" dirty="0" err="1" smtClean="0"/>
              <a:t>E.Ssn</a:t>
            </a:r>
            <a:endParaRPr lang="tr-TR" sz="2400" dirty="0"/>
          </a:p>
        </p:txBody>
      </p:sp>
      <p:sp>
        <p:nvSpPr>
          <p:cNvPr id="38" name="Rectangle 37"/>
          <p:cNvSpPr/>
          <p:nvPr/>
        </p:nvSpPr>
        <p:spPr>
          <a:xfrm>
            <a:off x="7266709" y="4242090"/>
            <a:ext cx="18288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6" idx="6"/>
            <a:endCxn id="38" idx="1"/>
          </p:cNvCxnSpPr>
          <p:nvPr/>
        </p:nvCxnSpPr>
        <p:spPr>
          <a:xfrm flipV="1">
            <a:off x="6789883" y="4470690"/>
            <a:ext cx="476826" cy="136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55569" y="2212032"/>
            <a:ext cx="4381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π</a:t>
            </a:r>
            <a:r>
              <a:rPr lang="en-US" sz="2400" baseline="-25000" dirty="0" err="1" smtClean="0"/>
              <a:t>P.Pnumber,P.Dnum</a:t>
            </a:r>
            <a:r>
              <a:rPr lang="en-US" sz="2400" baseline="-25000" dirty="0"/>
              <a:t>, </a:t>
            </a:r>
            <a:r>
              <a:rPr lang="en-US" sz="2400" baseline="-25000" dirty="0" err="1" smtClean="0"/>
              <a:t>E.Lname</a:t>
            </a:r>
            <a:r>
              <a:rPr lang="en-US" sz="2400" baseline="-25000" dirty="0"/>
              <a:t>, </a:t>
            </a:r>
            <a:r>
              <a:rPr lang="en-US" sz="2400" baseline="-25000" dirty="0" err="1" smtClean="0"/>
              <a:t>E.Address</a:t>
            </a:r>
            <a:r>
              <a:rPr lang="en-US" sz="2400" baseline="-25000" dirty="0"/>
              <a:t>, </a:t>
            </a:r>
            <a:r>
              <a:rPr lang="en-US" sz="2400" baseline="-25000" dirty="0" err="1" smtClean="0"/>
              <a:t>E.Bdate</a:t>
            </a:r>
            <a:endParaRPr lang="en-US" sz="2400" dirty="0"/>
          </a:p>
        </p:txBody>
      </p:sp>
      <p:cxnSp>
        <p:nvCxnSpPr>
          <p:cNvPr id="44" name="Straight Connector 43"/>
          <p:cNvCxnSpPr>
            <a:stCxn id="31" idx="0"/>
          </p:cNvCxnSpPr>
          <p:nvPr/>
        </p:nvCxnSpPr>
        <p:spPr>
          <a:xfrm flipH="1" flipV="1">
            <a:off x="5905135" y="2673697"/>
            <a:ext cx="1" cy="727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52400" y="1752600"/>
            <a:ext cx="4531587" cy="164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52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87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03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Examples of Queries in Relational Algebra</a:t>
            </a:r>
            <a:endParaRPr lang="tr-TR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Query 1:</a:t>
            </a:r>
            <a:r>
              <a:rPr lang="en-US" sz="2400" dirty="0" smtClean="0"/>
              <a:t> Retrieve the name and address of all employees who work for the ‘Research’ department.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RESEARCH_DEPT ← </a:t>
            </a:r>
            <a:r>
              <a:rPr lang="el-GR" sz="2400" dirty="0" smtClean="0"/>
              <a:t>σ</a:t>
            </a:r>
            <a:r>
              <a:rPr lang="en-US" sz="2400" baseline="-25000" dirty="0" err="1" smtClean="0"/>
              <a:t>Dname</a:t>
            </a:r>
            <a:r>
              <a:rPr lang="en-US" sz="2400" baseline="-25000" dirty="0"/>
              <a:t>=‘</a:t>
            </a:r>
            <a:r>
              <a:rPr lang="en-US" sz="2400" baseline="-25000" dirty="0" smtClean="0"/>
              <a:t>Research’ </a:t>
            </a:r>
            <a:r>
              <a:rPr lang="en-US" sz="2400" dirty="0" smtClean="0"/>
              <a:t>(EMPLOYEE)</a:t>
            </a:r>
          </a:p>
          <a:p>
            <a:pPr marL="0" indent="0" algn="ctr">
              <a:buNone/>
            </a:pPr>
            <a:r>
              <a:rPr lang="en-US" sz="2400" dirty="0" smtClean="0"/>
              <a:t>RESEARCH_EMPS← RESEARCH_DEPT </a:t>
            </a:r>
            <a:r>
              <a:rPr lang="tr-TR" sz="2400" dirty="0" smtClean="0"/>
              <a:t>⋈</a:t>
            </a:r>
            <a:r>
              <a:rPr lang="en-US" sz="2400" baseline="-25000" dirty="0" err="1" smtClean="0"/>
              <a:t>Dnumber</a:t>
            </a:r>
            <a:r>
              <a:rPr lang="en-US" sz="2400" baseline="-25000" dirty="0" smtClean="0"/>
              <a:t>=</a:t>
            </a:r>
            <a:r>
              <a:rPr lang="en-US" sz="2400" baseline="-25000" dirty="0" err="1" smtClean="0"/>
              <a:t>Dno</a:t>
            </a:r>
            <a:r>
              <a:rPr lang="en-US" sz="2400" dirty="0" smtClean="0"/>
              <a:t>(EMPLOYEE)</a:t>
            </a:r>
          </a:p>
          <a:p>
            <a:pPr marL="0" indent="0" algn="ctr">
              <a:buNone/>
            </a:pPr>
            <a:r>
              <a:rPr lang="en-US" sz="2400" dirty="0" smtClean="0"/>
              <a:t>RESULT </a:t>
            </a:r>
            <a:r>
              <a:rPr lang="en-US" sz="2400" dirty="0"/>
              <a:t>← </a:t>
            </a:r>
            <a:r>
              <a:rPr lang="el-GR" sz="2400" dirty="0" smtClean="0"/>
              <a:t>π</a:t>
            </a:r>
            <a:r>
              <a:rPr lang="en-US" sz="2400" baseline="-25000" dirty="0" err="1" smtClean="0"/>
              <a:t>Fname,Lname</a:t>
            </a:r>
            <a:r>
              <a:rPr lang="en-US" sz="2400" baseline="-25000" dirty="0" smtClean="0"/>
              <a:t>, Address</a:t>
            </a:r>
            <a:r>
              <a:rPr lang="en-US" sz="2400" dirty="0" smtClean="0"/>
              <a:t>(RESEARCH_EMPS)</a:t>
            </a:r>
            <a:endParaRPr lang="en-US" sz="2400" dirty="0"/>
          </a:p>
          <a:p>
            <a:endParaRPr lang="en-US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6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Where to use?</a:t>
            </a:r>
            <a:endParaRPr lang="tr-T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2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436418" y="1295400"/>
            <a:ext cx="80645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2400" b="1" dirty="0" smtClean="0">
                <a:solidFill>
                  <a:srgbClr val="C00000"/>
                </a:solidFill>
                <a:ea typeface="新細明體" pitchFamily="18" charset="-120"/>
              </a:rPr>
              <a:t>Database Applications:</a:t>
            </a:r>
          </a:p>
          <a:p>
            <a:pPr lvl="1">
              <a:spcBef>
                <a:spcPct val="0"/>
              </a:spcBef>
            </a:pPr>
            <a:r>
              <a:rPr lang="en-US" altLang="zh-TW" sz="2400" dirty="0" smtClean="0">
                <a:ea typeface="新細明體" pitchFamily="18" charset="-120"/>
              </a:rPr>
              <a:t>Airlines: reservations, schedules; geographically distributed terminals accessing to the central database system</a:t>
            </a:r>
          </a:p>
          <a:p>
            <a:pPr lvl="1">
              <a:spcBef>
                <a:spcPct val="0"/>
              </a:spcBef>
            </a:pPr>
            <a:r>
              <a:rPr lang="en-US" altLang="zh-TW" sz="2400" dirty="0" smtClean="0">
                <a:ea typeface="新細明體" pitchFamily="18" charset="-120"/>
              </a:rPr>
              <a:t>Universities:  registration, grades</a:t>
            </a:r>
          </a:p>
          <a:p>
            <a:pPr lvl="1">
              <a:spcBef>
                <a:spcPct val="0"/>
              </a:spcBef>
            </a:pPr>
            <a:r>
              <a:rPr lang="en-US" altLang="zh-TW" sz="2400" dirty="0" smtClean="0">
                <a:ea typeface="新細明體" pitchFamily="18" charset="-120"/>
              </a:rPr>
              <a:t>Telecommunication: call records</a:t>
            </a:r>
          </a:p>
          <a:p>
            <a:pPr lvl="1">
              <a:spcBef>
                <a:spcPct val="0"/>
              </a:spcBef>
            </a:pPr>
            <a:r>
              <a:rPr lang="en-US" altLang="zh-TW" sz="2400" dirty="0" smtClean="0">
                <a:ea typeface="新細明體" pitchFamily="18" charset="-120"/>
              </a:rPr>
              <a:t>Science: Bioinformatics, Physics, Atmospheric Sciences, …</a:t>
            </a:r>
          </a:p>
          <a:p>
            <a:pPr marL="457200" lvl="1" indent="0">
              <a:spcBef>
                <a:spcPct val="0"/>
              </a:spcBef>
              <a:buNone/>
            </a:pPr>
            <a:endParaRPr lang="en-US" altLang="zh-TW" sz="2400" dirty="0" smtClean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sz="2400" b="1" dirty="0" smtClean="0">
                <a:solidFill>
                  <a:srgbClr val="C00000"/>
                </a:solidFill>
                <a:ea typeface="新細明體" pitchFamily="18" charset="-120"/>
              </a:rPr>
              <a:t>Interaction with databases:</a:t>
            </a:r>
          </a:p>
          <a:p>
            <a:pPr lvl="1">
              <a:spcBef>
                <a:spcPct val="0"/>
              </a:spcBef>
            </a:pPr>
            <a:r>
              <a:rPr lang="en-US" altLang="zh-TW" sz="2400" dirty="0" smtClean="0">
                <a:ea typeface="新細明體" pitchFamily="18" charset="-120"/>
              </a:rPr>
              <a:t>Earlier: very few interacted directly (e.g., airline reservation agents); then ATMs appeared</a:t>
            </a:r>
          </a:p>
          <a:p>
            <a:pPr lvl="1">
              <a:spcBef>
                <a:spcPct val="0"/>
              </a:spcBef>
            </a:pPr>
            <a:r>
              <a:rPr lang="en-US" altLang="zh-TW" sz="2400" dirty="0" smtClean="0">
                <a:ea typeface="新細明體" pitchFamily="18" charset="-120"/>
              </a:rPr>
              <a:t>Web-era: online interfaces to databases (online stores, … and, of course, bioinformatics databases)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3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2514600"/>
            <a:ext cx="3352800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3505200" y="24003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tr-TR" b="1" dirty="0"/>
          </a:p>
        </p:txBody>
      </p:sp>
      <p:cxnSp>
        <p:nvCxnSpPr>
          <p:cNvPr id="8" name="Curved Connector 7"/>
          <p:cNvCxnSpPr>
            <a:stCxn id="6" idx="6"/>
          </p:cNvCxnSpPr>
          <p:nvPr/>
        </p:nvCxnSpPr>
        <p:spPr>
          <a:xfrm flipV="1">
            <a:off x="3886200" y="533400"/>
            <a:ext cx="1295400" cy="20955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618884" y="5334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tr-T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86200" y="262666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σ</a:t>
            </a:r>
            <a:r>
              <a:rPr lang="en-US" sz="2400" baseline="-25000" dirty="0" err="1" smtClean="0"/>
              <a:t>DEPARTMENT.Dname</a:t>
            </a:r>
            <a:r>
              <a:rPr lang="en-US" sz="2400" baseline="-25000" dirty="0" smtClean="0"/>
              <a:t>=‘Research’</a:t>
            </a:r>
            <a:endParaRPr lang="tr-TR" sz="240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334000" y="1112742"/>
            <a:ext cx="3703899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tr-TR" sz="2400" dirty="0" smtClean="0"/>
              <a:t>⋈</a:t>
            </a:r>
            <a:r>
              <a:rPr lang="en-US" sz="2400" baseline="-25000" dirty="0" err="1" smtClean="0"/>
              <a:t>DEPARTMENT.Dnumber</a:t>
            </a:r>
            <a:r>
              <a:rPr lang="en-US" sz="2400" baseline="-25000" dirty="0" smtClean="0"/>
              <a:t>=</a:t>
            </a:r>
            <a:r>
              <a:rPr lang="en-US" sz="2400" baseline="-25000" dirty="0" err="1" smtClean="0"/>
              <a:t>EMPLOYE.Dno</a:t>
            </a:r>
            <a:endParaRPr lang="tr-TR" sz="2400" dirty="0"/>
          </a:p>
        </p:txBody>
      </p:sp>
      <p:sp>
        <p:nvSpPr>
          <p:cNvPr id="13" name="Rectangle 12"/>
          <p:cNvSpPr/>
          <p:nvPr/>
        </p:nvSpPr>
        <p:spPr>
          <a:xfrm>
            <a:off x="5618884" y="3733800"/>
            <a:ext cx="3525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Query 1:</a:t>
            </a:r>
            <a:r>
              <a:rPr lang="en-US" dirty="0"/>
              <a:t> Retrieve the name and address of all employees who work for the ‘Research’ department.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80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2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Examples of Queries in Relational Algebra</a:t>
            </a:r>
            <a:endParaRPr lang="tr-TR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Query 2:</a:t>
            </a:r>
            <a:r>
              <a:rPr lang="en-US" sz="2400" dirty="0" smtClean="0"/>
              <a:t> For every project located in ‘Stafford’, list the project number, the controlling department number and the department manager’s last name, address and birth date.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STAFFORD_PROJS← </a:t>
            </a:r>
            <a:r>
              <a:rPr lang="el-GR" sz="2400" dirty="0" smtClean="0"/>
              <a:t>σ</a:t>
            </a:r>
            <a:r>
              <a:rPr lang="en-US" sz="2400" baseline="-25000" dirty="0" err="1" smtClean="0"/>
              <a:t>Plocation</a:t>
            </a:r>
            <a:r>
              <a:rPr lang="en-US" sz="2400" baseline="-25000" dirty="0" smtClean="0"/>
              <a:t>=‘Stafford’ </a:t>
            </a:r>
            <a:r>
              <a:rPr lang="en-US" sz="2400" dirty="0" smtClean="0"/>
              <a:t>(PROJECT)</a:t>
            </a:r>
          </a:p>
          <a:p>
            <a:pPr marL="0" indent="0" algn="ctr">
              <a:buNone/>
            </a:pPr>
            <a:r>
              <a:rPr lang="en-US" sz="2400" dirty="0" smtClean="0"/>
              <a:t>CONTR_DEPTS← </a:t>
            </a:r>
            <a:r>
              <a:rPr lang="en-US" sz="2400" dirty="0"/>
              <a:t>STAFFORD_PROJS</a:t>
            </a:r>
            <a:r>
              <a:rPr lang="en-US" sz="2400" dirty="0" smtClean="0"/>
              <a:t> </a:t>
            </a:r>
            <a:r>
              <a:rPr lang="tr-TR" sz="2400" dirty="0" smtClean="0"/>
              <a:t>⋈</a:t>
            </a:r>
            <a:r>
              <a:rPr lang="en-US" sz="2400" baseline="-25000" dirty="0" err="1" smtClean="0"/>
              <a:t>Dnum</a:t>
            </a:r>
            <a:r>
              <a:rPr lang="en-US" sz="2400" baseline="-25000" dirty="0" smtClean="0"/>
              <a:t>=</a:t>
            </a:r>
            <a:r>
              <a:rPr lang="en-US" sz="2400" baseline="-25000" dirty="0" err="1" smtClean="0"/>
              <a:t>Dnumber</a:t>
            </a:r>
            <a:r>
              <a:rPr lang="en-US" sz="2400" dirty="0" smtClean="0"/>
              <a:t>(DEPARTMENT)</a:t>
            </a:r>
          </a:p>
          <a:p>
            <a:pPr marL="0" indent="0" algn="ctr">
              <a:buNone/>
            </a:pPr>
            <a:r>
              <a:rPr lang="en-US" sz="2400" dirty="0" smtClean="0"/>
              <a:t>PROJ_DEPT_MGRS← </a:t>
            </a:r>
            <a:r>
              <a:rPr lang="en-US" sz="2400" dirty="0"/>
              <a:t>CONTR_DEPTS </a:t>
            </a:r>
            <a:r>
              <a:rPr lang="tr-TR" sz="2400" dirty="0" smtClean="0"/>
              <a:t>⋈</a:t>
            </a:r>
            <a:r>
              <a:rPr lang="en-US" sz="2400" baseline="-25000" dirty="0" err="1" smtClean="0"/>
              <a:t>Mgs_ssn</a:t>
            </a:r>
            <a:r>
              <a:rPr lang="en-US" sz="2400" baseline="-25000" dirty="0" smtClean="0"/>
              <a:t>=</a:t>
            </a:r>
            <a:r>
              <a:rPr lang="en-US" sz="2400" baseline="-25000" dirty="0" err="1" smtClean="0"/>
              <a:t>Ssn</a:t>
            </a:r>
            <a:r>
              <a:rPr lang="en-US" sz="2400" dirty="0" smtClean="0"/>
              <a:t>(EMPLOYEE)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RESULT </a:t>
            </a:r>
            <a:r>
              <a:rPr lang="en-US" sz="2400" dirty="0"/>
              <a:t>← </a:t>
            </a:r>
            <a:r>
              <a:rPr lang="el-GR" sz="2400" dirty="0" smtClean="0"/>
              <a:t>π</a:t>
            </a:r>
            <a:r>
              <a:rPr lang="en-US" sz="2400" baseline="-25000" dirty="0" err="1" smtClean="0"/>
              <a:t>Pnumber</a:t>
            </a:r>
            <a:r>
              <a:rPr lang="en-US" sz="2400" baseline="-25000" dirty="0" smtClean="0"/>
              <a:t>, </a:t>
            </a:r>
            <a:r>
              <a:rPr lang="en-US" sz="2400" baseline="-25000" dirty="0" err="1" smtClean="0"/>
              <a:t>Dnum</a:t>
            </a:r>
            <a:r>
              <a:rPr lang="en-US" sz="2400" baseline="-25000" dirty="0" smtClean="0"/>
              <a:t>, </a:t>
            </a:r>
            <a:r>
              <a:rPr lang="en-US" sz="2400" baseline="-25000" dirty="0" err="1" smtClean="0"/>
              <a:t>Lname</a:t>
            </a:r>
            <a:r>
              <a:rPr lang="en-US" sz="2400" baseline="-25000" dirty="0" smtClean="0"/>
              <a:t>, Address, </a:t>
            </a:r>
            <a:r>
              <a:rPr lang="en-US" sz="2400" baseline="-25000" dirty="0" err="1" smtClean="0"/>
              <a:t>Bdate</a:t>
            </a:r>
            <a:r>
              <a:rPr lang="en-US" sz="2400" dirty="0" smtClean="0"/>
              <a:t>(PROJ_DEPT_MGRS)</a:t>
            </a:r>
            <a:endParaRPr lang="en-US" sz="2400" dirty="0"/>
          </a:p>
          <a:p>
            <a:endParaRPr lang="en-US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81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0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09442" y="4344816"/>
            <a:ext cx="2600758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2286000" y="4268616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tr-TR" b="1" dirty="0"/>
          </a:p>
        </p:txBody>
      </p:sp>
      <p:cxnSp>
        <p:nvCxnSpPr>
          <p:cNvPr id="8" name="Curved Connector 7"/>
          <p:cNvCxnSpPr>
            <a:stCxn id="6" idx="6"/>
          </p:cNvCxnSpPr>
          <p:nvPr/>
        </p:nvCxnSpPr>
        <p:spPr>
          <a:xfrm flipH="1" flipV="1">
            <a:off x="1371600" y="3200400"/>
            <a:ext cx="1295400" cy="1296816"/>
          </a:xfrm>
          <a:prstGeom prst="curvedConnector4">
            <a:avLst>
              <a:gd name="adj1" fmla="val -17647"/>
              <a:gd name="adj2" fmla="val 588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88302" y="2175164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tr-TR" b="1" dirty="0"/>
          </a:p>
        </p:txBody>
      </p:sp>
      <p:sp>
        <p:nvSpPr>
          <p:cNvPr id="7" name="Rectangle 6"/>
          <p:cNvSpPr/>
          <p:nvPr/>
        </p:nvSpPr>
        <p:spPr>
          <a:xfrm>
            <a:off x="5770418" y="2733052"/>
            <a:ext cx="3296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Query 2:</a:t>
            </a:r>
            <a:r>
              <a:rPr lang="en-US" dirty="0"/>
              <a:t> For every project located in ‘Stafford’, list the project number, the controlling department number and the department manager’s last name, address and birth date.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9442" y="4725816"/>
            <a:ext cx="2600758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59314" y="2667000"/>
            <a:ext cx="3369685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/>
          <p:cNvSpPr/>
          <p:nvPr/>
        </p:nvSpPr>
        <p:spPr>
          <a:xfrm>
            <a:off x="0" y="1066800"/>
            <a:ext cx="5618884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5791200" y="775855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tr-TR" b="1" dirty="0"/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598468" y="1982932"/>
            <a:ext cx="422564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93433" y="4852647"/>
            <a:ext cx="2525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dirty="0"/>
              <a:t>σ</a:t>
            </a:r>
            <a:r>
              <a:rPr lang="en-US" baseline="-25000" dirty="0" err="1"/>
              <a:t>Plocation</a:t>
            </a:r>
            <a:r>
              <a:rPr lang="en-US" baseline="-25000" dirty="0"/>
              <a:t>=‘Stafford’ </a:t>
            </a:r>
            <a:r>
              <a:rPr lang="en-US" dirty="0"/>
              <a:t>(PROJECT)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82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33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Examples of Queries in Relational Algebra</a:t>
            </a:r>
            <a:endParaRPr lang="tr-TR" sz="32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Query 3:</a:t>
            </a:r>
            <a:r>
              <a:rPr lang="en-US" sz="2400" dirty="0" smtClean="0"/>
              <a:t> List the names of managers who have at least one dependent.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dirty="0"/>
              <a:t>MGRS(</a:t>
            </a:r>
            <a:r>
              <a:rPr lang="en-US" sz="2400" dirty="0" err="1"/>
              <a:t>Ssn</a:t>
            </a:r>
            <a:r>
              <a:rPr lang="en-US" sz="2400" dirty="0"/>
              <a:t>)← </a:t>
            </a:r>
            <a:r>
              <a:rPr lang="el-GR" sz="2400" dirty="0"/>
              <a:t>π</a:t>
            </a:r>
            <a:r>
              <a:rPr lang="en-US" sz="2400" baseline="-25000" dirty="0" err="1"/>
              <a:t>Mgr_ssn</a:t>
            </a:r>
            <a:r>
              <a:rPr lang="en-US" sz="2400" dirty="0"/>
              <a:t>(DEPARTMENT)</a:t>
            </a:r>
          </a:p>
          <a:p>
            <a:pPr marL="0" indent="0" algn="ctr">
              <a:buNone/>
            </a:pPr>
            <a:r>
              <a:rPr lang="en-US" sz="2400" dirty="0" smtClean="0"/>
              <a:t>EMPS_WITH_DEPS(</a:t>
            </a:r>
            <a:r>
              <a:rPr lang="en-US" sz="2400" dirty="0" err="1" smtClean="0"/>
              <a:t>Ssn</a:t>
            </a:r>
            <a:r>
              <a:rPr lang="en-US" sz="2400" dirty="0"/>
              <a:t>)← </a:t>
            </a:r>
            <a:r>
              <a:rPr lang="el-GR" sz="2400" dirty="0" smtClean="0"/>
              <a:t>π</a:t>
            </a:r>
            <a:r>
              <a:rPr lang="en-US" sz="2400" baseline="-25000" dirty="0" err="1" smtClean="0"/>
              <a:t>Essn</a:t>
            </a:r>
            <a:r>
              <a:rPr lang="en-US" sz="2400" dirty="0" smtClean="0"/>
              <a:t>(DEPENDENT)</a:t>
            </a:r>
          </a:p>
          <a:p>
            <a:pPr marL="0" indent="0" algn="ctr">
              <a:buNone/>
            </a:pPr>
            <a:r>
              <a:rPr lang="en-US" sz="2400" dirty="0" smtClean="0"/>
              <a:t>MGRS_WITH_DEPS←MGRS ∩ EMPS_WITH_DEPS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RESULT← </a:t>
            </a:r>
            <a:r>
              <a:rPr lang="el-GR" sz="2400" dirty="0" smtClean="0"/>
              <a:t>π</a:t>
            </a:r>
            <a:r>
              <a:rPr lang="en-US" sz="2400" baseline="-25000" dirty="0" err="1" smtClean="0"/>
              <a:t>Lname,Fname</a:t>
            </a:r>
            <a:r>
              <a:rPr lang="en-US" sz="2400" dirty="0"/>
              <a:t>(MGRS_WITH_DEPS)</a:t>
            </a:r>
          </a:p>
          <a:p>
            <a:endParaRPr lang="en-US" sz="2400" dirty="0"/>
          </a:p>
          <a:p>
            <a:endParaRPr lang="tr-TR" sz="2400" dirty="0"/>
          </a:p>
          <a:p>
            <a:endParaRPr lang="tr-T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83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3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618884" cy="693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9750" y="5037312"/>
            <a:ext cx="857250" cy="1668287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122218" y="2051258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tr-TR" b="1" dirty="0"/>
          </a:p>
        </p:txBody>
      </p:sp>
      <p:cxnSp>
        <p:nvCxnSpPr>
          <p:cNvPr id="8" name="Curved Connector 7"/>
          <p:cNvCxnSpPr/>
          <p:nvPr/>
        </p:nvCxnSpPr>
        <p:spPr>
          <a:xfrm flipV="1">
            <a:off x="2118014" y="2192481"/>
            <a:ext cx="3863686" cy="230473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734416" y="4497216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tr-TR" b="1" dirty="0"/>
          </a:p>
        </p:txBody>
      </p:sp>
      <p:sp>
        <p:nvSpPr>
          <p:cNvPr id="7" name="Rectangle 6"/>
          <p:cNvSpPr/>
          <p:nvPr/>
        </p:nvSpPr>
        <p:spPr>
          <a:xfrm>
            <a:off x="5770418" y="2733052"/>
            <a:ext cx="3296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Query 3:</a:t>
            </a:r>
            <a:r>
              <a:rPr lang="en-US" dirty="0"/>
              <a:t> List the names of managers who have at least one dependent.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09442" y="4725816"/>
            <a:ext cx="2600758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Rectangle 14"/>
          <p:cNvSpPr/>
          <p:nvPr/>
        </p:nvSpPr>
        <p:spPr>
          <a:xfrm>
            <a:off x="1600200" y="2192481"/>
            <a:ext cx="914399" cy="1002235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Rectangle 16"/>
          <p:cNvSpPr/>
          <p:nvPr/>
        </p:nvSpPr>
        <p:spPr>
          <a:xfrm>
            <a:off x="0" y="1066800"/>
            <a:ext cx="2057399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6111027" y="1817778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tr-TR" b="1" dirty="0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1734416" y="1981200"/>
            <a:ext cx="4247284" cy="65178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92027" y="1829123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Intersection</a:t>
            </a:r>
            <a:endParaRPr lang="tr-TR" dirty="0"/>
          </a:p>
        </p:txBody>
      </p:sp>
      <p:sp>
        <p:nvSpPr>
          <p:cNvPr id="22" name="Rectangle 21"/>
          <p:cNvSpPr/>
          <p:nvPr/>
        </p:nvSpPr>
        <p:spPr>
          <a:xfrm>
            <a:off x="58017" y="609600"/>
            <a:ext cx="2057399" cy="228600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/>
          <p:cNvSpPr/>
          <p:nvPr/>
        </p:nvSpPr>
        <p:spPr>
          <a:xfrm>
            <a:off x="2133599" y="72390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tr-TR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84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77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Next week…</a:t>
            </a:r>
            <a:endParaRPr lang="tr-T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Entity-Relationship Diagrams.</a:t>
            </a:r>
          </a:p>
          <a:p>
            <a:r>
              <a:rPr lang="en-US" dirty="0" smtClean="0"/>
              <a:t>SQL tutorial </a:t>
            </a:r>
          </a:p>
          <a:p>
            <a:r>
              <a:rPr lang="en-US" dirty="0" smtClean="0"/>
              <a:t>SQL Applications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85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5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Purpose of database system: provide users with an abstract view of data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Abstraction hides complexity and simplifies users’ interactions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Physical level: describes </a:t>
            </a:r>
            <a:r>
              <a:rPr lang="en-US" altLang="zh-TW" sz="2400" b="1" dirty="0" smtClean="0">
                <a:ea typeface="新細明體" pitchFamily="18" charset="-120"/>
              </a:rPr>
              <a:t>HOW</a:t>
            </a:r>
            <a:r>
              <a:rPr lang="en-US" altLang="zh-TW" sz="2400" dirty="0" smtClean="0">
                <a:ea typeface="新細明體" pitchFamily="18" charset="-120"/>
              </a:rPr>
              <a:t> the data is actually (physically) stored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Logical level: describes </a:t>
            </a:r>
            <a:r>
              <a:rPr lang="en-US" altLang="zh-TW" sz="2400" b="1" dirty="0" smtClean="0">
                <a:ea typeface="新細明體" pitchFamily="18" charset="-120"/>
              </a:rPr>
              <a:t>WHAT</a:t>
            </a:r>
            <a:r>
              <a:rPr lang="en-US" altLang="zh-TW" sz="2400" dirty="0" smtClean="0">
                <a:ea typeface="新細明體" pitchFamily="18" charset="-120"/>
              </a:rPr>
              <a:t> data stored in database, and the relationships among the data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View level: describes part of database (“hiding” information) (example: ATM allows you to access to only your account information)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Database concepts: data abstraction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372B-6B5B-4AEE-AD0B-98B935D964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4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4534</Words>
  <Application>Microsoft Office PowerPoint</Application>
  <PresentationFormat>On-screen Show (4:3)</PresentationFormat>
  <Paragraphs>1080</Paragraphs>
  <Slides>85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BIN 503 – BIOLOGICAL DATABASES AND DATA ANAYSIS TOOLS </vt:lpstr>
      <vt:lpstr>PowerPoint Presentation</vt:lpstr>
      <vt:lpstr>PowerPoint Presentation</vt:lpstr>
      <vt:lpstr>Course I (50 min): Introduction to database systems.</vt:lpstr>
      <vt:lpstr>A database is a collection of related data</vt:lpstr>
      <vt:lpstr>Database Management System (DBMS)</vt:lpstr>
      <vt:lpstr>PowerPoint Presentation</vt:lpstr>
      <vt:lpstr>Where to use?</vt:lpstr>
      <vt:lpstr>Database concepts: data abstraction</vt:lpstr>
      <vt:lpstr>Database concepts: database languages</vt:lpstr>
      <vt:lpstr>Database concepts</vt:lpstr>
      <vt:lpstr>PowerPoint Presentation</vt:lpstr>
      <vt:lpstr>Defining the database</vt:lpstr>
      <vt:lpstr>PowerPoint Presentation</vt:lpstr>
      <vt:lpstr>Manipulating the database</vt:lpstr>
      <vt:lpstr>Database concepts</vt:lpstr>
      <vt:lpstr>Database Design</vt:lpstr>
      <vt:lpstr>Overview of database design</vt:lpstr>
      <vt:lpstr>Overview of database design</vt:lpstr>
      <vt:lpstr>Overview of database design</vt:lpstr>
      <vt:lpstr>Overview of database design</vt:lpstr>
      <vt:lpstr>Overview of database design</vt:lpstr>
      <vt:lpstr>Overview of database design</vt:lpstr>
      <vt:lpstr>Main characteristics of database approach versus file-processing approach</vt:lpstr>
      <vt:lpstr>Self-describing nature of a database system</vt:lpstr>
      <vt:lpstr>Insulation between programs and data and data abstraction</vt:lpstr>
      <vt:lpstr>Support of multiple views of the data.</vt:lpstr>
      <vt:lpstr>Sharing the data and multiuser transaction processing</vt:lpstr>
      <vt:lpstr>PowerPoint Presentation</vt:lpstr>
      <vt:lpstr>PowerPoint Presentation</vt:lpstr>
      <vt:lpstr>Relational Model Concepts</vt:lpstr>
      <vt:lpstr>PowerPoint Presentation</vt:lpstr>
      <vt:lpstr>Relational Model Concepts</vt:lpstr>
      <vt:lpstr>Relational Model Concepts</vt:lpstr>
      <vt:lpstr>PowerPoint Presentation</vt:lpstr>
      <vt:lpstr>PowerPoint Presentation</vt:lpstr>
      <vt:lpstr>PowerPoint Presentation</vt:lpstr>
      <vt:lpstr>PowerPoint Presentation</vt:lpstr>
      <vt:lpstr>Relational Model Notation</vt:lpstr>
      <vt:lpstr>Relational Model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Constraints</vt:lpstr>
      <vt:lpstr>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Algebra.</vt:lpstr>
      <vt:lpstr>Relational Algebra</vt:lpstr>
      <vt:lpstr>Why is Relational Algebra important?</vt:lpstr>
      <vt:lpstr>Operations of Relational Algebra</vt:lpstr>
      <vt:lpstr>Operations of Relational Algebra</vt:lpstr>
      <vt:lpstr>PowerPoint Presentation</vt:lpstr>
      <vt:lpstr>PowerPoint Presentation</vt:lpstr>
      <vt:lpstr>Operations of Relational Algebra</vt:lpstr>
      <vt:lpstr>Operations of Relational Algebra</vt:lpstr>
      <vt:lpstr>PowerPoint Presentation</vt:lpstr>
      <vt:lpstr>Operations of Relational Algebra</vt:lpstr>
      <vt:lpstr>Operations of Relational Algebra</vt:lpstr>
      <vt:lpstr>Operations of Relational Algebra</vt:lpstr>
      <vt:lpstr>Operations of Relational Algebra</vt:lpstr>
      <vt:lpstr>PowerPoint Presentation</vt:lpstr>
      <vt:lpstr>Operations of Relational Algebra</vt:lpstr>
      <vt:lpstr>Operations of Relational Algebra</vt:lpstr>
      <vt:lpstr>Operations of Relational Algebra</vt:lpstr>
      <vt:lpstr>A complete set of relational algebra operations</vt:lpstr>
      <vt:lpstr>Query Tree</vt:lpstr>
      <vt:lpstr>PowerPoint Presentation</vt:lpstr>
      <vt:lpstr>Examples of Queries in Relational Algebra</vt:lpstr>
      <vt:lpstr>PowerPoint Presentation</vt:lpstr>
      <vt:lpstr>Examples of Queries in Relational Algebra</vt:lpstr>
      <vt:lpstr>PowerPoint Presentation</vt:lpstr>
      <vt:lpstr>Examples of Queries in Relational Algebra</vt:lpstr>
      <vt:lpstr>PowerPoint Presentation</vt:lpstr>
      <vt:lpstr>Next week…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 503 – BIOLOGICAL DATABASES AND DATA ANAYSIS TOOLS</dc:title>
  <dc:creator>nurcan</dc:creator>
  <cp:lastModifiedBy>nurcan</cp:lastModifiedBy>
  <cp:revision>130</cp:revision>
  <dcterms:created xsi:type="dcterms:W3CDTF">2014-10-02T21:39:11Z</dcterms:created>
  <dcterms:modified xsi:type="dcterms:W3CDTF">2016-03-01T16:45:48Z</dcterms:modified>
</cp:coreProperties>
</file>