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71" r:id="rId3"/>
    <p:sldId id="270" r:id="rId4"/>
    <p:sldId id="272" r:id="rId5"/>
    <p:sldId id="273" r:id="rId6"/>
    <p:sldId id="274" r:id="rId7"/>
    <p:sldId id="275" r:id="rId8"/>
    <p:sldId id="277" r:id="rId9"/>
    <p:sldId id="276" r:id="rId10"/>
    <p:sldId id="282" r:id="rId11"/>
    <p:sldId id="278" r:id="rId12"/>
    <p:sldId id="279" r:id="rId13"/>
    <p:sldId id="28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1FFBBCB-5E90-407C-9F47-3FF3652D7451}">
          <p14:sldIdLst>
            <p14:sldId id="256"/>
            <p14:sldId id="271"/>
            <p14:sldId id="270"/>
            <p14:sldId id="272"/>
            <p14:sldId id="273"/>
            <p14:sldId id="274"/>
            <p14:sldId id="275"/>
            <p14:sldId id="277"/>
            <p14:sldId id="276"/>
            <p14:sldId id="282"/>
            <p14:sldId id="278"/>
            <p14:sldId id="279"/>
            <p14:sldId id="281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  <a:srgbClr val="FF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6374" autoAdjust="0"/>
  </p:normalViewPr>
  <p:slideViewPr>
    <p:cSldViewPr snapToGrid="0" showGuides="1">
      <p:cViewPr varScale="1">
        <p:scale>
          <a:sx n="108" d="100"/>
          <a:sy n="108" d="100"/>
        </p:scale>
        <p:origin x="3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A97B9-F362-4B6D-B583-8AF540EF061A}" type="datetimeFigureOut">
              <a:rPr lang="it-IT" smtClean="0"/>
              <a:t>21/06/2019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8A0D5-A8C7-411B-B1BB-922AB0714E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14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The  fundamental  idea  of  the  K2  is  to  calculate  the  joint  probability  of  a </a:t>
            </a:r>
          </a:p>
          <a:p>
            <a:r>
              <a:rPr lang="en-US"/>
              <a:t>Bayesian network structure and the database given, and then to create the most probable </a:t>
            </a:r>
          </a:p>
          <a:p>
            <a:r>
              <a:rPr lang="en-US"/>
              <a:t>topology by maximizing the joint probability.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8A0D5-A8C7-411B-B1BB-922AB0714EC2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44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The  fundamental  idea  of  the  K2  is  to  calculate  the  joint  probability  of  a </a:t>
            </a:r>
          </a:p>
          <a:p>
            <a:r>
              <a:rPr lang="en-US"/>
              <a:t>Bayesian network structure and the database given, and then to create the most probable </a:t>
            </a:r>
          </a:p>
          <a:p>
            <a:r>
              <a:rPr lang="en-US"/>
              <a:t>topology by maximizing the joint probability.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8A0D5-A8C7-411B-B1BB-922AB0714EC2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60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The  fundamental  idea  of  the  K2  is  to  calculate  the  joint  probability  of  a </a:t>
            </a:r>
          </a:p>
          <a:p>
            <a:r>
              <a:rPr lang="en-US"/>
              <a:t>Bayesian network structure and the database given, and then to create the most probable </a:t>
            </a:r>
          </a:p>
          <a:p>
            <a:r>
              <a:rPr lang="en-US"/>
              <a:t>topology by maximizing the joint probability.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8A0D5-A8C7-411B-B1BB-922AB0714EC2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47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The  fundamental  idea  of  the  K2  is  to  calculate  the  joint  probability  of  a </a:t>
            </a:r>
          </a:p>
          <a:p>
            <a:r>
              <a:rPr lang="en-US"/>
              <a:t>Bayesian network structure and the database given, and then to create the most probable </a:t>
            </a:r>
          </a:p>
          <a:p>
            <a:r>
              <a:rPr lang="en-US"/>
              <a:t>topology by maximizing the joint probability.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8A0D5-A8C7-411B-B1BB-922AB0714EC2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94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1- solo un arco direzione invertita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2C1AA-D223-4E62-BB8A-E12DF360106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409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6/21/2019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16292" y="1353311"/>
            <a:ext cx="10559415" cy="3035808"/>
          </a:xfrm>
        </p:spPr>
        <p:txBody>
          <a:bodyPr/>
          <a:lstStyle/>
          <a:p>
            <a:r>
              <a:rPr lang="it-IT" sz="7200">
                <a:latin typeface="Cambria" panose="02040503050406030204" pitchFamily="18" charset="0"/>
                <a:ea typeface="Cambria" panose="02040503050406030204" pitchFamily="18" charset="0"/>
              </a:rPr>
              <a:t>Blue baby prediction</a:t>
            </a:r>
            <a:endParaRPr lang="it-IT" sz="7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16292" y="4389119"/>
            <a:ext cx="8727758" cy="2261063"/>
          </a:xfrm>
        </p:spPr>
        <p:txBody>
          <a:bodyPr>
            <a:noAutofit/>
          </a:bodyPr>
          <a:lstStyle/>
          <a:p>
            <a:r>
              <a:rPr lang="it-IT" sz="2800">
                <a:latin typeface="Cambria" panose="02040503050406030204" pitchFamily="18" charset="0"/>
                <a:ea typeface="Cambria" panose="02040503050406030204" pitchFamily="18" charset="0"/>
              </a:rPr>
              <a:t>Utilizzo di reti bayesiane in supporto alla diagnosi di patologie che portano alla sindrome del Blue Baby</a:t>
            </a:r>
          </a:p>
          <a:p>
            <a:r>
              <a:rPr lang="it-IT" sz="2000">
                <a:latin typeface="Cambria" panose="02040503050406030204" pitchFamily="18" charset="0"/>
                <a:ea typeface="Cambria" panose="02040503050406030204" pitchFamily="18" charset="0"/>
              </a:rPr>
              <a:t>Progetto del corso di Modelli probabilistici per le decisioni</a:t>
            </a:r>
            <a:r>
              <a:rPr lang="it-IT" sz="20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it-IT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it-IT" sz="2000" dirty="0">
                <a:latin typeface="Cambria" panose="02040503050406030204" pitchFamily="18" charset="0"/>
                <a:ea typeface="Cambria" panose="02040503050406030204" pitchFamily="18" charset="0"/>
              </a:rPr>
              <a:t>Matteo </a:t>
            </a:r>
            <a:r>
              <a:rPr lang="it-IT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Mistri</a:t>
            </a:r>
            <a:r>
              <a:rPr lang="it-IT" sz="2000" dirty="0">
                <a:latin typeface="Cambria" panose="02040503050406030204" pitchFamily="18" charset="0"/>
                <a:ea typeface="Cambria" panose="02040503050406030204" pitchFamily="18" charset="0"/>
              </a:rPr>
              <a:t> 808097 &amp; Daniele Maria </a:t>
            </a:r>
            <a:r>
              <a:rPr lang="it-IT" sz="2000">
                <a:latin typeface="Cambria" panose="02040503050406030204" pitchFamily="18" charset="0"/>
                <a:ea typeface="Cambria" panose="02040503050406030204" pitchFamily="18" charset="0"/>
              </a:rPr>
              <a:t>Papetti 808027</a:t>
            </a:r>
          </a:p>
          <a:p>
            <a:r>
              <a:rPr lang="it-IT" sz="2000">
                <a:latin typeface="Cambria" panose="02040503050406030204" pitchFamily="18" charset="0"/>
                <a:ea typeface="Cambria" panose="02040503050406030204" pitchFamily="18" charset="0"/>
              </a:rPr>
              <a:t>25/06/2019</a:t>
            </a:r>
            <a:endParaRPr lang="it-IT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8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64507F86-7571-40BA-8FEF-8B360082C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678" y="633479"/>
            <a:ext cx="4452522" cy="4452522"/>
          </a:xfrm>
          <a:prstGeom prst="rect">
            <a:avLst/>
          </a:prstGeom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xmlns="" id="{E732F191-21A4-4CAA-BB6A-299511F5ABC2}"/>
              </a:ext>
            </a:extLst>
          </p:cNvPr>
          <p:cNvSpPr txBox="1">
            <a:spLocks/>
          </p:cNvSpPr>
          <p:nvPr/>
        </p:nvSpPr>
        <p:spPr>
          <a:xfrm>
            <a:off x="469771" y="968399"/>
            <a:ext cx="5554511" cy="1891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>
                <a:latin typeface="Calibri" panose="020F0502020204030204" pitchFamily="34" charset="0"/>
                <a:cs typeface="Calibri" panose="020F0502020204030204" pitchFamily="34" charset="0"/>
              </a:rPr>
              <a:t>È stata effettuata una </a:t>
            </a:r>
            <a:r>
              <a:rPr lang="it-IT" b="1" i="1">
                <a:latin typeface="Calibri" panose="020F0502020204030204" pitchFamily="34" charset="0"/>
                <a:cs typeface="Calibri" panose="020F0502020204030204" pitchFamily="34" charset="0"/>
              </a:rPr>
              <a:t>10-times 10-fold cross</a:t>
            </a:r>
            <a:r>
              <a:rPr lang="it-IT" b="1">
                <a:latin typeface="Calibri" panose="020F0502020204030204" pitchFamily="34" charset="0"/>
                <a:cs typeface="Calibri" panose="020F0502020204030204" pitchFamily="34" charset="0"/>
              </a:rPr>
              <a:t> validation </a:t>
            </a:r>
            <a:r>
              <a:rPr lang="it-IT">
                <a:latin typeface="Calibri" panose="020F0502020204030204" pitchFamily="34" charset="0"/>
                <a:cs typeface="Calibri" panose="020F0502020204030204" pitchFamily="34" charset="0"/>
              </a:rPr>
              <a:t>sulla predizione della malattia fornendo l’evidenza dei nodi corrisponenti agli esami clinici. La tecnica utilizzata per la predizione è </a:t>
            </a:r>
            <a:r>
              <a:rPr lang="it-IT" b="1" i="1">
                <a:latin typeface="Calibri" panose="020F0502020204030204" pitchFamily="34" charset="0"/>
                <a:cs typeface="Calibri" panose="020F0502020204030204" pitchFamily="34" charset="0"/>
              </a:rPr>
              <a:t>likelihood weighting</a:t>
            </a:r>
          </a:p>
          <a:p>
            <a:pPr marL="0" indent="0">
              <a:buNone/>
            </a:pPr>
            <a:endParaRPr lang="it-IT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xmlns="" id="{E3DB8B73-D341-4BEF-AAC1-DD1CE135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000"/>
            <a:ext cx="10058400" cy="628650"/>
          </a:xfrm>
        </p:spPr>
        <p:txBody>
          <a:bodyPr lIns="0" tIns="0" rIns="0" bIns="0" anchor="t" anchorCtr="0">
            <a:normAutofit/>
          </a:bodyPr>
          <a:lstStyle/>
          <a:p>
            <a:pPr algn="ctr"/>
            <a:r>
              <a:rPr lang="it-IT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Valutazione delle performance</a:t>
            </a:r>
            <a:endParaRPr lang="it-I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xmlns="" id="{892ADB74-8750-4FE2-822F-77DBBEEB0562}"/>
              </a:ext>
            </a:extLst>
          </p:cNvPr>
          <p:cNvSpPr txBox="1">
            <a:spLocks/>
          </p:cNvSpPr>
          <p:nvPr/>
        </p:nvSpPr>
        <p:spPr>
          <a:xfrm>
            <a:off x="6167718" y="4957694"/>
            <a:ext cx="5554511" cy="179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>
                <a:latin typeface="Calibri" panose="020F0502020204030204" pitchFamily="34" charset="0"/>
                <a:cs typeface="Calibri" panose="020F0502020204030204" pitchFamily="34" charset="0"/>
              </a:rPr>
              <a:t>Al fine di comparare le performance medie dei due modelli, è stato effettuato un test di significatività </a:t>
            </a:r>
            <a:r>
              <a:rPr lang="it-IT" i="1">
                <a:latin typeface="Calibri" panose="020F0502020204030204" pitchFamily="34" charset="0"/>
                <a:cs typeface="Calibri" panose="020F0502020204030204" pitchFamily="34" charset="0"/>
              </a:rPr>
              <a:t>paired t-student.</a:t>
            </a:r>
            <a:r>
              <a:rPr lang="it-IT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it-IT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>
                <a:latin typeface="Calibri" panose="020F0502020204030204" pitchFamily="34" charset="0"/>
                <a:cs typeface="Calibri" panose="020F0502020204030204" pitchFamily="34" charset="0"/>
              </a:rPr>
              <a:t>Tale test ha rilevato differenze statisticamente rilevante tra tutte le misure analizzate</a:t>
            </a:r>
            <a:endParaRPr lang="it-IT" b="1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2D9D6944-C4FD-4C9A-A166-432A9D67E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71" y="2405479"/>
            <a:ext cx="4452521" cy="445252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4567B5A7-6D71-459D-AF3C-482E60E5FABA}"/>
              </a:ext>
            </a:extLst>
          </p:cNvPr>
          <p:cNvSpPr txBox="1"/>
          <p:nvPr/>
        </p:nvSpPr>
        <p:spPr>
          <a:xfrm>
            <a:off x="7887138" y="551984"/>
            <a:ext cx="2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latin typeface="Calibri" panose="020F0502020204030204" pitchFamily="34" charset="0"/>
                <a:cs typeface="Calibri" panose="020F0502020204030204" pitchFamily="34" charset="0"/>
              </a:rPr>
              <a:t>Reversed network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xmlns="" id="{49FD8970-6B7A-4794-890F-DE4BA2280EDC}"/>
              </a:ext>
            </a:extLst>
          </p:cNvPr>
          <p:cNvSpPr txBox="1"/>
          <p:nvPr/>
        </p:nvSpPr>
        <p:spPr>
          <a:xfrm>
            <a:off x="1512021" y="2173730"/>
            <a:ext cx="2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latin typeface="Calibri" panose="020F0502020204030204" pitchFamily="34" charset="0"/>
                <a:cs typeface="Calibri" panose="020F0502020204030204" pitchFamily="34" charset="0"/>
              </a:rPr>
              <a:t>Paper network</a:t>
            </a:r>
          </a:p>
        </p:txBody>
      </p:sp>
    </p:spTree>
    <p:extLst>
      <p:ext uri="{BB962C8B-B14F-4D97-AF65-F5344CB8AC3E}">
        <p14:creationId xmlns:p14="http://schemas.microsoft.com/office/powerpoint/2010/main" val="294440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50164851-8082-4D2E-9880-B7FFAA645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997" y="1242592"/>
            <a:ext cx="6602683" cy="476376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6496AE8B-21B0-4891-BB14-0DC4832AC0E3}"/>
              </a:ext>
            </a:extLst>
          </p:cNvPr>
          <p:cNvSpPr txBox="1"/>
          <p:nvPr/>
        </p:nvSpPr>
        <p:spPr>
          <a:xfrm>
            <a:off x="7483479" y="783734"/>
            <a:ext cx="2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latin typeface="Calibri" panose="020F0502020204030204" pitchFamily="34" charset="0"/>
                <a:cs typeface="Calibri" panose="020F0502020204030204" pitchFamily="34" charset="0"/>
              </a:rPr>
              <a:t>Paper network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xmlns="" id="{E732F191-21A4-4CAA-BB6A-299511F5ABC2}"/>
              </a:ext>
            </a:extLst>
          </p:cNvPr>
          <p:cNvSpPr txBox="1">
            <a:spLocks/>
          </p:cNvSpPr>
          <p:nvPr/>
        </p:nvSpPr>
        <p:spPr>
          <a:xfrm>
            <a:off x="469772" y="968400"/>
            <a:ext cx="4720793" cy="5190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Abbiamo cercato di individuare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tutte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quelle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combinazioni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di evidenza che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d-separassero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due qualunque nodi</a:t>
            </a:r>
          </a:p>
          <a:p>
            <a:pPr lvl="1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approccio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si è rivelato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computazionalmente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troppo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 oneroso</a:t>
            </a:r>
          </a:p>
          <a:p>
            <a:pPr marL="274320" lvl="1" indent="0">
              <a:buNone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Limitando l'analisi al nodo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Disease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esso risulta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indipendente dagli esami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clinici data l'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evidenza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dei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 nodi intermedi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analisi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della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semantica dei nodi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ci ha portato a concludere che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l’evidenza dei nodi intermedi non è sensata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nel nostro dominio di applicazione, poiché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il loro valore viene dedotto dai valoro degli esami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che sono i loro figli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xmlns="" id="{E3DB8B73-D341-4BEF-AAC1-DD1CE135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000"/>
            <a:ext cx="10058400" cy="628650"/>
          </a:xfrm>
        </p:spPr>
        <p:txBody>
          <a:bodyPr lIns="0" tIns="0" rIns="0" bIns="0" anchor="t" anchorCtr="0">
            <a:normAutofit/>
          </a:bodyPr>
          <a:lstStyle/>
          <a:p>
            <a:pPr algn="ctr"/>
            <a:r>
              <a:rPr lang="it-IT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D-separazione dei nodi</a:t>
            </a:r>
            <a:endParaRPr lang="it-I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70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ECE727AF-B0C5-4773-8DE8-E02759A52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246" b="5318"/>
          <a:stretch/>
        </p:blipFill>
        <p:spPr>
          <a:xfrm>
            <a:off x="5934635" y="594765"/>
            <a:ext cx="6015319" cy="6187775"/>
          </a:xfrm>
          <a:prstGeom prst="rect">
            <a:avLst/>
          </a:prstGeom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xmlns="" id="{E732F191-21A4-4CAA-BB6A-299511F5ABC2}"/>
              </a:ext>
            </a:extLst>
          </p:cNvPr>
          <p:cNvSpPr txBox="1">
            <a:spLocks/>
          </p:cNvSpPr>
          <p:nvPr/>
        </p:nvSpPr>
        <p:spPr>
          <a:xfrm>
            <a:off x="469771" y="968400"/>
            <a:ext cx="4891123" cy="1577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Analogamente al caso precedente, valutare la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distribuzione di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realizzazione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del nodo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Disease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al variare dell’insieme delle evidenze risulta essere un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roblema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di natura </a:t>
            </a:r>
            <a:r>
              <a:rPr lang="it-IT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combianatoria</a:t>
            </a:r>
            <a:endParaRPr lang="it-IT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xmlns="" id="{E3DB8B73-D341-4BEF-AAC1-DD1CE135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08000"/>
            <a:ext cx="11125200" cy="628650"/>
          </a:xfrm>
        </p:spPr>
        <p:txBody>
          <a:bodyPr lIns="0" tIns="0" rIns="0" bIns="0" anchor="t" anchorCtr="0">
            <a:normAutofit/>
          </a:bodyPr>
          <a:lstStyle/>
          <a:p>
            <a:pPr algn="ctr"/>
            <a:r>
              <a:rPr lang="it-IT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Inferenza della malattia data evidenza</a:t>
            </a:r>
            <a:endParaRPr lang="it-I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xmlns="" id="{6F91A079-2240-42F0-A75E-A7CAF9F10F8E}"/>
              </a:ext>
            </a:extLst>
          </p:cNvPr>
          <p:cNvSpPr txBox="1">
            <a:spLocks/>
          </p:cNvSpPr>
          <p:nvPr/>
        </p:nvSpPr>
        <p:spPr>
          <a:xfrm>
            <a:off x="469770" y="3604033"/>
            <a:ext cx="4891123" cy="1003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Forniamo la possibilità al medico di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effettuare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tali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inferenze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mediante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interfaccia grafica interattiva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xmlns="" id="{4B3ED0FA-B443-40B2-AF70-E48782D7DFF6}"/>
              </a:ext>
            </a:extLst>
          </p:cNvPr>
          <p:cNvSpPr txBox="1">
            <a:spLocks/>
          </p:cNvSpPr>
          <p:nvPr/>
        </p:nvSpPr>
        <p:spPr>
          <a:xfrm>
            <a:off x="469770" y="4782325"/>
            <a:ext cx="4981119" cy="1577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Da analisi preliminari, è possibile notare che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alcuni valori di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realizzazione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dei nodi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LVHreport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XrayReport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portano la nostra variabile di interesse ad assumere con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probabilità oltre il 60%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particolare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valore</a:t>
            </a:r>
          </a:p>
          <a:p>
            <a:pPr marL="0" indent="0">
              <a:buNone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DB1B4D6F-55CA-4514-9E56-D2846309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75331" y="2497230"/>
            <a:ext cx="1080000" cy="1080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2DC54BBF-1320-409B-8A87-07B57DAC2A0E}"/>
              </a:ext>
            </a:extLst>
          </p:cNvPr>
          <p:cNvSpPr txBox="1"/>
          <p:nvPr/>
        </p:nvSpPr>
        <p:spPr>
          <a:xfrm>
            <a:off x="7302969" y="599068"/>
            <a:ext cx="327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Induced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paper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20827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581192" y="5180396"/>
            <a:ext cx="10067758" cy="830997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Abbiamo analizzato la possibilità di </a:t>
            </a: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inferire la struttura della rete dai dati 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la rete ottenuta mostra una </a:t>
            </a: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struttura analoga alla rete di riferimento</a:t>
            </a: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820800" y="4347618"/>
            <a:ext cx="10067758" cy="830997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Le </a:t>
            </a:r>
            <a:r>
              <a:rPr lang="it-IT" b="1" dirty="0">
                <a:solidFill>
                  <a:schemeClr val="tx1"/>
                </a:solidFill>
                <a:sym typeface="Wingdings" panose="05000000000000000000" pitchFamily="2" charset="2"/>
              </a:rPr>
              <a:t>performance</a:t>
            </a: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 dei vari modelli sono state confrontate  le misure medie ottenute sono </a:t>
            </a:r>
            <a:r>
              <a:rPr lang="it-IT" b="1" dirty="0">
                <a:solidFill>
                  <a:schemeClr val="tx1"/>
                </a:solidFill>
                <a:sym typeface="Wingdings" panose="05000000000000000000" pitchFamily="2" charset="2"/>
              </a:rPr>
              <a:t>risultate statisticamente indistinguibili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1062000" y="3149070"/>
            <a:ext cx="10067758" cy="1200329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Le </a:t>
            </a:r>
            <a:r>
              <a:rPr lang="it-IT" b="1" dirty="0">
                <a:solidFill>
                  <a:schemeClr val="tx1"/>
                </a:solidFill>
                <a:sym typeface="Wingdings" panose="05000000000000000000" pitchFamily="2" charset="2"/>
              </a:rPr>
              <a:t>relazioni</a:t>
            </a: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 di dipendenza causale </a:t>
            </a:r>
            <a:r>
              <a:rPr lang="it-IT" b="1" dirty="0">
                <a:solidFill>
                  <a:schemeClr val="tx1"/>
                </a:solidFill>
                <a:sym typeface="Wingdings" panose="05000000000000000000" pitchFamily="2" charset="2"/>
              </a:rPr>
              <a:t>sono state invertite </a:t>
            </a: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 il numero di genitori medio di ogni nodo è aumentato, causando una </a:t>
            </a:r>
            <a:r>
              <a:rPr lang="it-IT" b="1" dirty="0">
                <a:solidFill>
                  <a:schemeClr val="tx1"/>
                </a:solidFill>
                <a:sym typeface="Wingdings" panose="05000000000000000000" pitchFamily="2" charset="2"/>
              </a:rPr>
              <a:t>maggiore complessità </a:t>
            </a: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del modello e delle </a:t>
            </a:r>
            <a:r>
              <a:rPr lang="it-IT" b="1" dirty="0">
                <a:solidFill>
                  <a:schemeClr val="tx1"/>
                </a:solidFill>
                <a:sym typeface="Wingdings" panose="05000000000000000000" pitchFamily="2" charset="2"/>
              </a:rPr>
              <a:t>performance</a:t>
            </a: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 predittive </a:t>
            </a:r>
            <a:r>
              <a:rPr lang="it-IT" b="1" dirty="0">
                <a:solidFill>
                  <a:schemeClr val="tx1"/>
                </a:solidFill>
                <a:sym typeface="Wingdings" panose="05000000000000000000" pitchFamily="2" charset="2"/>
              </a:rPr>
              <a:t>peggiori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1267200" y="2318073"/>
            <a:ext cx="10067758" cy="830997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È stata valutata la </a:t>
            </a:r>
            <a:r>
              <a:rPr lang="it-IT" b="1" i="1" dirty="0">
                <a:solidFill>
                  <a:schemeClr val="tx1"/>
                </a:solidFill>
                <a:sym typeface="Wingdings" panose="05000000000000000000" pitchFamily="2" charset="2"/>
              </a:rPr>
              <a:t>d-separazione</a:t>
            </a:r>
            <a:r>
              <a:rPr lang="it-IT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tra i nodi  </a:t>
            </a:r>
            <a:r>
              <a:rPr lang="it-IT" b="1" dirty="0">
                <a:solidFill>
                  <a:schemeClr val="tx1"/>
                </a:solidFill>
                <a:sym typeface="Wingdings" panose="05000000000000000000" pitchFamily="2" charset="2"/>
              </a:rPr>
              <a:t>non</a:t>
            </a: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 è stato possibile individuare delle </a:t>
            </a:r>
            <a:r>
              <a:rPr lang="it-IT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indipendenze</a:t>
            </a:r>
            <a:r>
              <a:rPr lang="it-IT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it-IT" b="1" dirty="0">
                <a:solidFill>
                  <a:schemeClr val="tx1"/>
                </a:solidFill>
                <a:sym typeface="Wingdings" panose="05000000000000000000" pitchFamily="2" charset="2"/>
              </a:rPr>
              <a:t>rilevanti</a:t>
            </a: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 applicabili </a:t>
            </a:r>
            <a:r>
              <a:rPr lang="it-IT" b="1" dirty="0">
                <a:solidFill>
                  <a:schemeClr val="tx1"/>
                </a:solidFill>
                <a:sym typeface="Wingdings" panose="05000000000000000000" pitchFamily="2" charset="2"/>
              </a:rPr>
              <a:t>in casi pratici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1543050" y="1119527"/>
            <a:ext cx="10067758" cy="1200329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Abbiamo valutato la </a:t>
            </a:r>
            <a:r>
              <a:rPr lang="it-IT" b="1" dirty="0">
                <a:solidFill>
                  <a:schemeClr val="tx1"/>
                </a:solidFill>
                <a:sym typeface="Wingdings" panose="05000000000000000000" pitchFamily="2" charset="2"/>
              </a:rPr>
              <a:t>distribuzione di realizzazione </a:t>
            </a: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del nodo </a:t>
            </a:r>
            <a:r>
              <a:rPr lang="it-IT" b="1" i="1" dirty="0" err="1">
                <a:solidFill>
                  <a:schemeClr val="tx1"/>
                </a:solidFill>
                <a:sym typeface="Wingdings" panose="05000000000000000000" pitchFamily="2" charset="2"/>
              </a:rPr>
              <a:t>Disease</a:t>
            </a: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 data evidenza  data la natura combinatoria del problema, viene </a:t>
            </a:r>
            <a:r>
              <a:rPr lang="it-IT" b="1" dirty="0">
                <a:solidFill>
                  <a:schemeClr val="tx1"/>
                </a:solidFill>
                <a:sym typeface="Wingdings" panose="05000000000000000000" pitchFamily="2" charset="2"/>
              </a:rPr>
              <a:t>fornita</a:t>
            </a: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 un’</a:t>
            </a:r>
            <a:r>
              <a:rPr lang="it-IT" b="1" dirty="0">
                <a:solidFill>
                  <a:schemeClr val="tx1"/>
                </a:solidFill>
                <a:sym typeface="Wingdings" panose="05000000000000000000" pitchFamily="2" charset="2"/>
              </a:rPr>
              <a:t>interfaccia interattiva</a:t>
            </a: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 in supporto al medico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xmlns="" id="{151F994E-BB2B-4183-B304-4F71F8274DDC}"/>
              </a:ext>
            </a:extLst>
          </p:cNvPr>
          <p:cNvSpPr txBox="1">
            <a:spLocks/>
          </p:cNvSpPr>
          <p:nvPr/>
        </p:nvSpPr>
        <p:spPr>
          <a:xfrm>
            <a:off x="533400" y="108000"/>
            <a:ext cx="11125200" cy="6286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Conclusioni</a:t>
            </a:r>
            <a:endParaRPr lang="it-I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800" y="1543050"/>
            <a:ext cx="10058400" cy="3771900"/>
          </a:xfrm>
        </p:spPr>
        <p:txBody>
          <a:bodyPr>
            <a:normAutofit/>
          </a:bodyPr>
          <a:lstStyle/>
          <a:p>
            <a:pPr algn="ctr"/>
            <a:r>
              <a:rPr lang="it-IT" sz="9600" dirty="0">
                <a:latin typeface="Cambria" panose="02040503050406030204" pitchFamily="18" charset="0"/>
                <a:ea typeface="Cambria" panose="02040503050406030204" pitchFamily="18" charset="0"/>
              </a:rPr>
              <a:t>Grazie per </a:t>
            </a:r>
            <a:br>
              <a:rPr lang="it-IT" sz="9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it-IT" sz="9600" dirty="0">
                <a:latin typeface="Cambria" panose="02040503050406030204" pitchFamily="18" charset="0"/>
                <a:ea typeface="Cambria" panose="02040503050406030204" pitchFamily="18" charset="0"/>
              </a:rPr>
              <a:t>l’attenzione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895350" y="6115050"/>
            <a:ext cx="10382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 err="1">
                <a:latin typeface="Calibri" panose="020F0502020204030204" pitchFamily="34" charset="0"/>
                <a:cs typeface="Calibri" panose="020F0502020204030204" pitchFamily="34" charset="0"/>
              </a:rPr>
              <a:t>Icons</a:t>
            </a:r>
            <a:r>
              <a:rPr lang="it-IT" sz="800" dirty="0">
                <a:latin typeface="Calibri" panose="020F0502020204030204" pitchFamily="34" charset="0"/>
                <a:cs typeface="Calibri" panose="020F0502020204030204" pitchFamily="34" charset="0"/>
              </a:rPr>
              <a:t> made </a:t>
            </a:r>
            <a:r>
              <a:rPr lang="it-IT" sz="800">
                <a:latin typeface="Calibri" panose="020F0502020204030204" pitchFamily="34" charset="0"/>
                <a:cs typeface="Calibri" panose="020F0502020204030204" pitchFamily="34" charset="0"/>
              </a:rPr>
              <a:t>by Freepik, </a:t>
            </a:r>
            <a:r>
              <a:rPr lang="it-IT" sz="800" dirty="0">
                <a:latin typeface="Calibri" panose="020F0502020204030204" pitchFamily="34" charset="0"/>
                <a:cs typeface="Calibri" panose="020F0502020204030204" pitchFamily="34" charset="0"/>
              </a:rPr>
              <a:t>from www.flaticon.com</a:t>
            </a:r>
          </a:p>
        </p:txBody>
      </p:sp>
    </p:spTree>
    <p:extLst>
      <p:ext uri="{BB962C8B-B14F-4D97-AF65-F5344CB8AC3E}">
        <p14:creationId xmlns:p14="http://schemas.microsoft.com/office/powerpoint/2010/main" val="24986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1066800" y="108000"/>
            <a:ext cx="10058400" cy="628650"/>
          </a:xfrm>
        </p:spPr>
        <p:txBody>
          <a:bodyPr lIns="0" tIns="0" rIns="0" bIns="0" anchor="t" anchorCtr="0">
            <a:normAutofit/>
          </a:bodyPr>
          <a:lstStyle/>
          <a:p>
            <a:pPr algn="ctr"/>
            <a:r>
              <a:rPr lang="it-IT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outline</a:t>
            </a:r>
            <a:endParaRPr lang="it-I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1624" y="1967905"/>
            <a:ext cx="11248751" cy="3536424"/>
          </a:xfrm>
        </p:spPr>
        <p:txBody>
          <a:bodyPr>
            <a:noAutofit/>
          </a:bodyPr>
          <a:lstStyle/>
          <a:p>
            <a:r>
              <a:rPr lang="it-IT" sz="2400">
                <a:latin typeface="Calibri" panose="020F0502020204030204" pitchFamily="34" charset="0"/>
                <a:cs typeface="Calibri" panose="020F0502020204030204" pitchFamily="34" charset="0"/>
              </a:rPr>
              <a:t>Introduzione &amp; Obiettivi</a:t>
            </a:r>
          </a:p>
          <a:p>
            <a:r>
              <a:rPr lang="it-IT" sz="2400">
                <a:latin typeface="Calibri" panose="020F0502020204030204" pitchFamily="34" charset="0"/>
                <a:cs typeface="Calibri" panose="020F0502020204030204" pitchFamily="34" charset="0"/>
              </a:rPr>
              <a:t>Analisi della rete proposta dall’articolo</a:t>
            </a:r>
          </a:p>
          <a:p>
            <a:r>
              <a:rPr lang="it-IT" sz="2400">
                <a:latin typeface="Calibri" panose="020F0502020204030204" pitchFamily="34" charset="0"/>
                <a:cs typeface="Calibri" panose="020F0502020204030204" pitchFamily="34" charset="0"/>
              </a:rPr>
              <a:t>Apprendimento della struttura della rete</a:t>
            </a:r>
          </a:p>
          <a:p>
            <a:r>
              <a:rPr lang="it-IT" sz="2400">
                <a:latin typeface="Calibri" panose="020F0502020204030204" pitchFamily="34" charset="0"/>
                <a:cs typeface="Calibri" panose="020F0502020204030204" pitchFamily="34" charset="0"/>
              </a:rPr>
              <a:t>Valutazione delle performance</a:t>
            </a:r>
          </a:p>
          <a:p>
            <a:r>
              <a:rPr lang="it-IT" sz="2400">
                <a:latin typeface="Calibri" panose="020F0502020204030204" pitchFamily="34" charset="0"/>
                <a:cs typeface="Calibri" panose="020F0502020204030204" pitchFamily="34" charset="0"/>
              </a:rPr>
              <a:t>D-separazione</a:t>
            </a:r>
          </a:p>
          <a:p>
            <a:r>
              <a:rPr lang="it-IT" sz="2400">
                <a:latin typeface="Calibri" panose="020F0502020204030204" pitchFamily="34" charset="0"/>
                <a:cs typeface="Calibri" panose="020F0502020204030204" pitchFamily="34" charset="0"/>
              </a:rPr>
              <a:t>Inferenza della malattia </a:t>
            </a:r>
          </a:p>
          <a:p>
            <a:r>
              <a:rPr lang="it-IT" sz="2400">
                <a:latin typeface="Calibri" panose="020F0502020204030204" pitchFamily="34" charset="0"/>
                <a:cs typeface="Calibri" panose="020F0502020204030204" pitchFamily="34" charset="0"/>
              </a:rPr>
              <a:t>Conclusioni</a:t>
            </a:r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5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1066800" y="108000"/>
            <a:ext cx="10058400" cy="628650"/>
          </a:xfrm>
        </p:spPr>
        <p:txBody>
          <a:bodyPr lIns="0" tIns="0" rIns="0" bIns="0" anchor="t" anchorCtr="0">
            <a:normAutofit/>
          </a:bodyPr>
          <a:lstStyle/>
          <a:p>
            <a:pPr algn="ctr"/>
            <a:r>
              <a:rPr lang="it-IT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Introduzione</a:t>
            </a:r>
            <a:endParaRPr lang="it-I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9772" y="968679"/>
            <a:ext cx="11248751" cy="5118356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La sindrome del </a:t>
            </a:r>
            <a:r>
              <a:rPr lang="it-IT" sz="2400" i="1" dirty="0">
                <a:latin typeface="Calibri" panose="020F0502020204030204" pitchFamily="34" charset="0"/>
                <a:cs typeface="Calibri" panose="020F0502020204030204" pitchFamily="34" charset="0"/>
              </a:rPr>
              <a:t>Blue Baby 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è una condizione che porta la 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cianosi del derma 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di un neonato</a:t>
            </a:r>
          </a:p>
          <a:p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Questa condizione può essere 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causata da diverse malattie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; nel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fornito ne sono state 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considerate 6 </a:t>
            </a:r>
            <a:endParaRPr lang="it-IT" sz="2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Ogni malattia è accertabile tramite una serie di esami, il cui 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risultato influenza la probabilità della causa scatenante 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della sindrome analizzata</a:t>
            </a:r>
            <a:endParaRPr lang="it-IT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Nell’articolo di riferimento i ricercatori 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 collaborazione con un’</a:t>
            </a:r>
            <a:r>
              <a:rPr lang="it-IT" sz="2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equipé</a:t>
            </a:r>
            <a:r>
              <a:rPr lang="it-IT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medica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hanno realizzato una rete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bayesiana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che esprimesse le 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relazioni di causalità tra sintomi, malattie ed esami</a:t>
            </a:r>
          </a:p>
        </p:txBody>
      </p:sp>
    </p:spTree>
    <p:extLst>
      <p:ext uri="{BB962C8B-B14F-4D97-AF65-F5344CB8AC3E}">
        <p14:creationId xmlns:p14="http://schemas.microsoft.com/office/powerpoint/2010/main" val="17666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xmlns="" id="{E732F191-21A4-4CAA-BB6A-299511F5ABC2}"/>
              </a:ext>
            </a:extLst>
          </p:cNvPr>
          <p:cNvSpPr txBox="1">
            <a:spLocks/>
          </p:cNvSpPr>
          <p:nvPr/>
        </p:nvSpPr>
        <p:spPr>
          <a:xfrm>
            <a:off x="469771" y="968400"/>
            <a:ext cx="11248751" cy="5190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Inferenza della struttura 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della rete a partire dal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it-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Confronto del modello 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prodotto con quello proposto dall’articolo di riferimento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800" b="1" dirty="0">
                <a:latin typeface="Calibri" panose="020F0502020204030204" pitchFamily="34" charset="0"/>
                <a:cs typeface="Calibri" panose="020F0502020204030204" pitchFamily="34" charset="0"/>
              </a:rPr>
              <a:t>Valutazione delle performance 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dei due modelli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Analisi della rete con </a:t>
            </a:r>
            <a:r>
              <a:rPr lang="it-IT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relazioni di dipendenza invertite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Ricerca di </a:t>
            </a:r>
            <a:r>
              <a:rPr lang="it-IT" sz="2800" b="1" dirty="0">
                <a:latin typeface="Calibri" panose="020F0502020204030204" pitchFamily="34" charset="0"/>
                <a:cs typeface="Calibri" panose="020F0502020204030204" pitchFamily="34" charset="0"/>
              </a:rPr>
              <a:t>nodi indipendenti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Realizzazione di un supporto interattivo che permetta la </a:t>
            </a:r>
            <a:r>
              <a:rPr lang="it-IT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stima delle probabilità a posteriori di una malattia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dato un insieme di evidenze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xmlns="" id="{E3DB8B73-D341-4BEF-AAC1-DD1CE135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000"/>
            <a:ext cx="10058400" cy="628650"/>
          </a:xfrm>
        </p:spPr>
        <p:txBody>
          <a:bodyPr lIns="0" tIns="0" rIns="0" bIns="0" anchor="t" anchorCtr="0">
            <a:normAutofit/>
          </a:bodyPr>
          <a:lstStyle/>
          <a:p>
            <a:pPr algn="ctr"/>
            <a:r>
              <a:rPr lang="it-IT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obiettivi</a:t>
            </a:r>
            <a:endParaRPr lang="it-I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6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xmlns="" id="{E732F191-21A4-4CAA-BB6A-299511F5ABC2}"/>
              </a:ext>
            </a:extLst>
          </p:cNvPr>
          <p:cNvSpPr txBox="1">
            <a:spLocks/>
          </p:cNvSpPr>
          <p:nvPr/>
        </p:nvSpPr>
        <p:spPr>
          <a:xfrm>
            <a:off x="471600" y="1778283"/>
            <a:ext cx="4891123" cy="3692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nodo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Disease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dipende solo dal fatto che il neonato abbia presentato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asfissia alla nascita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Si evidenzia che è la realizzazione della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malattia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 causare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sintomi o altre patologie nel bambino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Tali patologie vengono rilevati tramite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misurazioni ed esami sul neonato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 partire dai valori di questi esami, è possibile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inferire la malattia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causa la sindrome in analisi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xmlns="" id="{E3DB8B73-D341-4BEF-AAC1-DD1CE135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000"/>
            <a:ext cx="10058400" cy="628650"/>
          </a:xfrm>
        </p:spPr>
        <p:txBody>
          <a:bodyPr lIns="0" tIns="0" rIns="0" bIns="0" anchor="t" anchorCtr="0">
            <a:normAutofit/>
          </a:bodyPr>
          <a:lstStyle/>
          <a:p>
            <a:pPr algn="ctr"/>
            <a:r>
              <a:rPr lang="it-IT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Rete proposta dall’articolo</a:t>
            </a:r>
            <a:endParaRPr lang="it-I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AC458B5A-AF6D-440A-A69B-D410BA306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997" y="1242592"/>
            <a:ext cx="6602683" cy="476376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2DC54BBF-1320-409B-8A87-07B57DAC2A0E}"/>
              </a:ext>
            </a:extLst>
          </p:cNvPr>
          <p:cNvSpPr txBox="1"/>
          <p:nvPr/>
        </p:nvSpPr>
        <p:spPr>
          <a:xfrm>
            <a:off x="7483479" y="783734"/>
            <a:ext cx="2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Paper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network</a:t>
            </a:r>
          </a:p>
        </p:txBody>
      </p:sp>
      <p:sp>
        <p:nvSpPr>
          <p:cNvPr id="2" name="Rettangolo arrotondato 1"/>
          <p:cNvSpPr/>
          <p:nvPr/>
        </p:nvSpPr>
        <p:spPr>
          <a:xfrm>
            <a:off x="8032022" y="1224836"/>
            <a:ext cx="1189608" cy="139407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arrotondato 7"/>
          <p:cNvSpPr/>
          <p:nvPr/>
        </p:nvSpPr>
        <p:spPr>
          <a:xfrm>
            <a:off x="5360894" y="2024109"/>
            <a:ext cx="6602786" cy="211288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arrotondato 9"/>
          <p:cNvSpPr/>
          <p:nvPr/>
        </p:nvSpPr>
        <p:spPr>
          <a:xfrm>
            <a:off x="5360894" y="5418174"/>
            <a:ext cx="6602786" cy="62050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719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8" grpId="1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xmlns="" id="{E732F191-21A4-4CAA-BB6A-299511F5ABC2}"/>
              </a:ext>
            </a:extLst>
          </p:cNvPr>
          <p:cNvSpPr txBox="1">
            <a:spLocks/>
          </p:cNvSpPr>
          <p:nvPr/>
        </p:nvSpPr>
        <p:spPr>
          <a:xfrm>
            <a:off x="469771" y="968400"/>
            <a:ext cx="4891123" cy="5190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Al fine di apprendere la struttura della rete, sono state analizzate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due tecniche differenti</a:t>
            </a:r>
          </a:p>
          <a:p>
            <a:pPr lvl="1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La ricerca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Hill climbing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che permette di massimizzare una funzione di score</a:t>
            </a:r>
          </a:p>
          <a:p>
            <a:pPr lvl="1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La ricerca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Tabù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si basa anch’essa sulla massimizzazione di una funzione di score, ma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evita di cadere in minimi locali</a:t>
            </a:r>
            <a:endParaRPr lang="it-IT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La scelta è ricaduta sulla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seconda tecnica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in quanto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più solida e con performance migliori</a:t>
            </a: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Abbiamo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valutato 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risultati delle diverse funzioni di score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implementate</a:t>
            </a:r>
          </a:p>
          <a:p>
            <a:pPr lvl="1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La scelta è ricaduta sulla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funzione k2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in grado di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predirre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la struttura della rete con l’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inversione di un solo arco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xmlns="" id="{E3DB8B73-D341-4BEF-AAC1-DD1CE135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000"/>
            <a:ext cx="10058400" cy="628650"/>
          </a:xfrm>
        </p:spPr>
        <p:txBody>
          <a:bodyPr lIns="0" tIns="0" rIns="0" bIns="0" anchor="t" anchorCtr="0">
            <a:normAutofit/>
          </a:bodyPr>
          <a:lstStyle/>
          <a:p>
            <a:pPr algn="ctr"/>
            <a:r>
              <a:rPr lang="it-IT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Rete appresa dai dati</a:t>
            </a:r>
            <a:endParaRPr lang="it-I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2DC54BBF-1320-409B-8A87-07B57DAC2A0E}"/>
              </a:ext>
            </a:extLst>
          </p:cNvPr>
          <p:cNvSpPr txBox="1"/>
          <p:nvPr/>
        </p:nvSpPr>
        <p:spPr>
          <a:xfrm>
            <a:off x="7483479" y="783734"/>
            <a:ext cx="2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latin typeface="Calibri" panose="020F0502020204030204" pitchFamily="34" charset="0"/>
                <a:cs typeface="Calibri" panose="020F0502020204030204" pitchFamily="34" charset="0"/>
              </a:rPr>
              <a:t>Learned network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F7F3A260-C4A5-4ED9-9D62-B681041C2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662" y="1242000"/>
            <a:ext cx="6601352" cy="4762800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xmlns="" id="{61BDC76C-00A2-4487-A6D1-8C384B0D4010}"/>
              </a:ext>
            </a:extLst>
          </p:cNvPr>
          <p:cNvSpPr/>
          <p:nvPr/>
        </p:nvSpPr>
        <p:spPr>
          <a:xfrm rot="586647">
            <a:off x="6266656" y="2826516"/>
            <a:ext cx="2104289" cy="64823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53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xmlns="" id="{E732F191-21A4-4CAA-BB6A-299511F5ABC2}"/>
              </a:ext>
            </a:extLst>
          </p:cNvPr>
          <p:cNvSpPr txBox="1">
            <a:spLocks/>
          </p:cNvSpPr>
          <p:nvPr/>
        </p:nvSpPr>
        <p:spPr>
          <a:xfrm>
            <a:off x="469771" y="968400"/>
            <a:ext cx="5554511" cy="1437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È stata effettuata una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10-times 10-fold cross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dirty="0" err="1"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sulla predizione della malattia fornendo l’evidenza di tutti i nodi. La tecnica utilizzata per la predizione è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likelihood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weighting</a:t>
            </a:r>
            <a:endParaRPr lang="it-IT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xmlns="" id="{E3DB8B73-D341-4BEF-AAC1-DD1CE135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000"/>
            <a:ext cx="10058400" cy="628650"/>
          </a:xfrm>
        </p:spPr>
        <p:txBody>
          <a:bodyPr lIns="0" tIns="0" rIns="0" bIns="0" anchor="t" anchorCtr="0">
            <a:normAutofit/>
          </a:bodyPr>
          <a:lstStyle/>
          <a:p>
            <a:pPr algn="ctr"/>
            <a:r>
              <a:rPr lang="it-IT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Valutazione delle performance</a:t>
            </a:r>
            <a:endParaRPr lang="it-I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EF18454D-0AB8-49DA-913C-22CEEA4D9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211" y="817335"/>
            <a:ext cx="4452520" cy="445252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xmlns="" id="{7FA84E7F-F757-4C27-84EA-D0D7BED27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71" y="2432374"/>
            <a:ext cx="4452520" cy="4452520"/>
          </a:xfrm>
          <a:prstGeom prst="rect">
            <a:avLst/>
          </a:prstGeom>
        </p:spPr>
      </p:pic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xmlns="" id="{892ADB74-8750-4FE2-822F-77DBBEEB0562}"/>
              </a:ext>
            </a:extLst>
          </p:cNvPr>
          <p:cNvSpPr txBox="1">
            <a:spLocks/>
          </p:cNvSpPr>
          <p:nvPr/>
        </p:nvSpPr>
        <p:spPr>
          <a:xfrm>
            <a:off x="6167718" y="4957694"/>
            <a:ext cx="5554511" cy="179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Al fine di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comparare le performance medie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dei due modelli, è stato effettuato un test di significatività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paired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 t-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Tale test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non ha rilevato differenza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statisticamente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rilevanti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tra nessuna delle misure analizzate</a:t>
            </a:r>
            <a:endParaRPr lang="it-IT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7F98E4A6-E95F-433A-ABCC-4EF21F0FE1E7}"/>
              </a:ext>
            </a:extLst>
          </p:cNvPr>
          <p:cNvSpPr txBox="1"/>
          <p:nvPr/>
        </p:nvSpPr>
        <p:spPr>
          <a:xfrm>
            <a:off x="8075150" y="632669"/>
            <a:ext cx="2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latin typeface="Calibri" panose="020F0502020204030204" pitchFamily="34" charset="0"/>
                <a:cs typeface="Calibri" panose="020F0502020204030204" pitchFamily="34" charset="0"/>
              </a:rPr>
              <a:t>Learned network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D3519D4B-C182-4301-8F35-C185B0FE5836}"/>
              </a:ext>
            </a:extLst>
          </p:cNvPr>
          <p:cNvSpPr txBox="1"/>
          <p:nvPr/>
        </p:nvSpPr>
        <p:spPr>
          <a:xfrm>
            <a:off x="1635288" y="2220814"/>
            <a:ext cx="2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latin typeface="Calibri" panose="020F0502020204030204" pitchFamily="34" charset="0"/>
                <a:cs typeface="Calibri" panose="020F0502020204030204" pitchFamily="34" charset="0"/>
              </a:rPr>
              <a:t>Paper network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6B56B8A4-54D1-48A3-89A7-37A41658D79A}"/>
              </a:ext>
            </a:extLst>
          </p:cNvPr>
          <p:cNvSpPr txBox="1"/>
          <p:nvPr/>
        </p:nvSpPr>
        <p:spPr>
          <a:xfrm>
            <a:off x="469771" y="2405480"/>
            <a:ext cx="11247100" cy="2145268"/>
          </a:xfrm>
          <a:prstGeom prst="roundRect">
            <a:avLst/>
          </a:prstGeom>
          <a:solidFill>
            <a:srgbClr val="D34817"/>
          </a:solidFill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Un’analisi analoga è stata effettuata per quanto riguarda le reti con </a:t>
            </a:r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evidenza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nella fase di </a:t>
            </a:r>
            <a:r>
              <a:rPr lang="it-IT" sz="2400" b="1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r>
              <a:rPr lang="it-IT" sz="24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limitata ai </a:t>
            </a:r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nodi corrispondenti agli esami clinici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Seppure le misure abbiano riportato una </a:t>
            </a:r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drastica flessione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 </a:t>
            </a:r>
            <a:r>
              <a:rPr lang="it-IT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 significatività hanno mostrato come le </a:t>
            </a:r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dei due modelli non possono essere considerati differenti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678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3" grpId="1"/>
      <p:bldP spid="8" grpId="0"/>
      <p:bldP spid="9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64507F86-7571-40BA-8FEF-8B360082C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678" y="633479"/>
            <a:ext cx="4452522" cy="4452522"/>
          </a:xfrm>
          <a:prstGeom prst="rect">
            <a:avLst/>
          </a:prstGeom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xmlns="" id="{E732F191-21A4-4CAA-BB6A-299511F5ABC2}"/>
              </a:ext>
            </a:extLst>
          </p:cNvPr>
          <p:cNvSpPr txBox="1">
            <a:spLocks/>
          </p:cNvSpPr>
          <p:nvPr/>
        </p:nvSpPr>
        <p:spPr>
          <a:xfrm>
            <a:off x="469771" y="968399"/>
            <a:ext cx="5554511" cy="1891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>
                <a:latin typeface="Calibri" panose="020F0502020204030204" pitchFamily="34" charset="0"/>
                <a:cs typeface="Calibri" panose="020F0502020204030204" pitchFamily="34" charset="0"/>
              </a:rPr>
              <a:t>È stata effettuata una </a:t>
            </a:r>
            <a:r>
              <a:rPr lang="it-IT" b="1" i="1">
                <a:latin typeface="Calibri" panose="020F0502020204030204" pitchFamily="34" charset="0"/>
                <a:cs typeface="Calibri" panose="020F0502020204030204" pitchFamily="34" charset="0"/>
              </a:rPr>
              <a:t>10-times 10-fold cross</a:t>
            </a:r>
            <a:r>
              <a:rPr lang="it-IT" b="1">
                <a:latin typeface="Calibri" panose="020F0502020204030204" pitchFamily="34" charset="0"/>
                <a:cs typeface="Calibri" panose="020F0502020204030204" pitchFamily="34" charset="0"/>
              </a:rPr>
              <a:t> validation </a:t>
            </a:r>
            <a:r>
              <a:rPr lang="it-IT">
                <a:latin typeface="Calibri" panose="020F0502020204030204" pitchFamily="34" charset="0"/>
                <a:cs typeface="Calibri" panose="020F0502020204030204" pitchFamily="34" charset="0"/>
              </a:rPr>
              <a:t>sulla predizione della malattia fornendo l’evidenza dei nodi corrisponenti agli esami clinici. La tecnica utilizzata per la predizione è </a:t>
            </a:r>
            <a:r>
              <a:rPr lang="it-IT" b="1" i="1">
                <a:latin typeface="Calibri" panose="020F0502020204030204" pitchFamily="34" charset="0"/>
                <a:cs typeface="Calibri" panose="020F0502020204030204" pitchFamily="34" charset="0"/>
              </a:rPr>
              <a:t>likelihood weighting</a:t>
            </a:r>
          </a:p>
          <a:p>
            <a:pPr marL="0" indent="0">
              <a:buNone/>
            </a:pPr>
            <a:endParaRPr lang="it-IT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xmlns="" id="{E3DB8B73-D341-4BEF-AAC1-DD1CE135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000"/>
            <a:ext cx="10058400" cy="628650"/>
          </a:xfrm>
        </p:spPr>
        <p:txBody>
          <a:bodyPr lIns="0" tIns="0" rIns="0" bIns="0" anchor="t" anchorCtr="0">
            <a:normAutofit/>
          </a:bodyPr>
          <a:lstStyle/>
          <a:p>
            <a:pPr algn="ctr"/>
            <a:r>
              <a:rPr lang="it-IT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Valutazione delle performance</a:t>
            </a:r>
            <a:endParaRPr lang="it-I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xmlns="" id="{892ADB74-8750-4FE2-822F-77DBBEEB0562}"/>
              </a:ext>
            </a:extLst>
          </p:cNvPr>
          <p:cNvSpPr txBox="1">
            <a:spLocks/>
          </p:cNvSpPr>
          <p:nvPr/>
        </p:nvSpPr>
        <p:spPr>
          <a:xfrm>
            <a:off x="6167718" y="4957694"/>
            <a:ext cx="5554511" cy="179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Al fine di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comparare le performance medie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dei due modelli, è stato effettuato un test di significatività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paired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 t-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Tale test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non ha rilevato differenza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statisticamente rilevante tra nessuna delle misure analizzate</a:t>
            </a:r>
            <a:endParaRPr lang="it-IT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2D9D6944-C4FD-4C9A-A166-432A9D67E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71" y="2405479"/>
            <a:ext cx="4452521" cy="445252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4567B5A7-6D71-459D-AF3C-482E60E5FABA}"/>
              </a:ext>
            </a:extLst>
          </p:cNvPr>
          <p:cNvSpPr txBox="1"/>
          <p:nvPr/>
        </p:nvSpPr>
        <p:spPr>
          <a:xfrm>
            <a:off x="7887138" y="551984"/>
            <a:ext cx="2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latin typeface="Calibri" panose="020F0502020204030204" pitchFamily="34" charset="0"/>
                <a:cs typeface="Calibri" panose="020F0502020204030204" pitchFamily="34" charset="0"/>
              </a:rPr>
              <a:t>Learned network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xmlns="" id="{49FD8970-6B7A-4794-890F-DE4BA2280EDC}"/>
              </a:ext>
            </a:extLst>
          </p:cNvPr>
          <p:cNvSpPr txBox="1"/>
          <p:nvPr/>
        </p:nvSpPr>
        <p:spPr>
          <a:xfrm>
            <a:off x="1512021" y="2173730"/>
            <a:ext cx="2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latin typeface="Calibri" panose="020F0502020204030204" pitchFamily="34" charset="0"/>
                <a:cs typeface="Calibri" panose="020F0502020204030204" pitchFamily="34" charset="0"/>
              </a:rPr>
              <a:t>Paper network</a:t>
            </a:r>
          </a:p>
        </p:txBody>
      </p:sp>
    </p:spTree>
    <p:extLst>
      <p:ext uri="{BB962C8B-B14F-4D97-AF65-F5344CB8AC3E}">
        <p14:creationId xmlns:p14="http://schemas.microsoft.com/office/powerpoint/2010/main" val="152404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xmlns="" id="{E732F191-21A4-4CAA-BB6A-299511F5ABC2}"/>
              </a:ext>
            </a:extLst>
          </p:cNvPr>
          <p:cNvSpPr txBox="1">
            <a:spLocks/>
          </p:cNvSpPr>
          <p:nvPr/>
        </p:nvSpPr>
        <p:spPr>
          <a:xfrm>
            <a:off x="469771" y="968400"/>
            <a:ext cx="4891123" cy="5190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Sono state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invertite le relazioni di causalità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all’interno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della rete proposta dall’articolo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numero di genitori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medio dei nodi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aumenta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portando quindi a CPT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Conditional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Probability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di dimensioni maggiori</a:t>
            </a:r>
          </a:p>
          <a:p>
            <a:pPr lvl="1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modello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risulta quindi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maggiormente complesso </a:t>
            </a:r>
          </a:p>
          <a:p>
            <a:pPr lvl="1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nodo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Disease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 cui corrispondono 7 genitori, ha una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CPT associata di quasi 8000 celle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Analizzando le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misure di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performance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misurate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analogamente alla diapositiva precedente, otteniamo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valori inferiori</a:t>
            </a:r>
          </a:p>
          <a:p>
            <a:pPr lvl="1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 test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paired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t-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confermano la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differenza delle performance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xmlns="" id="{E3DB8B73-D341-4BEF-AAC1-DD1CE135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000"/>
            <a:ext cx="10058400" cy="628650"/>
          </a:xfrm>
        </p:spPr>
        <p:txBody>
          <a:bodyPr lIns="0" tIns="0" rIns="0" bIns="0" anchor="t" anchorCtr="0">
            <a:normAutofit/>
          </a:bodyPr>
          <a:lstStyle/>
          <a:p>
            <a:pPr algn="ctr"/>
            <a:r>
              <a:rPr lang="it-IT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Rete con relazioni invertite</a:t>
            </a:r>
            <a:endParaRPr lang="it-I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2DC54BBF-1320-409B-8A87-07B57DAC2A0E}"/>
              </a:ext>
            </a:extLst>
          </p:cNvPr>
          <p:cNvSpPr txBox="1"/>
          <p:nvPr/>
        </p:nvSpPr>
        <p:spPr>
          <a:xfrm>
            <a:off x="7483479" y="783734"/>
            <a:ext cx="2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Reversed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network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FFD2FA66-3670-4A66-AD73-13C6DA37D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400" y="1242000"/>
            <a:ext cx="6602684" cy="4763761"/>
          </a:xfrm>
          <a:prstGeom prst="rect">
            <a:avLst/>
          </a:prstGeom>
        </p:spPr>
      </p:pic>
      <p:sp>
        <p:nvSpPr>
          <p:cNvPr id="8" name="Rettangolo arrotondato 7"/>
          <p:cNvSpPr/>
          <p:nvPr/>
        </p:nvSpPr>
        <p:spPr>
          <a:xfrm>
            <a:off x="5360894" y="2024109"/>
            <a:ext cx="6602786" cy="211288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48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TM03090434[[fn=Legno]]</Template>
  <TotalTime>1383</TotalTime>
  <Words>1058</Words>
  <Application>Microsoft Office PowerPoint</Application>
  <PresentationFormat>Widescreen</PresentationFormat>
  <Paragraphs>108</Paragraphs>
  <Slides>14</Slides>
  <Notes>5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</vt:lpstr>
      <vt:lpstr>Rockwell</vt:lpstr>
      <vt:lpstr>Rockwell Condensed</vt:lpstr>
      <vt:lpstr>Wingdings</vt:lpstr>
      <vt:lpstr>Legno</vt:lpstr>
      <vt:lpstr>Blue baby prediction</vt:lpstr>
      <vt:lpstr>outline</vt:lpstr>
      <vt:lpstr>Introduzione</vt:lpstr>
      <vt:lpstr>obiettivi</vt:lpstr>
      <vt:lpstr>Rete proposta dall’articolo</vt:lpstr>
      <vt:lpstr>Rete appresa dai dati</vt:lpstr>
      <vt:lpstr>Valutazione delle performance</vt:lpstr>
      <vt:lpstr>Valutazione delle performance</vt:lpstr>
      <vt:lpstr>Rete con relazioni invertite</vt:lpstr>
      <vt:lpstr>Valutazione delle performance</vt:lpstr>
      <vt:lpstr>D-separazione dei nodi</vt:lpstr>
      <vt:lpstr>Inferenza della malattia data evidenza</vt:lpstr>
      <vt:lpstr>Presentazione standard di PowerPoint</vt:lpstr>
      <vt:lpstr>Grazie per  l’attenzione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 Carlo Papetti</dc:creator>
  <cp:lastModifiedBy>Gian Carlo Papetti</cp:lastModifiedBy>
  <cp:revision>213</cp:revision>
  <dcterms:created xsi:type="dcterms:W3CDTF">2019-04-24T19:34:09Z</dcterms:created>
  <dcterms:modified xsi:type="dcterms:W3CDTF">2019-06-21T08:39:57Z</dcterms:modified>
</cp:coreProperties>
</file>