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7" r:id="rId12"/>
    <p:sldId id="279" r:id="rId13"/>
    <p:sldId id="280" r:id="rId14"/>
    <p:sldId id="281" r:id="rId15"/>
    <p:sldId id="266" r:id="rId16"/>
    <p:sldId id="275" r:id="rId17"/>
    <p:sldId id="276" r:id="rId18"/>
    <p:sldId id="278" r:id="rId19"/>
  </p:sldIdLst>
  <p:sldSz cx="12192000" cy="6858000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CC00"/>
    <a:srgbClr val="008000"/>
    <a:srgbClr val="E9412F"/>
    <a:srgbClr val="EBB047"/>
    <a:srgbClr val="E4924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15" autoAdjust="0"/>
    <p:restoredTop sz="93632"/>
  </p:normalViewPr>
  <p:slideViewPr>
    <p:cSldViewPr snapToGrid="0">
      <p:cViewPr varScale="1">
        <p:scale>
          <a:sx n="105" d="100"/>
          <a:sy n="105" d="100"/>
        </p:scale>
        <p:origin x="1068" y="114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83546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9932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7870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Leggibilità:</a:t>
            </a:r>
            <a:r>
              <a:rPr lang="it-IT" baseline="0" dirty="0" smtClean="0"/>
              <a:t> </a:t>
            </a:r>
            <a:r>
              <a:rPr lang="it-IT" dirty="0" smtClean="0"/>
              <a:t>Non sono servite viste</a:t>
            </a:r>
          </a:p>
          <a:p>
            <a:r>
              <a:rPr lang="it-IT" dirty="0" smtClean="0"/>
              <a:t>Coerenza</a:t>
            </a:r>
            <a:r>
              <a:rPr lang="it-IT" baseline="0" dirty="0" smtClean="0"/>
              <a:t> temporale dati </a:t>
            </a:r>
          </a:p>
          <a:p>
            <a:r>
              <a:rPr lang="it-IT" baseline="0" dirty="0" err="1" smtClean="0"/>
              <a:t>Currency</a:t>
            </a:r>
            <a:r>
              <a:rPr lang="it-IT" baseline="0" dirty="0" smtClean="0"/>
              <a:t>: ultima data di aggiornamento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3591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7963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2 ANIMAZIONI:</a:t>
            </a:r>
            <a:r>
              <a:rPr lang="it-IT" baseline="0" dirty="0" smtClean="0"/>
              <a:t> triangolo e vignetta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3765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ANIMAZIONE</a:t>
            </a:r>
          </a:p>
          <a:p>
            <a:r>
              <a:rPr lang="it-IT" dirty="0" smtClean="0"/>
              <a:t>Usato dizionario di riferimento</a:t>
            </a:r>
          </a:p>
          <a:p>
            <a:r>
              <a:rPr lang="it-IT" dirty="0" smtClean="0"/>
              <a:t>Match perfetti con </a:t>
            </a:r>
            <a:r>
              <a:rPr lang="it-IT" dirty="0" err="1" smtClean="0"/>
              <a:t>edit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Bigram</a:t>
            </a:r>
            <a:r>
              <a:rPr lang="it-IT" dirty="0" smtClean="0"/>
              <a:t> per altri (soglie 0.5 e 0.7)</a:t>
            </a:r>
          </a:p>
          <a:p>
            <a:r>
              <a:rPr lang="it-IT" dirty="0" smtClean="0"/>
              <a:t>Nella completezza abbiamo guardato solo gli attributi </a:t>
            </a:r>
            <a:r>
              <a:rPr lang="it-IT" dirty="0" err="1" smtClean="0"/>
              <a:t>null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2310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ANIMAZIONE -&gt; consistenza attributo state</a:t>
            </a:r>
          </a:p>
          <a:p>
            <a:pPr marL="15875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3217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ANIMAZIONE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4786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ANIMAZIONI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9269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4124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ANIMAZIONE:</a:t>
            </a:r>
            <a:r>
              <a:rPr lang="it-IT" baseline="0" dirty="0" smtClean="0"/>
              <a:t> sviluppi futuri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6667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it-IT" smtClean="0"/>
              <a:t>18-02-2019</a:t>
            </a: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Modulo: Data Technology</a:t>
            </a: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it-IT" smtClean="0"/>
              <a:t>18-02-2019</a:t>
            </a: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Modulo: Data Technology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it-IT" smtClean="0"/>
              <a:t>18-02-2019</a:t>
            </a: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Modulo: Data Technology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it-IT" smtClean="0"/>
              <a:t>18-02-2019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Modulo: Data Technology</a:t>
            </a: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it-IT" smtClean="0"/>
              <a:t>18-02-2019</a:t>
            </a: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Modulo: Data Technology</a:t>
            </a: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it-IT" smtClean="0"/>
              <a:t>18-02-2019</a:t>
            </a: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Modulo: Data Technology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it-IT" smtClean="0"/>
              <a:t>18-02-2019</a:t>
            </a: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Modulo: Data Technology</a:t>
            </a: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it-IT" smtClean="0"/>
              <a:t>18-02-2019</a:t>
            </a: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Modulo: Data Technology</a:t>
            </a: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it-IT" smtClean="0"/>
              <a:t>18-02-2019</a:t>
            </a: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Modulo: Data Technology</a:t>
            </a: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it-IT" smtClean="0"/>
              <a:t>18-02-2019</a:t>
            </a: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Modulo: Data Technology</a:t>
            </a: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it-IT" smtClean="0"/>
              <a:t>18-02-2019</a:t>
            </a: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Modulo: Data Technology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9900">
                <a:alpha val="0"/>
              </a:srgbClr>
            </a:gs>
            <a:gs pos="30000">
              <a:srgbClr val="009900">
                <a:alpha val="5000"/>
              </a:srgbClr>
            </a:gs>
            <a:gs pos="50000">
              <a:srgbClr val="009900">
                <a:alpha val="17000"/>
              </a:srgbClr>
            </a:gs>
            <a:gs pos="70000">
              <a:srgbClr val="009900">
                <a:alpha val="25000"/>
              </a:srgbClr>
            </a:gs>
            <a:gs pos="100000">
              <a:srgbClr val="009900">
                <a:alpha val="33000"/>
              </a:srgbClr>
            </a:gs>
          </a:gsLst>
          <a:lin ang="3600000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it-IT" smtClean="0"/>
              <a:t>18-02-2019</a:t>
            </a:r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Modulo: Data Technology</a:t>
            </a: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0" y="0"/>
            <a:ext cx="1749976" cy="181278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1584462" y="1787924"/>
            <a:ext cx="9041363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60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Kickstarter Prediction</a:t>
            </a:r>
            <a:endParaRPr lang="en-US" sz="6000" b="0" i="0" u="none" strike="noStrike" cap="none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2120776" y="561600"/>
            <a:ext cx="91132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UNIVERSITÀ DEGLI STUDI DI MILANO-BICOCCA</a:t>
            </a:r>
          </a:p>
          <a:p>
            <a:pPr algn="just"/>
            <a:r>
              <a:rPr lang="en-US" sz="25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Dipartimento</a:t>
            </a:r>
            <a:r>
              <a:rPr lang="en-US" sz="2500" dirty="0" smtClean="0"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US" sz="25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Informatica</a:t>
            </a:r>
            <a:r>
              <a:rPr lang="en-US" sz="25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5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Sistemistica</a:t>
            </a:r>
            <a:r>
              <a:rPr lang="en-US" sz="2500" dirty="0" smtClean="0">
                <a:latin typeface="Cambria" panose="02040503050406030204" pitchFamily="18" charset="0"/>
                <a:ea typeface="Cambria" panose="02040503050406030204" pitchFamily="18" charset="0"/>
              </a:rPr>
              <a:t> e </a:t>
            </a:r>
            <a:r>
              <a:rPr lang="en-US" sz="25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Comunicazione</a:t>
            </a:r>
            <a:endParaRPr lang="en-US" sz="2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2046512" y="4238240"/>
            <a:ext cx="8103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Progetto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di Data Technology and Machine Learning </a:t>
            </a:r>
          </a:p>
          <a:p>
            <a:pPr algn="ctr"/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Modulo: Data Technology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2374827" y="2985501"/>
            <a:ext cx="7442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Matteo </a:t>
            </a:r>
            <a:r>
              <a:rPr lang="it-IT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Mistri</a:t>
            </a:r>
            <a:r>
              <a:rPr lang="it-IT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, 808097</a:t>
            </a:r>
          </a:p>
          <a:p>
            <a:pPr algn="ctr"/>
            <a:r>
              <a:rPr lang="it-IT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Daniele Maria Papetti, 808027</a:t>
            </a:r>
            <a:endParaRPr lang="it-IT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946" y="79547"/>
            <a:ext cx="1749977" cy="1749977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2046512" y="5490978"/>
            <a:ext cx="810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Università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Milano-Bicocca, 18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Febbraio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 smtClean="0"/>
              <a:t>18-02-2019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 smtClean="0"/>
              <a:t>Modulo: Data Technology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>
                <a:solidFill>
                  <a:schemeClr val="tx1"/>
                </a:solidFill>
              </a:rPr>
              <a:t>9</a:t>
            </a:fld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7" name="Shape 93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196000" y="118800"/>
            <a:ext cx="875824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94"/>
          <p:cNvSpPr txBox="1"/>
          <p:nvPr/>
        </p:nvSpPr>
        <p:spPr>
          <a:xfrm>
            <a:off x="371475" y="203096"/>
            <a:ext cx="107537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800" dirty="0" err="1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Processo</a:t>
            </a:r>
            <a:r>
              <a:rPr lang="en-US" sz="28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di </a:t>
            </a:r>
            <a:r>
              <a:rPr lang="en-US" sz="2800" dirty="0" err="1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integrazione</a:t>
            </a:r>
            <a:r>
              <a:rPr lang="en-US" sz="28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dei</a:t>
            </a:r>
            <a:r>
              <a:rPr lang="en-US" sz="28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dataset</a:t>
            </a:r>
            <a:endParaRPr lang="en-US" sz="28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371475" y="4923421"/>
            <a:ext cx="10440000" cy="460800"/>
          </a:xfrm>
          <a:prstGeom prst="rect">
            <a:avLst/>
          </a:prstGeom>
          <a:gradFill>
            <a:gsLst>
              <a:gs pos="0">
                <a:srgbClr val="009900"/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Rimozione degli attributi </a:t>
            </a:r>
            <a:r>
              <a:rPr lang="it-IT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 rilevanti </a:t>
            </a:r>
            <a:r>
              <a:rPr lang="it-IT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 il processo di Machine Learning</a:t>
            </a:r>
            <a:endParaRPr lang="it-IT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551475" y="4461756"/>
            <a:ext cx="10440000" cy="461665"/>
          </a:xfrm>
          <a:prstGeom prst="rect">
            <a:avLst/>
          </a:prstGeom>
          <a:gradFill>
            <a:gsLst>
              <a:gs pos="0">
                <a:srgbClr val="009900"/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Rimozione da </a:t>
            </a:r>
            <a:r>
              <a:rPr lang="it-IT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it-IT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KS delle </a:t>
            </a:r>
            <a:r>
              <a:rPr lang="it-IT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tuple</a:t>
            </a:r>
            <a:r>
              <a:rPr lang="it-IT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 </a:t>
            </a:r>
            <a:r>
              <a:rPr lang="it-IT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codice nazione non valido</a:t>
            </a: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731475" y="3998232"/>
            <a:ext cx="10440000" cy="461665"/>
          </a:xfrm>
          <a:prstGeom prst="rect">
            <a:avLst/>
          </a:prstGeom>
          <a:gradFill>
            <a:gsLst>
              <a:gs pos="0">
                <a:srgbClr val="009900"/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it-IT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Rimozione delle </a:t>
            </a:r>
            <a:r>
              <a:rPr lang="it-IT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tuple</a:t>
            </a:r>
            <a:r>
              <a:rPr lang="it-IT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 attributo </a:t>
            </a:r>
            <a:r>
              <a:rPr lang="it-IT" sz="24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Backers</a:t>
            </a:r>
            <a:r>
              <a:rPr lang="it-IT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non consistente</a:t>
            </a: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911475" y="3536567"/>
            <a:ext cx="10440000" cy="460800"/>
          </a:xfrm>
          <a:prstGeom prst="rect">
            <a:avLst/>
          </a:prstGeom>
          <a:gradFill>
            <a:gsLst>
              <a:gs pos="0">
                <a:srgbClr val="009900"/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Rimozione delle </a:t>
            </a:r>
            <a:r>
              <a:rPr lang="it-IT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tuple</a:t>
            </a:r>
            <a:r>
              <a:rPr lang="it-IT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 attributo </a:t>
            </a:r>
            <a:r>
              <a:rPr lang="it-IT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 diverso </a:t>
            </a:r>
            <a:r>
              <a:rPr lang="it-IT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 </a:t>
            </a:r>
            <a:r>
              <a:rPr lang="it-IT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successful</a:t>
            </a:r>
            <a:r>
              <a:rPr lang="it-IT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failed</a:t>
            </a:r>
            <a:r>
              <a:rPr lang="it-IT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it-IT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canceled</a:t>
            </a:r>
            <a:r>
              <a:rPr lang="it-IT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it-IT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1091475" y="3074902"/>
            <a:ext cx="10440000" cy="461665"/>
          </a:xfrm>
          <a:prstGeom prst="rect">
            <a:avLst/>
          </a:prstGeom>
          <a:gradFill>
            <a:gsLst>
              <a:gs pos="0">
                <a:srgbClr val="009900"/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it-IT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Unificazione</a:t>
            </a:r>
            <a:r>
              <a:rPr lang="it-IT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del valore </a:t>
            </a:r>
            <a:r>
              <a:rPr lang="it-IT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canceled</a:t>
            </a:r>
            <a:r>
              <a:rPr lang="it-IT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pari a </a:t>
            </a:r>
            <a:r>
              <a:rPr lang="it-IT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failed</a:t>
            </a:r>
            <a:endParaRPr lang="it-IT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1271475" y="2612307"/>
            <a:ext cx="10440000" cy="461665"/>
          </a:xfrm>
          <a:prstGeom prst="rect">
            <a:avLst/>
          </a:prstGeom>
          <a:gradFill>
            <a:gsLst>
              <a:gs pos="0">
                <a:srgbClr val="009900"/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it-IT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Rimozione </a:t>
            </a:r>
            <a:r>
              <a:rPr lang="it-IT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tuple</a:t>
            </a:r>
            <a:r>
              <a:rPr lang="it-IT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 campo </a:t>
            </a:r>
            <a:r>
              <a:rPr lang="it-IT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 non consistente</a:t>
            </a:r>
            <a:endParaRPr lang="it-IT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1451475" y="2150642"/>
            <a:ext cx="10440000" cy="461665"/>
          </a:xfrm>
          <a:prstGeom prst="rect">
            <a:avLst/>
          </a:prstGeom>
          <a:gradFill>
            <a:gsLst>
              <a:gs pos="0">
                <a:srgbClr val="009900"/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it-IT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Esecuzione del </a:t>
            </a:r>
            <a:r>
              <a:rPr lang="it-IT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merge join</a:t>
            </a:r>
            <a:r>
              <a:rPr lang="it-IT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mediante il dizionario</a:t>
            </a:r>
            <a:endParaRPr lang="it-IT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Immagin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702" y="1115982"/>
            <a:ext cx="781200" cy="781200"/>
          </a:xfrm>
          <a:prstGeom prst="rect">
            <a:avLst/>
          </a:prstGeom>
        </p:spPr>
      </p:pic>
      <p:cxnSp>
        <p:nvCxnSpPr>
          <p:cNvPr id="27" name="Connettore 4 26"/>
          <p:cNvCxnSpPr/>
          <p:nvPr/>
        </p:nvCxnSpPr>
        <p:spPr>
          <a:xfrm rot="16200000" flipV="1">
            <a:off x="4685971" y="3286661"/>
            <a:ext cx="278027" cy="502920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>
            <a:endCxn id="20" idx="2"/>
          </p:cNvCxnSpPr>
          <p:nvPr/>
        </p:nvCxnSpPr>
        <p:spPr>
          <a:xfrm flipV="1">
            <a:off x="8626302" y="1897182"/>
            <a:ext cx="0" cy="2534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/>
          <p:cNvCxnSpPr/>
          <p:nvPr/>
        </p:nvCxnSpPr>
        <p:spPr>
          <a:xfrm flipV="1">
            <a:off x="4823344" y="5384221"/>
            <a:ext cx="1640" cy="278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4 51"/>
          <p:cNvCxnSpPr/>
          <p:nvPr/>
        </p:nvCxnSpPr>
        <p:spPr>
          <a:xfrm rot="5400000" flipH="1" flipV="1">
            <a:off x="3427850" y="4544781"/>
            <a:ext cx="278028" cy="251296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hape 95"/>
          <p:cNvSpPr/>
          <p:nvPr/>
        </p:nvSpPr>
        <p:spPr>
          <a:xfrm rot="10800000" flipH="1">
            <a:off x="0" y="972000"/>
            <a:ext cx="11188800" cy="46800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rgbClr val="00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805" y="5940275"/>
            <a:ext cx="781200" cy="78120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44" y="5940275"/>
            <a:ext cx="781200" cy="7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0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 smtClean="0"/>
              <a:t>18-02-2019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Modulo: Data Technology</a:t>
            </a: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>
                <a:solidFill>
                  <a:schemeClr val="tx1"/>
                </a:solidFill>
              </a:rPr>
              <a:t>10</a:t>
            </a:fld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7" name="Shape 93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196000" y="118800"/>
            <a:ext cx="875824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94"/>
          <p:cNvSpPr txBox="1"/>
          <p:nvPr/>
        </p:nvSpPr>
        <p:spPr>
          <a:xfrm>
            <a:off x="371475" y="203096"/>
            <a:ext cx="107537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800" dirty="0" err="1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Qualità</a:t>
            </a:r>
            <a:r>
              <a:rPr lang="en-US" sz="28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dataset: dataset </a:t>
            </a:r>
            <a:r>
              <a:rPr lang="en-US" sz="2800" dirty="0" err="1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integrato</a:t>
            </a:r>
            <a:r>
              <a:rPr lang="en-US" sz="28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</a:t>
            </a:r>
            <a:endParaRPr lang="en-US" sz="28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424" y="3067852"/>
            <a:ext cx="7397151" cy="160878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056872" y="1631979"/>
            <a:ext cx="8078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Sul </a:t>
            </a:r>
            <a:r>
              <a:rPr lang="it-IT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integrato sono state calcolate le metriche di qualità </a:t>
            </a:r>
            <a:r>
              <a:rPr lang="it-IT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utilizzate per il </a:t>
            </a:r>
            <a:r>
              <a:rPr lang="it-IT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it-IT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dei </a:t>
            </a:r>
            <a:r>
              <a:rPr lang="it-IT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Kickstarter</a:t>
            </a:r>
            <a:endParaRPr lang="it-IT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1994652" y="5281507"/>
            <a:ext cx="8202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Il numero di </a:t>
            </a:r>
            <a:r>
              <a:rPr lang="it-IT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tuple</a:t>
            </a:r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del </a:t>
            </a:r>
            <a:r>
              <a:rPr lang="it-IT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è </a:t>
            </a:r>
            <a:r>
              <a:rPr lang="it-IT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diminuito</a:t>
            </a:r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it-IT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323</a:t>
            </a:r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mila a </a:t>
            </a:r>
            <a:r>
              <a:rPr lang="it-IT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312</a:t>
            </a:r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mila</a:t>
            </a:r>
            <a:endParaRPr lang="it-IT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Shape 95"/>
          <p:cNvSpPr/>
          <p:nvPr/>
        </p:nvSpPr>
        <p:spPr>
          <a:xfrm rot="10800000" flipH="1">
            <a:off x="0" y="972000"/>
            <a:ext cx="11188800" cy="46800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rgbClr val="00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156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 smtClean="0"/>
              <a:t>18-02-2019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Modulo: Data Technology</a:t>
            </a: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>
                <a:solidFill>
                  <a:schemeClr val="tx1"/>
                </a:solidFill>
              </a:rPr>
              <a:t>11</a:t>
            </a:fld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7" name="Shape 93"/>
          <p:cNvPicPr preferRelativeResize="0"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196000" y="118800"/>
            <a:ext cx="875824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94"/>
          <p:cNvSpPr txBox="1"/>
          <p:nvPr/>
        </p:nvSpPr>
        <p:spPr>
          <a:xfrm>
            <a:off x="371475" y="203096"/>
            <a:ext cx="107537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800" dirty="0" err="1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Analisi</a:t>
            </a:r>
            <a:r>
              <a:rPr lang="en-US" sz="28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descrittiva</a:t>
            </a:r>
            <a:r>
              <a:rPr lang="en-US" sz="28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dei</a:t>
            </a:r>
            <a:r>
              <a:rPr lang="en-US" sz="28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dati</a:t>
            </a:r>
            <a:r>
              <a:rPr lang="en-US" sz="28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integrati</a:t>
            </a:r>
            <a:r>
              <a:rPr lang="en-US" sz="28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(1/2)</a:t>
            </a:r>
            <a:endParaRPr lang="en-US" sz="28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53" y="1274400"/>
            <a:ext cx="3776517" cy="4968000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1274400"/>
            <a:ext cx="4028673" cy="4968000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4496673" y="1673352"/>
            <a:ext cx="2646850" cy="1015663"/>
          </a:xfrm>
          <a:prstGeom prst="leftArrowCallout">
            <a:avLst>
              <a:gd name="adj1" fmla="val 18006"/>
              <a:gd name="adj2" fmla="val 18698"/>
              <a:gd name="adj3" fmla="val 27827"/>
              <a:gd name="adj4" fmla="val 80822"/>
            </a:avLst>
          </a:prstGeom>
          <a:solidFill>
            <a:srgbClr val="0099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Numero di </a:t>
            </a:r>
            <a:r>
              <a:rPr lang="it-IT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campagne totali </a:t>
            </a:r>
            <a:r>
              <a:rPr lang="it-IT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 nazione</a:t>
            </a: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4944059" y="4111967"/>
            <a:ext cx="3045343" cy="1323439"/>
          </a:xfrm>
          <a:prstGeom prst="rightArrowCallout">
            <a:avLst>
              <a:gd name="adj1" fmla="val 14071"/>
              <a:gd name="adj2" fmla="val 15452"/>
              <a:gd name="adj3" fmla="val 27701"/>
              <a:gd name="adj4" fmla="val 80207"/>
            </a:avLst>
          </a:prstGeom>
          <a:solidFill>
            <a:srgbClr val="0099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Numero di </a:t>
            </a:r>
            <a:r>
              <a:rPr lang="it-IT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campagne </a:t>
            </a:r>
            <a:r>
              <a:rPr lang="it-IT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terminate con </a:t>
            </a:r>
            <a:r>
              <a:rPr lang="it-IT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successo </a:t>
            </a:r>
            <a:r>
              <a:rPr lang="it-IT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it-IT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fallite</a:t>
            </a:r>
            <a:endParaRPr lang="it-IT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it-IT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er nazione</a:t>
            </a: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Shape 95"/>
          <p:cNvSpPr/>
          <p:nvPr/>
        </p:nvSpPr>
        <p:spPr>
          <a:xfrm rot="10800000" flipH="1">
            <a:off x="0" y="972000"/>
            <a:ext cx="11188800" cy="46800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rgbClr val="00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83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 smtClean="0"/>
              <a:t>18-02-2019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Modulo: Data Technology</a:t>
            </a: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>
                <a:solidFill>
                  <a:schemeClr val="tx1"/>
                </a:solidFill>
              </a:rPr>
              <a:t>12</a:t>
            </a:fld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7" name="Shape 93"/>
          <p:cNvPicPr preferRelativeResize="0"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196000" y="118800"/>
            <a:ext cx="875824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94"/>
          <p:cNvSpPr txBox="1"/>
          <p:nvPr/>
        </p:nvSpPr>
        <p:spPr>
          <a:xfrm>
            <a:off x="371475" y="203096"/>
            <a:ext cx="107537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8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Analisi</a:t>
            </a:r>
            <a:r>
              <a:rPr lang="en-US" sz="28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descrittiva</a:t>
            </a:r>
            <a:r>
              <a:rPr lang="en-US" sz="28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dei</a:t>
            </a:r>
            <a:r>
              <a:rPr lang="en-US" sz="28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dati</a:t>
            </a:r>
            <a:r>
              <a:rPr lang="en-US" sz="28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integrati</a:t>
            </a:r>
            <a:r>
              <a:rPr lang="en-US" sz="28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</a:t>
            </a:r>
            <a:r>
              <a:rPr lang="en-US" sz="28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(2/2</a:t>
            </a:r>
            <a:r>
              <a:rPr lang="en-US" sz="28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)</a:t>
            </a: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076" y="4558157"/>
            <a:ext cx="7157847" cy="1633223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58157"/>
            <a:ext cx="781200" cy="78120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076" y="2474799"/>
            <a:ext cx="7174240" cy="1652400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370800" y="1274400"/>
            <a:ext cx="11434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 ogni percentuale di diffusione del settore terziario, sono state calcolate </a:t>
            </a:r>
            <a:r>
              <a:rPr lang="it-IT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media e deviazione standard</a:t>
            </a:r>
            <a:r>
              <a:rPr lang="it-IT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del goal e dei soldi donati, delle campagne che hanno avuto successo e per quelle fallite</a:t>
            </a:r>
            <a:endParaRPr lang="it-IT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Shape 95"/>
          <p:cNvSpPr/>
          <p:nvPr/>
        </p:nvSpPr>
        <p:spPr>
          <a:xfrm rot="10800000" flipH="1">
            <a:off x="0" y="972000"/>
            <a:ext cx="11188800" cy="46800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rgbClr val="00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4799"/>
            <a:ext cx="781200" cy="7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 smtClean="0"/>
              <a:t>18-02-2019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Modulo: Data Technology</a:t>
            </a: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>
                <a:solidFill>
                  <a:schemeClr val="tx1"/>
                </a:solidFill>
              </a:rPr>
              <a:t>13</a:t>
            </a:fld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7" name="Shape 93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196000" y="118800"/>
            <a:ext cx="875824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94"/>
          <p:cNvSpPr txBox="1"/>
          <p:nvPr/>
        </p:nvSpPr>
        <p:spPr>
          <a:xfrm>
            <a:off x="371475" y="203096"/>
            <a:ext cx="107537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800" dirty="0" err="1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Conclusioni</a:t>
            </a:r>
            <a:r>
              <a:rPr lang="en-US" sz="28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e </a:t>
            </a:r>
            <a:r>
              <a:rPr lang="en-US" sz="2800" dirty="0" err="1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sviluppi</a:t>
            </a:r>
            <a:r>
              <a:rPr lang="en-US" sz="28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futuri</a:t>
            </a:r>
            <a:endParaRPr lang="en-US" sz="28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9" name="Shape 95"/>
          <p:cNvSpPr/>
          <p:nvPr/>
        </p:nvSpPr>
        <p:spPr>
          <a:xfrm rot="10800000" flipH="1">
            <a:off x="0" y="972000"/>
            <a:ext cx="11188800" cy="46800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rgbClr val="00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370800" y="1274400"/>
            <a:ext cx="9193824" cy="830997"/>
          </a:xfrm>
          <a:prstGeom prst="rect">
            <a:avLst/>
          </a:prstGeom>
          <a:ln>
            <a:solidFill>
              <a:srgbClr val="00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Le analisi di qualità sui singoli </a:t>
            </a:r>
            <a:r>
              <a:rPr lang="it-IT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hanno evidenziato, nel complesso, un’</a:t>
            </a:r>
            <a:r>
              <a:rPr lang="it-IT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ottima qualità dei dati</a:t>
            </a:r>
            <a:endParaRPr lang="it-IT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730800" y="2105397"/>
            <a:ext cx="9193824" cy="830997"/>
          </a:xfrm>
          <a:prstGeom prst="rect">
            <a:avLst/>
          </a:prstGeom>
          <a:ln>
            <a:solidFill>
              <a:srgbClr val="00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La problematica riscontrata rispetto all’</a:t>
            </a:r>
            <a:r>
              <a:rPr lang="it-IT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accuratezza</a:t>
            </a:r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dei nomi delle nazioni è stata risolta mediante un’attività di </a:t>
            </a:r>
            <a:r>
              <a:rPr lang="it-IT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record </a:t>
            </a:r>
            <a:r>
              <a:rPr lang="it-IT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linkage</a:t>
            </a:r>
            <a:endParaRPr lang="it-IT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1090800" y="2936394"/>
            <a:ext cx="9193824" cy="461665"/>
          </a:xfrm>
          <a:prstGeom prst="rect">
            <a:avLst/>
          </a:prstGeom>
          <a:ln>
            <a:solidFill>
              <a:srgbClr val="00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Il </a:t>
            </a:r>
            <a:r>
              <a:rPr lang="it-IT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integrato prodotto ha presentato un’</a:t>
            </a:r>
            <a:r>
              <a:rPr lang="it-IT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eccelsa qualità dei dati</a:t>
            </a:r>
            <a:endParaRPr lang="it-IT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1450800" y="3399876"/>
            <a:ext cx="9193824" cy="830997"/>
          </a:xfrm>
          <a:prstGeom prst="rect">
            <a:avLst/>
          </a:prstGeom>
          <a:ln>
            <a:solidFill>
              <a:srgbClr val="00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Le analisi descrittive hanno permesso di approfondire la </a:t>
            </a:r>
            <a:r>
              <a:rPr lang="it-IT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distribuzione dei dati</a:t>
            </a:r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vista del processo di Machine Learning</a:t>
            </a:r>
            <a:endParaRPr lang="it-I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00" y="4903011"/>
            <a:ext cx="781200" cy="781200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1377696" y="4709342"/>
            <a:ext cx="10213848" cy="11685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Integrare </a:t>
            </a:r>
            <a:r>
              <a:rPr lang="it-IT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it-IT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contenenti informazioni su come sono state pubblicizzate le campagne, in modo da fare </a:t>
            </a:r>
            <a:r>
              <a:rPr lang="it-IT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predizioni più complesse ed accurate</a:t>
            </a:r>
            <a:endParaRPr lang="it-IT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87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1575318" y="2151727"/>
            <a:ext cx="9041363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 smtClean="0">
                <a:ln>
                  <a:solidFill>
                    <a:schemeClr val="accent6"/>
                  </a:solidFill>
                </a:ln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Grazie</a:t>
            </a:r>
            <a:r>
              <a:rPr lang="en-US" sz="80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per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 err="1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l</a:t>
            </a:r>
            <a:r>
              <a:rPr lang="en-US" sz="8000" dirty="0" err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’attenzione</a:t>
            </a:r>
            <a:endParaRPr lang="en-US" sz="8000" dirty="0">
              <a:solidFill>
                <a:srgbClr val="00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pic>
        <p:nvPicPr>
          <p:cNvPr id="3" name="Shape 161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196000" y="118800"/>
            <a:ext cx="875824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egnaposto numero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>
                <a:solidFill>
                  <a:schemeClr val="tx1"/>
                </a:solidFill>
              </a:rPr>
              <a:t>14</a:t>
            </a:fld>
            <a:endParaRPr lang="it-IT">
              <a:solidFill>
                <a:schemeClr val="tx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CA86046-F765-6540-A617-F4497B4B2D5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 smtClean="0"/>
              <a:t>18-02-2019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0213DD38-45EB-4941-8EE4-52FFEC3A5EA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Modulo: Data Technology</a:t>
            </a:r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847844" y="6100420"/>
            <a:ext cx="24963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" dirty="0" smtClean="0">
                <a:latin typeface="Calibri" panose="020F0502020204030204" pitchFamily="34" charset="0"/>
                <a:cs typeface="Calibri" panose="020F0502020204030204" pitchFamily="34" charset="0"/>
              </a:rPr>
              <a:t>Le grafiche delle icone sono state scaricate dal sito www.flaticon.com</a:t>
            </a:r>
            <a:endParaRPr lang="it-IT" sz="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hape 95"/>
          <p:cNvSpPr/>
          <p:nvPr/>
        </p:nvSpPr>
        <p:spPr>
          <a:xfrm rot="10800000" flipH="1">
            <a:off x="0" y="972000"/>
            <a:ext cx="11188800" cy="46800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rgbClr val="00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 smtClean="0"/>
              <a:t>18-02-2019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Modulo: Data Technology</a:t>
            </a: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>
                <a:solidFill>
                  <a:schemeClr val="tx1"/>
                </a:solidFill>
              </a:rPr>
              <a:t>15</a:t>
            </a:fld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7" name="Shape 93"/>
          <p:cNvPicPr preferRelativeResize="0"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196000" y="118800"/>
            <a:ext cx="875824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94"/>
          <p:cNvSpPr txBox="1"/>
          <p:nvPr/>
        </p:nvSpPr>
        <p:spPr>
          <a:xfrm>
            <a:off x="371475" y="203096"/>
            <a:ext cx="107537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800" dirty="0" err="1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Analisi</a:t>
            </a:r>
            <a:r>
              <a:rPr lang="en-US" sz="28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valori</a:t>
            </a:r>
            <a:r>
              <a:rPr lang="en-US" sz="28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univoci</a:t>
            </a:r>
            <a:r>
              <a:rPr lang="en-US" sz="28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per Country e Stata in dataset KS</a:t>
            </a:r>
            <a:endParaRPr lang="en-US" sz="28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13" y="2350185"/>
            <a:ext cx="2153243" cy="714085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3136392" y="2233273"/>
            <a:ext cx="2832290" cy="830997"/>
          </a:xfrm>
          <a:prstGeom prst="rightArrowCallout">
            <a:avLst>
              <a:gd name="adj1" fmla="val 22799"/>
              <a:gd name="adj2" fmla="val 22359"/>
              <a:gd name="adj3" fmla="val 44367"/>
              <a:gd name="adj4" fmla="val 80203"/>
            </a:avLst>
          </a:prstGeom>
          <a:solidFill>
            <a:srgbClr val="00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Valori univoci </a:t>
            </a:r>
          </a:p>
          <a:p>
            <a:pPr algn="ctr"/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it-IT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Country</a:t>
            </a:r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it-I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3136392" y="3790909"/>
            <a:ext cx="2832290" cy="830997"/>
          </a:xfrm>
          <a:prstGeom prst="rightArrowCallout">
            <a:avLst>
              <a:gd name="adj1" fmla="val 22799"/>
              <a:gd name="adj2" fmla="val 22359"/>
              <a:gd name="adj3" fmla="val 44367"/>
              <a:gd name="adj4" fmla="val 80203"/>
            </a:avLst>
          </a:prstGeom>
          <a:solidFill>
            <a:srgbClr val="00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Valori univoci </a:t>
            </a:r>
          </a:p>
          <a:p>
            <a:pPr algn="ctr"/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it-IT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it-I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288" y="3850007"/>
            <a:ext cx="2149368" cy="712800"/>
          </a:xfrm>
          <a:prstGeom prst="rect">
            <a:avLst/>
          </a:prstGeom>
        </p:spPr>
      </p:pic>
      <p:sp>
        <p:nvSpPr>
          <p:cNvPr id="12" name="Shape 95"/>
          <p:cNvSpPr/>
          <p:nvPr/>
        </p:nvSpPr>
        <p:spPr>
          <a:xfrm rot="10800000" flipH="1">
            <a:off x="0" y="972000"/>
            <a:ext cx="11188800" cy="46800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rgbClr val="00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253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 smtClean="0"/>
              <a:t>18-02-2019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Modulo: Data Technology</a:t>
            </a: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>
                <a:solidFill>
                  <a:schemeClr val="tx1"/>
                </a:solidFill>
              </a:rPr>
              <a:t>16</a:t>
            </a:fld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7" name="Shape 93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196000" y="118800"/>
            <a:ext cx="875824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94"/>
          <p:cNvSpPr txBox="1"/>
          <p:nvPr/>
        </p:nvSpPr>
        <p:spPr>
          <a:xfrm>
            <a:off x="371475" y="203096"/>
            <a:ext cx="107537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800" dirty="0" err="1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Accessibilità</a:t>
            </a:r>
            <a:r>
              <a:rPr lang="en-US" sz="28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dataset e </a:t>
            </a:r>
            <a:r>
              <a:rPr lang="en-US" sz="2800" dirty="0" err="1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proprietà</a:t>
            </a:r>
            <a:r>
              <a:rPr lang="en-US" sz="28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temporali</a:t>
            </a:r>
            <a:endParaRPr lang="en-US" sz="28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363600" y="1274400"/>
            <a:ext cx="10832400" cy="2145268"/>
          </a:xfrm>
          <a:prstGeom prst="roundRect">
            <a:avLst/>
          </a:prstGeom>
          <a:ln>
            <a:solidFill>
              <a:srgbClr val="00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 quanto riguarda la leggibilità, </a:t>
            </a:r>
            <a:r>
              <a:rPr lang="it-IT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gli unici due problemi</a:t>
            </a:r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rilevati sono rispetto ai campi del </a:t>
            </a:r>
            <a:r>
              <a:rPr lang="it-IT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Countries</a:t>
            </a:r>
            <a:r>
              <a:rPr lang="it-IT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of the world</a:t>
            </a:r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 algn="just">
              <a:buFont typeface="Calibri" panose="020F0502020204030204" pitchFamily="34" charset="0"/>
              <a:buChar char="?"/>
            </a:pPr>
            <a:r>
              <a:rPr lang="it-IT" sz="2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Climate</a:t>
            </a:r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i valori dei campi sono numeri la cui semantica non è specificata</a:t>
            </a:r>
          </a:p>
          <a:p>
            <a:pPr marL="342900" indent="-342900" algn="just">
              <a:buFont typeface="Calibri" panose="020F0502020204030204" pitchFamily="34" charset="0"/>
              <a:buChar char="?"/>
            </a:pPr>
            <a:r>
              <a:rPr lang="it-IT" sz="2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Coastline</a:t>
            </a:r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il calcolo effettuato non è chiaro, inoltre non vi è una definizione formale di cosa si intende per area costiera</a:t>
            </a:r>
            <a:endParaRPr lang="it-IT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371475" y="3756771"/>
            <a:ext cx="10832400" cy="919401"/>
          </a:xfrm>
          <a:prstGeom prst="roundRect">
            <a:avLst/>
          </a:prstGeom>
          <a:ln>
            <a:solidFill>
              <a:srgbClr val="00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Il </a:t>
            </a:r>
            <a:r>
              <a:rPr lang="it-IT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dei </a:t>
            </a:r>
            <a:r>
              <a:rPr lang="it-IT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Kickstarter</a:t>
            </a:r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contiene dati </a:t>
            </a:r>
            <a:r>
              <a:rPr lang="it-IT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fino a Dicembre 2016</a:t>
            </a:r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quello delle nazioni dati del </a:t>
            </a:r>
            <a:r>
              <a:rPr lang="it-IT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2017</a:t>
            </a:r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 Lo sfasamento temporale è stato reputato marginale</a:t>
            </a:r>
            <a:endParaRPr lang="it-I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371475" y="5013275"/>
            <a:ext cx="10832400" cy="919401"/>
          </a:xfrm>
          <a:prstGeom prst="roundRect">
            <a:avLst/>
          </a:prstGeom>
          <a:ln>
            <a:solidFill>
              <a:srgbClr val="00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it-IT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non sono aggiornati rispetto a </a:t>
            </a:r>
            <a:r>
              <a:rPr lang="it-IT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dati più recenti (Dicembre 2018)</a:t>
            </a:r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quindi non soddisfano appieno tale misura di </a:t>
            </a:r>
            <a:r>
              <a:rPr lang="it-IT" sz="2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currency</a:t>
            </a:r>
            <a:endParaRPr lang="it-I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Shape 95"/>
          <p:cNvSpPr/>
          <p:nvPr/>
        </p:nvSpPr>
        <p:spPr>
          <a:xfrm rot="10800000" flipH="1">
            <a:off x="0" y="972000"/>
            <a:ext cx="11188800" cy="46800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rgbClr val="00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393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 smtClean="0"/>
              <a:t>18-02-2019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Modulo: Data Technology</a:t>
            </a: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>
                <a:solidFill>
                  <a:schemeClr val="tx1"/>
                </a:solidFill>
              </a:rPr>
              <a:t>17</a:t>
            </a:fld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7" name="Shape 93"/>
          <p:cNvPicPr preferRelativeResize="0"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196000" y="118800"/>
            <a:ext cx="875824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94"/>
          <p:cNvSpPr txBox="1"/>
          <p:nvPr/>
        </p:nvSpPr>
        <p:spPr>
          <a:xfrm>
            <a:off x="371475" y="203096"/>
            <a:ext cx="107537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800" dirty="0" err="1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Verifica</a:t>
            </a:r>
            <a:r>
              <a:rPr lang="en-US" sz="28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qualità</a:t>
            </a:r>
            <a:r>
              <a:rPr lang="en-US" sz="28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dell’attività</a:t>
            </a:r>
            <a:r>
              <a:rPr lang="en-US" sz="28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di record linkage</a:t>
            </a:r>
            <a:endParaRPr lang="en-US" sz="28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371475" y="1874520"/>
            <a:ext cx="10982325" cy="3371136"/>
          </a:xfrm>
          <a:prstGeom prst="roundRect">
            <a:avLst/>
          </a:prstGeom>
          <a:ln>
            <a:solidFill>
              <a:srgbClr val="00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Effettuando nuovamente il processo di analisi dell’accuratezza sintattica sul </a:t>
            </a:r>
            <a:r>
              <a:rPr lang="it-IT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delle nazioni, </a:t>
            </a:r>
            <a:r>
              <a:rPr lang="it-IT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dopo l’operazione di </a:t>
            </a:r>
            <a:r>
              <a:rPr lang="it-IT" sz="2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record </a:t>
            </a:r>
            <a:r>
              <a:rPr lang="it-IT" sz="24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linkage</a:t>
            </a:r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si sono ottenuti </a:t>
            </a:r>
            <a:r>
              <a:rPr lang="it-IT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match perfetti per qualsiasi nazione</a:t>
            </a:r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che comparisse in ambo i </a:t>
            </a:r>
            <a:r>
              <a:rPr lang="it-IT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Al contempo, tutte le </a:t>
            </a:r>
            <a:r>
              <a:rPr lang="it-IT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tuple</a:t>
            </a:r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rimanenti analizzate con le </a:t>
            </a:r>
            <a:r>
              <a:rPr lang="it-IT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Bigram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sono ricadute nelle soglie di non match o dubbio.</a:t>
            </a:r>
          </a:p>
          <a:p>
            <a:pPr algn="just"/>
            <a:endParaRPr lang="it-I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it-IT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Il risultato è stato quello atteso </a:t>
            </a:r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poiché nel dizionario vi erano nazioni che non comparivano nel </a:t>
            </a:r>
            <a:r>
              <a:rPr lang="it-IT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hape 95"/>
          <p:cNvSpPr/>
          <p:nvPr/>
        </p:nvSpPr>
        <p:spPr>
          <a:xfrm rot="10800000" flipH="1">
            <a:off x="0" y="972000"/>
            <a:ext cx="11188800" cy="46800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rgbClr val="00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687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196000" y="118800"/>
            <a:ext cx="875824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371475" y="203096"/>
            <a:ext cx="107537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Indice</a:t>
            </a:r>
            <a:endParaRPr lang="en-US" sz="28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 rot="10800000" flipH="1">
            <a:off x="0" y="972000"/>
            <a:ext cx="11188800" cy="46800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rgbClr val="00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70800" y="1274400"/>
            <a:ext cx="10824525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Introduzione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Obiettivi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Descrizione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dataset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utilizzati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Analisi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delle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qualità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due dataset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Descrizione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del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processo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integrazione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Analisi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della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qualità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del dataset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integrato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Analisi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descrittiva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integrati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Conclusioni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sviluppi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futuri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>
                <a:solidFill>
                  <a:schemeClr val="tx1"/>
                </a:solidFill>
              </a:rPr>
              <a:t>1</a:t>
            </a:fld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CE47F4-5D0B-1847-8E16-5C0A81557D0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 smtClean="0"/>
              <a:t>18-02-2019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473F7B-EDE6-7C41-A459-92DFF29D1A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 smtClean="0"/>
              <a:t>Modulo: Data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 smtClean="0"/>
              <a:t>18-02-2019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Modulo: Data Technology</a:t>
            </a: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>
                <a:solidFill>
                  <a:schemeClr val="tx1"/>
                </a:solidFill>
              </a:rPr>
              <a:t>2</a:t>
            </a:fld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7" name="Shape 93"/>
          <p:cNvPicPr preferRelativeResize="0"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196000" y="118800"/>
            <a:ext cx="875824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94"/>
          <p:cNvSpPr txBox="1"/>
          <p:nvPr/>
        </p:nvSpPr>
        <p:spPr>
          <a:xfrm>
            <a:off x="371475" y="203096"/>
            <a:ext cx="107537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Introduzione</a:t>
            </a:r>
            <a:endParaRPr lang="en-US" sz="28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11" name="Shape 95"/>
          <p:cNvSpPr/>
          <p:nvPr/>
        </p:nvSpPr>
        <p:spPr>
          <a:xfrm rot="10800000" flipH="1">
            <a:off x="0" y="972000"/>
            <a:ext cx="11188800" cy="46800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rgbClr val="00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xmlns="" id="{FEE7294C-6AE7-43BB-9F75-5F3C08531A9C}"/>
              </a:ext>
            </a:extLst>
          </p:cNvPr>
          <p:cNvSpPr txBox="1"/>
          <p:nvPr/>
        </p:nvSpPr>
        <p:spPr>
          <a:xfrm>
            <a:off x="370800" y="1274400"/>
            <a:ext cx="1082452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Kickstarter: </a:t>
            </a: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piattaforma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per </a:t>
            </a: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crowdfunding 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permette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proporre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idee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pubblico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essere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finanziati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con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donazioni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cambio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ricompense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Utilizzo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dati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statistici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relativi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alle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nazioni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dove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progetti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vengono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proposti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per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creare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modelli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predittivi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circa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successo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fallimento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del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progetto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xmlns="" id="{75EBAF09-2C9F-4E8F-BD9E-A7F936029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5" y="3429000"/>
            <a:ext cx="6762750" cy="2438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761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 smtClean="0"/>
              <a:t>18-02-2019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Modulo: Data Technology</a:t>
            </a: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>
                <a:solidFill>
                  <a:schemeClr val="tx1"/>
                </a:solidFill>
              </a:rPr>
              <a:t>3</a:t>
            </a:fld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7" name="Shape 93"/>
          <p:cNvPicPr preferRelativeResize="0"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196000" y="118800"/>
            <a:ext cx="875824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94"/>
          <p:cNvSpPr txBox="1"/>
          <p:nvPr/>
        </p:nvSpPr>
        <p:spPr>
          <a:xfrm>
            <a:off x="371475" y="203096"/>
            <a:ext cx="107537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Obiettivi</a:t>
            </a:r>
            <a:endParaRPr lang="en-US" sz="28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370801" y="1274400"/>
            <a:ext cx="8640000" cy="1080000"/>
          </a:xfrm>
          <a:prstGeom prst="rect">
            <a:avLst/>
          </a:prstGeom>
          <a:ln>
            <a:solidFill>
              <a:srgbClr val="00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Analizzare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qualità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dei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dataset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370801" y="3106095"/>
            <a:ext cx="8640000" cy="1080000"/>
          </a:xfrm>
          <a:prstGeom prst="rect">
            <a:avLst/>
          </a:prstGeom>
          <a:ln>
            <a:solidFill>
              <a:srgbClr val="00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Integrare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dataset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ed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analizzarne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qualità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370801" y="4937790"/>
            <a:ext cx="8640000" cy="1080000"/>
          </a:xfrm>
          <a:prstGeom prst="rect">
            <a:avLst/>
          </a:prstGeom>
          <a:ln>
            <a:solidFill>
              <a:srgbClr val="00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Eseguire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un’analisi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descrittiva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dei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dataset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hape 95"/>
          <p:cNvSpPr/>
          <p:nvPr/>
        </p:nvSpPr>
        <p:spPr>
          <a:xfrm rot="10800000" flipH="1">
            <a:off x="0" y="972000"/>
            <a:ext cx="11188800" cy="46800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rgbClr val="00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260399"/>
            <a:ext cx="781200" cy="78120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423800"/>
            <a:ext cx="781200" cy="781200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087190"/>
            <a:ext cx="781200" cy="7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7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 smtClean="0"/>
              <a:t>18-02-2019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Modulo: Data Technology</a:t>
            </a: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>
                <a:solidFill>
                  <a:schemeClr val="tx1"/>
                </a:solidFill>
              </a:rPr>
              <a:t>4</a:t>
            </a:fld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7" name="Shape 93"/>
          <p:cNvPicPr preferRelativeResize="0"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196000" y="118800"/>
            <a:ext cx="875824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94"/>
          <p:cNvSpPr txBox="1"/>
          <p:nvPr/>
        </p:nvSpPr>
        <p:spPr>
          <a:xfrm>
            <a:off x="371475" y="203096"/>
            <a:ext cx="107537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Descrizione</a:t>
            </a:r>
            <a:r>
              <a:rPr lang="en-US" sz="28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dataset: Countries of the world </a:t>
            </a:r>
            <a:endParaRPr lang="en-US" sz="28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44" y="1510452"/>
            <a:ext cx="5712181" cy="3837096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90783"/>
            <a:ext cx="5712181" cy="4276434"/>
          </a:xfrm>
          <a:prstGeom prst="rect">
            <a:avLst/>
          </a:prstGeom>
        </p:spPr>
      </p:pic>
      <p:sp>
        <p:nvSpPr>
          <p:cNvPr id="12" name="Shape 95"/>
          <p:cNvSpPr/>
          <p:nvPr/>
        </p:nvSpPr>
        <p:spPr>
          <a:xfrm rot="10800000" flipH="1">
            <a:off x="0" y="972000"/>
            <a:ext cx="11188800" cy="46800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rgbClr val="00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058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 smtClean="0"/>
              <a:t>18-02-2019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Modulo: Data Technology</a:t>
            </a: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>
                <a:solidFill>
                  <a:schemeClr val="tx1"/>
                </a:solidFill>
              </a:rPr>
              <a:t>5</a:t>
            </a:fld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7" name="Shape 93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196000" y="118800"/>
            <a:ext cx="875824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94"/>
          <p:cNvSpPr txBox="1"/>
          <p:nvPr/>
        </p:nvSpPr>
        <p:spPr>
          <a:xfrm>
            <a:off x="371475" y="203096"/>
            <a:ext cx="107537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Descrizione</a:t>
            </a:r>
            <a:r>
              <a:rPr lang="en-US" sz="28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dataset: Kickstarter projects 2016 </a:t>
            </a:r>
            <a:endParaRPr lang="en-US" sz="28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17" y="1274400"/>
            <a:ext cx="6045452" cy="5017453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6940412" y="2032353"/>
            <a:ext cx="4930360" cy="3245941"/>
          </a:xfrm>
          <a:prstGeom prst="wedgeEllipseCallout">
            <a:avLst>
              <a:gd name="adj1" fmla="val -50321"/>
              <a:gd name="adj2" fmla="val 56303"/>
            </a:avLst>
          </a:prstGeom>
          <a:solidFill>
            <a:srgbClr val="0099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Nel </a:t>
            </a:r>
            <a:r>
              <a:rPr lang="it-IT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it-IT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Countries</a:t>
            </a:r>
            <a:r>
              <a:rPr lang="it-IT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of the world</a:t>
            </a:r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la chiave primaria è il nome completo della nazione, qui </a:t>
            </a:r>
            <a:r>
              <a:rPr lang="it-IT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l’attributo di join è il codice </a:t>
            </a:r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della nazione</a:t>
            </a:r>
            <a:endParaRPr lang="it-IT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12" y="5278294"/>
            <a:ext cx="557900" cy="557900"/>
          </a:xfrm>
          <a:prstGeom prst="rect">
            <a:avLst/>
          </a:prstGeom>
        </p:spPr>
      </p:pic>
      <p:sp>
        <p:nvSpPr>
          <p:cNvPr id="12" name="Shape 95"/>
          <p:cNvSpPr/>
          <p:nvPr/>
        </p:nvSpPr>
        <p:spPr>
          <a:xfrm rot="10800000" flipH="1">
            <a:off x="0" y="972000"/>
            <a:ext cx="11188800" cy="46800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rgbClr val="00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096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 smtClean="0"/>
              <a:t>18-02-2019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Modulo: Data Technology</a:t>
            </a: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>
                <a:solidFill>
                  <a:schemeClr val="tx1"/>
                </a:solidFill>
              </a:rPr>
              <a:t>6</a:t>
            </a:fld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7" name="Shape 93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196000" y="118800"/>
            <a:ext cx="875824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94"/>
          <p:cNvSpPr txBox="1"/>
          <p:nvPr/>
        </p:nvSpPr>
        <p:spPr>
          <a:xfrm>
            <a:off x="371475" y="203096"/>
            <a:ext cx="107537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800" dirty="0" err="1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Qualità</a:t>
            </a:r>
            <a:r>
              <a:rPr lang="en-US" sz="28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dataset: </a:t>
            </a:r>
            <a:r>
              <a:rPr lang="en-US" sz="28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Countries of the world </a:t>
            </a: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01" y="1274401"/>
            <a:ext cx="5096680" cy="1816272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274401"/>
            <a:ext cx="3460176" cy="5089524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410401" y="3172051"/>
            <a:ext cx="5770943" cy="979587"/>
          </a:xfrm>
          <a:prstGeom prst="upArrowCallout">
            <a:avLst>
              <a:gd name="adj1" fmla="val 22414"/>
              <a:gd name="adj2" fmla="val 26293"/>
              <a:gd name="adj3" fmla="val 30435"/>
              <a:gd name="adj4" fmla="val 50484"/>
            </a:avLst>
          </a:prstGeom>
          <a:solidFill>
            <a:srgbClr val="00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Accuratezza sintattica</a:t>
            </a:r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dell’attributo </a:t>
            </a:r>
            <a:r>
              <a:rPr lang="it-IT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Country</a:t>
            </a:r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it-I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5669280" y="1590983"/>
            <a:ext cx="2832290" cy="830997"/>
          </a:xfrm>
          <a:prstGeom prst="rightArrowCallout">
            <a:avLst>
              <a:gd name="adj1" fmla="val 22799"/>
              <a:gd name="adj2" fmla="val 22359"/>
              <a:gd name="adj3" fmla="val 44367"/>
              <a:gd name="adj4" fmla="val 80203"/>
            </a:avLst>
          </a:prstGeom>
          <a:solidFill>
            <a:srgbClr val="00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Completezza</a:t>
            </a:r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per attributo</a:t>
            </a:r>
            <a:endParaRPr lang="it-I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410401" y="4469164"/>
            <a:ext cx="80911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 tutti i casi di match </a:t>
            </a:r>
            <a:r>
              <a:rPr lang="it-IT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non perfetti</a:t>
            </a:r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dopo la valutazione di </a:t>
            </a:r>
            <a:r>
              <a:rPr lang="it-IT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distanza con le </a:t>
            </a:r>
            <a:r>
              <a:rPr lang="it-IT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Bigram</a:t>
            </a:r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si è effettuata un’attività di record </a:t>
            </a:r>
            <a:r>
              <a:rPr lang="it-IT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linkage</a:t>
            </a:r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in modo da avere </a:t>
            </a:r>
            <a:r>
              <a:rPr lang="it-IT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solo match perfetti </a:t>
            </a:r>
          </a:p>
          <a:p>
            <a:pPr algn="ctr"/>
            <a:r>
              <a:rPr lang="it-IT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per la fase di integrazione</a:t>
            </a:r>
            <a:endParaRPr lang="it-IT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Shape 95"/>
          <p:cNvSpPr/>
          <p:nvPr/>
        </p:nvSpPr>
        <p:spPr>
          <a:xfrm rot="10800000" flipH="1">
            <a:off x="0" y="972000"/>
            <a:ext cx="11188800" cy="46800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rgbClr val="00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679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 smtClean="0"/>
              <a:t>18-02-2019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Modulo: Data Technology</a:t>
            </a: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>
                <a:solidFill>
                  <a:schemeClr val="tx1"/>
                </a:solidFill>
              </a:rPr>
              <a:t>7</a:t>
            </a:fld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7" name="Shape 93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196000" y="118800"/>
            <a:ext cx="875824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94"/>
          <p:cNvSpPr txBox="1"/>
          <p:nvPr/>
        </p:nvSpPr>
        <p:spPr>
          <a:xfrm>
            <a:off x="371475" y="203096"/>
            <a:ext cx="107537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800" dirty="0" err="1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Qualità</a:t>
            </a:r>
            <a:r>
              <a:rPr lang="en-US" sz="28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dataset: </a:t>
            </a:r>
            <a:r>
              <a:rPr lang="en-US" sz="28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Kickstarter projects </a:t>
            </a:r>
            <a:r>
              <a:rPr lang="en-US" sz="28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2016 (1/2) </a:t>
            </a:r>
            <a:endParaRPr lang="en-US" sz="28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505" y="1729029"/>
            <a:ext cx="3296110" cy="704948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262" y="1752845"/>
            <a:ext cx="3172268" cy="657317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0" y="4887948"/>
            <a:ext cx="5477639" cy="1152686"/>
          </a:xfrm>
          <a:prstGeom prst="rect">
            <a:avLst/>
          </a:prstGeom>
        </p:spPr>
      </p:pic>
      <p:sp>
        <p:nvSpPr>
          <p:cNvPr id="17" name="CasellaDiTesto 16"/>
          <p:cNvSpPr txBox="1"/>
          <p:nvPr/>
        </p:nvSpPr>
        <p:spPr>
          <a:xfrm>
            <a:off x="623340" y="1274400"/>
            <a:ext cx="4939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Accuratezza sintattica del codice delle nazioni</a:t>
            </a: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6641592" y="1274400"/>
            <a:ext cx="4483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Accuratezza sintattica dell’attributo State</a:t>
            </a: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Immagin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651698"/>
            <a:ext cx="781812" cy="781812"/>
          </a:xfrm>
          <a:prstGeom prst="rect">
            <a:avLst/>
          </a:prstGeom>
        </p:spPr>
      </p:pic>
      <p:sp>
        <p:nvSpPr>
          <p:cNvPr id="20" name="CasellaDiTesto 19"/>
          <p:cNvSpPr txBox="1"/>
          <p:nvPr/>
        </p:nvSpPr>
        <p:spPr>
          <a:xfrm>
            <a:off x="9299448" y="3236975"/>
            <a:ext cx="1889352" cy="2486918"/>
          </a:xfrm>
          <a:prstGeom prst="wedgeRoundRectCallout">
            <a:avLst>
              <a:gd name="adj1" fmla="val -77458"/>
              <a:gd name="adj2" fmla="val -64719"/>
              <a:gd name="adj3" fmla="val 16667"/>
            </a:avLst>
          </a:prstGeom>
          <a:solidFill>
            <a:srgbClr val="EBB047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 valori </a:t>
            </a:r>
            <a:r>
              <a:rPr lang="it-IT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validi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dell’attributo state sono: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it-IT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uccessful</a:t>
            </a:r>
            <a:endParaRPr lang="it-IT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it-IT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ailed</a:t>
            </a:r>
            <a:endParaRPr lang="it-IT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it-IT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anceled</a:t>
            </a:r>
            <a:endParaRPr lang="it-IT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suspended</a:t>
            </a:r>
            <a:endParaRPr lang="it-I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610488" y="3350247"/>
            <a:ext cx="6430188" cy="715089"/>
          </a:xfrm>
          <a:prstGeom prst="wedgeRoundRectCallout">
            <a:avLst>
              <a:gd name="adj1" fmla="val 70877"/>
              <a:gd name="adj2" fmla="val -129934"/>
              <a:gd name="adj3" fmla="val 16667"/>
            </a:avLst>
          </a:prstGeom>
          <a:solidFill>
            <a:srgbClr val="EBB047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 valutare la consistenza dell’attributo state, è stata calcolata la </a:t>
            </a:r>
            <a:r>
              <a:rPr lang="it-IT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differenza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tra </a:t>
            </a:r>
            <a:r>
              <a:rPr lang="it-IT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soldi donati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ed il </a:t>
            </a:r>
            <a:r>
              <a:rPr lang="it-IT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goal 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della campagna</a:t>
            </a:r>
            <a:endParaRPr lang="it-IT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1353773" y="4324881"/>
            <a:ext cx="351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Consistenza dell’attributo State</a:t>
            </a: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Shape 95"/>
          <p:cNvSpPr/>
          <p:nvPr/>
        </p:nvSpPr>
        <p:spPr>
          <a:xfrm rot="10800000" flipH="1">
            <a:off x="0" y="972000"/>
            <a:ext cx="11188800" cy="46800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rgbClr val="00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92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 smtClean="0"/>
              <a:t>18-02-2019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Modulo: Data Technology</a:t>
            </a: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>
                <a:solidFill>
                  <a:schemeClr val="tx1"/>
                </a:solidFill>
              </a:rPr>
              <a:t>8</a:t>
            </a:fld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7" name="Shape 93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196000" y="118800"/>
            <a:ext cx="875824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94"/>
          <p:cNvSpPr txBox="1"/>
          <p:nvPr/>
        </p:nvSpPr>
        <p:spPr>
          <a:xfrm>
            <a:off x="371475" y="203096"/>
            <a:ext cx="107537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800" dirty="0" err="1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Qualità</a:t>
            </a:r>
            <a:r>
              <a:rPr lang="en-US" sz="28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dataset: </a:t>
            </a:r>
            <a:r>
              <a:rPr lang="en-US" sz="28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Kickstarter projects </a:t>
            </a:r>
            <a:r>
              <a:rPr lang="en-US" sz="280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2016 (2/2) </a:t>
            </a:r>
            <a:endParaRPr lang="en-US" sz="28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622800" y="1274400"/>
            <a:ext cx="3766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Consistenza dell’attributo </a:t>
            </a:r>
            <a:r>
              <a:rPr lang="it-IT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Backers</a:t>
            </a: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10" y="1728000"/>
            <a:ext cx="3200847" cy="724001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497" y="1274400"/>
            <a:ext cx="3865503" cy="4202856"/>
          </a:xfrm>
          <a:prstGeom prst="rect">
            <a:avLst/>
          </a:prstGeom>
        </p:spPr>
      </p:pic>
      <p:sp>
        <p:nvSpPr>
          <p:cNvPr id="25" name="CasellaDiTesto 24"/>
          <p:cNvSpPr txBox="1"/>
          <p:nvPr/>
        </p:nvSpPr>
        <p:spPr>
          <a:xfrm>
            <a:off x="4389667" y="2779537"/>
            <a:ext cx="2832290" cy="707886"/>
          </a:xfrm>
          <a:prstGeom prst="rightArrowCallout">
            <a:avLst>
              <a:gd name="adj1" fmla="val 22799"/>
              <a:gd name="adj2" fmla="val 22359"/>
              <a:gd name="adj3" fmla="val 44367"/>
              <a:gd name="adj4" fmla="val 80203"/>
            </a:avLst>
          </a:prstGeom>
          <a:solidFill>
            <a:srgbClr val="00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Completezza</a:t>
            </a:r>
            <a:r>
              <a:rPr lang="it-IT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per attributo</a:t>
            </a: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1833071" y="3310127"/>
            <a:ext cx="2273586" cy="2247424"/>
          </a:xfrm>
          <a:prstGeom prst="wedgeRoundRectCallout">
            <a:avLst>
              <a:gd name="adj1" fmla="val -80273"/>
              <a:gd name="adj2" fmla="val -77332"/>
              <a:gd name="adj3" fmla="val 16667"/>
            </a:avLst>
          </a:prstGeom>
          <a:solidFill>
            <a:srgbClr val="EBB047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L’attributo </a:t>
            </a:r>
            <a:r>
              <a:rPr lang="it-IT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Backers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deve essere </a:t>
            </a:r>
            <a:r>
              <a:rPr lang="it-IT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maggiore di zero 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se e solo se </a:t>
            </a:r>
            <a:r>
              <a:rPr lang="it-IT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l’ammontare dei soldi donati è maggiore di zero</a:t>
            </a:r>
            <a:endParaRPr lang="it-IT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0" y="2438734"/>
            <a:ext cx="781200" cy="781200"/>
          </a:xfrm>
          <a:prstGeom prst="rect">
            <a:avLst/>
          </a:prstGeom>
        </p:spPr>
      </p:pic>
      <p:sp>
        <p:nvSpPr>
          <p:cNvPr id="14" name="Shape 95"/>
          <p:cNvSpPr/>
          <p:nvPr/>
        </p:nvSpPr>
        <p:spPr>
          <a:xfrm rot="10800000" flipH="1">
            <a:off x="0" y="972000"/>
            <a:ext cx="11188800" cy="46800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rgbClr val="00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85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955</Words>
  <Application>Microsoft Office PowerPoint</Application>
  <PresentationFormat>Widescreen</PresentationFormat>
  <Paragraphs>153</Paragraphs>
  <Slides>18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>Università degli Studi di Milano-Bicocca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Calibration of Neuromorphic Chips</dc:title>
  <dc:subject/>
  <dc:creator>DP</dc:creator>
  <cp:keywords/>
  <dc:description/>
  <cp:lastModifiedBy>Gian Carlo Papetti</cp:lastModifiedBy>
  <cp:revision>257</cp:revision>
  <cp:lastPrinted>2018-07-11T20:23:36Z</cp:lastPrinted>
  <dcterms:modified xsi:type="dcterms:W3CDTF">2019-02-10T13:50:37Z</dcterms:modified>
  <cp:category/>
</cp:coreProperties>
</file>