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66" r:id="rId22"/>
    <p:sldId id="305" r:id="rId23"/>
    <p:sldId id="306" r:id="rId24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DB0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5"/>
    <p:restoredTop sz="93632"/>
  </p:normalViewPr>
  <p:slideViewPr>
    <p:cSldViewPr snapToGrid="0">
      <p:cViewPr varScale="1">
        <p:scale>
          <a:sx n="105" d="100"/>
          <a:sy n="105" d="100"/>
        </p:scale>
        <p:origin x="85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354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93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782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62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731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3510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56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it-IT" dirty="0" smtClean="0"/>
              <a:t>ANIMAZIONI x2</a:t>
            </a: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580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266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54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it-IT" dirty="0" smtClean="0"/>
              <a:t>ANIMAZIONE per</a:t>
            </a:r>
            <a:r>
              <a:rPr lang="it-IT" baseline="0" dirty="0" smtClean="0"/>
              <a:t> dire quali </a:t>
            </a:r>
            <a:r>
              <a:rPr lang="it-IT" baseline="0" dirty="0" err="1" smtClean="0"/>
              <a:t>roc</a:t>
            </a:r>
            <a:r>
              <a:rPr lang="it-IT" baseline="0" dirty="0" smtClean="0"/>
              <a:t> sono rappresentate</a:t>
            </a: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170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it-IT" dirty="0" smtClean="0"/>
              <a:t>4</a:t>
            </a:r>
            <a:r>
              <a:rPr lang="it-IT" baseline="0" dirty="0" smtClean="0"/>
              <a:t> ANIMAZIONI : considerazioni sui 4 modelli</a:t>
            </a: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60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963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874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870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638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55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57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66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71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94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41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it-IT" dirty="0" smtClean="0"/>
              <a:t>5</a:t>
            </a:r>
            <a:r>
              <a:rPr lang="it-IT" baseline="0" dirty="0" smtClean="0"/>
              <a:t> </a:t>
            </a:r>
            <a:r>
              <a:rPr lang="it-IT" dirty="0" smtClean="0"/>
              <a:t>ANIMAZIONI:</a:t>
            </a:r>
            <a:r>
              <a:rPr lang="it-IT" baseline="0" dirty="0" smtClean="0"/>
              <a:t> 5 modelli</a:t>
            </a: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58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35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009900">
                <a:alpha val="5000"/>
              </a:srgbClr>
            </a:gs>
            <a:gs pos="0">
              <a:srgbClr val="009900">
                <a:alpha val="0"/>
              </a:srgbClr>
            </a:gs>
            <a:gs pos="50000">
              <a:srgbClr val="009900">
                <a:alpha val="17000"/>
              </a:srgbClr>
            </a:gs>
            <a:gs pos="70000">
              <a:srgbClr val="009900">
                <a:alpha val="25000"/>
              </a:srgbClr>
            </a:gs>
            <a:gs pos="100000">
              <a:srgbClr val="009900">
                <a:alpha val="32941"/>
              </a:srgbClr>
            </a:gs>
          </a:gsLst>
          <a:lin ang="36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18-02-2019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Modulo: Machine Learning</a:t>
            </a: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0" y="0"/>
            <a:ext cx="1749976" cy="18127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584462" y="1787924"/>
            <a:ext cx="904136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60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Kickstarter Prediction</a:t>
            </a:r>
            <a:endParaRPr lang="en-US" sz="6000" b="0" i="0" u="none" strike="noStrike" cap="none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120776" y="561600"/>
            <a:ext cx="91132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>
                <a:latin typeface="Cambria" panose="02040503050406030204" pitchFamily="18" charset="0"/>
                <a:ea typeface="Cambria" panose="02040503050406030204" pitchFamily="18" charset="0"/>
              </a:rPr>
              <a:t>UNIVERSITÀ DEGLI STUDI DI MILANO-BICOCCA</a:t>
            </a:r>
          </a:p>
          <a:p>
            <a:pPr algn="just"/>
            <a:r>
              <a:rPr lang="en-US" sz="2500" err="1">
                <a:latin typeface="Cambria" panose="02040503050406030204" pitchFamily="18" charset="0"/>
                <a:ea typeface="Cambria" panose="02040503050406030204" pitchFamily="18" charset="0"/>
              </a:rPr>
              <a:t>Dipartimento</a:t>
            </a:r>
            <a:r>
              <a:rPr lang="en-US" sz="250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2500" err="1">
                <a:latin typeface="Cambria" panose="02040503050406030204" pitchFamily="18" charset="0"/>
                <a:ea typeface="Cambria" panose="02040503050406030204" pitchFamily="18" charset="0"/>
              </a:rPr>
              <a:t>Informatica</a:t>
            </a:r>
            <a:r>
              <a:rPr lang="en-US" sz="250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500" err="1">
                <a:latin typeface="Cambria" panose="02040503050406030204" pitchFamily="18" charset="0"/>
                <a:ea typeface="Cambria" panose="02040503050406030204" pitchFamily="18" charset="0"/>
              </a:rPr>
              <a:t>Sistemistica</a:t>
            </a:r>
            <a:r>
              <a:rPr lang="en-US" sz="2500">
                <a:latin typeface="Cambria" panose="02040503050406030204" pitchFamily="18" charset="0"/>
                <a:ea typeface="Cambria" panose="02040503050406030204" pitchFamily="18" charset="0"/>
              </a:rPr>
              <a:t> e </a:t>
            </a:r>
            <a:r>
              <a:rPr lang="en-US" sz="2500" err="1">
                <a:latin typeface="Cambria" panose="02040503050406030204" pitchFamily="18" charset="0"/>
                <a:ea typeface="Cambria" panose="02040503050406030204" pitchFamily="18" charset="0"/>
              </a:rPr>
              <a:t>Comunicazione</a:t>
            </a:r>
            <a:endParaRPr lang="en-US" sz="2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046512" y="4238240"/>
            <a:ext cx="8103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latin typeface="Cambria" panose="02040503050406030204" pitchFamily="18" charset="0"/>
                <a:ea typeface="Cambria" panose="02040503050406030204" pitchFamily="18" charset="0"/>
              </a:rPr>
              <a:t>Progetto</a:t>
            </a: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 di Data Technology and Machine Learning </a:t>
            </a:r>
          </a:p>
          <a:p>
            <a:pPr algn="ctr"/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 Modulo: Machine Learning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374827" y="2985501"/>
            <a:ext cx="744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>
                <a:latin typeface="Cambria" panose="02040503050406030204" pitchFamily="18" charset="0"/>
                <a:ea typeface="Cambria" panose="02040503050406030204" pitchFamily="18" charset="0"/>
              </a:rPr>
              <a:t>Matteo </a:t>
            </a:r>
            <a:r>
              <a:rPr lang="it-IT" sz="2800" err="1">
                <a:latin typeface="Cambria" panose="02040503050406030204" pitchFamily="18" charset="0"/>
                <a:ea typeface="Cambria" panose="02040503050406030204" pitchFamily="18" charset="0"/>
              </a:rPr>
              <a:t>Mistri</a:t>
            </a:r>
            <a:r>
              <a:rPr lang="it-IT" sz="2800">
                <a:latin typeface="Cambria" panose="02040503050406030204" pitchFamily="18" charset="0"/>
                <a:ea typeface="Cambria" panose="02040503050406030204" pitchFamily="18" charset="0"/>
              </a:rPr>
              <a:t>, 808097</a:t>
            </a:r>
          </a:p>
          <a:p>
            <a:pPr algn="ctr"/>
            <a:r>
              <a:rPr lang="it-IT" sz="2800">
                <a:latin typeface="Cambria" panose="02040503050406030204" pitchFamily="18" charset="0"/>
                <a:ea typeface="Cambria" panose="02040503050406030204" pitchFamily="18" charset="0"/>
              </a:rPr>
              <a:t>Daniele Maria Papetti, 808027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946" y="79547"/>
            <a:ext cx="1749977" cy="174997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046512" y="5490978"/>
            <a:ext cx="810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Cambria" panose="02040503050406030204" pitchFamily="18" charset="0"/>
                <a:ea typeface="Cambria" panose="02040503050406030204" pitchFamily="18" charset="0"/>
              </a:rPr>
              <a:t>Università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Milano-Bicocca, 18 </a:t>
            </a:r>
            <a:r>
              <a:rPr lang="en-US" sz="2400" err="1">
                <a:latin typeface="Cambria" panose="02040503050406030204" pitchFamily="18" charset="0"/>
                <a:ea typeface="Cambria" panose="02040503050406030204" pitchFamily="18" charset="0"/>
              </a:rPr>
              <a:t>Febbraio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Alberi di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decisione (1/3): introduzione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9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="" xmlns:a16="http://schemas.microsoft.com/office/drawing/2014/main" id="{44051952-43AA-4C88-808C-135D665C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456880"/>
            <a:ext cx="5723965" cy="3944239"/>
          </a:xfrm>
        </p:spPr>
        <p:txBody>
          <a:bodyPr/>
          <a:lstStyle/>
          <a:p>
            <a:r>
              <a:rPr lang="it-IT" dirty="0"/>
              <a:t>Sfruttano il calcolo dell’impurità di </a:t>
            </a:r>
            <a:r>
              <a:rPr lang="it-IT" dirty="0" err="1"/>
              <a:t>Gini</a:t>
            </a:r>
            <a:r>
              <a:rPr lang="it-IT" dirty="0"/>
              <a:t> per decidere su quale attributo eseguire il </a:t>
            </a:r>
            <a:r>
              <a:rPr lang="it-IT" dirty="0" err="1"/>
              <a:t>branch</a:t>
            </a:r>
            <a:r>
              <a:rPr lang="it-IT" dirty="0"/>
              <a:t>.</a:t>
            </a:r>
          </a:p>
          <a:p>
            <a:r>
              <a:rPr lang="it-IT" dirty="0"/>
              <a:t>Il </a:t>
            </a:r>
            <a:r>
              <a:rPr lang="it-IT" b="1" dirty="0"/>
              <a:t>parametro </a:t>
            </a:r>
            <a:r>
              <a:rPr lang="it-IT" b="1" dirty="0" err="1"/>
              <a:t>cp</a:t>
            </a:r>
            <a:r>
              <a:rPr lang="it-IT" b="1" dirty="0"/>
              <a:t> </a:t>
            </a:r>
            <a:r>
              <a:rPr lang="it-IT" dirty="0"/>
              <a:t>mostra l’andamento della </a:t>
            </a:r>
            <a:r>
              <a:rPr lang="it-IT" b="1" dirty="0"/>
              <a:t>complessità al crescere del numero di </a:t>
            </a:r>
            <a:r>
              <a:rPr lang="it-IT" b="1" dirty="0" err="1"/>
              <a:t>branch</a:t>
            </a:r>
            <a:r>
              <a:rPr lang="it-IT" dirty="0"/>
              <a:t>.</a:t>
            </a:r>
          </a:p>
          <a:p>
            <a:r>
              <a:rPr lang="it-IT" dirty="0"/>
              <a:t>Possibilità di potare gli alberi per rendere il processo decisionale più rapido ed </a:t>
            </a:r>
            <a:r>
              <a:rPr lang="it-IT" b="1" dirty="0"/>
              <a:t>evitare </a:t>
            </a:r>
            <a:r>
              <a:rPr lang="it-IT" b="1" dirty="0" err="1"/>
              <a:t>overfitting</a:t>
            </a:r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3B87DA4D-9E22-4511-A35E-2911DE7299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7807" y="1147482"/>
            <a:ext cx="4926105" cy="4926105"/>
          </a:xfrm>
          <a:prstGeom prst="rect">
            <a:avLst/>
          </a:prstGeom>
        </p:spPr>
      </p:pic>
      <p:sp>
        <p:nvSpPr>
          <p:cNvPr id="10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9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Alberi di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decisione (2/3): non potato vs potato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10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="" xmlns:a16="http://schemas.microsoft.com/office/drawing/2014/main" id="{7181BAF2-5339-4107-A380-71050F6F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829" y="1274400"/>
            <a:ext cx="2909047" cy="692009"/>
          </a:xfrm>
        </p:spPr>
        <p:txBody>
          <a:bodyPr/>
          <a:lstStyle/>
          <a:p>
            <a:pPr marL="50800" indent="0">
              <a:buNone/>
            </a:pPr>
            <a:r>
              <a:rPr lang="it-IT" sz="2600" dirty="0"/>
              <a:t>Albero non potato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7B713BC0-15F9-421C-9293-2B2D93B3FB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850" b="6184"/>
          <a:stretch/>
        </p:blipFill>
        <p:spPr>
          <a:xfrm>
            <a:off x="616323" y="2108461"/>
            <a:ext cx="4776058" cy="4105837"/>
          </a:xfrm>
          <a:prstGeom prst="rect">
            <a:avLst/>
          </a:prstGeom>
        </p:spPr>
      </p:pic>
      <p:sp>
        <p:nvSpPr>
          <p:cNvPr id="11" name="Segnaposto testo 2">
            <a:extLst>
              <a:ext uri="{FF2B5EF4-FFF2-40B4-BE49-F238E27FC236}">
                <a16:creationId xmlns="" xmlns:a16="http://schemas.microsoft.com/office/drawing/2014/main" id="{95275EFD-F818-410D-A0C7-6F7E82E9463D}"/>
              </a:ext>
            </a:extLst>
          </p:cNvPr>
          <p:cNvSpPr txBox="1">
            <a:spLocks/>
          </p:cNvSpPr>
          <p:nvPr/>
        </p:nvSpPr>
        <p:spPr>
          <a:xfrm>
            <a:off x="8114008" y="1274400"/>
            <a:ext cx="2281517" cy="69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it-IT" sz="2600" dirty="0"/>
              <a:t>Albero potato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="" xmlns:a16="http://schemas.microsoft.com/office/drawing/2014/main" id="{6ED3D5F4-8F93-4B5F-8E30-EDAE8602D9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188" b="5359"/>
          <a:stretch/>
        </p:blipFill>
        <p:spPr>
          <a:xfrm>
            <a:off x="6933856" y="2108460"/>
            <a:ext cx="4641820" cy="4105837"/>
          </a:xfrm>
          <a:prstGeom prst="rect">
            <a:avLst/>
          </a:prstGeom>
        </p:spPr>
      </p:pic>
      <p:sp>
        <p:nvSpPr>
          <p:cNvPr id="13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66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158273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Alberi di decisione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(3/3): prestazioni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11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="" xmlns:a16="http://schemas.microsoft.com/office/drawing/2014/main" id="{05A34C02-B87C-4A37-A7E8-DB20020C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829" y="1274400"/>
            <a:ext cx="2909047" cy="692009"/>
          </a:xfrm>
        </p:spPr>
        <p:txBody>
          <a:bodyPr/>
          <a:lstStyle/>
          <a:p>
            <a:pPr marL="50800" indent="0">
              <a:buNone/>
            </a:pPr>
            <a:r>
              <a:rPr lang="it-IT" sz="2600" dirty="0"/>
              <a:t>Albero non potato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="" xmlns:a16="http://schemas.microsoft.com/office/drawing/2014/main" id="{4A50C744-CFB2-4ABE-9A3D-1B7D629DCE8A}"/>
              </a:ext>
            </a:extLst>
          </p:cNvPr>
          <p:cNvSpPr txBox="1">
            <a:spLocks/>
          </p:cNvSpPr>
          <p:nvPr/>
        </p:nvSpPr>
        <p:spPr>
          <a:xfrm>
            <a:off x="8114008" y="1274400"/>
            <a:ext cx="2281517" cy="69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it-IT" sz="2600" dirty="0"/>
              <a:t>Albero potato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FE4E1B32-0571-4845-9CAD-04EFF09D5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796" y="1752235"/>
            <a:ext cx="4819112" cy="48191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="" xmlns:a16="http://schemas.microsoft.com/office/drawing/2014/main" id="{F5EA0CA7-23EB-47A7-890E-E1650CEE4FF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5210" y="1751412"/>
            <a:ext cx="4819112" cy="4819112"/>
          </a:xfrm>
          <a:prstGeom prst="rect">
            <a:avLst/>
          </a:prstGeom>
        </p:spPr>
      </p:pic>
      <p:sp>
        <p:nvSpPr>
          <p:cNvPr id="13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51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Naïve </a:t>
            </a:r>
            <a:r>
              <a:rPr lang="it-IT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Bayes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(1/2): introduzione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12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="" xmlns:a16="http://schemas.microsoft.com/office/drawing/2014/main" id="{EDA8B65C-9034-49EB-B2E7-EF44BDCF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74400"/>
            <a:ext cx="4868037" cy="4812314"/>
          </a:xfrm>
        </p:spPr>
        <p:txBody>
          <a:bodyPr/>
          <a:lstStyle/>
          <a:p>
            <a:r>
              <a:rPr lang="it-IT" dirty="0" smtClean="0"/>
              <a:t>Si basa sul teorema di </a:t>
            </a:r>
            <a:r>
              <a:rPr lang="it-IT" dirty="0" err="1" smtClean="0"/>
              <a:t>Bayes</a:t>
            </a:r>
            <a:r>
              <a:rPr lang="it-IT" dirty="0" smtClean="0"/>
              <a:t> ed il calcolo della </a:t>
            </a:r>
            <a:r>
              <a:rPr lang="it-IT" b="1" dirty="0" smtClean="0"/>
              <a:t>probabilità a posteriori</a:t>
            </a:r>
          </a:p>
          <a:p>
            <a:r>
              <a:rPr lang="it-IT" dirty="0" smtClean="0"/>
              <a:t>Sfrutta l’assunzione </a:t>
            </a:r>
            <a:r>
              <a:rPr lang="it-IT" dirty="0"/>
              <a:t>che tutte le </a:t>
            </a:r>
            <a:r>
              <a:rPr lang="it-IT" b="1" dirty="0" err="1"/>
              <a:t>feature</a:t>
            </a:r>
            <a:r>
              <a:rPr lang="it-IT" b="1" dirty="0"/>
              <a:t> siano </a:t>
            </a:r>
            <a:r>
              <a:rPr lang="it-IT" b="1" dirty="0" smtClean="0"/>
              <a:t>causalmente indipendenti </a:t>
            </a:r>
            <a:r>
              <a:rPr lang="it-IT" dirty="0" smtClean="0"/>
              <a:t>tra loro</a:t>
            </a:r>
            <a:endParaRPr lang="it-IT" dirty="0"/>
          </a:p>
          <a:p>
            <a:r>
              <a:rPr lang="it-IT" dirty="0"/>
              <a:t>Individua </a:t>
            </a:r>
            <a:r>
              <a:rPr lang="it-IT" b="1" dirty="0"/>
              <a:t>l’ipotesi più probabile a posteriori </a:t>
            </a:r>
            <a:r>
              <a:rPr lang="it-IT" dirty="0"/>
              <a:t>e la usa per etichettare </a:t>
            </a:r>
            <a:r>
              <a:rPr lang="it-IT" dirty="0" smtClean="0"/>
              <a:t>la nuova istanza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448461EE-D552-4474-BF06-401C1D2D19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274400"/>
            <a:ext cx="4591461" cy="14214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2F026EBF-93AB-4AA9-8B80-D07F6E5B65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9511" y="3256258"/>
            <a:ext cx="6696915" cy="1423027"/>
          </a:xfrm>
          <a:prstGeom prst="rect">
            <a:avLst/>
          </a:prstGeom>
        </p:spPr>
      </p:pic>
      <p:sp>
        <p:nvSpPr>
          <p:cNvPr id="11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396600" y="2699062"/>
            <a:ext cx="4078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Formula del teorema di </a:t>
            </a:r>
            <a:r>
              <a:rPr lang="it-IT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calcolo dell’ipotesi a posteriori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800369" y="4679285"/>
            <a:ext cx="527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Formula per la ricerca dell’ipotesi massima a posteriori nel modello 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Naïve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Bayes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Naïve </a:t>
            </a:r>
            <a:r>
              <a:rPr lang="it-IT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Bayes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(2/2): performance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13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3FDF1CBF-FA25-4B29-A04E-B83313F510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800" y="2754755"/>
            <a:ext cx="5664729" cy="17949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08D85AE9-6A31-416F-9082-4953C0A81D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9210" y="1026056"/>
            <a:ext cx="5819915" cy="5819915"/>
          </a:xfrm>
          <a:prstGeom prst="rect">
            <a:avLst/>
          </a:prstGeom>
        </p:spPr>
      </p:pic>
      <p:sp>
        <p:nvSpPr>
          <p:cNvPr id="10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7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Support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Vector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Machine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(1/2): introduzione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14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="" xmlns:a16="http://schemas.microsoft.com/office/drawing/2014/main" id="{1347BF13-3741-4DD8-9D28-878FF2D3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434865"/>
            <a:ext cx="10609729" cy="3914375"/>
          </a:xfrm>
        </p:spPr>
        <p:txBody>
          <a:bodyPr/>
          <a:lstStyle/>
          <a:p>
            <a:r>
              <a:rPr lang="it-IT" dirty="0"/>
              <a:t>Rappresentano le </a:t>
            </a:r>
            <a:r>
              <a:rPr lang="it-IT" dirty="0" smtClean="0"/>
              <a:t>istanze </a:t>
            </a:r>
            <a:r>
              <a:rPr lang="it-IT" dirty="0"/>
              <a:t>in </a:t>
            </a:r>
            <a:r>
              <a:rPr lang="it-IT" dirty="0" smtClean="0"/>
              <a:t>un iperspazio </a:t>
            </a:r>
            <a:r>
              <a:rPr lang="it-IT" i="1" dirty="0"/>
              <a:t>K</a:t>
            </a:r>
            <a:r>
              <a:rPr lang="it-IT" dirty="0" smtClean="0"/>
              <a:t>-dimensionale </a:t>
            </a:r>
            <a:r>
              <a:rPr lang="it-IT" dirty="0"/>
              <a:t>e individuano un </a:t>
            </a:r>
            <a:r>
              <a:rPr lang="it-IT" b="1" dirty="0"/>
              <a:t>iperpiano separatore </a:t>
            </a:r>
          </a:p>
          <a:p>
            <a:r>
              <a:rPr lang="it-IT" dirty="0"/>
              <a:t>Sfruttano trasformazioni geometriche per mappare le istanze in </a:t>
            </a:r>
            <a:r>
              <a:rPr lang="it-IT" dirty="0" smtClean="0"/>
              <a:t>un iperspazio </a:t>
            </a:r>
            <a:r>
              <a:rPr lang="it-IT" dirty="0"/>
              <a:t>di dimensione maggiore</a:t>
            </a:r>
          </a:p>
          <a:p>
            <a:pPr lvl="1"/>
            <a:r>
              <a:rPr lang="it-IT" b="1" dirty="0"/>
              <a:t>Utilizzo di funzioni </a:t>
            </a:r>
            <a:r>
              <a:rPr lang="it-IT" b="1" dirty="0" err="1"/>
              <a:t>kernel</a:t>
            </a:r>
            <a:r>
              <a:rPr lang="it-IT" b="1" dirty="0"/>
              <a:t> </a:t>
            </a:r>
            <a:r>
              <a:rPr lang="it-IT" dirty="0"/>
              <a:t>che permettono un aumento di dimensione «virtuale», senza effettivamente la necessità di eseguire calcoli nel nuovo </a:t>
            </a:r>
            <a:r>
              <a:rPr lang="it-IT" dirty="0" smtClean="0"/>
              <a:t>iperspazio</a:t>
            </a:r>
            <a:endParaRPr lang="it-IT" dirty="0"/>
          </a:p>
          <a:p>
            <a:r>
              <a:rPr lang="it-IT" dirty="0"/>
              <a:t>Presenza di un </a:t>
            </a:r>
            <a:r>
              <a:rPr lang="it-IT" b="1" dirty="0" smtClean="0"/>
              <a:t>costo</a:t>
            </a:r>
            <a:r>
              <a:rPr lang="it-IT" dirty="0" smtClean="0"/>
              <a:t> </a:t>
            </a:r>
            <a:r>
              <a:rPr lang="it-IT" dirty="0"/>
              <a:t>che rappresenta la penalità da pagare nel caso </a:t>
            </a:r>
            <a:r>
              <a:rPr lang="it-IT" dirty="0" smtClean="0"/>
              <a:t>un’istanza </a:t>
            </a:r>
            <a:r>
              <a:rPr lang="it-IT" dirty="0"/>
              <a:t>ricada all’interno del margine definito dall’iperpiano</a:t>
            </a:r>
          </a:p>
        </p:txBody>
      </p:sp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2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Support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Vector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Machine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(2/2): performance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15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89524989-7ADD-40BB-A9AD-65661762B5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204" y="2897281"/>
            <a:ext cx="4586008" cy="283136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E23B4F56-688E-455A-9ACC-DD2B1553C32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6936" y="2794680"/>
            <a:ext cx="4586008" cy="28188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C9DDC74D-D04A-4B7C-B725-742B28FCFA14}"/>
              </a:ext>
            </a:extLst>
          </p:cNvPr>
          <p:cNvSpPr txBox="1"/>
          <p:nvPr/>
        </p:nvSpPr>
        <p:spPr>
          <a:xfrm>
            <a:off x="1450466" y="1841342"/>
            <a:ext cx="385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Numero di SVM = 81117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3B13B0A6-5E87-4B9D-8D73-B2CE5572FDF8}"/>
              </a:ext>
            </a:extLst>
          </p:cNvPr>
          <p:cNvSpPr txBox="1"/>
          <p:nvPr/>
        </p:nvSpPr>
        <p:spPr>
          <a:xfrm>
            <a:off x="7429925" y="1841342"/>
            <a:ext cx="385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it-IT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= 1000</a:t>
            </a: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Numero di SVM = 61180</a:t>
            </a:r>
          </a:p>
        </p:txBody>
      </p:sp>
      <p:sp>
        <p:nvSpPr>
          <p:cNvPr id="12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Reti neurali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16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="" xmlns:a16="http://schemas.microsoft.com/office/drawing/2014/main" id="{A9D98952-0213-49C4-8BC4-4DE7A375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274400"/>
            <a:ext cx="10515600" cy="4074840"/>
          </a:xfrm>
        </p:spPr>
        <p:txBody>
          <a:bodyPr/>
          <a:lstStyle/>
          <a:p>
            <a:pPr algn="just"/>
            <a:r>
              <a:rPr lang="it-IT" dirty="0"/>
              <a:t>Basate sul </a:t>
            </a:r>
            <a:r>
              <a:rPr lang="it-IT" dirty="0" err="1"/>
              <a:t>percettrone</a:t>
            </a:r>
            <a:r>
              <a:rPr lang="it-IT" dirty="0"/>
              <a:t> di </a:t>
            </a:r>
            <a:r>
              <a:rPr lang="it-IT" dirty="0" err="1"/>
              <a:t>Rosenblatt</a:t>
            </a:r>
            <a:endParaRPr lang="it-IT" dirty="0"/>
          </a:p>
          <a:p>
            <a:r>
              <a:rPr lang="it-IT" dirty="0"/>
              <a:t>Necessità di </a:t>
            </a:r>
            <a:r>
              <a:rPr lang="it-IT" b="1" dirty="0"/>
              <a:t>impostare diversi parametri </a:t>
            </a:r>
            <a:r>
              <a:rPr lang="it-IT" dirty="0"/>
              <a:t>del processo di </a:t>
            </a:r>
            <a:r>
              <a:rPr lang="it-IT" dirty="0" err="1"/>
              <a:t>learning</a:t>
            </a:r>
            <a:endParaRPr lang="it-IT" dirty="0"/>
          </a:p>
          <a:p>
            <a:pPr lvl="1"/>
            <a:r>
              <a:rPr lang="it-IT" dirty="0"/>
              <a:t>Learning rate</a:t>
            </a:r>
          </a:p>
          <a:p>
            <a:pPr lvl="1"/>
            <a:r>
              <a:rPr lang="it-IT" dirty="0"/>
              <a:t>Numero di iterazioni</a:t>
            </a:r>
          </a:p>
          <a:p>
            <a:pPr lvl="1"/>
            <a:r>
              <a:rPr lang="it-IT" dirty="0"/>
              <a:t>Numero di neuroni nascosti</a:t>
            </a:r>
          </a:p>
          <a:p>
            <a:r>
              <a:rPr lang="it-IT" dirty="0"/>
              <a:t>Topologia della rete </a:t>
            </a:r>
            <a:r>
              <a:rPr lang="it-IT" b="1" dirty="0"/>
              <a:t>influenza radicalmente il processo di addestramento</a:t>
            </a:r>
          </a:p>
          <a:p>
            <a:r>
              <a:rPr lang="it-IT" dirty="0"/>
              <a:t>Impossibilità di trovare una </a:t>
            </a:r>
            <a:r>
              <a:rPr lang="it-IT" dirty="0" err="1"/>
              <a:t>combianzione</a:t>
            </a:r>
            <a:r>
              <a:rPr lang="it-IT" dirty="0"/>
              <a:t> di parametri che facesse convergere il processo di addestramento sull’intero </a:t>
            </a:r>
            <a:r>
              <a:rPr lang="it-IT" dirty="0" err="1"/>
              <a:t>dataset</a:t>
            </a:r>
            <a:endParaRPr lang="it-IT" dirty="0"/>
          </a:p>
        </p:txBody>
      </p:sp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04" y="4568040"/>
            <a:ext cx="781200" cy="7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Curve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ROC: confronto tra i modelli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17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="" xmlns:a16="http://schemas.microsoft.com/office/drawing/2014/main" id="{8331CC8B-F96E-4D23-90AE-949D3333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274400"/>
            <a:ext cx="5049611" cy="2668581"/>
          </a:xfrm>
        </p:spPr>
        <p:txBody>
          <a:bodyPr/>
          <a:lstStyle/>
          <a:p>
            <a:pPr algn="just"/>
            <a:r>
              <a:rPr lang="it-IT" dirty="0"/>
              <a:t>Mostrano le performance del modello valutando </a:t>
            </a:r>
            <a:r>
              <a:rPr lang="it-IT" b="1" dirty="0"/>
              <a:t>sensitività e specificità</a:t>
            </a:r>
          </a:p>
          <a:p>
            <a:r>
              <a:rPr lang="it-IT" dirty="0"/>
              <a:t>L’area sottesa dalla curva ROC è indice della bontà del modello prodotto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="" xmlns:a16="http://schemas.microsoft.com/office/drawing/2014/main" id="{5E562152-5FD7-4842-8787-9FD0B47F8D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7193" y="793847"/>
            <a:ext cx="5575207" cy="5575207"/>
          </a:xfrm>
          <a:prstGeom prst="rect">
            <a:avLst/>
          </a:prstGeom>
        </p:spPr>
      </p:pic>
      <p:sp>
        <p:nvSpPr>
          <p:cNvPr id="10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3977865"/>
            <a:ext cx="781200" cy="7812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390261" y="4085965"/>
            <a:ext cx="4616932" cy="1975009"/>
          </a:xfrm>
          <a:prstGeom prst="wedgeRoundRectCallout">
            <a:avLst>
              <a:gd name="adj1" fmla="val -59635"/>
              <a:gd name="adj2" fmla="val -47387"/>
              <a:gd name="adj3" fmla="val 16667"/>
            </a:avLst>
          </a:prstGeom>
          <a:solidFill>
            <a:srgbClr val="FDB04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Le curve ROC rappresentate sono quelle della </a:t>
            </a:r>
            <a:r>
              <a:rPr lang="it-IT" sz="2200" b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decima iterazione </a:t>
            </a:r>
            <a:r>
              <a:rPr lang="it-IT" sz="22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del processo di </a:t>
            </a:r>
            <a:r>
              <a:rPr lang="it-IT" sz="2200" b="1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10-fold cross </a:t>
            </a:r>
            <a:r>
              <a:rPr lang="it-IT" sz="2200" b="1" dirty="0" err="1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validation</a:t>
            </a:r>
            <a:r>
              <a:rPr lang="it-IT" sz="2200" dirty="0" smtClean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, quelle rispettive alle SVM dell’unico processo di training eseguito</a:t>
            </a:r>
            <a:endParaRPr lang="it-IT" sz="2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Conclusioni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18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70800" y="1274400"/>
            <a:ext cx="11160000" cy="954107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Gli alberi di decisione offrono tempi di training contenuti e buone performance, ma </a:t>
            </a:r>
            <a:r>
              <a:rPr lang="it-IT" sz="28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tendono ad utilizzare un sottoinsieme limitato di </a:t>
            </a:r>
            <a:r>
              <a:rPr lang="it-IT" sz="2800" b="1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feature</a:t>
            </a:r>
            <a:endParaRPr lang="it-IT" sz="28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70800" y="5193333"/>
            <a:ext cx="11160000" cy="523220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Le reti neurali </a:t>
            </a: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non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sono risultate </a:t>
            </a: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una soluzione praticabile 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nel nostro caso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70800" y="3887022"/>
            <a:ext cx="11160000" cy="954107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Le SVM si sono rivelate </a:t>
            </a: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lente da trainare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, offrendo </a:t>
            </a: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simili agli alberi di decisioni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70800" y="2580711"/>
            <a:ext cx="11160000" cy="954107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Il classificatore Naïve 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Bayes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 si è rivelata la soluzione migliore, coniugando </a:t>
            </a: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bassi tempi di training a ottime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316782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Indice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70800" y="1274400"/>
            <a:ext cx="108245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Introduzione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Obiettivi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Analisi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esplorativa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Modelli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utilizzati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Considerazioni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finali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Sviluppi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futuri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Sviluppi futuri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19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="" xmlns:a16="http://schemas.microsoft.com/office/drawing/2014/main" id="{1345AF0F-F8C6-4FEB-9D24-AAC0512C2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400" y="2085178"/>
            <a:ext cx="11144544" cy="3050712"/>
          </a:xfrm>
        </p:spPr>
        <p:txBody>
          <a:bodyPr/>
          <a:lstStyle/>
          <a:p>
            <a:r>
              <a:rPr lang="it-IT" dirty="0"/>
              <a:t>Integrazione nel </a:t>
            </a:r>
            <a:r>
              <a:rPr lang="it-IT" dirty="0" err="1"/>
              <a:t>dataset</a:t>
            </a:r>
            <a:r>
              <a:rPr lang="it-IT" dirty="0"/>
              <a:t> di </a:t>
            </a:r>
            <a:r>
              <a:rPr lang="it-IT" dirty="0" err="1"/>
              <a:t>feature</a:t>
            </a:r>
            <a:r>
              <a:rPr lang="it-IT" dirty="0"/>
              <a:t> relative alle campagne di marketing dei progetti e nuovo </a:t>
            </a:r>
            <a:r>
              <a:rPr lang="it-IT" dirty="0" smtClean="0"/>
              <a:t>training </a:t>
            </a:r>
            <a:r>
              <a:rPr lang="it-IT" dirty="0"/>
              <a:t>dei modelli</a:t>
            </a:r>
          </a:p>
          <a:p>
            <a:r>
              <a:rPr lang="it-IT" dirty="0"/>
              <a:t>Creazione di un </a:t>
            </a:r>
            <a:r>
              <a:rPr lang="it-IT" b="1" dirty="0"/>
              <a:t>modello di regressione </a:t>
            </a:r>
            <a:r>
              <a:rPr lang="it-IT" dirty="0"/>
              <a:t>per stimare l’</a:t>
            </a:r>
            <a:r>
              <a:rPr lang="it-IT" dirty="0" err="1"/>
              <a:t>attiributo</a:t>
            </a:r>
            <a:r>
              <a:rPr lang="it-IT" dirty="0"/>
              <a:t> </a:t>
            </a:r>
            <a:r>
              <a:rPr lang="it-IT" dirty="0" err="1" smtClean="0"/>
              <a:t>backers</a:t>
            </a:r>
            <a:r>
              <a:rPr lang="it-IT" dirty="0" smtClean="0"/>
              <a:t>, </a:t>
            </a:r>
            <a:r>
              <a:rPr lang="it-IT" dirty="0"/>
              <a:t>in modo da poter fornire il modello agli ideatori di nuovi progetti</a:t>
            </a:r>
          </a:p>
          <a:p>
            <a:r>
              <a:rPr lang="it-IT" dirty="0"/>
              <a:t>Analisi del comportamento delle SVM con </a:t>
            </a:r>
            <a:r>
              <a:rPr lang="it-IT" b="1" dirty="0" err="1"/>
              <a:t>kernel</a:t>
            </a:r>
            <a:r>
              <a:rPr lang="it-IT" b="1" dirty="0"/>
              <a:t> differenti</a:t>
            </a:r>
          </a:p>
          <a:p>
            <a:r>
              <a:rPr lang="it-IT" dirty="0"/>
              <a:t>Ricerca di topologie e parametri per rendere le reti neurali utilizzabili</a:t>
            </a:r>
          </a:p>
        </p:txBody>
      </p:sp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" y="1274400"/>
            <a:ext cx="781200" cy="7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75318" y="2151727"/>
            <a:ext cx="904136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n>
                  <a:solidFill>
                    <a:schemeClr val="accent6"/>
                  </a:solidFill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Grazie</a:t>
            </a:r>
            <a:r>
              <a:rPr lang="en-US" sz="80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per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l’attenzione</a:t>
            </a:r>
            <a:endParaRPr lang="en-US" sz="8000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3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20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A86046-F765-6540-A617-F4497B4B2D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0213DD38-45EB-4941-8EE4-52FFEC3A5E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847844" y="6100420"/>
            <a:ext cx="2496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grafiche delle icone sono state scaricate dal sito www.flaticon.com</a:t>
            </a:r>
            <a:endParaRPr lang="it-IT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Risultati rete neurale parziale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21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7350A565-2105-41FF-B410-91196B08AC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1527" y="1783838"/>
            <a:ext cx="5228945" cy="3290323"/>
          </a:xfrm>
          <a:prstGeom prst="rect">
            <a:avLst/>
          </a:prstGeom>
        </p:spPr>
      </p:pic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Alberi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decisionali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senza attributo </a:t>
            </a:r>
            <a:r>
              <a:rPr lang="it-IT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backers</a:t>
            </a:r>
            <a:r>
              <a:rPr lang="it-IT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: performance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22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3A212AB9-1FD8-416E-B322-624DD5D123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2471" y="1197699"/>
            <a:ext cx="5590404" cy="5590404"/>
          </a:xfrm>
          <a:prstGeom prst="rect">
            <a:avLst/>
          </a:prstGeom>
        </p:spPr>
      </p:pic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Introduzione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2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FEE7294C-6AE7-43BB-9F75-5F3C08531A9C}"/>
              </a:ext>
            </a:extLst>
          </p:cNvPr>
          <p:cNvSpPr txBox="1"/>
          <p:nvPr/>
        </p:nvSpPr>
        <p:spPr>
          <a:xfrm>
            <a:off x="370800" y="1274400"/>
            <a:ext cx="108245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Kickstarter: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piattaforma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crowdfunding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permette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proporre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idee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pubblico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essere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finanziati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donazioni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cambio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ricompense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Utilizzo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relativi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nazioni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dove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progetti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vengono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proposti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creare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modelli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predittivi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circa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progetto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75EBAF09-2C9F-4E8F-BD9E-A7F936029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3429000"/>
            <a:ext cx="6762750" cy="2438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0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Obiettivi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3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70800" y="1274400"/>
            <a:ext cx="10825200" cy="1440000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Ins="1080000" rtlCol="0" anchor="ctr" anchorCtr="0">
            <a:spAutoFit/>
          </a:bodyPr>
          <a:lstStyle/>
          <a:p>
            <a:pPr algn="just"/>
            <a:r>
              <a:rPr lang="it-IT" sz="2400" dirty="0"/>
              <a:t>Analizzare i dati con strumenti statistici, in modo da indagarne la distribuzione ed eventuali criticità nella divisione dei sample</a:t>
            </a:r>
            <a:endParaRPr lang="it-I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70800" y="3014177"/>
            <a:ext cx="10825200" cy="1440000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Ins="1080000" rtlCol="0" anchor="ctr" anchorCtr="0">
            <a:spAutoFit/>
          </a:bodyPr>
          <a:lstStyle/>
          <a:p>
            <a:pPr algn="just"/>
            <a:r>
              <a:rPr lang="it-IT" sz="2400" dirty="0"/>
              <a:t>Utilizzare metodi di Machine Learning per ottenere un modello in grado di predire il successo o il fallimento di un progetto </a:t>
            </a:r>
            <a:r>
              <a:rPr lang="it-IT" sz="2400" dirty="0" err="1"/>
              <a:t>Kickstarter</a:t>
            </a:r>
            <a:r>
              <a:rPr lang="it-IT" sz="2400" dirty="0"/>
              <a:t> a partire dalle sue caratteristiche.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70800" y="4753954"/>
            <a:ext cx="10825200" cy="1440000"/>
          </a:xfrm>
          <a:prstGeom prst="rect">
            <a:avLst/>
          </a:prstGeom>
          <a:ln>
            <a:solidFill>
              <a:srgbClr val="00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Ins="1080000" rtlCol="0" anchor="ctr" anchorCtr="0">
            <a:spAutoFit/>
          </a:bodyPr>
          <a:lstStyle/>
          <a:p>
            <a:pPr algn="just"/>
            <a:r>
              <a:rPr lang="it-IT" sz="2400" dirty="0"/>
              <a:t>Indagare i modelli prodotti, al fine di ottimizzarne le performance predittive e verificare le performance a </a:t>
            </a:r>
            <a:r>
              <a:rPr lang="it-IT" sz="2400" dirty="0" smtClean="0"/>
              <a:t>confronto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00" y="1603800"/>
            <a:ext cx="781200" cy="7812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00" y="3343577"/>
            <a:ext cx="781200" cy="7812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00" y="5083354"/>
            <a:ext cx="781200" cy="7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Analisi esplorativa dei dati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(1/3)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4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8D38EB5E-3822-46AB-9E44-36E9E95AA2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977" y="1308100"/>
            <a:ext cx="5048250" cy="50482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8F3DBCC3-6D8E-4999-BD15-03FEBA90A6B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1854" y="1308100"/>
            <a:ext cx="5048250" cy="5048250"/>
          </a:xfrm>
          <a:prstGeom prst="rect">
            <a:avLst/>
          </a:prstGeom>
        </p:spPr>
      </p:pic>
      <p:sp>
        <p:nvSpPr>
          <p:cNvPr id="10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Analisi esplorativa dei dati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(2/3)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5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5C985FC5-D954-424F-B446-569808ABAD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886" y="1646238"/>
            <a:ext cx="3684714" cy="36847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2FF76ED6-2208-4637-8343-B0DB655598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8161" y="1646238"/>
            <a:ext cx="3684714" cy="36847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9A3DF13D-FF80-4E4C-91CE-AC3A294B93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197"/>
          <a:stretch/>
        </p:blipFill>
        <p:spPr>
          <a:xfrm>
            <a:off x="7845211" y="1690686"/>
            <a:ext cx="3992903" cy="3655015"/>
          </a:xfrm>
          <a:prstGeom prst="rect">
            <a:avLst/>
          </a:prstGeom>
        </p:spPr>
      </p:pic>
      <p:sp>
        <p:nvSpPr>
          <p:cNvPr id="11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Analisi esplorativa dei dati </a:t>
            </a:r>
            <a:r>
              <a:rPr lang="it-I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(3/3)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6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B66BD1DF-B330-4EED-BE1B-2BD435B438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736" y="1690688"/>
            <a:ext cx="4286250" cy="42862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12283162-BBEF-47B8-A14E-BF36A90B57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832644"/>
            <a:ext cx="5334000" cy="5334000"/>
          </a:xfrm>
          <a:prstGeom prst="rect">
            <a:avLst/>
          </a:prstGeom>
        </p:spPr>
      </p:pic>
      <p:sp>
        <p:nvSpPr>
          <p:cNvPr id="10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Metodi indagati</a:t>
            </a:r>
            <a:endParaRPr lang="en-US" sz="280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7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="" xmlns:a16="http://schemas.microsoft.com/office/drawing/2014/main" id="{9249C53F-EE2F-461F-9645-835A4E56A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274400"/>
            <a:ext cx="10515600" cy="4678344"/>
          </a:xfrm>
        </p:spPr>
        <p:txBody>
          <a:bodyPr/>
          <a:lstStyle/>
          <a:p>
            <a:pPr algn="just"/>
            <a:r>
              <a:rPr lang="it-IT" dirty="0"/>
              <a:t>Modello baseline</a:t>
            </a:r>
          </a:p>
          <a:p>
            <a:pPr lvl="1" algn="just"/>
            <a:r>
              <a:rPr lang="it-IT" b="1" dirty="0"/>
              <a:t>Scala di riferimento </a:t>
            </a:r>
            <a:r>
              <a:rPr lang="it-IT" dirty="0"/>
              <a:t>per gli altri modelli</a:t>
            </a:r>
          </a:p>
          <a:p>
            <a:pPr algn="just"/>
            <a:r>
              <a:rPr lang="it-IT" dirty="0"/>
              <a:t>Alberi di decisione</a:t>
            </a:r>
          </a:p>
          <a:p>
            <a:pPr lvl="1" algn="just"/>
            <a:r>
              <a:rPr lang="it-IT" b="1" dirty="0"/>
              <a:t>Scelta delle </a:t>
            </a:r>
            <a:r>
              <a:rPr lang="it-IT" b="1" dirty="0" err="1"/>
              <a:t>feature</a:t>
            </a:r>
            <a:r>
              <a:rPr lang="it-IT" b="1" dirty="0"/>
              <a:t> </a:t>
            </a:r>
            <a:r>
              <a:rPr lang="it-IT" dirty="0"/>
              <a:t>nel processo di ramificazione</a:t>
            </a:r>
          </a:p>
          <a:p>
            <a:pPr algn="just"/>
            <a:r>
              <a:rPr lang="it-IT" dirty="0"/>
              <a:t>Naïve </a:t>
            </a:r>
            <a:r>
              <a:rPr lang="it-IT" dirty="0" err="1"/>
              <a:t>Bayes</a:t>
            </a:r>
            <a:endParaRPr lang="it-IT" dirty="0"/>
          </a:p>
          <a:p>
            <a:pPr lvl="1" algn="just"/>
            <a:r>
              <a:rPr lang="it-IT" dirty="0"/>
              <a:t>Comportamento con </a:t>
            </a:r>
            <a:r>
              <a:rPr lang="it-IT" dirty="0" err="1"/>
              <a:t>feature</a:t>
            </a:r>
            <a:r>
              <a:rPr lang="it-IT" dirty="0"/>
              <a:t> non sempre </a:t>
            </a:r>
            <a:r>
              <a:rPr lang="it-IT" b="1" dirty="0" smtClean="0"/>
              <a:t>causalmente </a:t>
            </a:r>
            <a:r>
              <a:rPr lang="it-IT" b="1" dirty="0"/>
              <a:t>indipendenti</a:t>
            </a:r>
          </a:p>
          <a:p>
            <a:pPr algn="just"/>
            <a:r>
              <a:rPr lang="it-IT" dirty="0" err="1"/>
              <a:t>Support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lvl="1" algn="just"/>
            <a:r>
              <a:rPr lang="it-IT" dirty="0"/>
              <a:t>Studio del numero di vettori di supporto al </a:t>
            </a:r>
            <a:r>
              <a:rPr lang="it-IT" b="1" dirty="0"/>
              <a:t>modificarsi del parametro </a:t>
            </a:r>
            <a:r>
              <a:rPr lang="it-IT" b="1" dirty="0" err="1" smtClean="0"/>
              <a:t>cost</a:t>
            </a:r>
            <a:endParaRPr lang="it-IT" b="1" dirty="0"/>
          </a:p>
          <a:p>
            <a:pPr algn="just"/>
            <a:r>
              <a:rPr lang="it-IT" dirty="0"/>
              <a:t>Reti neurali</a:t>
            </a:r>
          </a:p>
          <a:p>
            <a:pPr lvl="1" algn="just"/>
            <a:r>
              <a:rPr lang="it-IT" dirty="0"/>
              <a:t>Studio di </a:t>
            </a:r>
            <a:r>
              <a:rPr lang="it-IT" b="1" dirty="0"/>
              <a:t>come i vari parametri influiscano </a:t>
            </a:r>
            <a:r>
              <a:rPr lang="it-IT" dirty="0"/>
              <a:t>sul processo di addestramento</a:t>
            </a:r>
          </a:p>
          <a:p>
            <a:pPr marL="533400" lvl="1" indent="0" algn="just">
              <a:buNone/>
            </a:pPr>
            <a:endParaRPr lang="it-IT" dirty="0"/>
          </a:p>
        </p:txBody>
      </p:sp>
      <p:sp>
        <p:nvSpPr>
          <p:cNvPr id="9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7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196000" y="118800"/>
            <a:ext cx="875824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1475" y="203096"/>
            <a:ext cx="107537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Baseline</a:t>
            </a:r>
            <a:endParaRPr lang="en-US" sz="2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>
                <a:solidFill>
                  <a:schemeClr val="tx1"/>
                </a:solidFill>
              </a:rPr>
              <a:t>8</a:t>
            </a:fld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E47F4-5D0B-1847-8E16-5C0A81557D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it-IT" smtClean="0"/>
              <a:t>18-02-2019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73F7B-EDE6-7C41-A459-92DFF29D1A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Modulo: Machine Learning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="" xmlns:a16="http://schemas.microsoft.com/office/drawing/2014/main" id="{73CCEDE2-7B4B-4873-9734-3434AC5CC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2407856"/>
            <a:ext cx="5257800" cy="2042287"/>
          </a:xfrm>
        </p:spPr>
        <p:txBody>
          <a:bodyPr/>
          <a:lstStyle/>
          <a:p>
            <a:r>
              <a:rPr lang="it-IT" dirty="0"/>
              <a:t>Risponde </a:t>
            </a:r>
            <a:r>
              <a:rPr lang="it-IT" b="1" dirty="0"/>
              <a:t>sempre </a:t>
            </a:r>
            <a:r>
              <a:rPr lang="it-IT" b="1" dirty="0" err="1"/>
              <a:t>failed</a:t>
            </a:r>
            <a:r>
              <a:rPr lang="it-IT" b="1" dirty="0"/>
              <a:t> </a:t>
            </a:r>
            <a:r>
              <a:rPr lang="it-IT" dirty="0"/>
              <a:t>ad ogni nuovo sample sottomesso</a:t>
            </a:r>
          </a:p>
          <a:p>
            <a:r>
              <a:rPr lang="it-IT" dirty="0"/>
              <a:t>Utilizzato come metro di paragone per gli altri </a:t>
            </a:r>
            <a:r>
              <a:rPr lang="it-IT" dirty="0" smtClean="0"/>
              <a:t>modelli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AB74E364-F06F-45BB-A54B-50C5CF8C4A0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6112" y="1168727"/>
            <a:ext cx="5257800" cy="5257800"/>
          </a:xfrm>
          <a:prstGeom prst="rect">
            <a:avLst/>
          </a:prstGeom>
        </p:spPr>
      </p:pic>
      <p:sp>
        <p:nvSpPr>
          <p:cNvPr id="10" name="Shape 95"/>
          <p:cNvSpPr/>
          <p:nvPr/>
        </p:nvSpPr>
        <p:spPr>
          <a:xfrm rot="10800000" flipH="1">
            <a:off x="0" y="972000"/>
            <a:ext cx="11188800" cy="46800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2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923</Words>
  <Application>Microsoft Office PowerPoint</Application>
  <PresentationFormat>Widescreen</PresentationFormat>
  <Paragraphs>163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Università degli Studi di Milano-Bicocca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Calibration of Neuromorphic Chips</dc:title>
  <dc:subject/>
  <dc:creator>DP</dc:creator>
  <cp:keywords/>
  <dc:description/>
  <cp:lastModifiedBy>Gian Carlo Papetti</cp:lastModifiedBy>
  <cp:revision>238</cp:revision>
  <cp:lastPrinted>2018-07-11T20:23:36Z</cp:lastPrinted>
  <dcterms:modified xsi:type="dcterms:W3CDTF">2019-02-10T13:53:44Z</dcterms:modified>
  <cp:category/>
</cp:coreProperties>
</file>