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71" r:id="rId7"/>
    <p:sldId id="270" r:id="rId8"/>
    <p:sldId id="272" r:id="rId9"/>
    <p:sldId id="262" r:id="rId10"/>
    <p:sldId id="264" r:id="rId11"/>
    <p:sldId id="263" r:id="rId12"/>
    <p:sldId id="273" r:id="rId13"/>
    <p:sldId id="274" r:id="rId14"/>
    <p:sldId id="275" r:id="rId15"/>
    <p:sldId id="265" r:id="rId16"/>
    <p:sldId id="276" r:id="rId17"/>
    <p:sldId id="277" r:id="rId18"/>
    <p:sldId id="266" r:id="rId19"/>
    <p:sldId id="267" r:id="rId20"/>
    <p:sldId id="268" r:id="rId21"/>
    <p:sldId id="26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2" y="6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xmlns="" id="{1C5DB0D8-64CE-403D-A876-8CCFD2E6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4777"/>
            <a:ext cx="11465807" cy="878311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Cambria" panose="02040503050406030204" pitchFamily="18" charset="0"/>
                <a:ea typeface="Cambria" panose="02040503050406030204" pitchFamily="18" charset="0"/>
              </a:rPr>
              <a:t>Tox21 </a:t>
            </a:r>
            <a:r>
              <a:rPr lang="it-IT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grand</a:t>
            </a:r>
            <a:r>
              <a:rPr lang="it-IT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challenge</a:t>
            </a:r>
            <a:endParaRPr lang="it-IT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xmlns="" id="{443E930C-963B-4CB5-89E7-3EAC5E1B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63" y="1347111"/>
            <a:ext cx="10993546" cy="383222"/>
          </a:xfrm>
        </p:spPr>
        <p:txBody>
          <a:bodyPr rIns="0">
            <a:normAutofit/>
          </a:bodyPr>
          <a:lstStyle/>
          <a:p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Realizzazione di una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deep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neural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network per la predizione di tossicità delle molecole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81191" y="2490801"/>
            <a:ext cx="1079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Matteo Mistri, Daniele Papetti – RICORDIAMOCI LA DATA A QUESTO GIRO</a:t>
            </a:r>
          </a:p>
          <a:p>
            <a:r>
              <a:rPr lang="it-IT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Presentazione del progetto del corso di Advanced Machine Learning (LM Informatica, Università degli studi di Milano-Bicocca)</a:t>
            </a:r>
          </a:p>
        </p:txBody>
      </p:sp>
    </p:spTree>
    <p:extLst>
      <p:ext uri="{BB962C8B-B14F-4D97-AF65-F5344CB8AC3E}">
        <p14:creationId xmlns:p14="http://schemas.microsoft.com/office/powerpoint/2010/main" val="1437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1192" y="2015567"/>
            <a:ext cx="11029616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Fissati 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sono state valutate le performance di reti con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profondità incrementali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ttangolo 1"/>
          <p:cNvSpPr/>
          <p:nvPr/>
        </p:nvSpPr>
        <p:spPr>
          <a:xfrm>
            <a:off x="581192" y="4241495"/>
            <a:ext cx="892365" cy="16993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" name="Rettangolo 4"/>
          <p:cNvSpPr/>
          <p:nvPr/>
        </p:nvSpPr>
        <p:spPr>
          <a:xfrm>
            <a:off x="2154765" y="3487587"/>
            <a:ext cx="892365" cy="32045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</a:p>
        </p:txBody>
      </p:sp>
      <p:cxnSp>
        <p:nvCxnSpPr>
          <p:cNvPr id="8" name="Connettore 2 7"/>
          <p:cNvCxnSpPr>
            <a:stCxn id="2" idx="3"/>
          </p:cNvCxnSpPr>
          <p:nvPr/>
        </p:nvCxnSpPr>
        <p:spPr>
          <a:xfrm flipV="1">
            <a:off x="1473557" y="4241495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2" idx="3"/>
            <a:endCxn id="5" idx="1"/>
          </p:cNvCxnSpPr>
          <p:nvPr/>
        </p:nvCxnSpPr>
        <p:spPr>
          <a:xfrm flipV="1">
            <a:off x="1473557" y="5089853"/>
            <a:ext cx="681208" cy="13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2" idx="3"/>
          </p:cNvCxnSpPr>
          <p:nvPr/>
        </p:nvCxnSpPr>
        <p:spPr>
          <a:xfrm>
            <a:off x="1473557" y="5091171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728342" y="3829853"/>
            <a:ext cx="892365" cy="252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</p:txBody>
      </p:sp>
      <p:cxnSp>
        <p:nvCxnSpPr>
          <p:cNvPr id="16" name="Connettore 2 15"/>
          <p:cNvCxnSpPr/>
          <p:nvPr/>
        </p:nvCxnSpPr>
        <p:spPr>
          <a:xfrm>
            <a:off x="3047132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3047132" y="4165971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3047132" y="5591750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5301917" y="4189853"/>
            <a:ext cx="892365" cy="18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</p:txBody>
      </p:sp>
      <p:cxnSp>
        <p:nvCxnSpPr>
          <p:cNvPr id="25" name="Connettore 2 24"/>
          <p:cNvCxnSpPr/>
          <p:nvPr/>
        </p:nvCxnSpPr>
        <p:spPr>
          <a:xfrm>
            <a:off x="4620707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620707" y="4366503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620707" y="5463319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6875492" y="4361399"/>
            <a:ext cx="892365" cy="14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cxnSp>
        <p:nvCxnSpPr>
          <p:cNvPr id="29" name="Connettore 2 28"/>
          <p:cNvCxnSpPr/>
          <p:nvPr/>
        </p:nvCxnSpPr>
        <p:spPr>
          <a:xfrm>
            <a:off x="619428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8449067" y="4639853"/>
            <a:ext cx="892365" cy="9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7767857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10022642" y="4811399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33" name="Connettore 2 32"/>
          <p:cNvCxnSpPr/>
          <p:nvPr/>
        </p:nvCxnSpPr>
        <p:spPr>
          <a:xfrm>
            <a:off x="934143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6194282" y="4474115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V="1">
            <a:off x="6194282" y="5360814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7767857" y="4561170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7767857" y="5268346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9341432" y="4727057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9341432" y="5214512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6875492" y="4804360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6194282" y="5082814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194282" y="4720018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6194282" y="5207473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8449067" y="4812814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7" name="Connettore 2 46"/>
          <p:cNvCxnSpPr/>
          <p:nvPr/>
        </p:nvCxnSpPr>
        <p:spPr>
          <a:xfrm>
            <a:off x="7767857" y="5091268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7767857" y="4728472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7767857" y="5215927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715925" y="2590967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3289502" y="289833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4863079" y="3254199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6436656" y="3452755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6436652" y="3438510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8010231" y="381435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8010225" y="3800106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9583802" y="4316368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8" y="2595883"/>
            <a:ext cx="1080000" cy="1080000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71" y="3675883"/>
            <a:ext cx="1080000" cy="1080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9288135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0.831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9288134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0.826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9288133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0.828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1838801" y="2566079"/>
            <a:ext cx="4284124" cy="4018121"/>
          </a:xfrm>
          <a:prstGeom prst="wedgeRoundRectCallout">
            <a:avLst>
              <a:gd name="adj1" fmla="val -61430"/>
              <a:gd name="adj2" fmla="val -456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reti sono state addestrate usando una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funzione di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che permette di gestire il caso multi-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lo sbilanciamento delle classi.</a:t>
            </a:r>
          </a:p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peso della classe minoritaria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un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è stato fissato in questa prima fase e che poi verrà 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ottimizato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Inoltre, la funzione di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regolarizzata da una funzione L2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7326684" y="3835233"/>
            <a:ext cx="4284124" cy="2145268"/>
          </a:xfrm>
          <a:prstGeom prst="wedgeRoundRectCallout">
            <a:avLst>
              <a:gd name="adj1" fmla="val -59256"/>
              <a:gd name="adj2" fmla="val -500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delle reti saranno valutate e confrontate come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(Area Under Curve)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delle 12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una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3-fold cross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causa della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 molto sbilanciata del problema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1573425" y="3332247"/>
            <a:ext cx="9020008" cy="132802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le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delle varie reti sono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prossime tra loro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è </a:t>
            </a:r>
            <a:r>
              <a:rPr lang="it-IT" sz="2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deciso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utilizzare la rete con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it-IT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nascosti per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diminuirne la complessità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sfruttando il principio del rasoio di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1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15" grpId="0" animBg="1"/>
      <p:bldP spid="15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42" grpId="0" animBg="1"/>
      <p:bldP spid="42" grpId="1" animBg="1"/>
      <p:bldP spid="42" grpId="2" animBg="1"/>
      <p:bldP spid="46" grpId="0" animBg="1"/>
      <p:bldP spid="46" grpId="1" animBg="1"/>
      <p:bldP spid="50" grpId="0"/>
      <p:bldP spid="50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1" grpId="0" animBg="1"/>
      <p:bldP spid="61" grpId="1" animBg="1"/>
      <p:bldP spid="63" grpId="0" animBg="1"/>
      <p:bldP spid="63" grpId="1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Tecniche di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feature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reduction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417989" y="2204213"/>
            <a:ext cx="9356022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Oltre a fornire come input della rete l’intero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dopo la fase di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 state indagate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tecniche di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it-IT" sz="2000" b="1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81192" y="3778125"/>
            <a:ext cx="3153526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sulla correlazione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19237" y="3778125"/>
            <a:ext cx="3153526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 (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Component Analysis) 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457282" y="3948384"/>
            <a:ext cx="3153526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81192" y="4726238"/>
            <a:ext cx="315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due feature sono correlate al di sopra di una certa soglia, una delle due viene eliminata. Con una soglia pari a 0.90, il dataset passa da 793 a 414 feature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519237" y="4726238"/>
            <a:ext cx="315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numero di feature estratte è stato fissato a 100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457282" y="4726238"/>
            <a:ext cx="315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L’encoder è composto da due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nascosti la cui ampiezza è dimezzata rispetto alla precedente. Il </a:t>
            </a:r>
            <a:r>
              <a:rPr lang="it-IT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composto da 100 neuroni</a:t>
            </a:r>
          </a:p>
        </p:txBody>
      </p:sp>
      <p:cxnSp>
        <p:nvCxnSpPr>
          <p:cNvPr id="21" name="Connettore 4 20"/>
          <p:cNvCxnSpPr>
            <a:stCxn id="5" idx="2"/>
            <a:endCxn id="6" idx="0"/>
          </p:cNvCxnSpPr>
          <p:nvPr/>
        </p:nvCxnSpPr>
        <p:spPr>
          <a:xfrm rot="5400000">
            <a:off x="3731619" y="1413743"/>
            <a:ext cx="790719" cy="393804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5" idx="2"/>
            <a:endCxn id="8" idx="0"/>
          </p:cNvCxnSpPr>
          <p:nvPr/>
        </p:nvCxnSpPr>
        <p:spPr>
          <a:xfrm rot="16200000" flipH="1">
            <a:off x="7584533" y="1498872"/>
            <a:ext cx="960978" cy="3938045"/>
          </a:xfrm>
          <a:prstGeom prst="bentConnector3">
            <a:avLst>
              <a:gd name="adj1" fmla="val 413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5" idx="2"/>
            <a:endCxn id="7" idx="0"/>
          </p:cNvCxnSpPr>
          <p:nvPr/>
        </p:nvCxnSpPr>
        <p:spPr>
          <a:xfrm>
            <a:off x="6096000" y="2987406"/>
            <a:ext cx="0" cy="790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1192" y="2015567"/>
            <a:ext cx="11029616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Fissati 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sono state valutate le performance di reti con profondità incrementali.</a:t>
            </a:r>
          </a:p>
        </p:txBody>
      </p:sp>
      <p:sp>
        <p:nvSpPr>
          <p:cNvPr id="2" name="Rettangolo 1"/>
          <p:cNvSpPr/>
          <p:nvPr/>
        </p:nvSpPr>
        <p:spPr>
          <a:xfrm>
            <a:off x="581192" y="4241495"/>
            <a:ext cx="892365" cy="16993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" name="Rettangolo 4"/>
          <p:cNvSpPr/>
          <p:nvPr/>
        </p:nvSpPr>
        <p:spPr>
          <a:xfrm>
            <a:off x="2154765" y="3487587"/>
            <a:ext cx="892365" cy="32045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</a:p>
        </p:txBody>
      </p:sp>
      <p:cxnSp>
        <p:nvCxnSpPr>
          <p:cNvPr id="8" name="Connettore 2 7"/>
          <p:cNvCxnSpPr>
            <a:stCxn id="2" idx="3"/>
          </p:cNvCxnSpPr>
          <p:nvPr/>
        </p:nvCxnSpPr>
        <p:spPr>
          <a:xfrm flipV="1">
            <a:off x="1473557" y="4241495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2" idx="3"/>
            <a:endCxn id="5" idx="1"/>
          </p:cNvCxnSpPr>
          <p:nvPr/>
        </p:nvCxnSpPr>
        <p:spPr>
          <a:xfrm flipV="1">
            <a:off x="1473557" y="5089853"/>
            <a:ext cx="681208" cy="13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2" idx="3"/>
          </p:cNvCxnSpPr>
          <p:nvPr/>
        </p:nvCxnSpPr>
        <p:spPr>
          <a:xfrm>
            <a:off x="1473557" y="5091171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728342" y="3829853"/>
            <a:ext cx="892365" cy="252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</p:txBody>
      </p:sp>
      <p:cxnSp>
        <p:nvCxnSpPr>
          <p:cNvPr id="16" name="Connettore 2 15"/>
          <p:cNvCxnSpPr/>
          <p:nvPr/>
        </p:nvCxnSpPr>
        <p:spPr>
          <a:xfrm>
            <a:off x="3047132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3047132" y="4165971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3047132" y="5591750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5301917" y="4189853"/>
            <a:ext cx="892365" cy="18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</p:txBody>
      </p:sp>
      <p:cxnSp>
        <p:nvCxnSpPr>
          <p:cNvPr id="25" name="Connettore 2 24"/>
          <p:cNvCxnSpPr/>
          <p:nvPr/>
        </p:nvCxnSpPr>
        <p:spPr>
          <a:xfrm>
            <a:off x="4620707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620707" y="4366503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620707" y="5463319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6875492" y="4361399"/>
            <a:ext cx="892365" cy="14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cxnSp>
        <p:nvCxnSpPr>
          <p:cNvPr id="29" name="Connettore 2 28"/>
          <p:cNvCxnSpPr/>
          <p:nvPr/>
        </p:nvCxnSpPr>
        <p:spPr>
          <a:xfrm>
            <a:off x="619428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8449067" y="4639853"/>
            <a:ext cx="892365" cy="9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7767857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10022642" y="4811399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33" name="Connettore 2 32"/>
          <p:cNvCxnSpPr/>
          <p:nvPr/>
        </p:nvCxnSpPr>
        <p:spPr>
          <a:xfrm>
            <a:off x="934143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6194282" y="4474115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V="1">
            <a:off x="6194282" y="5360814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7767857" y="4561170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7767857" y="5268346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9341432" y="4727057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9341432" y="5214512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6875492" y="4804360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6194282" y="5082814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194282" y="4720018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6194282" y="5207473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8449067" y="4812814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7" name="Connettore 2 46"/>
          <p:cNvCxnSpPr/>
          <p:nvPr/>
        </p:nvCxnSpPr>
        <p:spPr>
          <a:xfrm>
            <a:off x="7767857" y="5091268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7767857" y="4728472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7767857" y="5215927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715925" y="2590967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3289502" y="289833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4863079" y="3254199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6436656" y="3452755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6436652" y="3438510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8010231" y="381435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8010225" y="3800106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9583802" y="4316368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9288135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0.831</a:t>
            </a:r>
          </a:p>
        </p:txBody>
      </p:sp>
    </p:spTree>
    <p:extLst>
      <p:ext uri="{BB962C8B-B14F-4D97-AF65-F5344CB8AC3E}">
        <p14:creationId xmlns:p14="http://schemas.microsoft.com/office/powerpoint/2010/main" val="409073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42" grpId="0" animBg="1"/>
      <p:bldP spid="46" grpId="0" animBg="1"/>
      <p:bldP spid="46" grpId="1" animBg="1"/>
      <p:bldP spid="55" grpId="0"/>
      <p:bldP spid="56" grpId="0"/>
      <p:bldP spid="57" grpId="0"/>
      <p:bldP spid="58" grpId="0"/>
      <p:bldP spid="58" grpId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675883"/>
            <a:ext cx="1080000" cy="1080000"/>
          </a:xfrm>
          <a:prstGeom prst="rect">
            <a:avLst/>
          </a:prstGeom>
        </p:spPr>
      </p:pic>
      <p:sp>
        <p:nvSpPr>
          <p:cNvPr id="52" name="CasellaDiTesto 51"/>
          <p:cNvSpPr txBox="1"/>
          <p:nvPr/>
        </p:nvSpPr>
        <p:spPr>
          <a:xfrm>
            <a:off x="1799305" y="3835233"/>
            <a:ext cx="4284124" cy="2826306"/>
          </a:xfrm>
          <a:prstGeom prst="wedgeRoundRectCallout">
            <a:avLst>
              <a:gd name="adj1" fmla="val -59256"/>
              <a:gd name="adj2" fmla="val -500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reti sono state addestrate usando una funzione di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custom, che permette di gestire il caso multi-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lo sbilanciamento delle classi.</a:t>
            </a:r>
          </a:p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peso della classe minoritaria è un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è stato fissato in questa prima fase e che verrà ottimizzato in seguito.</a:t>
            </a: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71" y="3675883"/>
            <a:ext cx="1080000" cy="1080000"/>
          </a:xfrm>
          <a:prstGeom prst="rect">
            <a:avLst/>
          </a:prstGeom>
        </p:spPr>
      </p:pic>
      <p:sp>
        <p:nvSpPr>
          <p:cNvPr id="61" name="CasellaDiTesto 60"/>
          <p:cNvSpPr txBox="1"/>
          <p:nvPr/>
        </p:nvSpPr>
        <p:spPr>
          <a:xfrm>
            <a:off x="7326684" y="3835233"/>
            <a:ext cx="4284124" cy="1804749"/>
          </a:xfrm>
          <a:prstGeom prst="wedgeRoundRectCallout">
            <a:avLst>
              <a:gd name="adj1" fmla="val -59256"/>
              <a:gd name="adj2" fmla="val -500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delle reti saranno valutate e confrontate come AUC (Area Under Curve) media delle 12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causa della natura molto sbilanciata del problema.</a:t>
            </a:r>
          </a:p>
        </p:txBody>
      </p:sp>
    </p:spTree>
    <p:extLst>
      <p:ext uri="{BB962C8B-B14F-4D97-AF65-F5344CB8AC3E}">
        <p14:creationId xmlns:p14="http://schemas.microsoft.com/office/powerpoint/2010/main" val="144002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61" grpId="0" animBg="1"/>
      <p:bldP spid="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585996" y="2968169"/>
            <a:ext cx="9020008" cy="132802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le performance delle varie reti sono prossime tra loro,</a:t>
            </a:r>
          </a:p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stato deciso di utilizzare la rete con 3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nascosti per diminuire la complessità della rete sfruttando il principio del rasoio di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57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Ottimizzazione degli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iperparametri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37275"/>
            <a:ext cx="11029614" cy="4705047"/>
          </a:xfrm>
        </p:spPr>
        <p:txBody>
          <a:bodyPr anchor="t" anchorCtr="0">
            <a:normAutofit/>
          </a:bodyPr>
          <a:lstStyle/>
          <a:p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 ogni possibile input della rete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, è stato effettuato il processo di ottimizzazione di alcuni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sfruttando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SMBO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); i parametri con cui è stato eseguito sono: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Funzione di acquisizione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(LCB)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Funzione surrogata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Forest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Funzione da ottimizzare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media delle AUC delle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label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durante una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3-fold cross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validation</a:t>
            </a:r>
            <a:endParaRPr lang="it-IT" sz="1800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ottimizzati i seguenti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iperparametri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rete: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Dimensione del batch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{64, 128, 256, 512, 1024}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Probabilità di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dropout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[0, 0.7]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Peso della funzione di regolarizzazione L2 all’interno della funzione obiettivo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[0, 0.2]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Funzione di attivazione dei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layer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nascosti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{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relu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tanh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exponential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linear,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selu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}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Peso della funzione di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loss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gestire lo sbilanciamento delle classi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[0, 50]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Ottimizzazione degli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iperparametri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risultati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25435"/>
            <a:ext cx="5670017" cy="42525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25434"/>
            <a:ext cx="5670017" cy="4252512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4616067" y="4935557"/>
            <a:ext cx="1068637" cy="39660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030400" y="2991600"/>
            <a:ext cx="8132435" cy="2553891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fronte delle performance ottenute, si è deciso di utilizzare come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della rete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dataset ottenuto dalla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it-IT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sulla correlazione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Tale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 è stata addestrata su tutto il </a:t>
            </a:r>
            <a:r>
              <a:rPr lang="it-IT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sfruttando gli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ottimi inferiti dal processo.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251209" y="2220420"/>
            <a:ext cx="54376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spazio di ricerca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stato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ampiamente esplorato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durante l’esecuzione di ogni processo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può notare che i modelli che hanno ottenuto delle performance migliori sono stati quelli con il dataset senza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nessuna tecnica di feature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la tecnica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 correlazione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può ipotizzare che le altre due tecniche portino a performance leggermente peggiori poiché riducono significativamente le dimensioni dell’input</a:t>
            </a:r>
          </a:p>
        </p:txBody>
      </p:sp>
    </p:spTree>
    <p:extLst>
      <p:ext uri="{BB962C8B-B14F-4D97-AF65-F5344CB8AC3E}">
        <p14:creationId xmlns:p14="http://schemas.microsoft.com/office/powerpoint/2010/main" val="13111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Ottimizzazione degli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iperparametri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risultati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285875" y="3429000"/>
            <a:ext cx="1761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Tecnica di FR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Nessuna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Correlazione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</a:p>
          <a:p>
            <a:pPr algn="ctr"/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75542" y="3429000"/>
            <a:ext cx="148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Attivazione</a:t>
            </a: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06142" y="3429000"/>
            <a:ext cx="147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endParaRPr lang="it-IT" sz="2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0.55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507942" y="3429000"/>
            <a:ext cx="1159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0.0001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0.0322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0.0004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985809" y="3429000"/>
            <a:ext cx="1591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lang="it-IT" sz="2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9896475" y="3429000"/>
            <a:ext cx="1159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eight</a:t>
            </a:r>
            <a:endParaRPr lang="it-IT" sz="2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1.06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11.75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23.65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ttore 1 16"/>
          <p:cNvCxnSpPr/>
          <p:nvPr/>
        </p:nvCxnSpPr>
        <p:spPr>
          <a:xfrm>
            <a:off x="3161242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4871509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8393642" y="33291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6691842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9782175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2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Performance del modello – 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curve </a:t>
            </a:r>
            <a:r>
              <a:rPr lang="it-IT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Roc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16087"/>
            <a:ext cx="6235547" cy="467666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816739" y="2016087"/>
            <a:ext cx="479406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può notare come la rete si comporta discretamente su alcune label, mentre su altre è decisamente peggiore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possibile spiegazione è che il test set risulta particolarmente difficile, introducendo casi limite e pochissimi </a:t>
            </a:r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positivi rispetto ad alcune label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ROC (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Operating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possono essere sfruttate per stabilire 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thresholds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la fase di predizione (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stabilire il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cui considerare una classe positiva o negativa) in funzione della %TP desiderata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16088"/>
            <a:ext cx="6235547" cy="46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Performance del modello – </a:t>
            </a:r>
            <a:r>
              <a:rPr lang="it-IT" sz="3000" i="1" dirty="0">
                <a:latin typeface="Cambria" panose="02040503050406030204" pitchFamily="18" charset="0"/>
                <a:ea typeface="Cambria" panose="02040503050406030204" pitchFamily="18" charset="0"/>
              </a:rPr>
              <a:t>vs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 stato dell’arte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81208"/>
            <a:ext cx="6635723" cy="49767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216914" y="2630666"/>
            <a:ext cx="43938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tecnica proposta si posiziona circa 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“metà classifica”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mostrando nel complesso delle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soddisfacenti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vuole sottolineare che il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set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fornito dalla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particolarmente difficile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migliori approcci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proposti sfruttano tutti dei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metodi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ensamble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 comprendono reti neurali e non solo</a:t>
            </a:r>
          </a:p>
        </p:txBody>
      </p:sp>
    </p:spTree>
    <p:extLst>
      <p:ext uri="{BB962C8B-B14F-4D97-AF65-F5344CB8AC3E}">
        <p14:creationId xmlns:p14="http://schemas.microsoft.com/office/powerpoint/2010/main" val="8452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81191" y="2086121"/>
            <a:ext cx="1102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Obiettivi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del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it-IT" sz="2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it-IT" sz="2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della profondità della rete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Tecniche di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it-IT" sz="2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Ottimizzazione degli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del modello ottimale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0793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Evoluzione della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loss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durante il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train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2" y="2114546"/>
            <a:ext cx="6381755" cy="42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conclusioni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81192" y="1964769"/>
            <a:ext cx="11029616" cy="112371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dataset è stato esplorato e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preprocessato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sono state eseguite operazioni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imputazione dei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feature non rilevanti 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studio della distribuzione dei valori delle label ha evidenziato un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di sbilanciamento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1192" y="3306998"/>
            <a:ext cx="11029616" cy="112371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di topologie con profondità crescenti sono state indagate a parità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 performance tendono a peggiorare leggermente all’aumentare della profondità. Si è deciso di sfruttare il rasoio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utilizzare una rete con solo 3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nascosti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81192" y="4649227"/>
            <a:ext cx="11029616" cy="78319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Sulla rete selezionata, è stato effettuato un processo di ottimizzazione valutando tutte e 4 le possibili strategie di input. Come strategia è stata scelta la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sulla correlazione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81192" y="5650937"/>
            <a:ext cx="11029616" cy="78319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rete è stata addestrata su tutto il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con 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ottimi inferiti.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ottenute si posizionano 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metà classifica rispetto ai modelli presenti in letteratura</a:t>
            </a:r>
          </a:p>
        </p:txBody>
      </p:sp>
    </p:spTree>
    <p:extLst>
      <p:ext uri="{BB962C8B-B14F-4D97-AF65-F5344CB8AC3E}">
        <p14:creationId xmlns:p14="http://schemas.microsoft.com/office/powerpoint/2010/main" val="42411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26973" y="2577946"/>
            <a:ext cx="111380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GRAZIE PER </a:t>
            </a:r>
          </a:p>
          <a:p>
            <a:pPr algn="ctr"/>
            <a:r>
              <a:rPr lang="it-IT" sz="8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L’ATTENZIONE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5350" y="6115050"/>
            <a:ext cx="10382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Icons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 made by </a:t>
            </a:r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Freepik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Hanan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Smashicons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 from www.flaticon.com</a:t>
            </a:r>
          </a:p>
        </p:txBody>
      </p:sp>
    </p:spTree>
    <p:extLst>
      <p:ext uri="{BB962C8B-B14F-4D97-AF65-F5344CB8AC3E}">
        <p14:creationId xmlns:p14="http://schemas.microsoft.com/office/powerpoint/2010/main" val="28305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introduzione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1191" y="2086121"/>
            <a:ext cx="1102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fornito da 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Human Services. 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81191" y="3395795"/>
            <a:ext cx="4867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Ogni sample è una molecola, caratterizzata da 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relative alla struttura molecolare 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peso molecolare)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391273" y="4581525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Interferenza con </a:t>
            </a:r>
            <a:r>
              <a:rPr lang="it-IT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recettori nucleari</a:t>
            </a:r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(NR)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91274" y="2856396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Risposta cellulare agli </a:t>
            </a:r>
            <a:r>
              <a:rPr lang="it-IT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(SR)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/>
          <p:cNvCxnSpPr>
            <a:stCxn id="5" idx="3"/>
            <a:endCxn id="6" idx="1"/>
          </p:cNvCxnSpPr>
          <p:nvPr/>
        </p:nvCxnSpPr>
        <p:spPr>
          <a:xfrm>
            <a:off x="5448300" y="3903627"/>
            <a:ext cx="942973" cy="86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5" idx="3"/>
            <a:endCxn id="7" idx="1"/>
          </p:cNvCxnSpPr>
          <p:nvPr/>
        </p:nvCxnSpPr>
        <p:spPr>
          <a:xfrm flipV="1">
            <a:off x="5448300" y="3041062"/>
            <a:ext cx="942974" cy="862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81191" y="5317663"/>
            <a:ext cx="1102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task preso in considerazione per questo lavoro è denominato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ovvero predire contemporaneamente i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risultati dei 12 test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tossicologici </a:t>
            </a:r>
            <a:r>
              <a:rPr lang="it-IT" sz="16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natura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multi-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label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 problema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obiettivi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245539" y="3207663"/>
            <a:ext cx="3700929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ottimale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1192" y="2117266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Quanto deve essere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profonda la rete?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1192" y="4111153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Quale tecnica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utilizzare?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909883" y="4111153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è la configurazione ottima degli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62" y="4894346"/>
            <a:ext cx="1800000" cy="1800000"/>
          </a:xfrm>
          <a:prstGeom prst="rect">
            <a:avLst/>
          </a:prstGeom>
        </p:spPr>
      </p:pic>
      <p:cxnSp>
        <p:nvCxnSpPr>
          <p:cNvPr id="14" name="Connettore 2 13"/>
          <p:cNvCxnSpPr>
            <a:stCxn id="9" idx="3"/>
            <a:endCxn id="8" idx="0"/>
          </p:cNvCxnSpPr>
          <p:nvPr/>
        </p:nvCxnSpPr>
        <p:spPr>
          <a:xfrm>
            <a:off x="4282121" y="2508863"/>
            <a:ext cx="1813883" cy="69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0" idx="3"/>
            <a:endCxn id="8" idx="2"/>
          </p:cNvCxnSpPr>
          <p:nvPr/>
        </p:nvCxnSpPr>
        <p:spPr>
          <a:xfrm flipV="1">
            <a:off x="4282121" y="3650337"/>
            <a:ext cx="1813883" cy="852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1" idx="1"/>
            <a:endCxn id="8" idx="2"/>
          </p:cNvCxnSpPr>
          <p:nvPr/>
        </p:nvCxnSpPr>
        <p:spPr>
          <a:xfrm flipH="1" flipV="1">
            <a:off x="6096004" y="3650337"/>
            <a:ext cx="1813879" cy="852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7909883" y="2117265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Analizzare il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preprocessarlo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Connettore 2 18"/>
          <p:cNvCxnSpPr>
            <a:stCxn id="13" idx="1"/>
            <a:endCxn id="8" idx="0"/>
          </p:cNvCxnSpPr>
          <p:nvPr/>
        </p:nvCxnSpPr>
        <p:spPr>
          <a:xfrm flipH="1">
            <a:off x="6096004" y="2508862"/>
            <a:ext cx="1813879" cy="698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6000" y="389278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7276"/>
            <a:ext cx="11029615" cy="4255815"/>
          </a:xfrm>
        </p:spPr>
        <p:txBody>
          <a:bodyPr anchor="t" anchorCtr="0">
            <a:norm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viene fornito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già suddiviso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set e test set, questa suddivisione è stata mantenuta durante tutto il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lavoro,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modo da utilizzare il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come simulazione di un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caso reale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è composto da 12060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mentre in test set da 647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Ogni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è caratterizzato da 801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e 12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binarie. I valori delle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rappresentano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risultato del relativo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tossicologici eseguiti  sulla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molecola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1 o 0 rispettivamente)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Valutando la presenza di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all’interno del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non ne presentano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(né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né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nel test 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mostrano una discreta presenza (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35%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10%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nel test)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endParaRPr lang="it-IT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62150"/>
            <a:ext cx="3568707" cy="267653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46" y="1962150"/>
            <a:ext cx="3568707" cy="26765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0" y="1962150"/>
            <a:ext cx="3568707" cy="2676530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 txBox="1">
            <a:spLocks/>
          </p:cNvSpPr>
          <p:nvPr/>
        </p:nvSpPr>
        <p:spPr>
          <a:xfrm>
            <a:off x="5482726" y="702156"/>
            <a:ext cx="610604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distribuzione delle etichette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 txBox="1">
            <a:spLocks/>
          </p:cNvSpPr>
          <p:nvPr/>
        </p:nvSpPr>
        <p:spPr>
          <a:xfrm>
            <a:off x="5482726" y="720478"/>
            <a:ext cx="230522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it-IT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37272"/>
            <a:ext cx="5875663" cy="4406747"/>
          </a:xfrm>
          <a:prstGeom prst="rect">
            <a:avLst/>
          </a:prstGeom>
        </p:spPr>
      </p:pic>
      <p:sp>
        <p:nvSpPr>
          <p:cNvPr id="14" name="Ovale 13"/>
          <p:cNvSpPr/>
          <p:nvPr/>
        </p:nvSpPr>
        <p:spPr>
          <a:xfrm>
            <a:off x="2192357" y="3888954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1088834" y="2939668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6456855" y="3418104"/>
            <a:ext cx="5077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Queste coppie risultano relativamente correlate poiché gli effetti tossicologici a cui si riferiscono riguardano </a:t>
            </a:r>
            <a:r>
              <a:rPr lang="it-IT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tutto il recettore</a:t>
            </a:r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solo una </a:t>
            </a:r>
            <a:r>
              <a:rPr lang="it-IT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porzione di esso</a:t>
            </a:r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1841"/>
            <a:ext cx="5486411" cy="36576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95697" y="4612890"/>
            <a:ext cx="900000" cy="900000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 txBox="1">
            <a:spLocks/>
          </p:cNvSpPr>
          <p:nvPr/>
        </p:nvSpPr>
        <p:spPr>
          <a:xfrm>
            <a:off x="5482726" y="702155"/>
            <a:ext cx="3307762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correlazione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356734" y="2137271"/>
            <a:ext cx="51779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feature e label è stato valutato con quante altre feature/label fosse altamente correlate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altamente correlate si intende un valore di correlazione maggiore di 0.90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possibile notare come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alcune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siano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 con molte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altre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585995" y="5094424"/>
            <a:ext cx="9020008" cy="112371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delle classi è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fortemente sbilanciata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si tratta di un problema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stato possibile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effettuare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operazioni di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under/over-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endParaRPr lang="it-IT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406794" y="5635016"/>
            <a:ext cx="507780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Delle operazioni di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potrebbero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migliorare le capacità di generalizzazione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modello</a:t>
            </a:r>
          </a:p>
        </p:txBody>
      </p:sp>
    </p:spTree>
    <p:extLst>
      <p:ext uri="{BB962C8B-B14F-4D97-AF65-F5344CB8AC3E}">
        <p14:creationId xmlns:p14="http://schemas.microsoft.com/office/powerpoint/2010/main" val="14427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1" grpId="1"/>
      <p:bldP spid="12" grpId="0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1" grpId="0"/>
      <p:bldP spid="18" grpId="0"/>
      <p:bldP spid="9" grpId="0" animBg="1"/>
      <p:bldP spid="9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2305227" cy="1013800"/>
          </a:xfrm>
        </p:spPr>
        <p:txBody>
          <a:bodyPr>
            <a:normAutofit/>
          </a:bodyPr>
          <a:lstStyle/>
          <a:p>
            <a:r>
              <a:rPr lang="it-IT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it-IT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7276"/>
            <a:ext cx="11029615" cy="4255815"/>
          </a:xfrm>
        </p:spPr>
        <p:txBody>
          <a:bodyPr anchor="t" anchorCtr="0">
            <a:norm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dataset viene fornito già suddiviso in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set e test set, questa suddivisione è stata mantenuta durante tutto il lavoro, in modo da utilizzare il test set come simulazione di un caso reale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è composto da 12060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mentre in test set da 647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Ogni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è caratterizzato da 801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e 12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binarie. I valori delle label rappresentano il risultato del relativo test tossicologico eseguito sulla molecola (1 o 0 rispettivamente)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Valutando la presenza di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all’interno del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feature non ne presentano (né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né il test 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ne mostrano una discreta presenza (35%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10% nel test)</a:t>
            </a:r>
          </a:p>
        </p:txBody>
      </p:sp>
    </p:spTree>
    <p:extLst>
      <p:ext uri="{BB962C8B-B14F-4D97-AF65-F5344CB8AC3E}">
        <p14:creationId xmlns:p14="http://schemas.microsoft.com/office/powerpoint/2010/main" val="2243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6106047" cy="1013800"/>
          </a:xfrm>
        </p:spPr>
        <p:txBody>
          <a:bodyPr>
            <a:noAutofit/>
          </a:bodyPr>
          <a:lstStyle/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distribuzione delle etichette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62150"/>
            <a:ext cx="3568707" cy="26765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46" y="1962150"/>
            <a:ext cx="3568707" cy="26765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0" y="1962150"/>
            <a:ext cx="3568707" cy="267653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64784" y="5142045"/>
            <a:ext cx="9062429" cy="112371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label, la distribuzione delle classi è risultata essere fortemente sbilanciata.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si tratta di un problema multi-label non è stato possibile effettuare operazioni di under/over-sampling, in quanto avrebbero influito sulle altre classi</a:t>
            </a:r>
          </a:p>
        </p:txBody>
      </p:sp>
    </p:spTree>
    <p:extLst>
      <p:ext uri="{BB962C8B-B14F-4D97-AF65-F5344CB8AC3E}">
        <p14:creationId xmlns:p14="http://schemas.microsoft.com/office/powerpoint/2010/main" val="356461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307762" cy="1013800"/>
          </a:xfrm>
        </p:spPr>
        <p:txBody>
          <a:bodyPr>
            <a:noAutofit/>
          </a:bodyPr>
          <a:lstStyle/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correlazione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37272"/>
            <a:ext cx="5875663" cy="4406747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2192357" y="3888954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088834" y="2939668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6456855" y="3418104"/>
            <a:ext cx="5077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Queste coppie risultano correlate significativamente poiché gli effetti tossicologici che verificano considerano il medesimo recettore nel complesso o solo parzialmente.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1841"/>
            <a:ext cx="5486411" cy="365760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6356734" y="2137271"/>
            <a:ext cx="51779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feature e label è stato valutato con quante altre feature/label fosse altamente correlata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altamente correlate si considera un valore di correlazione maggiore di 0.90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possibile notare come alcune feature siano correlate con molte altre feature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5757" y="4442195"/>
            <a:ext cx="1080000" cy="1080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456854" y="5641905"/>
            <a:ext cx="507780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Delle operazioni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potrebbero migliorare le capacità di generalizzazione del modello</a:t>
            </a:r>
          </a:p>
        </p:txBody>
      </p:sp>
    </p:spTree>
    <p:extLst>
      <p:ext uri="{BB962C8B-B14F-4D97-AF65-F5344CB8AC3E}">
        <p14:creationId xmlns:p14="http://schemas.microsoft.com/office/powerpoint/2010/main" val="140816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37276"/>
            <a:ext cx="7819856" cy="4401624"/>
          </a:xfrm>
        </p:spPr>
        <p:txBody>
          <a:bodyPr anchor="t" anchorCtr="0">
            <a:norm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delle label sono stati sostituiti con il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valore 0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; è stato supposto che tali analisi siano state tralasciate dai ricercatori poiché il risultato sarebbe risultato sicuramente negativo</a:t>
            </a: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rappresentante il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nome della molecola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è stata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rimossa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con altra 7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la cui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varianza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nel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set è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nulla</a:t>
            </a: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Sono stati rimossi 425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considerati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 valori delle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sono stati standardizzati con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nulla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deviazione standard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pari a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4204693"/>
            <a:ext cx="1080000" cy="108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619163" y="4364043"/>
            <a:ext cx="2025149" cy="2227778"/>
          </a:xfrm>
          <a:prstGeom prst="wedgeRoundRectCallout">
            <a:avLst>
              <a:gd name="adj1" fmla="val -71629"/>
              <a:gd name="adj2" fmla="val -493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stato considerato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i valori di almeno ¼ delle feature eccedono 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volte lo scarto </a:t>
            </a:r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interquantile</a:t>
            </a:r>
            <a:endParaRPr lang="it-IT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410</TotalTime>
  <Words>1869</Words>
  <Application>Microsoft Office PowerPoint</Application>
  <PresentationFormat>Widescreen</PresentationFormat>
  <Paragraphs>221</Paragraphs>
  <Slides>22</Slides>
  <Notes>0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Gill Sans MT</vt:lpstr>
      <vt:lpstr>Wingdings</vt:lpstr>
      <vt:lpstr>Wingdings 2</vt:lpstr>
      <vt:lpstr>Dividendi</vt:lpstr>
      <vt:lpstr>Tox21 grand challenge</vt:lpstr>
      <vt:lpstr>outline</vt:lpstr>
      <vt:lpstr>introduzione</vt:lpstr>
      <vt:lpstr>obiettivi</vt:lpstr>
      <vt:lpstr>analisi del dataset – </vt:lpstr>
      <vt:lpstr>overview</vt:lpstr>
      <vt:lpstr>distribuzione delle etichette</vt:lpstr>
      <vt:lpstr>correlazione</vt:lpstr>
      <vt:lpstr>preprocessing</vt:lpstr>
      <vt:lpstr>Analisi della profondità della rete</vt:lpstr>
      <vt:lpstr>Tecniche di feature reduction</vt:lpstr>
      <vt:lpstr>Analisi della profondità della rete</vt:lpstr>
      <vt:lpstr>Analisi della profondità della rete</vt:lpstr>
      <vt:lpstr>Analisi della profondità della rete</vt:lpstr>
      <vt:lpstr>Ottimizzazione degli iperparametri</vt:lpstr>
      <vt:lpstr>Ottimizzazione degli iperparametri – risultati</vt:lpstr>
      <vt:lpstr>Ottimizzazione degli iperparametri – risultati</vt:lpstr>
      <vt:lpstr>Performance del modello – curve Roc</vt:lpstr>
      <vt:lpstr>Performance del modello – vs stato dell’arte</vt:lpstr>
      <vt:lpstr>Evoluzione della loss durante il train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Tox21 grand challenge</dc:title>
  <dc:creator>Gian Carlo Papetti</dc:creator>
  <cp:lastModifiedBy>Gian Carlo Papetti</cp:lastModifiedBy>
  <cp:revision>73</cp:revision>
  <dcterms:created xsi:type="dcterms:W3CDTF">2019-12-22T14:06:52Z</dcterms:created>
  <dcterms:modified xsi:type="dcterms:W3CDTF">2019-12-24T09:39:08Z</dcterms:modified>
</cp:coreProperties>
</file>