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71" r:id="rId7"/>
    <p:sldId id="270" r:id="rId8"/>
    <p:sldId id="272" r:id="rId9"/>
    <p:sldId id="262" r:id="rId10"/>
    <p:sldId id="264" r:id="rId11"/>
    <p:sldId id="263" r:id="rId12"/>
    <p:sldId id="273" r:id="rId13"/>
    <p:sldId id="274" r:id="rId14"/>
    <p:sldId id="275" r:id="rId15"/>
    <p:sldId id="265" r:id="rId16"/>
    <p:sldId id="276" r:id="rId17"/>
    <p:sldId id="277" r:id="rId18"/>
    <p:sldId id="266" r:id="rId19"/>
    <p:sldId id="267" r:id="rId20"/>
    <p:sldId id="268" r:id="rId21"/>
    <p:sldId id="269" r:id="rId22"/>
    <p:sldId id="25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="" xmlns:a16="http://schemas.microsoft.com/office/drawing/2014/main" id="{1C5DB0D8-64CE-403D-A876-8CCFD2E69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74777"/>
            <a:ext cx="11465807" cy="878311"/>
          </a:xfrm>
        </p:spPr>
        <p:txBody>
          <a:bodyPr>
            <a:normAutofit/>
          </a:bodyPr>
          <a:lstStyle/>
          <a:p>
            <a:r>
              <a:rPr lang="it-IT" sz="4800" dirty="0">
                <a:latin typeface="Cambria" panose="02040503050406030204" pitchFamily="18" charset="0"/>
                <a:ea typeface="Cambria" panose="02040503050406030204" pitchFamily="18" charset="0"/>
              </a:rPr>
              <a:t>Tox21 </a:t>
            </a:r>
            <a:r>
              <a:rPr lang="it-IT" sz="4800" dirty="0" err="1">
                <a:latin typeface="Cambria" panose="02040503050406030204" pitchFamily="18" charset="0"/>
                <a:ea typeface="Cambria" panose="02040503050406030204" pitchFamily="18" charset="0"/>
              </a:rPr>
              <a:t>grand</a:t>
            </a:r>
            <a:r>
              <a:rPr lang="it-IT" sz="4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4800" dirty="0" err="1">
                <a:latin typeface="Cambria" panose="02040503050406030204" pitchFamily="18" charset="0"/>
                <a:ea typeface="Cambria" panose="02040503050406030204" pitchFamily="18" charset="0"/>
              </a:rPr>
              <a:t>challenge</a:t>
            </a:r>
            <a:endParaRPr lang="it-IT" sz="4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Sottotitolo 2">
            <a:extLst>
              <a:ext uri="{FF2B5EF4-FFF2-40B4-BE49-F238E27FC236}">
                <a16:creationId xmlns="" xmlns:a16="http://schemas.microsoft.com/office/drawing/2014/main" id="{443E930C-963B-4CB5-89E7-3EAC5E1BB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263" y="1347111"/>
            <a:ext cx="10993546" cy="383222"/>
          </a:xfrm>
        </p:spPr>
        <p:txBody>
          <a:bodyPr rIns="0">
            <a:normAutofit/>
          </a:bodyPr>
          <a:lstStyle/>
          <a:p>
            <a:r>
              <a:rPr lang="it-IT" sz="1800" dirty="0">
                <a:latin typeface="Cambria" panose="02040503050406030204" pitchFamily="18" charset="0"/>
                <a:ea typeface="Cambria" panose="02040503050406030204" pitchFamily="18" charset="0"/>
              </a:rPr>
              <a:t>Realizzazione di una </a:t>
            </a:r>
            <a:r>
              <a:rPr lang="it-I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deep</a:t>
            </a:r>
            <a:r>
              <a:rPr lang="it-IT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neural</a:t>
            </a:r>
            <a:r>
              <a:rPr lang="it-IT" sz="1800" dirty="0">
                <a:latin typeface="Cambria" panose="02040503050406030204" pitchFamily="18" charset="0"/>
                <a:ea typeface="Cambria" panose="02040503050406030204" pitchFamily="18" charset="0"/>
              </a:rPr>
              <a:t> network per la predizione di tossicità delle molecole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581191" y="2490801"/>
            <a:ext cx="1079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Matteo Mistri, Daniele Papetti – RICORDIAMOCI LA DATA A QUESTO GIRO</a:t>
            </a:r>
          </a:p>
          <a:p>
            <a:r>
              <a:rPr lang="it-IT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Presentazione del progetto del corso di Advanced Machine Learning (LM Informatica, Università degli studi di Milano-Bicocca)</a:t>
            </a:r>
          </a:p>
        </p:txBody>
      </p:sp>
    </p:spTree>
    <p:extLst>
      <p:ext uri="{BB962C8B-B14F-4D97-AF65-F5344CB8AC3E}">
        <p14:creationId xmlns:p14="http://schemas.microsoft.com/office/powerpoint/2010/main" val="143790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="" xmlns:a16="http://schemas.microsoft.com/office/drawing/2014/main" id="{A9EEA6F2-3B94-4E48-92B7-85D4D727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Analisi della profondità della rete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581192" y="2015567"/>
            <a:ext cx="11029616" cy="44267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Fissati gli 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iperparametri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sono state valutate le performance di reti con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profondità incrementali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Rettangolo 1"/>
          <p:cNvSpPr/>
          <p:nvPr/>
        </p:nvSpPr>
        <p:spPr>
          <a:xfrm>
            <a:off x="581192" y="4241495"/>
            <a:ext cx="892365" cy="169935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</a:p>
        </p:txBody>
      </p:sp>
      <p:sp>
        <p:nvSpPr>
          <p:cNvPr id="5" name="Rettangolo 4"/>
          <p:cNvSpPr/>
          <p:nvPr/>
        </p:nvSpPr>
        <p:spPr>
          <a:xfrm>
            <a:off x="2154765" y="3487587"/>
            <a:ext cx="892365" cy="32045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512</a:t>
            </a:r>
          </a:p>
        </p:txBody>
      </p:sp>
      <p:cxnSp>
        <p:nvCxnSpPr>
          <p:cNvPr id="8" name="Connettore 2 7"/>
          <p:cNvCxnSpPr>
            <a:stCxn id="2" idx="3"/>
          </p:cNvCxnSpPr>
          <p:nvPr/>
        </p:nvCxnSpPr>
        <p:spPr>
          <a:xfrm flipV="1">
            <a:off x="1473557" y="4241495"/>
            <a:ext cx="681210" cy="84967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>
            <a:stCxn id="2" idx="3"/>
            <a:endCxn id="5" idx="1"/>
          </p:cNvCxnSpPr>
          <p:nvPr/>
        </p:nvCxnSpPr>
        <p:spPr>
          <a:xfrm flipV="1">
            <a:off x="1473557" y="5089853"/>
            <a:ext cx="681208" cy="131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>
            <a:stCxn id="2" idx="3"/>
          </p:cNvCxnSpPr>
          <p:nvPr/>
        </p:nvCxnSpPr>
        <p:spPr>
          <a:xfrm>
            <a:off x="1473557" y="5091171"/>
            <a:ext cx="681210" cy="84967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3728342" y="3829853"/>
            <a:ext cx="892365" cy="2520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256</a:t>
            </a:r>
          </a:p>
        </p:txBody>
      </p:sp>
      <p:cxnSp>
        <p:nvCxnSpPr>
          <p:cNvPr id="16" name="Connettore 2 15"/>
          <p:cNvCxnSpPr/>
          <p:nvPr/>
        </p:nvCxnSpPr>
        <p:spPr>
          <a:xfrm>
            <a:off x="3047132" y="5091171"/>
            <a:ext cx="68121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/>
          <p:nvPr/>
        </p:nvCxnSpPr>
        <p:spPr>
          <a:xfrm>
            <a:off x="3047132" y="4165971"/>
            <a:ext cx="681210" cy="328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/>
          <p:nvPr/>
        </p:nvCxnSpPr>
        <p:spPr>
          <a:xfrm flipV="1">
            <a:off x="3047132" y="5591750"/>
            <a:ext cx="681210" cy="34909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3"/>
          <p:cNvSpPr/>
          <p:nvPr/>
        </p:nvSpPr>
        <p:spPr>
          <a:xfrm>
            <a:off x="5301917" y="4189853"/>
            <a:ext cx="892365" cy="1800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128</a:t>
            </a:r>
          </a:p>
        </p:txBody>
      </p:sp>
      <p:cxnSp>
        <p:nvCxnSpPr>
          <p:cNvPr id="25" name="Connettore 2 24"/>
          <p:cNvCxnSpPr/>
          <p:nvPr/>
        </p:nvCxnSpPr>
        <p:spPr>
          <a:xfrm>
            <a:off x="4620707" y="5091171"/>
            <a:ext cx="68121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/>
          <p:nvPr/>
        </p:nvCxnSpPr>
        <p:spPr>
          <a:xfrm>
            <a:off x="4620707" y="4366503"/>
            <a:ext cx="681210" cy="328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/>
          <p:nvPr/>
        </p:nvCxnSpPr>
        <p:spPr>
          <a:xfrm flipV="1">
            <a:off x="4620707" y="5463319"/>
            <a:ext cx="681210" cy="34909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tangolo 27"/>
          <p:cNvSpPr/>
          <p:nvPr/>
        </p:nvSpPr>
        <p:spPr>
          <a:xfrm>
            <a:off x="6875492" y="4361399"/>
            <a:ext cx="892365" cy="1440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</a:p>
        </p:txBody>
      </p:sp>
      <p:cxnSp>
        <p:nvCxnSpPr>
          <p:cNvPr id="29" name="Connettore 2 28"/>
          <p:cNvCxnSpPr/>
          <p:nvPr/>
        </p:nvCxnSpPr>
        <p:spPr>
          <a:xfrm>
            <a:off x="6194282" y="5089853"/>
            <a:ext cx="68121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29"/>
          <p:cNvSpPr/>
          <p:nvPr/>
        </p:nvSpPr>
        <p:spPr>
          <a:xfrm>
            <a:off x="8449067" y="4639853"/>
            <a:ext cx="892365" cy="900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cxnSp>
        <p:nvCxnSpPr>
          <p:cNvPr id="31" name="Connettore 2 30"/>
          <p:cNvCxnSpPr/>
          <p:nvPr/>
        </p:nvCxnSpPr>
        <p:spPr>
          <a:xfrm>
            <a:off x="7767857" y="5089853"/>
            <a:ext cx="68121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>
          <a:xfrm>
            <a:off x="10022642" y="4811399"/>
            <a:ext cx="892365" cy="540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</p:txBody>
      </p:sp>
      <p:cxnSp>
        <p:nvCxnSpPr>
          <p:cNvPr id="33" name="Connettore 2 32"/>
          <p:cNvCxnSpPr/>
          <p:nvPr/>
        </p:nvCxnSpPr>
        <p:spPr>
          <a:xfrm>
            <a:off x="9341432" y="5089853"/>
            <a:ext cx="68121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>
            <a:off x="6194282" y="4474115"/>
            <a:ext cx="681210" cy="328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/>
          <p:nvPr/>
        </p:nvCxnSpPr>
        <p:spPr>
          <a:xfrm flipV="1">
            <a:off x="6194282" y="5360814"/>
            <a:ext cx="681210" cy="34909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/>
          <p:nvPr/>
        </p:nvCxnSpPr>
        <p:spPr>
          <a:xfrm>
            <a:off x="7767857" y="4561170"/>
            <a:ext cx="681210" cy="328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/>
          <p:nvPr/>
        </p:nvCxnSpPr>
        <p:spPr>
          <a:xfrm flipV="1">
            <a:off x="7767857" y="5268346"/>
            <a:ext cx="681210" cy="34909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/>
          <p:nvPr/>
        </p:nvCxnSpPr>
        <p:spPr>
          <a:xfrm>
            <a:off x="9341432" y="4727057"/>
            <a:ext cx="681210" cy="2158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 flipV="1">
            <a:off x="9341432" y="5214512"/>
            <a:ext cx="681210" cy="24266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tangolo 41"/>
          <p:cNvSpPr/>
          <p:nvPr/>
        </p:nvSpPr>
        <p:spPr>
          <a:xfrm>
            <a:off x="6875492" y="4804360"/>
            <a:ext cx="892365" cy="540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</p:txBody>
      </p:sp>
      <p:cxnSp>
        <p:nvCxnSpPr>
          <p:cNvPr id="43" name="Connettore 2 42"/>
          <p:cNvCxnSpPr/>
          <p:nvPr/>
        </p:nvCxnSpPr>
        <p:spPr>
          <a:xfrm>
            <a:off x="6194282" y="5082814"/>
            <a:ext cx="68121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6194282" y="4720018"/>
            <a:ext cx="681210" cy="2158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/>
          <p:cNvCxnSpPr/>
          <p:nvPr/>
        </p:nvCxnSpPr>
        <p:spPr>
          <a:xfrm flipV="1">
            <a:off x="6194282" y="5207473"/>
            <a:ext cx="681210" cy="24266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8449067" y="4812814"/>
            <a:ext cx="892365" cy="540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</p:txBody>
      </p:sp>
      <p:cxnSp>
        <p:nvCxnSpPr>
          <p:cNvPr id="47" name="Connettore 2 46"/>
          <p:cNvCxnSpPr/>
          <p:nvPr/>
        </p:nvCxnSpPr>
        <p:spPr>
          <a:xfrm>
            <a:off x="7767857" y="5091268"/>
            <a:ext cx="68121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/>
          <p:nvPr/>
        </p:nvCxnSpPr>
        <p:spPr>
          <a:xfrm>
            <a:off x="7767857" y="4728472"/>
            <a:ext cx="681210" cy="2158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/>
          <p:nvPr/>
        </p:nvCxnSpPr>
        <p:spPr>
          <a:xfrm flipV="1">
            <a:off x="7767857" y="5215927"/>
            <a:ext cx="681210" cy="24266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/>
          <p:cNvSpPr txBox="1"/>
          <p:nvPr/>
        </p:nvSpPr>
        <p:spPr>
          <a:xfrm>
            <a:off x="1715925" y="2590967"/>
            <a:ext cx="1770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(</a:t>
            </a:r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dropout</a:t>
            </a: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0.2 </a:t>
            </a:r>
          </a:p>
        </p:txBody>
      </p:sp>
      <p:sp>
        <p:nvSpPr>
          <p:cNvPr id="53" name="CasellaDiTesto 52"/>
          <p:cNvSpPr txBox="1"/>
          <p:nvPr/>
        </p:nvSpPr>
        <p:spPr>
          <a:xfrm>
            <a:off x="3289502" y="2898331"/>
            <a:ext cx="1770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(</a:t>
            </a:r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dropout</a:t>
            </a: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0.2 </a:t>
            </a:r>
          </a:p>
        </p:txBody>
      </p:sp>
      <p:sp>
        <p:nvSpPr>
          <p:cNvPr id="54" name="CasellaDiTesto 53"/>
          <p:cNvSpPr txBox="1"/>
          <p:nvPr/>
        </p:nvSpPr>
        <p:spPr>
          <a:xfrm>
            <a:off x="4863079" y="3254199"/>
            <a:ext cx="1770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(</a:t>
            </a:r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dropout</a:t>
            </a: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0.2 </a:t>
            </a:r>
          </a:p>
        </p:txBody>
      </p:sp>
      <p:sp>
        <p:nvSpPr>
          <p:cNvPr id="55" name="CasellaDiTesto 54"/>
          <p:cNvSpPr txBox="1"/>
          <p:nvPr/>
        </p:nvSpPr>
        <p:spPr>
          <a:xfrm>
            <a:off x="6436656" y="3452755"/>
            <a:ext cx="1770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(</a:t>
            </a:r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dropout</a:t>
            </a: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0.2 </a:t>
            </a:r>
          </a:p>
        </p:txBody>
      </p:sp>
      <p:sp>
        <p:nvSpPr>
          <p:cNvPr id="56" name="CasellaDiTesto 55"/>
          <p:cNvSpPr txBox="1"/>
          <p:nvPr/>
        </p:nvSpPr>
        <p:spPr>
          <a:xfrm>
            <a:off x="6436652" y="3438510"/>
            <a:ext cx="177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sigmoide</a:t>
            </a: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CasellaDiTesto 56"/>
          <p:cNvSpPr txBox="1"/>
          <p:nvPr/>
        </p:nvSpPr>
        <p:spPr>
          <a:xfrm>
            <a:off x="8010231" y="3814351"/>
            <a:ext cx="1770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(</a:t>
            </a:r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dropout</a:t>
            </a: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0.2 </a:t>
            </a:r>
          </a:p>
        </p:txBody>
      </p:sp>
      <p:sp>
        <p:nvSpPr>
          <p:cNvPr id="58" name="CasellaDiTesto 57"/>
          <p:cNvSpPr txBox="1"/>
          <p:nvPr/>
        </p:nvSpPr>
        <p:spPr>
          <a:xfrm>
            <a:off x="8010225" y="3800106"/>
            <a:ext cx="177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sigmoide</a:t>
            </a: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CasellaDiTesto 58"/>
          <p:cNvSpPr txBox="1"/>
          <p:nvPr/>
        </p:nvSpPr>
        <p:spPr>
          <a:xfrm>
            <a:off x="9583802" y="4316368"/>
            <a:ext cx="177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sigmoide</a:t>
            </a: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0" name="Immagine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18" y="2595883"/>
            <a:ext cx="1080000" cy="1080000"/>
          </a:xfrm>
          <a:prstGeom prst="rect">
            <a:avLst/>
          </a:prstGeom>
        </p:spPr>
      </p:pic>
      <p:pic>
        <p:nvPicPr>
          <p:cNvPr id="62" name="Immagin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571" y="3675883"/>
            <a:ext cx="1080000" cy="1080000"/>
          </a:xfrm>
          <a:prstGeom prst="rect">
            <a:avLst/>
          </a:prstGeom>
        </p:spPr>
      </p:pic>
      <p:sp>
        <p:nvSpPr>
          <p:cNvPr id="64" name="CasellaDiTesto 63"/>
          <p:cNvSpPr txBox="1"/>
          <p:nvPr/>
        </p:nvSpPr>
        <p:spPr>
          <a:xfrm>
            <a:off x="9288135" y="2455657"/>
            <a:ext cx="2322673" cy="44267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 media = 0.831</a:t>
            </a:r>
          </a:p>
        </p:txBody>
      </p:sp>
      <p:sp>
        <p:nvSpPr>
          <p:cNvPr id="65" name="CasellaDiTesto 64"/>
          <p:cNvSpPr txBox="1"/>
          <p:nvPr/>
        </p:nvSpPr>
        <p:spPr>
          <a:xfrm>
            <a:off x="9288134" y="2455657"/>
            <a:ext cx="2322673" cy="44267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 media = 0.826</a:t>
            </a:r>
          </a:p>
        </p:txBody>
      </p:sp>
      <p:sp>
        <p:nvSpPr>
          <p:cNvPr id="66" name="CasellaDiTesto 65"/>
          <p:cNvSpPr txBox="1"/>
          <p:nvPr/>
        </p:nvSpPr>
        <p:spPr>
          <a:xfrm>
            <a:off x="9288133" y="2455657"/>
            <a:ext cx="2322673" cy="44267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 media = 0.828</a:t>
            </a:r>
          </a:p>
        </p:txBody>
      </p:sp>
      <p:sp>
        <p:nvSpPr>
          <p:cNvPr id="61" name="CasellaDiTesto 60"/>
          <p:cNvSpPr txBox="1"/>
          <p:nvPr/>
        </p:nvSpPr>
        <p:spPr>
          <a:xfrm>
            <a:off x="1838801" y="2566079"/>
            <a:ext cx="4284124" cy="4018121"/>
          </a:xfrm>
          <a:prstGeom prst="wedgeRoundRectCallout">
            <a:avLst>
              <a:gd name="adj1" fmla="val -61430"/>
              <a:gd name="adj2" fmla="val -4564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reti sono state addestrate usando una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funzione di </a:t>
            </a:r>
            <a:r>
              <a:rPr lang="it-IT" sz="2000" b="1" i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lang="it-IT" sz="2000" b="1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che permette di gestire il caso multi-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lo sbilanciamento delle classi.</a:t>
            </a:r>
          </a:p>
          <a:p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</a:t>
            </a:r>
            <a:r>
              <a:rPr lang="it-IT" sz="20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peso della classe minoritaria</a:t>
            </a:r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 un </a:t>
            </a:r>
            <a:r>
              <a:rPr lang="it-IT" sz="20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iperparametro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che è stato fissato in questa prima fase e che poi verrà </a:t>
            </a:r>
            <a:r>
              <a:rPr lang="it-IT" sz="2000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ottimizato</a:t>
            </a:r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1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Inoltre, la funzione di </a:t>
            </a:r>
            <a:r>
              <a:rPr lang="it-IT" sz="2000" i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lang="it-IT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viene regolarizzata da una funzione L2</a:t>
            </a:r>
          </a:p>
        </p:txBody>
      </p:sp>
      <p:sp>
        <p:nvSpPr>
          <p:cNvPr id="63" name="CasellaDiTesto 62"/>
          <p:cNvSpPr txBox="1"/>
          <p:nvPr/>
        </p:nvSpPr>
        <p:spPr>
          <a:xfrm>
            <a:off x="7326684" y="3835233"/>
            <a:ext cx="4284124" cy="2145268"/>
          </a:xfrm>
          <a:prstGeom prst="wedgeRoundRectCallout">
            <a:avLst>
              <a:gd name="adj1" fmla="val -59256"/>
              <a:gd name="adj2" fmla="val -5009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performance delle reti saranno valutate e confrontate come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 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(Area Under Curve)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 delle 12 </a:t>
            </a:r>
            <a:r>
              <a:rPr lang="it-IT" sz="20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durante una</a:t>
            </a:r>
            <a:r>
              <a:rPr lang="it-IT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3-fold cross </a:t>
            </a:r>
            <a:r>
              <a:rPr lang="it-IT" sz="2000" i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validation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 causa della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natura molto sbilanciata del problema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67" name="CasellaDiTesto 66"/>
          <p:cNvSpPr txBox="1"/>
          <p:nvPr/>
        </p:nvSpPr>
        <p:spPr>
          <a:xfrm>
            <a:off x="1573425" y="3332247"/>
            <a:ext cx="9020008" cy="1328023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Poiché le </a:t>
            </a:r>
            <a:r>
              <a:rPr lang="it-IT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delle varie reti sono </a:t>
            </a:r>
            <a:r>
              <a:rPr lang="it-IT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prossime tra loro</a:t>
            </a:r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algn="ctr"/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è </a:t>
            </a:r>
            <a:r>
              <a:rPr lang="it-IT" sz="2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deciso </a:t>
            </a:r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 utilizzare la rete con </a:t>
            </a:r>
            <a:r>
              <a:rPr lang="it-IT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it-IT" sz="24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r>
              <a:rPr lang="it-IT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nascosti per </a:t>
            </a:r>
            <a:r>
              <a:rPr lang="it-IT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diminuirne la complessità</a:t>
            </a:r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sfruttando il principio del rasoio di </a:t>
            </a:r>
            <a:r>
              <a:rPr lang="it-IT" sz="24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Occam</a:t>
            </a:r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118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15" grpId="0" animBg="1"/>
      <p:bldP spid="15" grpId="1" animBg="1"/>
      <p:bldP spid="24" grpId="0" animBg="1"/>
      <p:bldP spid="24" grpId="1" animBg="1"/>
      <p:bldP spid="28" grpId="0" animBg="1"/>
      <p:bldP spid="28" grpId="1" animBg="1"/>
      <p:bldP spid="30" grpId="0" animBg="1"/>
      <p:bldP spid="30" grpId="1" animBg="1"/>
      <p:bldP spid="32" grpId="0" animBg="1"/>
      <p:bldP spid="32" grpId="1" animBg="1"/>
      <p:bldP spid="42" grpId="0" animBg="1"/>
      <p:bldP spid="42" grpId="1" animBg="1"/>
      <p:bldP spid="42" grpId="2" animBg="1"/>
      <p:bldP spid="46" grpId="0" animBg="1"/>
      <p:bldP spid="46" grpId="1" animBg="1"/>
      <p:bldP spid="50" grpId="0"/>
      <p:bldP spid="50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6" grpId="2"/>
      <p:bldP spid="57" grpId="0"/>
      <p:bldP spid="57" grpId="1"/>
      <p:bldP spid="58" grpId="0"/>
      <p:bldP spid="58" grpId="1"/>
      <p:bldP spid="59" grpId="0"/>
      <p:bldP spid="59" grpId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1" grpId="0" animBg="1"/>
      <p:bldP spid="61" grpId="1" animBg="1"/>
      <p:bldP spid="63" grpId="0" animBg="1"/>
      <p:bldP spid="63" grpId="1" animBg="1"/>
      <p:bldP spid="6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="" xmlns:a16="http://schemas.microsoft.com/office/drawing/2014/main" id="{A9EEA6F2-3B94-4E48-92B7-85D4D727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Tecniche di </a:t>
            </a:r>
            <a:r>
              <a:rPr lang="it-IT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feature</a:t>
            </a:r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reduction</a:t>
            </a:r>
            <a:endParaRPr lang="it-IT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417989" y="2204213"/>
            <a:ext cx="9356022" cy="78319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Oltre a fornire come input della rete l’intero 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dopo la fase di </a:t>
            </a:r>
            <a:r>
              <a:rPr lang="it-IT" sz="2000" i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sono state indagate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tecniche di </a:t>
            </a:r>
            <a:r>
              <a:rPr lang="it-IT" sz="20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reduction</a:t>
            </a:r>
            <a:endParaRPr lang="it-IT" sz="2000" b="1" baseline="30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581192" y="3778125"/>
            <a:ext cx="3153526" cy="78319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selection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basata sulla correlazione</a:t>
            </a:r>
            <a:endParaRPr lang="it-IT" sz="2000" baseline="30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4519237" y="3778125"/>
            <a:ext cx="3153526" cy="78319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PCA (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Principal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Component Analysis) </a:t>
            </a:r>
            <a:endParaRPr lang="it-IT" sz="2000" baseline="30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8457282" y="3948384"/>
            <a:ext cx="3153526" cy="44267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Autoencoder</a:t>
            </a:r>
            <a:endParaRPr lang="it-IT" sz="2000" baseline="30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581192" y="4726238"/>
            <a:ext cx="31535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due feature sono correlate al di sopra di una certa soglia, una delle due viene eliminata. Con una soglia pari a 0.90, il dataset passa da 793 a 414 feature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4519237" y="4726238"/>
            <a:ext cx="3153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numero di feature estratte è stato fissato a 100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8457282" y="4726238"/>
            <a:ext cx="31535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L’encoder è composto da due </a:t>
            </a:r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nascosti la cui ampiezza è dimezzata rispetto alla precedente. Il </a:t>
            </a:r>
            <a:r>
              <a:rPr lang="it-IT" i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bottleneck</a:t>
            </a: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è composto da 100 neuroni</a:t>
            </a:r>
          </a:p>
        </p:txBody>
      </p:sp>
      <p:cxnSp>
        <p:nvCxnSpPr>
          <p:cNvPr id="21" name="Connettore 4 20"/>
          <p:cNvCxnSpPr>
            <a:stCxn id="5" idx="2"/>
            <a:endCxn id="6" idx="0"/>
          </p:cNvCxnSpPr>
          <p:nvPr/>
        </p:nvCxnSpPr>
        <p:spPr>
          <a:xfrm rot="5400000">
            <a:off x="3731619" y="1413743"/>
            <a:ext cx="790719" cy="393804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4 24"/>
          <p:cNvCxnSpPr>
            <a:stCxn id="5" idx="2"/>
            <a:endCxn id="8" idx="0"/>
          </p:cNvCxnSpPr>
          <p:nvPr/>
        </p:nvCxnSpPr>
        <p:spPr>
          <a:xfrm rot="16200000" flipH="1">
            <a:off x="7584533" y="1498872"/>
            <a:ext cx="960978" cy="3938045"/>
          </a:xfrm>
          <a:prstGeom prst="bentConnector3">
            <a:avLst>
              <a:gd name="adj1" fmla="val 4132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5" idx="2"/>
            <a:endCxn id="7" idx="0"/>
          </p:cNvCxnSpPr>
          <p:nvPr/>
        </p:nvCxnSpPr>
        <p:spPr>
          <a:xfrm>
            <a:off x="6096000" y="2987406"/>
            <a:ext cx="0" cy="7907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57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7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="" xmlns:a16="http://schemas.microsoft.com/office/drawing/2014/main" id="{A9EEA6F2-3B94-4E48-92B7-85D4D727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Analisi della profondità della rete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581192" y="2015567"/>
            <a:ext cx="11029616" cy="44267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Fissati gli 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iperparametri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sono state valutate le performance di reti con profondità incrementali.</a:t>
            </a:r>
          </a:p>
        </p:txBody>
      </p:sp>
      <p:sp>
        <p:nvSpPr>
          <p:cNvPr id="2" name="Rettangolo 1"/>
          <p:cNvSpPr/>
          <p:nvPr/>
        </p:nvSpPr>
        <p:spPr>
          <a:xfrm>
            <a:off x="581192" y="4241495"/>
            <a:ext cx="892365" cy="169935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</a:p>
        </p:txBody>
      </p:sp>
      <p:sp>
        <p:nvSpPr>
          <p:cNvPr id="5" name="Rettangolo 4"/>
          <p:cNvSpPr/>
          <p:nvPr/>
        </p:nvSpPr>
        <p:spPr>
          <a:xfrm>
            <a:off x="2154765" y="3487587"/>
            <a:ext cx="892365" cy="32045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512</a:t>
            </a:r>
          </a:p>
        </p:txBody>
      </p:sp>
      <p:cxnSp>
        <p:nvCxnSpPr>
          <p:cNvPr id="8" name="Connettore 2 7"/>
          <p:cNvCxnSpPr>
            <a:stCxn id="2" idx="3"/>
          </p:cNvCxnSpPr>
          <p:nvPr/>
        </p:nvCxnSpPr>
        <p:spPr>
          <a:xfrm flipV="1">
            <a:off x="1473557" y="4241495"/>
            <a:ext cx="681210" cy="84967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>
            <a:stCxn id="2" idx="3"/>
            <a:endCxn id="5" idx="1"/>
          </p:cNvCxnSpPr>
          <p:nvPr/>
        </p:nvCxnSpPr>
        <p:spPr>
          <a:xfrm flipV="1">
            <a:off x="1473557" y="5089853"/>
            <a:ext cx="681208" cy="131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>
            <a:stCxn id="2" idx="3"/>
          </p:cNvCxnSpPr>
          <p:nvPr/>
        </p:nvCxnSpPr>
        <p:spPr>
          <a:xfrm>
            <a:off x="1473557" y="5091171"/>
            <a:ext cx="681210" cy="84967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3728342" y="3829853"/>
            <a:ext cx="892365" cy="2520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256</a:t>
            </a:r>
          </a:p>
        </p:txBody>
      </p:sp>
      <p:cxnSp>
        <p:nvCxnSpPr>
          <p:cNvPr id="16" name="Connettore 2 15"/>
          <p:cNvCxnSpPr/>
          <p:nvPr/>
        </p:nvCxnSpPr>
        <p:spPr>
          <a:xfrm>
            <a:off x="3047132" y="5091171"/>
            <a:ext cx="68121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/>
          <p:nvPr/>
        </p:nvCxnSpPr>
        <p:spPr>
          <a:xfrm>
            <a:off x="3047132" y="4165971"/>
            <a:ext cx="681210" cy="328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/>
          <p:nvPr/>
        </p:nvCxnSpPr>
        <p:spPr>
          <a:xfrm flipV="1">
            <a:off x="3047132" y="5591750"/>
            <a:ext cx="681210" cy="34909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3"/>
          <p:cNvSpPr/>
          <p:nvPr/>
        </p:nvSpPr>
        <p:spPr>
          <a:xfrm>
            <a:off x="5301917" y="4189853"/>
            <a:ext cx="892365" cy="1800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128</a:t>
            </a:r>
          </a:p>
        </p:txBody>
      </p:sp>
      <p:cxnSp>
        <p:nvCxnSpPr>
          <p:cNvPr id="25" name="Connettore 2 24"/>
          <p:cNvCxnSpPr/>
          <p:nvPr/>
        </p:nvCxnSpPr>
        <p:spPr>
          <a:xfrm>
            <a:off x="4620707" y="5091171"/>
            <a:ext cx="68121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/>
          <p:nvPr/>
        </p:nvCxnSpPr>
        <p:spPr>
          <a:xfrm>
            <a:off x="4620707" y="4366503"/>
            <a:ext cx="681210" cy="328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/>
          <p:nvPr/>
        </p:nvCxnSpPr>
        <p:spPr>
          <a:xfrm flipV="1">
            <a:off x="4620707" y="5463319"/>
            <a:ext cx="681210" cy="34909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tangolo 27"/>
          <p:cNvSpPr/>
          <p:nvPr/>
        </p:nvSpPr>
        <p:spPr>
          <a:xfrm>
            <a:off x="6875492" y="4361399"/>
            <a:ext cx="892365" cy="1440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</a:p>
        </p:txBody>
      </p:sp>
      <p:cxnSp>
        <p:nvCxnSpPr>
          <p:cNvPr id="29" name="Connettore 2 28"/>
          <p:cNvCxnSpPr/>
          <p:nvPr/>
        </p:nvCxnSpPr>
        <p:spPr>
          <a:xfrm>
            <a:off x="6194282" y="5089853"/>
            <a:ext cx="68121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29"/>
          <p:cNvSpPr/>
          <p:nvPr/>
        </p:nvSpPr>
        <p:spPr>
          <a:xfrm>
            <a:off x="8449067" y="4639853"/>
            <a:ext cx="892365" cy="900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cxnSp>
        <p:nvCxnSpPr>
          <p:cNvPr id="31" name="Connettore 2 30"/>
          <p:cNvCxnSpPr/>
          <p:nvPr/>
        </p:nvCxnSpPr>
        <p:spPr>
          <a:xfrm>
            <a:off x="7767857" y="5089853"/>
            <a:ext cx="68121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>
          <a:xfrm>
            <a:off x="10022642" y="4811399"/>
            <a:ext cx="892365" cy="540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</p:txBody>
      </p:sp>
      <p:cxnSp>
        <p:nvCxnSpPr>
          <p:cNvPr id="33" name="Connettore 2 32"/>
          <p:cNvCxnSpPr/>
          <p:nvPr/>
        </p:nvCxnSpPr>
        <p:spPr>
          <a:xfrm>
            <a:off x="9341432" y="5089853"/>
            <a:ext cx="68121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>
            <a:off x="6194282" y="4474115"/>
            <a:ext cx="681210" cy="328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/>
          <p:nvPr/>
        </p:nvCxnSpPr>
        <p:spPr>
          <a:xfrm flipV="1">
            <a:off x="6194282" y="5360814"/>
            <a:ext cx="681210" cy="34909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/>
          <p:nvPr/>
        </p:nvCxnSpPr>
        <p:spPr>
          <a:xfrm>
            <a:off x="7767857" y="4561170"/>
            <a:ext cx="681210" cy="328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/>
          <p:nvPr/>
        </p:nvCxnSpPr>
        <p:spPr>
          <a:xfrm flipV="1">
            <a:off x="7767857" y="5268346"/>
            <a:ext cx="681210" cy="34909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/>
          <p:nvPr/>
        </p:nvCxnSpPr>
        <p:spPr>
          <a:xfrm>
            <a:off x="9341432" y="4727057"/>
            <a:ext cx="681210" cy="2158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 flipV="1">
            <a:off x="9341432" y="5214512"/>
            <a:ext cx="681210" cy="24266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tangolo 41"/>
          <p:cNvSpPr/>
          <p:nvPr/>
        </p:nvSpPr>
        <p:spPr>
          <a:xfrm>
            <a:off x="6875492" y="4804360"/>
            <a:ext cx="892365" cy="540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</p:txBody>
      </p:sp>
      <p:cxnSp>
        <p:nvCxnSpPr>
          <p:cNvPr id="43" name="Connettore 2 42"/>
          <p:cNvCxnSpPr/>
          <p:nvPr/>
        </p:nvCxnSpPr>
        <p:spPr>
          <a:xfrm>
            <a:off x="6194282" y="5082814"/>
            <a:ext cx="68121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6194282" y="4720018"/>
            <a:ext cx="681210" cy="2158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/>
          <p:cNvCxnSpPr/>
          <p:nvPr/>
        </p:nvCxnSpPr>
        <p:spPr>
          <a:xfrm flipV="1">
            <a:off x="6194282" y="5207473"/>
            <a:ext cx="681210" cy="24266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8449067" y="4812814"/>
            <a:ext cx="892365" cy="540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</p:txBody>
      </p:sp>
      <p:cxnSp>
        <p:nvCxnSpPr>
          <p:cNvPr id="47" name="Connettore 2 46"/>
          <p:cNvCxnSpPr/>
          <p:nvPr/>
        </p:nvCxnSpPr>
        <p:spPr>
          <a:xfrm>
            <a:off x="7767857" y="5091268"/>
            <a:ext cx="68121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/>
          <p:nvPr/>
        </p:nvCxnSpPr>
        <p:spPr>
          <a:xfrm>
            <a:off x="7767857" y="4728472"/>
            <a:ext cx="681210" cy="2158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/>
          <p:nvPr/>
        </p:nvCxnSpPr>
        <p:spPr>
          <a:xfrm flipV="1">
            <a:off x="7767857" y="5215927"/>
            <a:ext cx="681210" cy="24266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/>
          <p:cNvSpPr txBox="1"/>
          <p:nvPr/>
        </p:nvSpPr>
        <p:spPr>
          <a:xfrm>
            <a:off x="1715925" y="2590967"/>
            <a:ext cx="1770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(</a:t>
            </a:r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dropout</a:t>
            </a: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0.2 </a:t>
            </a:r>
          </a:p>
        </p:txBody>
      </p:sp>
      <p:sp>
        <p:nvSpPr>
          <p:cNvPr id="53" name="CasellaDiTesto 52"/>
          <p:cNvSpPr txBox="1"/>
          <p:nvPr/>
        </p:nvSpPr>
        <p:spPr>
          <a:xfrm>
            <a:off x="3289502" y="2898331"/>
            <a:ext cx="1770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(</a:t>
            </a:r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dropout</a:t>
            </a: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0.2 </a:t>
            </a:r>
          </a:p>
        </p:txBody>
      </p:sp>
      <p:sp>
        <p:nvSpPr>
          <p:cNvPr id="54" name="CasellaDiTesto 53"/>
          <p:cNvSpPr txBox="1"/>
          <p:nvPr/>
        </p:nvSpPr>
        <p:spPr>
          <a:xfrm>
            <a:off x="4863079" y="3254199"/>
            <a:ext cx="1770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(</a:t>
            </a:r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dropout</a:t>
            </a: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0.2 </a:t>
            </a:r>
          </a:p>
        </p:txBody>
      </p:sp>
      <p:sp>
        <p:nvSpPr>
          <p:cNvPr id="55" name="CasellaDiTesto 54"/>
          <p:cNvSpPr txBox="1"/>
          <p:nvPr/>
        </p:nvSpPr>
        <p:spPr>
          <a:xfrm>
            <a:off x="6436656" y="3452755"/>
            <a:ext cx="1770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(</a:t>
            </a:r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dropout</a:t>
            </a: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0.2 </a:t>
            </a:r>
          </a:p>
        </p:txBody>
      </p:sp>
      <p:sp>
        <p:nvSpPr>
          <p:cNvPr id="56" name="CasellaDiTesto 55"/>
          <p:cNvSpPr txBox="1"/>
          <p:nvPr/>
        </p:nvSpPr>
        <p:spPr>
          <a:xfrm>
            <a:off x="6436652" y="3438510"/>
            <a:ext cx="177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sigmoide</a:t>
            </a: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CasellaDiTesto 56"/>
          <p:cNvSpPr txBox="1"/>
          <p:nvPr/>
        </p:nvSpPr>
        <p:spPr>
          <a:xfrm>
            <a:off x="8010231" y="3814351"/>
            <a:ext cx="1770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(</a:t>
            </a:r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dropout</a:t>
            </a: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0.2 </a:t>
            </a:r>
          </a:p>
        </p:txBody>
      </p:sp>
      <p:sp>
        <p:nvSpPr>
          <p:cNvPr id="58" name="CasellaDiTesto 57"/>
          <p:cNvSpPr txBox="1"/>
          <p:nvPr/>
        </p:nvSpPr>
        <p:spPr>
          <a:xfrm>
            <a:off x="8010225" y="3800106"/>
            <a:ext cx="177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sigmoide</a:t>
            </a: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CasellaDiTesto 58"/>
          <p:cNvSpPr txBox="1"/>
          <p:nvPr/>
        </p:nvSpPr>
        <p:spPr>
          <a:xfrm>
            <a:off x="9583802" y="4316368"/>
            <a:ext cx="177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sigmoide</a:t>
            </a: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CasellaDiTesto 50"/>
          <p:cNvSpPr txBox="1"/>
          <p:nvPr/>
        </p:nvSpPr>
        <p:spPr>
          <a:xfrm>
            <a:off x="9288135" y="2455657"/>
            <a:ext cx="2322673" cy="44267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 media = 0.831</a:t>
            </a:r>
          </a:p>
        </p:txBody>
      </p:sp>
    </p:spTree>
    <p:extLst>
      <p:ext uri="{BB962C8B-B14F-4D97-AF65-F5344CB8AC3E}">
        <p14:creationId xmlns:p14="http://schemas.microsoft.com/office/powerpoint/2010/main" val="409073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2" grpId="0" animBg="1"/>
      <p:bldP spid="42" grpId="0" animBg="1"/>
      <p:bldP spid="46" grpId="0" animBg="1"/>
      <p:bldP spid="46" grpId="1" animBg="1"/>
      <p:bldP spid="55" grpId="0"/>
      <p:bldP spid="56" grpId="0"/>
      <p:bldP spid="57" grpId="0"/>
      <p:bldP spid="58" grpId="0"/>
      <p:bldP spid="58" grpId="1"/>
      <p:bldP spid="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="" xmlns:a16="http://schemas.microsoft.com/office/drawing/2014/main" id="{A9EEA6F2-3B94-4E48-92B7-85D4D727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Analisi della profondità della rete</a:t>
            </a:r>
          </a:p>
        </p:txBody>
      </p:sp>
      <p:pic>
        <p:nvPicPr>
          <p:cNvPr id="51" name="Immagine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3675883"/>
            <a:ext cx="1080000" cy="1080000"/>
          </a:xfrm>
          <a:prstGeom prst="rect">
            <a:avLst/>
          </a:prstGeom>
        </p:spPr>
      </p:pic>
      <p:sp>
        <p:nvSpPr>
          <p:cNvPr id="52" name="CasellaDiTesto 51"/>
          <p:cNvSpPr txBox="1"/>
          <p:nvPr/>
        </p:nvSpPr>
        <p:spPr>
          <a:xfrm>
            <a:off x="1799305" y="3835233"/>
            <a:ext cx="4284124" cy="2826306"/>
          </a:xfrm>
          <a:prstGeom prst="wedgeRoundRectCallout">
            <a:avLst>
              <a:gd name="adj1" fmla="val -59256"/>
              <a:gd name="adj2" fmla="val -5009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reti sono state addestrate usando una funzione di </a:t>
            </a:r>
            <a:r>
              <a:rPr lang="it-IT" sz="2000" i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lang="it-IT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custom, che permette di gestire il caso multi-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lo sbilanciamento delle classi.</a:t>
            </a:r>
          </a:p>
          <a:p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peso della classe minoritaria è un 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iperparametro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che è stato fissato in questa prima fase e che verrà ottimizzato in seguito.</a:t>
            </a:r>
          </a:p>
        </p:txBody>
      </p:sp>
      <p:pic>
        <p:nvPicPr>
          <p:cNvPr id="60" name="Immagine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571" y="3675883"/>
            <a:ext cx="1080000" cy="1080000"/>
          </a:xfrm>
          <a:prstGeom prst="rect">
            <a:avLst/>
          </a:prstGeom>
        </p:spPr>
      </p:pic>
      <p:sp>
        <p:nvSpPr>
          <p:cNvPr id="61" name="CasellaDiTesto 60"/>
          <p:cNvSpPr txBox="1"/>
          <p:nvPr/>
        </p:nvSpPr>
        <p:spPr>
          <a:xfrm>
            <a:off x="7326684" y="3835233"/>
            <a:ext cx="4284124" cy="1804749"/>
          </a:xfrm>
          <a:prstGeom prst="wedgeRoundRectCallout">
            <a:avLst>
              <a:gd name="adj1" fmla="val -59256"/>
              <a:gd name="adj2" fmla="val -5009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performance delle reti saranno valutate e confrontate come AUC (Area Under Curve) media delle 12 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 causa della natura molto sbilanciata del problema.</a:t>
            </a:r>
          </a:p>
        </p:txBody>
      </p:sp>
    </p:spTree>
    <p:extLst>
      <p:ext uri="{BB962C8B-B14F-4D97-AF65-F5344CB8AC3E}">
        <p14:creationId xmlns:p14="http://schemas.microsoft.com/office/powerpoint/2010/main" val="144002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61" grpId="0" animBg="1"/>
      <p:bldP spid="6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="" xmlns:a16="http://schemas.microsoft.com/office/drawing/2014/main" id="{A9EEA6F2-3B94-4E48-92B7-85D4D727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Analisi della profondità della rete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585996" y="2968169"/>
            <a:ext cx="9020008" cy="1328023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Poiché le performance delle varie reti sono prossime tra loro,</a:t>
            </a:r>
          </a:p>
          <a:p>
            <a:pPr algn="ctr"/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 stato deciso di utilizzare la rete con 3 </a:t>
            </a:r>
            <a:r>
              <a:rPr lang="it-IT" sz="24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nascosti per diminuire la complessità della rete sfruttando il principio del rasoio di </a:t>
            </a:r>
            <a:r>
              <a:rPr lang="it-IT" sz="24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Occam</a:t>
            </a:r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057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="" xmlns:a16="http://schemas.microsoft.com/office/drawing/2014/main" id="{A9EEA6F2-3B94-4E48-92B7-85D4D727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Ottimizzazione degli </a:t>
            </a:r>
            <a:r>
              <a:rPr lang="it-IT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iperparametri</a:t>
            </a:r>
            <a:endParaRPr lang="it-IT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E52E2B75-CA45-4117-A3A1-9E9D32618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2037275"/>
            <a:ext cx="11029614" cy="4705047"/>
          </a:xfrm>
        </p:spPr>
        <p:txBody>
          <a:bodyPr anchor="t" anchorCtr="0">
            <a:normAutofit/>
          </a:bodyPr>
          <a:lstStyle/>
          <a:p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Per ogni possibile input della rete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, è stato effettuato il processo di ottimizzazione di alcuni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iperparametri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sfruttando </a:t>
            </a:r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SMBO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Sequential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Optimization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); i parametri con cui è stato eseguito sono: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Funzione di acquisizione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Lower </a:t>
            </a:r>
            <a:r>
              <a:rPr lang="it-I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Confidence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Bound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(LCB)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Funzione surrogata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Random </a:t>
            </a:r>
            <a:r>
              <a:rPr lang="it-IT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Forest</a:t>
            </a:r>
            <a:endParaRPr lang="it-IT" sz="18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Funzione da ottimizzare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media delle AUC delle </a:t>
            </a:r>
            <a:r>
              <a:rPr lang="it-IT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label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durante una 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3-fold cross </a:t>
            </a:r>
            <a:r>
              <a:rPr lang="it-IT" sz="1800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validation</a:t>
            </a:r>
            <a:endParaRPr lang="it-IT" sz="1800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it-IT" sz="8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Sono stati ottimizzati i seguenti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iperparametri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della rete: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Dimensione del batch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{64, 128, 256, 512, 1024}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Probabilità di </a:t>
            </a:r>
            <a:r>
              <a:rPr lang="it-IT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dropout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[0, 0.7]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Peso della funzione di regolarizzazione L2 all’interno della funzione obiettivo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[0, 0.2]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Funzione di attivazione dei </a:t>
            </a:r>
            <a:r>
              <a:rPr lang="it-IT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layer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nascosti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{</a:t>
            </a:r>
            <a:r>
              <a:rPr lang="it-IT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relu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</a:t>
            </a:r>
            <a:r>
              <a:rPr lang="it-IT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tanh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</a:t>
            </a:r>
            <a:r>
              <a:rPr lang="it-IT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exponential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linear, </a:t>
            </a:r>
            <a:r>
              <a:rPr lang="it-IT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selu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}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Peso della funzione di </a:t>
            </a:r>
            <a:r>
              <a:rPr lang="it-IT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loss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per gestire lo sbilanciamento delle classi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[0, 50]</a:t>
            </a:r>
            <a:endParaRPr lang="it-I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65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="" xmlns:a16="http://schemas.microsoft.com/office/drawing/2014/main" id="{A9EEA6F2-3B94-4E48-92B7-85D4D727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Ottimizzazione degli </a:t>
            </a:r>
            <a:r>
              <a:rPr lang="it-IT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iperparametri</a:t>
            </a:r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 – </a:t>
            </a:r>
            <a:r>
              <a:rPr lang="it-IT" sz="3000" dirty="0">
                <a:latin typeface="Cambria" panose="02040503050406030204" pitchFamily="18" charset="0"/>
                <a:ea typeface="Cambria" panose="02040503050406030204" pitchFamily="18" charset="0"/>
              </a:rPr>
              <a:t>risultati</a:t>
            </a:r>
            <a:endParaRPr lang="it-IT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925435"/>
            <a:ext cx="5670017" cy="425251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925434"/>
            <a:ext cx="5670017" cy="4252512"/>
          </a:xfrm>
          <a:prstGeom prst="rect">
            <a:avLst/>
          </a:prstGeom>
        </p:spPr>
      </p:pic>
      <p:sp>
        <p:nvSpPr>
          <p:cNvPr id="9" name="Rettangolo arrotondato 8"/>
          <p:cNvSpPr/>
          <p:nvPr/>
        </p:nvSpPr>
        <p:spPr>
          <a:xfrm>
            <a:off x="4616067" y="4935557"/>
            <a:ext cx="1068637" cy="396607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2030400" y="2991600"/>
            <a:ext cx="8132435" cy="2553891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fronte delle performance ottenute, si è deciso di utilizzare come </a:t>
            </a:r>
            <a:r>
              <a:rPr lang="it-IT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della rete </a:t>
            </a:r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dataset ottenuto dalla </a:t>
            </a:r>
            <a:r>
              <a:rPr lang="it-IT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</a:t>
            </a:r>
            <a:r>
              <a:rPr lang="it-IT" sz="24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selection</a:t>
            </a:r>
            <a:r>
              <a:rPr lang="it-IT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basata sulla correlazione</a:t>
            </a:r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endParaRPr lang="it-IT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Tale </a:t>
            </a:r>
            <a:r>
              <a:rPr lang="it-IT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rete è stata addestrata su tutto il </a:t>
            </a:r>
            <a:r>
              <a:rPr lang="it-IT" sz="24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it-IT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sfruttando gli </a:t>
            </a:r>
            <a:r>
              <a:rPr lang="it-IT" sz="24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iperparametri</a:t>
            </a:r>
            <a:r>
              <a:rPr lang="it-IT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ottimi inferiti dal processo.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251209" y="2220420"/>
            <a:ext cx="543768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spazio di ricerca 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 stato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ampiamente esplorato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durante l’esecuzione di ogni processo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it-IT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può notare che i modelli che hanno ottenuto delle performance migliori sono stati quelli con il dataset senza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nessuna tecnica di feature </a:t>
            </a:r>
            <a:r>
              <a:rPr lang="it-IT" sz="20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reduction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la tecnica di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</a:t>
            </a:r>
            <a:r>
              <a:rPr lang="it-IT" sz="20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selection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basata su correlazione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può ipotizzare che le altre due tecniche portino a performance leggermente peggiori poiché riducono significativamente le dimensioni dell’input</a:t>
            </a:r>
          </a:p>
        </p:txBody>
      </p:sp>
    </p:spTree>
    <p:extLst>
      <p:ext uri="{BB962C8B-B14F-4D97-AF65-F5344CB8AC3E}">
        <p14:creationId xmlns:p14="http://schemas.microsoft.com/office/powerpoint/2010/main" val="131119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8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="" xmlns:a16="http://schemas.microsoft.com/office/drawing/2014/main" id="{A9EEA6F2-3B94-4E48-92B7-85D4D727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Ottimizzazione degli </a:t>
            </a:r>
            <a:r>
              <a:rPr lang="it-IT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iperparametri</a:t>
            </a:r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 – </a:t>
            </a:r>
            <a:r>
              <a:rPr lang="it-IT" sz="3000" dirty="0">
                <a:latin typeface="Cambria" panose="02040503050406030204" pitchFamily="18" charset="0"/>
                <a:ea typeface="Cambria" panose="02040503050406030204" pitchFamily="18" charset="0"/>
              </a:rPr>
              <a:t>risultati</a:t>
            </a:r>
            <a:endParaRPr lang="it-IT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1285875" y="3429000"/>
            <a:ext cx="17610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Tecnica di FR</a:t>
            </a:r>
          </a:p>
          <a:p>
            <a:pPr algn="ctr"/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Nessuna</a:t>
            </a:r>
          </a:p>
          <a:p>
            <a:pPr algn="ctr"/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Correlazione</a:t>
            </a:r>
          </a:p>
          <a:p>
            <a:pPr algn="ctr"/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PCA</a:t>
            </a:r>
          </a:p>
          <a:p>
            <a:pPr algn="ctr"/>
            <a:r>
              <a:rPr lang="it-IT" sz="2000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Autoencoder</a:t>
            </a:r>
            <a:endParaRPr lang="it-IT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275542" y="3429000"/>
            <a:ext cx="14816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Attivazione</a:t>
            </a:r>
          </a:p>
          <a:p>
            <a:pPr algn="ctr"/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it-IT" sz="2000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elu</a:t>
            </a:r>
            <a:endParaRPr lang="it-IT" sz="2000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it-IT" sz="2000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elu</a:t>
            </a:r>
            <a:endParaRPr lang="it-IT" sz="2000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it-IT" sz="2000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elu</a:t>
            </a:r>
            <a:endParaRPr lang="it-IT" sz="2000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it-IT" sz="2000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elu</a:t>
            </a:r>
            <a:endParaRPr lang="it-IT" sz="2000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6806142" y="3429000"/>
            <a:ext cx="1473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Dropout</a:t>
            </a:r>
            <a:endParaRPr lang="it-IT" sz="2000" b="1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0.26</a:t>
            </a:r>
          </a:p>
          <a:p>
            <a:pPr algn="ctr"/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0.36</a:t>
            </a:r>
          </a:p>
          <a:p>
            <a:pPr algn="ctr"/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0.2</a:t>
            </a:r>
          </a:p>
          <a:p>
            <a:pPr algn="ctr"/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0.55</a:t>
            </a:r>
            <a:endParaRPr lang="it-IT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8507942" y="3429000"/>
            <a:ext cx="11599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L2</a:t>
            </a:r>
          </a:p>
          <a:p>
            <a:pPr algn="ctr"/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algn="ctr"/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0.0001</a:t>
            </a:r>
          </a:p>
          <a:p>
            <a:pPr algn="ctr"/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0.0322</a:t>
            </a:r>
          </a:p>
          <a:p>
            <a:pPr algn="ctr"/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0.0004</a:t>
            </a:r>
            <a:endParaRPr lang="it-IT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4985809" y="3429000"/>
            <a:ext cx="15917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Batch </a:t>
            </a:r>
            <a:r>
              <a:rPr lang="it-IT" sz="2000" b="1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</a:t>
            </a:r>
            <a:endParaRPr lang="it-IT" sz="2000" b="1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128</a:t>
            </a:r>
          </a:p>
          <a:p>
            <a:pPr algn="ctr"/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256</a:t>
            </a:r>
          </a:p>
          <a:p>
            <a:pPr algn="ctr"/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512</a:t>
            </a:r>
          </a:p>
          <a:p>
            <a:pPr algn="ctr"/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256</a:t>
            </a:r>
            <a:endParaRPr lang="it-IT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9896475" y="3429000"/>
            <a:ext cx="11599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it-IT" sz="2000" b="1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eight</a:t>
            </a:r>
            <a:endParaRPr lang="it-IT" sz="2000" b="1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1.06</a:t>
            </a:r>
          </a:p>
          <a:p>
            <a:pPr algn="ctr"/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0.82</a:t>
            </a:r>
          </a:p>
          <a:p>
            <a:pPr algn="ctr"/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11.75</a:t>
            </a:r>
          </a:p>
          <a:p>
            <a:pPr algn="ctr"/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23.65</a:t>
            </a:r>
            <a:endParaRPr lang="it-IT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Connettore 1 16"/>
          <p:cNvCxnSpPr/>
          <p:nvPr/>
        </p:nvCxnSpPr>
        <p:spPr>
          <a:xfrm>
            <a:off x="3161242" y="3327399"/>
            <a:ext cx="0" cy="18626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/>
          <p:cNvCxnSpPr/>
          <p:nvPr/>
        </p:nvCxnSpPr>
        <p:spPr>
          <a:xfrm>
            <a:off x="4871509" y="3327399"/>
            <a:ext cx="0" cy="18626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20"/>
          <p:cNvCxnSpPr/>
          <p:nvPr/>
        </p:nvCxnSpPr>
        <p:spPr>
          <a:xfrm>
            <a:off x="8393642" y="3329199"/>
            <a:ext cx="0" cy="18626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21"/>
          <p:cNvCxnSpPr/>
          <p:nvPr/>
        </p:nvCxnSpPr>
        <p:spPr>
          <a:xfrm>
            <a:off x="6691842" y="3327399"/>
            <a:ext cx="0" cy="18626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>
            <a:off x="9782175" y="3327399"/>
            <a:ext cx="0" cy="18626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52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="" xmlns:a16="http://schemas.microsoft.com/office/drawing/2014/main" id="{A9EEA6F2-3B94-4E48-92B7-85D4D727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Performance del modello – </a:t>
            </a:r>
            <a:r>
              <a:rPr lang="it-IT" sz="3000" dirty="0">
                <a:latin typeface="Cambria" panose="02040503050406030204" pitchFamily="18" charset="0"/>
                <a:ea typeface="Cambria" panose="02040503050406030204" pitchFamily="18" charset="0"/>
              </a:rPr>
              <a:t>curve </a:t>
            </a:r>
            <a:r>
              <a:rPr lang="it-IT" sz="3000" dirty="0" err="1">
                <a:latin typeface="Cambria" panose="02040503050406030204" pitchFamily="18" charset="0"/>
                <a:ea typeface="Cambria" panose="02040503050406030204" pitchFamily="18" charset="0"/>
              </a:rPr>
              <a:t>Roc</a:t>
            </a:r>
            <a:endParaRPr lang="it-IT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016087"/>
            <a:ext cx="6235547" cy="467666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6816739" y="2016087"/>
            <a:ext cx="4794069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può notare come la rete si comporta discretamente su alcune label, mentre su altre è decisamente peggiore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 possibile spiegazione è che il test set risulta particolarmente difficile, introducendo casi limite e pochissimi </a:t>
            </a:r>
            <a:r>
              <a:rPr lang="it-IT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</a:t>
            </a: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positivi rispetto ad alcune label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it-IT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ROC (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Receiver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Operating 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Characteristic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possono essere sfruttate per stabilire i </a:t>
            </a:r>
            <a:r>
              <a:rPr lang="it-IT" sz="2000" i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thresholds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 la fase di predizione (</a:t>
            </a:r>
            <a:r>
              <a:rPr lang="it-IT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i.e.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stabilire il </a:t>
            </a:r>
            <a:r>
              <a:rPr lang="it-IT" sz="2000" i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threshold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 cui considerare una classe positiva o negativa) in funzione della %TP desiderata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016088"/>
            <a:ext cx="6235547" cy="467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6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="" xmlns:a16="http://schemas.microsoft.com/office/drawing/2014/main" id="{A9EEA6F2-3B94-4E48-92B7-85D4D727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Performance del modello – </a:t>
            </a:r>
            <a:r>
              <a:rPr lang="it-IT" sz="3000" i="1" dirty="0">
                <a:latin typeface="Cambria" panose="02040503050406030204" pitchFamily="18" charset="0"/>
                <a:ea typeface="Cambria" panose="02040503050406030204" pitchFamily="18" charset="0"/>
              </a:rPr>
              <a:t>vs</a:t>
            </a:r>
            <a:r>
              <a:rPr lang="it-IT" sz="3000" dirty="0">
                <a:latin typeface="Cambria" panose="02040503050406030204" pitchFamily="18" charset="0"/>
                <a:ea typeface="Cambria" panose="02040503050406030204" pitchFamily="18" charset="0"/>
              </a:rPr>
              <a:t> stato dell’arte</a:t>
            </a:r>
            <a:endParaRPr lang="it-IT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881208"/>
            <a:ext cx="6635723" cy="4976792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7216914" y="2630666"/>
            <a:ext cx="439389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tecnica proposta si posiziona circa a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“metà classifica”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mostrando nel complesso delle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soddisfacenti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it-IT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vuole sottolineare che il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set 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fornito dalla 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challenge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è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particolarmente difficile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i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migliori approcci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proposti sfruttano tutti dei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metodi </a:t>
            </a:r>
            <a:r>
              <a:rPr lang="it-IT" sz="2000" b="1" i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ensamble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 comprendono reti neurali e non solo</a:t>
            </a:r>
          </a:p>
        </p:txBody>
      </p:sp>
    </p:spTree>
    <p:extLst>
      <p:ext uri="{BB962C8B-B14F-4D97-AF65-F5344CB8AC3E}">
        <p14:creationId xmlns:p14="http://schemas.microsoft.com/office/powerpoint/2010/main" val="84521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="" xmlns:a16="http://schemas.microsoft.com/office/drawing/2014/main" id="{A9EEA6F2-3B94-4E48-92B7-85D4D727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outline</a:t>
            </a:r>
            <a:endParaRPr lang="it-IT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581191" y="2086121"/>
            <a:ext cx="110296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sz="28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Introduzione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sz="28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Obiettivi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sz="28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Analisi del </a:t>
            </a:r>
            <a:r>
              <a:rPr lang="it-IT" sz="2800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endParaRPr lang="it-IT" sz="2800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sz="2800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endParaRPr lang="it-IT" sz="2800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sz="28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Analisi della profondità della rete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sz="28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Tecniche di </a:t>
            </a:r>
            <a:r>
              <a:rPr lang="it-IT" sz="2800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it-IT" sz="28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800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reduction</a:t>
            </a:r>
            <a:endParaRPr lang="it-IT" sz="2800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sz="28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Ottimizzazione degli </a:t>
            </a:r>
            <a:r>
              <a:rPr lang="it-IT" sz="2800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iperparametri</a:t>
            </a:r>
            <a:r>
              <a:rPr lang="it-IT" sz="28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sz="28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del modello ottimale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sz="28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107938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="" xmlns:a16="http://schemas.microsoft.com/office/drawing/2014/main" id="{A9EEA6F2-3B94-4E48-92B7-85D4D727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Evoluzione della </a:t>
            </a:r>
            <a:r>
              <a:rPr lang="it-IT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loss</a:t>
            </a:r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 durante il </a:t>
            </a:r>
            <a:r>
              <a:rPr lang="it-IT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train</a:t>
            </a:r>
            <a:endParaRPr lang="it-IT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2" y="2114546"/>
            <a:ext cx="6381755" cy="425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8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="" xmlns:a16="http://schemas.microsoft.com/office/drawing/2014/main" id="{A9EEA6F2-3B94-4E48-92B7-85D4D727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conclusioni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581192" y="1964769"/>
            <a:ext cx="11029616" cy="112371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dataset è stato esplorato e </a:t>
            </a:r>
            <a:r>
              <a:rPr lang="it-IT" sz="2000" i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preprocessato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sono state eseguite operazioni di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imputazione dei </a:t>
            </a:r>
            <a:r>
              <a:rPr lang="it-IT" sz="2000" b="1" i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lang="it-IT" sz="2000" b="1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i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di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rimozione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feature non rilevanti e </a:t>
            </a:r>
            <a:r>
              <a:rPr lang="it-IT" sz="20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outliers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 studio della distribuzione dei valori delle label ha evidenziato un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problema di sbilanciamento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81192" y="3306998"/>
            <a:ext cx="11029616" cy="112371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performance di topologie con profondità crescenti sono state indagate a parità di 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iperparametri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le performance tendono a peggiorare leggermente all’aumentare della profondità. Si è deciso di sfruttare il rasoio di 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Occam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di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utilizzare una rete con solo 3 </a:t>
            </a:r>
            <a:r>
              <a:rPr lang="it-IT" sz="20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nascosti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581192" y="4649227"/>
            <a:ext cx="11029616" cy="78319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Sulla rete selezionata, è stato effettuato un processo di ottimizzazione valutando tutte e 4 le possibili strategie di input. Come strategia è stata scelta la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</a:t>
            </a:r>
            <a:r>
              <a:rPr lang="it-IT" sz="20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selection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basata sulla correlazione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581192" y="5650937"/>
            <a:ext cx="11029616" cy="78319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rete è stata addestrata su tutto il 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set con gli 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iperparametri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ottimi inferiti.</a:t>
            </a:r>
          </a:p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performance ottenute si posizionano a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metà classifica rispetto ai modelli presenti in letteratura</a:t>
            </a:r>
          </a:p>
        </p:txBody>
      </p:sp>
    </p:spTree>
    <p:extLst>
      <p:ext uri="{BB962C8B-B14F-4D97-AF65-F5344CB8AC3E}">
        <p14:creationId xmlns:p14="http://schemas.microsoft.com/office/powerpoint/2010/main" val="424115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526973" y="2577946"/>
            <a:ext cx="1113805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GRAZIE PER </a:t>
            </a:r>
          </a:p>
          <a:p>
            <a:pPr algn="ctr"/>
            <a:r>
              <a:rPr lang="it-IT" sz="8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L’ATTENZIONE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895350" y="6115050"/>
            <a:ext cx="10382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 err="1">
                <a:latin typeface="Calibri" panose="020F0502020204030204" pitchFamily="34" charset="0"/>
                <a:cs typeface="Calibri" panose="020F0502020204030204" pitchFamily="34" charset="0"/>
              </a:rPr>
              <a:t>Icons</a:t>
            </a:r>
            <a:r>
              <a:rPr lang="it-IT" sz="800" dirty="0">
                <a:latin typeface="Calibri" panose="020F0502020204030204" pitchFamily="34" charset="0"/>
                <a:cs typeface="Calibri" panose="020F0502020204030204" pitchFamily="34" charset="0"/>
              </a:rPr>
              <a:t> made by </a:t>
            </a:r>
            <a:r>
              <a:rPr lang="it-IT" sz="800" dirty="0" err="1">
                <a:latin typeface="Calibri" panose="020F0502020204030204" pitchFamily="34" charset="0"/>
                <a:cs typeface="Calibri" panose="020F0502020204030204" pitchFamily="34" charset="0"/>
              </a:rPr>
              <a:t>Freepik</a:t>
            </a:r>
            <a:r>
              <a:rPr lang="it-IT" sz="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800" dirty="0" err="1">
                <a:latin typeface="Calibri" panose="020F0502020204030204" pitchFamily="34" charset="0"/>
                <a:cs typeface="Calibri" panose="020F0502020204030204" pitchFamily="34" charset="0"/>
              </a:rPr>
              <a:t>Hanan</a:t>
            </a:r>
            <a:r>
              <a:rPr lang="it-IT" sz="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800" dirty="0" err="1">
                <a:latin typeface="Calibri" panose="020F0502020204030204" pitchFamily="34" charset="0"/>
                <a:cs typeface="Calibri" panose="020F0502020204030204" pitchFamily="34" charset="0"/>
              </a:rPr>
              <a:t>Smashicons</a:t>
            </a:r>
            <a:r>
              <a:rPr lang="it-IT" sz="800" dirty="0">
                <a:latin typeface="Calibri" panose="020F0502020204030204" pitchFamily="34" charset="0"/>
                <a:cs typeface="Calibri" panose="020F0502020204030204" pitchFamily="34" charset="0"/>
              </a:rPr>
              <a:t> from www.flaticon.com</a:t>
            </a:r>
          </a:p>
        </p:txBody>
      </p:sp>
    </p:spTree>
    <p:extLst>
      <p:ext uri="{BB962C8B-B14F-4D97-AF65-F5344CB8AC3E}">
        <p14:creationId xmlns:p14="http://schemas.microsoft.com/office/powerpoint/2010/main" val="283055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="" xmlns:a16="http://schemas.microsoft.com/office/drawing/2014/main" id="{A9EEA6F2-3B94-4E48-92B7-85D4D727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introduzione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581191" y="2086121"/>
            <a:ext cx="11029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</a:t>
            </a:r>
            <a:r>
              <a:rPr lang="it-IT" sz="2000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è fornito da </a:t>
            </a:r>
            <a:r>
              <a:rPr lang="it-IT" sz="2000" i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U.S. </a:t>
            </a:r>
            <a:r>
              <a:rPr lang="it-IT" sz="2000" i="1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</a:t>
            </a:r>
            <a:r>
              <a:rPr lang="it-IT" sz="2000" i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it-IT" sz="2000" i="1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Health</a:t>
            </a:r>
            <a:r>
              <a:rPr lang="it-IT" sz="2000" i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Human Services. </a:t>
            </a:r>
            <a:endParaRPr lang="it-IT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581191" y="3395795"/>
            <a:ext cx="48671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Ogni sample è una molecola, caratterizzata da </a:t>
            </a:r>
            <a:r>
              <a:rPr lang="it-IT" sz="2000" b="1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it-IT" sz="20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relative alla struttura molecolare </a:t>
            </a:r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-IT" sz="2000" i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e.g.</a:t>
            </a:r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peso molecolare)</a:t>
            </a:r>
            <a:endParaRPr lang="it-IT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6391273" y="4581525"/>
            <a:ext cx="401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Interferenza con </a:t>
            </a:r>
            <a:r>
              <a:rPr lang="it-IT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recettori nucleari</a:t>
            </a:r>
            <a:r>
              <a:rPr lang="it-IT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(NR)</a:t>
            </a: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6391274" y="2856396"/>
            <a:ext cx="401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Risposta cellulare agli </a:t>
            </a:r>
            <a:r>
              <a:rPr lang="it-IT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stress</a:t>
            </a:r>
            <a:r>
              <a:rPr lang="it-IT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(SR)</a:t>
            </a: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Connettore 2 8"/>
          <p:cNvCxnSpPr>
            <a:stCxn id="5" idx="3"/>
            <a:endCxn id="6" idx="1"/>
          </p:cNvCxnSpPr>
          <p:nvPr/>
        </p:nvCxnSpPr>
        <p:spPr>
          <a:xfrm>
            <a:off x="5448300" y="3903627"/>
            <a:ext cx="942973" cy="8625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stCxn id="5" idx="3"/>
            <a:endCxn id="7" idx="1"/>
          </p:cNvCxnSpPr>
          <p:nvPr/>
        </p:nvCxnSpPr>
        <p:spPr>
          <a:xfrm flipV="1">
            <a:off x="5448300" y="3041062"/>
            <a:ext cx="942974" cy="8625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581191" y="5317663"/>
            <a:ext cx="11029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task preso in considerazione per questo lavoro è denominato </a:t>
            </a:r>
            <a:r>
              <a:rPr lang="it-IT" sz="2000" i="1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Grand</a:t>
            </a:r>
            <a:r>
              <a:rPr lang="it-IT" sz="2000" i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i="1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challenge</a:t>
            </a:r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ovvero predire contemporaneamente i </a:t>
            </a:r>
            <a:r>
              <a:rPr lang="it-IT" sz="20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risultati dei 12 test</a:t>
            </a:r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tossicologici </a:t>
            </a:r>
            <a:r>
              <a:rPr lang="it-IT" sz="16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natura </a:t>
            </a:r>
            <a:r>
              <a:rPr lang="it-IT" sz="20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multi-</a:t>
            </a:r>
            <a:r>
              <a:rPr lang="it-IT" sz="2000" b="1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label</a:t>
            </a:r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del problema</a:t>
            </a:r>
            <a:endParaRPr lang="it-IT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24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="" xmlns:a16="http://schemas.microsoft.com/office/drawing/2014/main" id="{A9EEA6F2-3B94-4E48-92B7-85D4D727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obiettivi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4245539" y="3207663"/>
            <a:ext cx="3700929" cy="44267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neural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network ottimale</a:t>
            </a:r>
            <a:endParaRPr lang="it-IT" sz="2000" baseline="30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581192" y="2117266"/>
            <a:ext cx="3700929" cy="78319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Quanto deve essere </a:t>
            </a:r>
          </a:p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profonda la rete?</a:t>
            </a:r>
            <a:endParaRPr lang="it-IT" sz="2000" baseline="30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1192" y="4111153"/>
            <a:ext cx="3700929" cy="78319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Quale tecnica di 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reduction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utilizzare?</a:t>
            </a:r>
            <a:endParaRPr lang="it-IT" sz="2000" baseline="30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7909883" y="4111153"/>
            <a:ext cx="3700929" cy="78319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Qual è la configurazione ottima degli 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iperparametri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it-IT" sz="2000" baseline="30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062" y="4894346"/>
            <a:ext cx="1800000" cy="1800000"/>
          </a:xfrm>
          <a:prstGeom prst="rect">
            <a:avLst/>
          </a:prstGeom>
        </p:spPr>
      </p:pic>
      <p:cxnSp>
        <p:nvCxnSpPr>
          <p:cNvPr id="14" name="Connettore 2 13"/>
          <p:cNvCxnSpPr>
            <a:stCxn id="9" idx="3"/>
            <a:endCxn id="8" idx="0"/>
          </p:cNvCxnSpPr>
          <p:nvPr/>
        </p:nvCxnSpPr>
        <p:spPr>
          <a:xfrm>
            <a:off x="4282121" y="2508863"/>
            <a:ext cx="1813883" cy="698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10" idx="3"/>
            <a:endCxn id="8" idx="2"/>
          </p:cNvCxnSpPr>
          <p:nvPr/>
        </p:nvCxnSpPr>
        <p:spPr>
          <a:xfrm flipV="1">
            <a:off x="4282121" y="3650337"/>
            <a:ext cx="1813883" cy="8524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>
            <a:stCxn id="11" idx="1"/>
            <a:endCxn id="8" idx="2"/>
          </p:cNvCxnSpPr>
          <p:nvPr/>
        </p:nvCxnSpPr>
        <p:spPr>
          <a:xfrm flipH="1" flipV="1">
            <a:off x="6096004" y="3650337"/>
            <a:ext cx="1813879" cy="8524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7909883" y="2117265"/>
            <a:ext cx="3700929" cy="78319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Analizzare il 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it-IT" sz="2000" i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preprocessarlo</a:t>
            </a:r>
            <a:endParaRPr lang="it-IT" sz="2000" baseline="30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" name="Connettore 2 18"/>
          <p:cNvCxnSpPr>
            <a:stCxn id="13" idx="1"/>
            <a:endCxn id="8" idx="0"/>
          </p:cNvCxnSpPr>
          <p:nvPr/>
        </p:nvCxnSpPr>
        <p:spPr>
          <a:xfrm flipH="1">
            <a:off x="6096004" y="2508862"/>
            <a:ext cx="1813879" cy="6988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magin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46000" y="3892789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3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>
            <a:extLst>
              <a:ext uri="{FF2B5EF4-FFF2-40B4-BE49-F238E27FC236}">
                <a16:creationId xmlns="" xmlns:a16="http://schemas.microsoft.com/office/drawing/2014/main" id="{E52E2B75-CA45-4117-A3A1-9E9D32618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37276"/>
            <a:ext cx="11029615" cy="4255815"/>
          </a:xfrm>
        </p:spPr>
        <p:txBody>
          <a:bodyPr anchor="t" anchorCtr="0">
            <a:norm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Il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viene fornito </a:t>
            </a:r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già suddiviso 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train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set e test set, questa suddivisione è stata mantenuta durante tutto il </a:t>
            </a:r>
            <a:r>
              <a:rPr lang="it-IT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lavoro, 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in modo da utilizzare il </a:t>
            </a:r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test set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come simulazione di un </a:t>
            </a:r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caso reale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Il </a:t>
            </a:r>
            <a:r>
              <a:rPr lang="it-I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train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set è composto da 12060 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sample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, mentre in test set da 647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Ogni </a:t>
            </a:r>
            <a:r>
              <a:rPr lang="it-IT" sz="2000" i="1" dirty="0">
                <a:latin typeface="Calibri" panose="020F0502020204030204" pitchFamily="34" charset="0"/>
                <a:cs typeface="Calibri" panose="020F0502020204030204" pitchFamily="34" charset="0"/>
              </a:rPr>
              <a:t>sample 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è caratterizzato da 801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e 12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binarie. I valori delle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rappresentano </a:t>
            </a:r>
            <a:r>
              <a:rPr lang="it-IT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il risultato del relativo 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test </a:t>
            </a:r>
            <a:r>
              <a:rPr lang="it-IT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tossicologici eseguiti  sulla 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molecola </a:t>
            </a:r>
            <a:r>
              <a:rPr lang="it-IT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1 o 0 rispettivamente)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Valutando la presenza di </a:t>
            </a:r>
            <a:r>
              <a:rPr lang="it-IT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lang="it-IT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all’interno del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Le </a:t>
            </a:r>
            <a:r>
              <a:rPr lang="it-IT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 non ne presentano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(né nel </a:t>
            </a:r>
            <a:r>
              <a:rPr lang="it-I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train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set 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né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nel test set)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Le </a:t>
            </a:r>
            <a:r>
              <a:rPr lang="it-IT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ne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mostrano una discreta presenza (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35%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nel </a:t>
            </a:r>
            <a:r>
              <a:rPr lang="it-I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train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10%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nel test)</a:t>
            </a:r>
          </a:p>
        </p:txBody>
      </p:sp>
      <p:sp>
        <p:nvSpPr>
          <p:cNvPr id="4" name="Titolo 1">
            <a:extLst>
              <a:ext uri="{FF2B5EF4-FFF2-40B4-BE49-F238E27FC236}">
                <a16:creationId xmlns="" xmlns:a16="http://schemas.microsoft.com/office/drawing/2014/main" id="{A9EEA6F2-3B94-4E48-92B7-85D4D727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analisi del </a:t>
            </a:r>
            <a:r>
              <a:rPr lang="it-IT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 – </a:t>
            </a:r>
            <a:endParaRPr lang="it-IT" sz="3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962150"/>
            <a:ext cx="3568707" cy="267653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46" y="1962150"/>
            <a:ext cx="3568707" cy="267653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100" y="1962150"/>
            <a:ext cx="3568707" cy="2676530"/>
          </a:xfrm>
          <a:prstGeom prst="rect">
            <a:avLst/>
          </a:prstGeom>
        </p:spPr>
      </p:pic>
      <p:sp>
        <p:nvSpPr>
          <p:cNvPr id="11" name="Titolo 1">
            <a:extLst>
              <a:ext uri="{FF2B5EF4-FFF2-40B4-BE49-F238E27FC236}">
                <a16:creationId xmlns="" xmlns:a16="http://schemas.microsoft.com/office/drawing/2014/main" id="{A9EEA6F2-3B94-4E48-92B7-85D4D7273DBD}"/>
              </a:ext>
            </a:extLst>
          </p:cNvPr>
          <p:cNvSpPr txBox="1">
            <a:spLocks/>
          </p:cNvSpPr>
          <p:nvPr/>
        </p:nvSpPr>
        <p:spPr>
          <a:xfrm>
            <a:off x="5482726" y="702156"/>
            <a:ext cx="6106047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3000" dirty="0">
                <a:latin typeface="Cambria" panose="02040503050406030204" pitchFamily="18" charset="0"/>
                <a:ea typeface="Cambria" panose="02040503050406030204" pitchFamily="18" charset="0"/>
              </a:rPr>
              <a:t>distribuzione delle etichette</a:t>
            </a:r>
          </a:p>
        </p:txBody>
      </p:sp>
      <p:sp>
        <p:nvSpPr>
          <p:cNvPr id="12" name="Titolo 1">
            <a:extLst>
              <a:ext uri="{FF2B5EF4-FFF2-40B4-BE49-F238E27FC236}">
                <a16:creationId xmlns="" xmlns:a16="http://schemas.microsoft.com/office/drawing/2014/main" id="{A9EEA6F2-3B94-4E48-92B7-85D4D7273DBD}"/>
              </a:ext>
            </a:extLst>
          </p:cNvPr>
          <p:cNvSpPr txBox="1">
            <a:spLocks/>
          </p:cNvSpPr>
          <p:nvPr/>
        </p:nvSpPr>
        <p:spPr>
          <a:xfrm>
            <a:off x="5482726" y="720478"/>
            <a:ext cx="2305227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3000" dirty="0" err="1">
                <a:latin typeface="Cambria" panose="02040503050406030204" pitchFamily="18" charset="0"/>
                <a:ea typeface="Cambria" panose="02040503050406030204" pitchFamily="18" charset="0"/>
              </a:rPr>
              <a:t>overview</a:t>
            </a:r>
            <a:endParaRPr lang="it-IT" sz="3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137272"/>
            <a:ext cx="5875663" cy="4406747"/>
          </a:xfrm>
          <a:prstGeom prst="rect">
            <a:avLst/>
          </a:prstGeom>
        </p:spPr>
      </p:pic>
      <p:sp>
        <p:nvSpPr>
          <p:cNvPr id="14" name="Ovale 13"/>
          <p:cNvSpPr/>
          <p:nvPr/>
        </p:nvSpPr>
        <p:spPr>
          <a:xfrm>
            <a:off x="2192357" y="3888954"/>
            <a:ext cx="616944" cy="627961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/>
          <p:cNvSpPr/>
          <p:nvPr/>
        </p:nvSpPr>
        <p:spPr>
          <a:xfrm>
            <a:off x="1088834" y="2939668"/>
            <a:ext cx="616944" cy="627961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6456855" y="3418104"/>
            <a:ext cx="50778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Queste coppie risultano relativamente correlate poiché gli effetti tossicologici a cui si riferiscono riguardano </a:t>
            </a:r>
            <a:r>
              <a:rPr lang="it-IT" sz="24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tutto il recettore</a:t>
            </a:r>
            <a:r>
              <a:rPr lang="it-IT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solo una </a:t>
            </a:r>
            <a:r>
              <a:rPr lang="it-IT" sz="24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porzione di esso</a:t>
            </a:r>
            <a:r>
              <a:rPr lang="it-IT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511841"/>
            <a:ext cx="5486411" cy="3657607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95697" y="4612890"/>
            <a:ext cx="900000" cy="900000"/>
          </a:xfrm>
          <a:prstGeom prst="rect">
            <a:avLst/>
          </a:prstGeom>
        </p:spPr>
      </p:pic>
      <p:sp>
        <p:nvSpPr>
          <p:cNvPr id="21" name="Titolo 1">
            <a:extLst>
              <a:ext uri="{FF2B5EF4-FFF2-40B4-BE49-F238E27FC236}">
                <a16:creationId xmlns="" xmlns:a16="http://schemas.microsoft.com/office/drawing/2014/main" id="{A9EEA6F2-3B94-4E48-92B7-85D4D7273DBD}"/>
              </a:ext>
            </a:extLst>
          </p:cNvPr>
          <p:cNvSpPr txBox="1">
            <a:spLocks/>
          </p:cNvSpPr>
          <p:nvPr/>
        </p:nvSpPr>
        <p:spPr>
          <a:xfrm>
            <a:off x="5482726" y="702155"/>
            <a:ext cx="3307762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3000" dirty="0">
                <a:latin typeface="Cambria" panose="02040503050406030204" pitchFamily="18" charset="0"/>
                <a:ea typeface="Cambria" panose="02040503050406030204" pitchFamily="18" charset="0"/>
              </a:rPr>
              <a:t>correlazione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6356734" y="2137271"/>
            <a:ext cx="517792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 ogni feature e label è stato valutato con quante altre 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fossero 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altamente correlate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 altamente correlate si intende un valore di correlazione maggiore di 0.90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 possibile notare come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alcune </a:t>
            </a:r>
            <a:r>
              <a:rPr lang="it-IT" sz="20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siano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correlate con molte 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altre 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endParaRPr lang="it-IT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1585995" y="5094424"/>
            <a:ext cx="9020008" cy="1123712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 ogni 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la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distribuzione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delle classi è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fortemente sbilanciata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Poiché si tratta di un problema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</a:t>
            </a:r>
            <a:r>
              <a:rPr lang="it-IT" sz="20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è stato possibile </a:t>
            </a:r>
          </a:p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effettuare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operazioni di </a:t>
            </a:r>
            <a:r>
              <a:rPr lang="it-IT" sz="20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under/over-</a:t>
            </a:r>
            <a:r>
              <a:rPr lang="it-IT" sz="2000" b="1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sampling</a:t>
            </a:r>
            <a:endParaRPr lang="it-IT" sz="20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6406794" y="5635016"/>
            <a:ext cx="5077805" cy="10156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Delle operazioni di </a:t>
            </a:r>
            <a:r>
              <a:rPr lang="it-IT" sz="20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reduction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potrebbero </a:t>
            </a:r>
            <a:r>
              <a:rPr lang="it-IT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migliorare le capacità di generalizzazione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del modello</a:t>
            </a:r>
          </a:p>
        </p:txBody>
      </p:sp>
    </p:spTree>
    <p:extLst>
      <p:ext uri="{BB962C8B-B14F-4D97-AF65-F5344CB8AC3E}">
        <p14:creationId xmlns:p14="http://schemas.microsoft.com/office/powerpoint/2010/main" val="144277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1" grpId="0"/>
      <p:bldP spid="11" grpId="1"/>
      <p:bldP spid="12" grpId="0"/>
      <p:bldP spid="14" grpId="0" animBg="1"/>
      <p:bldP spid="14" grpId="1" animBg="1"/>
      <p:bldP spid="15" grpId="0" animBg="1"/>
      <p:bldP spid="15" grpId="1" animBg="1"/>
      <p:bldP spid="16" grpId="0"/>
      <p:bldP spid="16" grpId="1"/>
      <p:bldP spid="21" grpId="0"/>
      <p:bldP spid="18" grpId="0"/>
      <p:bldP spid="9" grpId="0" animBg="1"/>
      <p:bldP spid="9" grpId="1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="" xmlns:a16="http://schemas.microsoft.com/office/drawing/2014/main" id="{A9EEA6F2-3B94-4E48-92B7-85D4D727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2305227" cy="1013800"/>
          </a:xfrm>
        </p:spPr>
        <p:txBody>
          <a:bodyPr>
            <a:normAutofit/>
          </a:bodyPr>
          <a:lstStyle/>
          <a:p>
            <a:r>
              <a:rPr lang="it-IT" sz="3000" dirty="0" err="1">
                <a:latin typeface="Cambria" panose="02040503050406030204" pitchFamily="18" charset="0"/>
                <a:ea typeface="Cambria" panose="02040503050406030204" pitchFamily="18" charset="0"/>
              </a:rPr>
              <a:t>overview</a:t>
            </a:r>
            <a:endParaRPr lang="it-IT" sz="3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="" xmlns:a16="http://schemas.microsoft.com/office/drawing/2014/main" id="{E52E2B75-CA45-4117-A3A1-9E9D32618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37276"/>
            <a:ext cx="11029615" cy="4255815"/>
          </a:xfrm>
        </p:spPr>
        <p:txBody>
          <a:bodyPr anchor="t" anchorCtr="0">
            <a:norm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Il dataset viene fornito già suddiviso in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train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set e test set, questa suddivisione è stata mantenuta durante tutto il lavoro, in modo da utilizzare il test set come simulazione di un caso reale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Il </a:t>
            </a:r>
            <a:r>
              <a:rPr lang="it-I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train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set è composto da 12060 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sample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, mentre in test set da 647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Ogni </a:t>
            </a:r>
            <a:r>
              <a:rPr lang="it-IT" sz="2000" i="1" dirty="0">
                <a:latin typeface="Calibri" panose="020F0502020204030204" pitchFamily="34" charset="0"/>
                <a:cs typeface="Calibri" panose="020F0502020204030204" pitchFamily="34" charset="0"/>
              </a:rPr>
              <a:t>sample 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è caratterizzato da 801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e 12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binarie. I valori delle label rappresentano il risultato del relativo test tossicologico eseguito sulla molecola (1 o 0 rispettivamente)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Valutando la presenza di </a:t>
            </a:r>
            <a:r>
              <a:rPr lang="it-IT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lang="it-IT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all’interno del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Le feature non ne presentano (né nel </a:t>
            </a:r>
            <a:r>
              <a:rPr lang="it-I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train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set né il test set)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Le </a:t>
            </a:r>
            <a:r>
              <a:rPr lang="it-I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ne mostrano una discreta presenza (35% nel </a:t>
            </a:r>
            <a:r>
              <a:rPr lang="it-I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train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e 10% nel test)</a:t>
            </a:r>
          </a:p>
        </p:txBody>
      </p:sp>
    </p:spTree>
    <p:extLst>
      <p:ext uri="{BB962C8B-B14F-4D97-AF65-F5344CB8AC3E}">
        <p14:creationId xmlns:p14="http://schemas.microsoft.com/office/powerpoint/2010/main" val="2243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="" xmlns:a16="http://schemas.microsoft.com/office/drawing/2014/main" id="{A9EEA6F2-3B94-4E48-92B7-85D4D727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6106047" cy="1013800"/>
          </a:xfrm>
        </p:spPr>
        <p:txBody>
          <a:bodyPr>
            <a:noAutofit/>
          </a:bodyPr>
          <a:lstStyle/>
          <a:p>
            <a:r>
              <a:rPr lang="it-IT" sz="3000" dirty="0">
                <a:latin typeface="Cambria" panose="02040503050406030204" pitchFamily="18" charset="0"/>
                <a:ea typeface="Cambria" panose="02040503050406030204" pitchFamily="18" charset="0"/>
              </a:rPr>
              <a:t>distribuzione delle etichette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962150"/>
            <a:ext cx="3568707" cy="267653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46" y="1962150"/>
            <a:ext cx="3568707" cy="267653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100" y="1962150"/>
            <a:ext cx="3568707" cy="2676530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1564784" y="5142045"/>
            <a:ext cx="9062429" cy="1123712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 ogni label, la distribuzione delle classi è risultata essere fortemente sbilanciata. </a:t>
            </a:r>
          </a:p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Poiché si tratta di un problema multi-label non è stato possibile effettuare operazioni di under/over-sampling, in quanto avrebbero influito sulle altre classi</a:t>
            </a:r>
          </a:p>
        </p:txBody>
      </p:sp>
    </p:spTree>
    <p:extLst>
      <p:ext uri="{BB962C8B-B14F-4D97-AF65-F5344CB8AC3E}">
        <p14:creationId xmlns:p14="http://schemas.microsoft.com/office/powerpoint/2010/main" val="356461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="" xmlns:a16="http://schemas.microsoft.com/office/drawing/2014/main" id="{A9EEA6F2-3B94-4E48-92B7-85D4D727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3307762" cy="1013800"/>
          </a:xfrm>
        </p:spPr>
        <p:txBody>
          <a:bodyPr>
            <a:noAutofit/>
          </a:bodyPr>
          <a:lstStyle/>
          <a:p>
            <a:r>
              <a:rPr lang="it-IT" sz="3000" dirty="0">
                <a:latin typeface="Cambria" panose="02040503050406030204" pitchFamily="18" charset="0"/>
                <a:ea typeface="Cambria" panose="02040503050406030204" pitchFamily="18" charset="0"/>
              </a:rPr>
              <a:t>correlazione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137272"/>
            <a:ext cx="5875663" cy="4406747"/>
          </a:xfrm>
          <a:prstGeom prst="rect">
            <a:avLst/>
          </a:prstGeom>
        </p:spPr>
      </p:pic>
      <p:sp>
        <p:nvSpPr>
          <p:cNvPr id="6" name="Ovale 5"/>
          <p:cNvSpPr/>
          <p:nvPr/>
        </p:nvSpPr>
        <p:spPr>
          <a:xfrm>
            <a:off x="2192357" y="3888954"/>
            <a:ext cx="616944" cy="627961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1088834" y="2939668"/>
            <a:ext cx="616944" cy="627961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6456855" y="3418104"/>
            <a:ext cx="50778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Queste coppie risultano correlate significativamente poiché gli effetti tossicologici che verificano considerano il medesimo recettore nel complesso o solo parzialmente.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511841"/>
            <a:ext cx="5486411" cy="3657607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6356734" y="2137271"/>
            <a:ext cx="517792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 ogni feature e label è stato valutato con quante altre feature/label fosse altamente correlata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 altamente correlate si considera un valore di correlazione maggiore di 0.90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 possibile notare come alcune feature siano correlate con molte altre feature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5757" y="4442195"/>
            <a:ext cx="1080000" cy="1080000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6456854" y="5641905"/>
            <a:ext cx="5077805" cy="10156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Delle operazioni di 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reduction</a:t>
            </a:r>
            <a:r>
              <a:rPr lang="it-IT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potrebbero migliorare le capacità di generalizzazione del modello</a:t>
            </a:r>
          </a:p>
        </p:txBody>
      </p:sp>
    </p:spTree>
    <p:extLst>
      <p:ext uri="{BB962C8B-B14F-4D97-AF65-F5344CB8AC3E}">
        <p14:creationId xmlns:p14="http://schemas.microsoft.com/office/powerpoint/2010/main" val="140816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/>
      <p:bldP spid="8" grpId="1"/>
      <p:bldP spid="10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="" xmlns:a16="http://schemas.microsoft.com/office/drawing/2014/main" id="{A9EEA6F2-3B94-4E48-92B7-85D4D727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preprocessing</a:t>
            </a:r>
            <a:endParaRPr lang="it-IT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E52E2B75-CA45-4117-A3A1-9E9D32618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2037276"/>
            <a:ext cx="7819856" cy="4401624"/>
          </a:xfrm>
        </p:spPr>
        <p:txBody>
          <a:bodyPr anchor="t" anchorCtr="0">
            <a:norm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it-IT" sz="20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lang="it-IT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delle label sono stati sostituiti con il </a:t>
            </a:r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valore 0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; è stato supposto che tali analisi siano state tralasciate dai ricercatori poiché il risultato sarebbe risultato sicuramente negativo</a:t>
            </a:r>
          </a:p>
          <a:p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rappresentante il </a:t>
            </a:r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nome della molecola 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è stata </a:t>
            </a:r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rimossa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con altra 7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la cui </a:t>
            </a:r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varianza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nel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train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set è </a:t>
            </a:r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nulla</a:t>
            </a:r>
          </a:p>
          <a:p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Sono stati rimossi 425 </a:t>
            </a:r>
            <a:r>
              <a:rPr lang="it-IT" sz="2000" i="1" dirty="0">
                <a:latin typeface="Calibri" panose="020F0502020204030204" pitchFamily="34" charset="0"/>
                <a:cs typeface="Calibri" panose="020F0502020204030204" pitchFamily="34" charset="0"/>
              </a:rPr>
              <a:t>sample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considerati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outliers</a:t>
            </a: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I valori delle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sono stati standardizzati con </a:t>
            </a:r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media nulla 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deviazione standard 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pari a </a:t>
            </a:r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050" y="4204693"/>
            <a:ext cx="1080000" cy="108000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9619163" y="4364043"/>
            <a:ext cx="2025149" cy="2227778"/>
          </a:xfrm>
          <a:prstGeom prst="wedgeRoundRectCallout">
            <a:avLst>
              <a:gd name="adj1" fmla="val -71629"/>
              <a:gd name="adj2" fmla="val -4934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</a:t>
            </a:r>
            <a:r>
              <a:rPr lang="it-IT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 </a:t>
            </a: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 stato considerato </a:t>
            </a:r>
            <a:r>
              <a:rPr lang="it-IT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outlier</a:t>
            </a: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i valori di almeno ¼ delle feature eccedono </a:t>
            </a:r>
            <a:r>
              <a:rPr lang="it-IT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volte lo scarto </a:t>
            </a:r>
            <a:r>
              <a:rPr lang="it-IT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interquantile</a:t>
            </a:r>
            <a:endParaRPr lang="it-IT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30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Dividendi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TM03457464[[fn=Dividendi]]</Template>
  <TotalTime>419</TotalTime>
  <Words>1869</Words>
  <Application>Microsoft Office PowerPoint</Application>
  <PresentationFormat>Widescreen</PresentationFormat>
  <Paragraphs>221</Paragraphs>
  <Slides>22</Slides>
  <Notes>0</Notes>
  <HiddenSlides>8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</vt:lpstr>
      <vt:lpstr>Gill Sans MT</vt:lpstr>
      <vt:lpstr>Wingdings</vt:lpstr>
      <vt:lpstr>Wingdings 2</vt:lpstr>
      <vt:lpstr>Dividendi</vt:lpstr>
      <vt:lpstr>Tox21 grand challenge</vt:lpstr>
      <vt:lpstr>outline</vt:lpstr>
      <vt:lpstr>introduzione</vt:lpstr>
      <vt:lpstr>obiettivi</vt:lpstr>
      <vt:lpstr>analisi del dataset – </vt:lpstr>
      <vt:lpstr>overview</vt:lpstr>
      <vt:lpstr>distribuzione delle etichette</vt:lpstr>
      <vt:lpstr>correlazione</vt:lpstr>
      <vt:lpstr>preprocessing</vt:lpstr>
      <vt:lpstr>Analisi della profondità della rete</vt:lpstr>
      <vt:lpstr>Tecniche di feature reduction</vt:lpstr>
      <vt:lpstr>Analisi della profondità della rete</vt:lpstr>
      <vt:lpstr>Analisi della profondità della rete</vt:lpstr>
      <vt:lpstr>Analisi della profondità della rete</vt:lpstr>
      <vt:lpstr>Ottimizzazione degli iperparametri</vt:lpstr>
      <vt:lpstr>Ottimizzazione degli iperparametri – risultati</vt:lpstr>
      <vt:lpstr>Ottimizzazione degli iperparametri – risultati</vt:lpstr>
      <vt:lpstr>Performance del modello – curve Roc</vt:lpstr>
      <vt:lpstr>Performance del modello – vs stato dell’arte</vt:lpstr>
      <vt:lpstr>Evoluzione della loss durante il train</vt:lpstr>
      <vt:lpstr>conclusioni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Tox21 grand challenge</dc:title>
  <dc:creator>Gian Carlo Papetti</dc:creator>
  <cp:lastModifiedBy>Gian Carlo Papetti</cp:lastModifiedBy>
  <cp:revision>74</cp:revision>
  <dcterms:created xsi:type="dcterms:W3CDTF">2019-12-22T14:06:52Z</dcterms:created>
  <dcterms:modified xsi:type="dcterms:W3CDTF">2020-01-08T10:16:27Z</dcterms:modified>
</cp:coreProperties>
</file>