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07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26469"/>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 Typing Speed Test Using Python</a:t>
            </a:r>
            <a:endParaRPr lang="en-US" sz="5249" dirty="0"/>
          </a:p>
        </p:txBody>
      </p:sp>
      <p:sp>
        <p:nvSpPr>
          <p:cNvPr id="6" name="Text 2"/>
          <p:cNvSpPr/>
          <p:nvPr/>
        </p:nvSpPr>
        <p:spPr>
          <a:xfrm>
            <a:off x="6319599" y="4226123"/>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typing speed test project aims to enhance individual's keyboard proficiency by providing a platform to measure and improve typing speed and accuracy. It fosters efficient communication and productivity in the digital age, emphasizing the importance of fast and precise typing skills for various professional and personal endeavors.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712482"/>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Introduction</a:t>
            </a:r>
            <a:endParaRPr lang="en-US" sz="4374" dirty="0"/>
          </a:p>
        </p:txBody>
      </p:sp>
      <p:sp>
        <p:nvSpPr>
          <p:cNvPr id="6" name="Text 2"/>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Welcome to the Typing Speed Test Project! In this digital era, efficient typing is vital for productivity. Our project offers a user-friendly platform to assess and enhance typing speed and accuracy. Whether for work or personal use, sharpen your keyboard skills here for improved communication and heightened efficiency.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00002E">
              <a:alpha val="75000"/>
            </a:srgbClr>
          </a:solidFill>
          <a:ln w="54054">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3657600" cy="8232338"/>
          </a:xfrm>
          <a:prstGeom prst="rect">
            <a:avLst/>
          </a:prstGeom>
        </p:spPr>
      </p:pic>
      <p:sp>
        <p:nvSpPr>
          <p:cNvPr id="5" name="Text 1"/>
          <p:cNvSpPr/>
          <p:nvPr/>
        </p:nvSpPr>
        <p:spPr>
          <a:xfrm>
            <a:off x="4469011" y="594955"/>
            <a:ext cx="4533900" cy="676275"/>
          </a:xfrm>
          <a:prstGeom prst="rect">
            <a:avLst/>
          </a:prstGeom>
          <a:noFill/>
          <a:ln/>
        </p:spPr>
        <p:txBody>
          <a:bodyPr wrap="none" rtlCol="0" anchor="t"/>
          <a:lstStyle/>
          <a:p>
            <a:pPr marL="0" indent="0">
              <a:lnSpc>
                <a:spcPts val="5325"/>
              </a:lnSpc>
              <a:buNone/>
            </a:pPr>
            <a:r>
              <a:rPr lang="en-US" sz="4260" b="1" dirty="0">
                <a:solidFill>
                  <a:srgbClr val="FFFFFF"/>
                </a:solidFill>
                <a:latin typeface="Nunito" pitchFamily="34" charset="0"/>
                <a:ea typeface="Nunito" pitchFamily="34" charset="-122"/>
                <a:cs typeface="Nunito" pitchFamily="34" charset="-120"/>
              </a:rPr>
              <a:t>Typing Speed Test</a:t>
            </a:r>
            <a:endParaRPr lang="en-US" sz="4260" dirty="0"/>
          </a:p>
        </p:txBody>
      </p:sp>
      <p:sp>
        <p:nvSpPr>
          <p:cNvPr id="6" name="Shape 2"/>
          <p:cNvSpPr/>
          <p:nvPr/>
        </p:nvSpPr>
        <p:spPr>
          <a:xfrm>
            <a:off x="4780121" y="1595795"/>
            <a:ext cx="27027" cy="6041588"/>
          </a:xfrm>
          <a:prstGeom prst="rect">
            <a:avLst/>
          </a:prstGeom>
          <a:solidFill>
            <a:srgbClr val="262654"/>
          </a:solidFill>
          <a:ln/>
        </p:spPr>
      </p:sp>
      <p:sp>
        <p:nvSpPr>
          <p:cNvPr id="7" name="Shape 3"/>
          <p:cNvSpPr/>
          <p:nvPr/>
        </p:nvSpPr>
        <p:spPr>
          <a:xfrm>
            <a:off x="5036999" y="1994595"/>
            <a:ext cx="757357" cy="27027"/>
          </a:xfrm>
          <a:prstGeom prst="rect">
            <a:avLst/>
          </a:prstGeom>
          <a:solidFill>
            <a:srgbClr val="F2B42D"/>
          </a:solidFill>
          <a:ln/>
        </p:spPr>
      </p:sp>
      <p:sp>
        <p:nvSpPr>
          <p:cNvPr id="8" name="Shape 4"/>
          <p:cNvSpPr/>
          <p:nvPr/>
        </p:nvSpPr>
        <p:spPr>
          <a:xfrm>
            <a:off x="4550152" y="1764744"/>
            <a:ext cx="486847" cy="486847"/>
          </a:xfrm>
          <a:prstGeom prst="roundRect">
            <a:avLst>
              <a:gd name="adj" fmla="val 80005"/>
            </a:avLst>
          </a:prstGeom>
          <a:solidFill>
            <a:srgbClr val="00002E"/>
          </a:solidFill>
          <a:ln w="27027">
            <a:solidFill>
              <a:srgbClr val="F2B42D"/>
            </a:solidFill>
            <a:prstDash val="solid"/>
          </a:ln>
        </p:spPr>
      </p:sp>
      <p:sp>
        <p:nvSpPr>
          <p:cNvPr id="9" name="Text 5"/>
          <p:cNvSpPr/>
          <p:nvPr/>
        </p:nvSpPr>
        <p:spPr>
          <a:xfrm>
            <a:off x="4694456" y="1805345"/>
            <a:ext cx="198120" cy="405646"/>
          </a:xfrm>
          <a:prstGeom prst="rect">
            <a:avLst/>
          </a:prstGeom>
          <a:noFill/>
          <a:ln/>
        </p:spPr>
        <p:txBody>
          <a:bodyPr wrap="none" rtlCol="0" anchor="t"/>
          <a:lstStyle/>
          <a:p>
            <a:pPr marL="0" indent="0" algn="ctr">
              <a:lnSpc>
                <a:spcPts val="3195"/>
              </a:lnSpc>
              <a:buNone/>
            </a:pPr>
            <a:r>
              <a:rPr lang="en-US" sz="2556" b="1" dirty="0">
                <a:solidFill>
                  <a:srgbClr val="F2B42D"/>
                </a:solidFill>
                <a:latin typeface="Nunito" pitchFamily="34" charset="0"/>
                <a:ea typeface="Nunito" pitchFamily="34" charset="-122"/>
                <a:cs typeface="Nunito" pitchFamily="34" charset="-120"/>
              </a:rPr>
              <a:t>1</a:t>
            </a:r>
            <a:endParaRPr lang="en-US" sz="2556" dirty="0"/>
          </a:p>
        </p:txBody>
      </p:sp>
      <p:sp>
        <p:nvSpPr>
          <p:cNvPr id="10" name="Text 6"/>
          <p:cNvSpPr/>
          <p:nvPr/>
        </p:nvSpPr>
        <p:spPr>
          <a:xfrm>
            <a:off x="5983605" y="1812131"/>
            <a:ext cx="2163842" cy="338138"/>
          </a:xfrm>
          <a:prstGeom prst="rect">
            <a:avLst/>
          </a:prstGeom>
          <a:noFill/>
          <a:ln/>
        </p:spPr>
        <p:txBody>
          <a:bodyPr wrap="none" rtlCol="0" anchor="t"/>
          <a:lstStyle/>
          <a:p>
            <a:pPr marL="0" indent="0" algn="l">
              <a:lnSpc>
                <a:spcPts val="2662"/>
              </a:lnSpc>
              <a:buNone/>
            </a:pPr>
            <a:r>
              <a:rPr lang="en-US" sz="2130" b="1" dirty="0">
                <a:solidFill>
                  <a:srgbClr val="F2B42D"/>
                </a:solidFill>
                <a:latin typeface="Nunito" pitchFamily="34" charset="0"/>
                <a:ea typeface="Nunito" pitchFamily="34" charset="-122"/>
                <a:cs typeface="Nunito" pitchFamily="34" charset="-120"/>
              </a:rPr>
              <a:t>Overview</a:t>
            </a:r>
            <a:endParaRPr lang="en-US" sz="2130" dirty="0"/>
          </a:p>
        </p:txBody>
      </p:sp>
      <p:sp>
        <p:nvSpPr>
          <p:cNvPr id="11" name="Text 7"/>
          <p:cNvSpPr/>
          <p:nvPr/>
        </p:nvSpPr>
        <p:spPr>
          <a:xfrm>
            <a:off x="5983605" y="2280047"/>
            <a:ext cx="7835384" cy="1038344"/>
          </a:xfrm>
          <a:prstGeom prst="rect">
            <a:avLst/>
          </a:prstGeom>
          <a:noFill/>
          <a:ln/>
        </p:spPr>
        <p:txBody>
          <a:bodyPr wrap="square" rtlCol="0" anchor="t"/>
          <a:lstStyle/>
          <a:p>
            <a:pPr marL="0" indent="0" algn="l">
              <a:lnSpc>
                <a:spcPts val="2726"/>
              </a:lnSpc>
              <a:buNone/>
            </a:pPr>
            <a:r>
              <a:rPr lang="en-US" sz="1704" dirty="0">
                <a:solidFill>
                  <a:srgbClr val="FFFFFF"/>
                </a:solidFill>
                <a:latin typeface="PT Sans" pitchFamily="34" charset="0"/>
                <a:ea typeface="PT Sans" pitchFamily="34" charset="-122"/>
                <a:cs typeface="PT Sans" pitchFamily="34" charset="-120"/>
              </a:rPr>
              <a:t>The Typing Speed Test Project is a user-friendly platform designed to evaluate and improve typing proficiency. Assess your speed and accuracy to enhance productivity in both professional and personal digital communication settings.</a:t>
            </a:r>
            <a:endParaRPr lang="en-US" sz="1704" dirty="0"/>
          </a:p>
        </p:txBody>
      </p:sp>
      <p:sp>
        <p:nvSpPr>
          <p:cNvPr id="12" name="Shape 8"/>
          <p:cNvSpPr/>
          <p:nvPr/>
        </p:nvSpPr>
        <p:spPr>
          <a:xfrm>
            <a:off x="5036999" y="4149864"/>
            <a:ext cx="757357" cy="27027"/>
          </a:xfrm>
          <a:prstGeom prst="rect">
            <a:avLst/>
          </a:prstGeom>
          <a:solidFill>
            <a:srgbClr val="D7425E"/>
          </a:solidFill>
          <a:ln/>
        </p:spPr>
      </p:sp>
      <p:sp>
        <p:nvSpPr>
          <p:cNvPr id="13" name="Shape 9"/>
          <p:cNvSpPr/>
          <p:nvPr/>
        </p:nvSpPr>
        <p:spPr>
          <a:xfrm>
            <a:off x="4550152" y="3920014"/>
            <a:ext cx="486847" cy="486847"/>
          </a:xfrm>
          <a:prstGeom prst="roundRect">
            <a:avLst>
              <a:gd name="adj" fmla="val 80005"/>
            </a:avLst>
          </a:prstGeom>
          <a:solidFill>
            <a:srgbClr val="00002E"/>
          </a:solidFill>
          <a:ln w="27027">
            <a:solidFill>
              <a:srgbClr val="D7425E"/>
            </a:solidFill>
            <a:prstDash val="solid"/>
          </a:ln>
        </p:spPr>
      </p:sp>
      <p:sp>
        <p:nvSpPr>
          <p:cNvPr id="14" name="Text 10"/>
          <p:cNvSpPr/>
          <p:nvPr/>
        </p:nvSpPr>
        <p:spPr>
          <a:xfrm>
            <a:off x="4694456" y="3960614"/>
            <a:ext cx="198120" cy="405646"/>
          </a:xfrm>
          <a:prstGeom prst="rect">
            <a:avLst/>
          </a:prstGeom>
          <a:noFill/>
          <a:ln/>
        </p:spPr>
        <p:txBody>
          <a:bodyPr wrap="none" rtlCol="0" anchor="t"/>
          <a:lstStyle/>
          <a:p>
            <a:pPr marL="0" indent="0" algn="ctr">
              <a:lnSpc>
                <a:spcPts val="3195"/>
              </a:lnSpc>
              <a:buNone/>
            </a:pPr>
            <a:r>
              <a:rPr lang="en-US" sz="2556" b="1" dirty="0">
                <a:solidFill>
                  <a:srgbClr val="D7425E"/>
                </a:solidFill>
                <a:latin typeface="Nunito" pitchFamily="34" charset="0"/>
                <a:ea typeface="Nunito" pitchFamily="34" charset="-122"/>
                <a:cs typeface="Nunito" pitchFamily="34" charset="-120"/>
              </a:rPr>
              <a:t>2</a:t>
            </a:r>
            <a:endParaRPr lang="en-US" sz="2556" dirty="0"/>
          </a:p>
        </p:txBody>
      </p:sp>
      <p:sp>
        <p:nvSpPr>
          <p:cNvPr id="15" name="Text 11"/>
          <p:cNvSpPr/>
          <p:nvPr/>
        </p:nvSpPr>
        <p:spPr>
          <a:xfrm>
            <a:off x="5983605" y="3967401"/>
            <a:ext cx="2163842" cy="338138"/>
          </a:xfrm>
          <a:prstGeom prst="rect">
            <a:avLst/>
          </a:prstGeom>
          <a:noFill/>
          <a:ln/>
        </p:spPr>
        <p:txBody>
          <a:bodyPr wrap="none" rtlCol="0" anchor="t"/>
          <a:lstStyle/>
          <a:p>
            <a:pPr marL="0" indent="0" algn="l">
              <a:lnSpc>
                <a:spcPts val="2662"/>
              </a:lnSpc>
              <a:buNone/>
            </a:pPr>
            <a:r>
              <a:rPr lang="en-US" sz="2130" b="1" dirty="0">
                <a:solidFill>
                  <a:srgbClr val="D7425E"/>
                </a:solidFill>
                <a:latin typeface="Nunito" pitchFamily="34" charset="0"/>
                <a:ea typeface="Nunito" pitchFamily="34" charset="-122"/>
                <a:cs typeface="Nunito" pitchFamily="34" charset="-120"/>
              </a:rPr>
              <a:t>Components</a:t>
            </a:r>
            <a:endParaRPr lang="en-US" sz="2130" dirty="0"/>
          </a:p>
        </p:txBody>
      </p:sp>
      <p:sp>
        <p:nvSpPr>
          <p:cNvPr id="16" name="Text 12"/>
          <p:cNvSpPr/>
          <p:nvPr/>
        </p:nvSpPr>
        <p:spPr>
          <a:xfrm>
            <a:off x="5983605" y="4435316"/>
            <a:ext cx="7835384" cy="692229"/>
          </a:xfrm>
          <a:prstGeom prst="rect">
            <a:avLst/>
          </a:prstGeom>
          <a:noFill/>
          <a:ln/>
        </p:spPr>
        <p:txBody>
          <a:bodyPr wrap="square" rtlCol="0" anchor="t"/>
          <a:lstStyle/>
          <a:p>
            <a:pPr marL="0" indent="0" algn="l">
              <a:lnSpc>
                <a:spcPts val="2726"/>
              </a:lnSpc>
              <a:buNone/>
            </a:pPr>
            <a:r>
              <a:rPr lang="en-US" sz="1704" dirty="0">
                <a:solidFill>
                  <a:srgbClr val="FFFFFF"/>
                </a:solidFill>
                <a:latin typeface="PT Sans" pitchFamily="34" charset="0"/>
                <a:ea typeface="PT Sans" pitchFamily="34" charset="-122"/>
                <a:cs typeface="PT Sans" pitchFamily="34" charset="-120"/>
              </a:rPr>
              <a:t>It includes user interface, typing algorithms, performance analytics, and diverse exercises, fostering continual improvement in typing speed and accuracy.</a:t>
            </a:r>
            <a:endParaRPr lang="en-US" sz="1704" dirty="0"/>
          </a:p>
        </p:txBody>
      </p:sp>
      <p:sp>
        <p:nvSpPr>
          <p:cNvPr id="17" name="Shape 13"/>
          <p:cNvSpPr/>
          <p:nvPr/>
        </p:nvSpPr>
        <p:spPr>
          <a:xfrm>
            <a:off x="5036999" y="6097250"/>
            <a:ext cx="757357" cy="27027"/>
          </a:xfrm>
          <a:prstGeom prst="rect">
            <a:avLst/>
          </a:prstGeom>
          <a:solidFill>
            <a:srgbClr val="DD785E"/>
          </a:solidFill>
          <a:ln/>
        </p:spPr>
      </p:sp>
      <p:sp>
        <p:nvSpPr>
          <p:cNvPr id="18" name="Shape 14"/>
          <p:cNvSpPr/>
          <p:nvPr/>
        </p:nvSpPr>
        <p:spPr>
          <a:xfrm>
            <a:off x="4550152" y="5867400"/>
            <a:ext cx="486847" cy="486847"/>
          </a:xfrm>
          <a:prstGeom prst="roundRect">
            <a:avLst>
              <a:gd name="adj" fmla="val 80005"/>
            </a:avLst>
          </a:prstGeom>
          <a:solidFill>
            <a:srgbClr val="00002E"/>
          </a:solidFill>
          <a:ln w="27027">
            <a:solidFill>
              <a:srgbClr val="DD785E"/>
            </a:solidFill>
            <a:prstDash val="solid"/>
          </a:ln>
        </p:spPr>
      </p:sp>
      <p:sp>
        <p:nvSpPr>
          <p:cNvPr id="19" name="Text 15"/>
          <p:cNvSpPr/>
          <p:nvPr/>
        </p:nvSpPr>
        <p:spPr>
          <a:xfrm>
            <a:off x="4694456" y="5908000"/>
            <a:ext cx="198120" cy="405646"/>
          </a:xfrm>
          <a:prstGeom prst="rect">
            <a:avLst/>
          </a:prstGeom>
          <a:noFill/>
          <a:ln/>
        </p:spPr>
        <p:txBody>
          <a:bodyPr wrap="none" rtlCol="0" anchor="t"/>
          <a:lstStyle/>
          <a:p>
            <a:pPr marL="0" indent="0" algn="ctr">
              <a:lnSpc>
                <a:spcPts val="3195"/>
              </a:lnSpc>
              <a:buNone/>
            </a:pPr>
            <a:r>
              <a:rPr lang="en-US" sz="2556" b="1" dirty="0">
                <a:solidFill>
                  <a:srgbClr val="DD785E"/>
                </a:solidFill>
                <a:latin typeface="Nunito" pitchFamily="34" charset="0"/>
                <a:ea typeface="Nunito" pitchFamily="34" charset="-122"/>
                <a:cs typeface="Nunito" pitchFamily="34" charset="-120"/>
              </a:rPr>
              <a:t>3</a:t>
            </a:r>
            <a:endParaRPr lang="en-US" sz="2556" dirty="0"/>
          </a:p>
        </p:txBody>
      </p:sp>
      <p:sp>
        <p:nvSpPr>
          <p:cNvPr id="20" name="Text 16"/>
          <p:cNvSpPr/>
          <p:nvPr/>
        </p:nvSpPr>
        <p:spPr>
          <a:xfrm>
            <a:off x="5983605" y="5914787"/>
            <a:ext cx="2163842" cy="338138"/>
          </a:xfrm>
          <a:prstGeom prst="rect">
            <a:avLst/>
          </a:prstGeom>
          <a:noFill/>
          <a:ln/>
        </p:spPr>
        <p:txBody>
          <a:bodyPr wrap="none" rtlCol="0" anchor="t"/>
          <a:lstStyle/>
          <a:p>
            <a:pPr marL="0" indent="0" algn="l">
              <a:lnSpc>
                <a:spcPts val="2662"/>
              </a:lnSpc>
              <a:buNone/>
            </a:pPr>
            <a:r>
              <a:rPr lang="en-US" sz="2130" b="1" dirty="0">
                <a:solidFill>
                  <a:srgbClr val="DD785E"/>
                </a:solidFill>
                <a:latin typeface="Nunito" pitchFamily="34" charset="0"/>
                <a:ea typeface="Nunito" pitchFamily="34" charset="-122"/>
                <a:cs typeface="Nunito" pitchFamily="34" charset="-120"/>
              </a:rPr>
              <a:t>Methodology</a:t>
            </a:r>
            <a:endParaRPr lang="en-US" sz="2130" dirty="0"/>
          </a:p>
        </p:txBody>
      </p:sp>
      <p:sp>
        <p:nvSpPr>
          <p:cNvPr id="21" name="Text 17"/>
          <p:cNvSpPr/>
          <p:nvPr/>
        </p:nvSpPr>
        <p:spPr>
          <a:xfrm>
            <a:off x="5983605" y="6382702"/>
            <a:ext cx="7835384" cy="1038344"/>
          </a:xfrm>
          <a:prstGeom prst="rect">
            <a:avLst/>
          </a:prstGeom>
          <a:noFill/>
          <a:ln/>
        </p:spPr>
        <p:txBody>
          <a:bodyPr wrap="square" rtlCol="0" anchor="t"/>
          <a:lstStyle/>
          <a:p>
            <a:pPr marL="0" indent="0" algn="l">
              <a:lnSpc>
                <a:spcPts val="2726"/>
              </a:lnSpc>
              <a:buNone/>
            </a:pPr>
            <a:r>
              <a:rPr lang="en-US" sz="1704" dirty="0">
                <a:solidFill>
                  <a:srgbClr val="FFFFFF"/>
                </a:solidFill>
                <a:latin typeface="PT Sans" pitchFamily="34" charset="0"/>
                <a:ea typeface="PT Sans" pitchFamily="34" charset="-122"/>
                <a:cs typeface="PT Sans" pitchFamily="34" charset="-120"/>
              </a:rPr>
              <a:t>Utilizing algorithmic typing assessments, the methodology measures speed and accuracy, tailors exercises, and provides real-time feedback, optimizing user proficiency.</a:t>
            </a:r>
            <a:endParaRPr lang="en-US" sz="170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975247"/>
            <a:ext cx="969264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Software and Hardware Requirements</a:t>
            </a:r>
            <a:endParaRPr lang="en-US" sz="4374" dirty="0"/>
          </a:p>
        </p:txBody>
      </p:sp>
      <p:sp>
        <p:nvSpPr>
          <p:cNvPr id="5" name="Shape 2"/>
          <p:cNvSpPr/>
          <p:nvPr/>
        </p:nvSpPr>
        <p:spPr>
          <a:xfrm>
            <a:off x="2348389" y="3113961"/>
            <a:ext cx="4855726" cy="2535079"/>
          </a:xfrm>
          <a:prstGeom prst="roundRect">
            <a:avLst>
              <a:gd name="adj" fmla="val 15777"/>
            </a:avLst>
          </a:prstGeom>
          <a:solidFill>
            <a:srgbClr val="00002E"/>
          </a:solidFill>
          <a:ln w="27742">
            <a:solidFill>
              <a:srgbClr val="F2B42D"/>
            </a:solidFill>
            <a:prstDash val="solid"/>
          </a:ln>
        </p:spPr>
      </p:sp>
      <p:sp>
        <p:nvSpPr>
          <p:cNvPr id="6" name="Text 3"/>
          <p:cNvSpPr/>
          <p:nvPr/>
        </p:nvSpPr>
        <p:spPr>
          <a:xfrm>
            <a:off x="2598301" y="3363873"/>
            <a:ext cx="22219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Software</a:t>
            </a:r>
            <a:endParaRPr lang="en-US" sz="2187" dirty="0"/>
          </a:p>
        </p:txBody>
      </p:sp>
      <p:sp>
        <p:nvSpPr>
          <p:cNvPr id="7" name="Text 4"/>
          <p:cNvSpPr/>
          <p:nvPr/>
        </p:nvSpPr>
        <p:spPr>
          <a:xfrm>
            <a:off x="2598301" y="3844290"/>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 develop a typing speed test using Python, we will need Windows 7 or more, Python 3.x,  Visual Studio.</a:t>
            </a:r>
            <a:endParaRPr lang="en-US" sz="1750" dirty="0"/>
          </a:p>
        </p:txBody>
      </p:sp>
      <p:sp>
        <p:nvSpPr>
          <p:cNvPr id="8" name="Shape 5"/>
          <p:cNvSpPr/>
          <p:nvPr/>
        </p:nvSpPr>
        <p:spPr>
          <a:xfrm>
            <a:off x="7426285" y="3113961"/>
            <a:ext cx="4855726" cy="2535079"/>
          </a:xfrm>
          <a:prstGeom prst="roundRect">
            <a:avLst>
              <a:gd name="adj" fmla="val 15777"/>
            </a:avLst>
          </a:prstGeom>
          <a:solidFill>
            <a:srgbClr val="00002E"/>
          </a:solidFill>
          <a:ln w="27742">
            <a:solidFill>
              <a:srgbClr val="D7425E"/>
            </a:solidFill>
            <a:prstDash val="solid"/>
          </a:ln>
        </p:spPr>
      </p:sp>
      <p:sp>
        <p:nvSpPr>
          <p:cNvPr id="9" name="Text 6"/>
          <p:cNvSpPr/>
          <p:nvPr/>
        </p:nvSpPr>
        <p:spPr>
          <a:xfrm>
            <a:off x="7676198" y="3363873"/>
            <a:ext cx="2221944"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Hardware</a:t>
            </a:r>
            <a:endParaRPr lang="en-US" sz="2187" dirty="0"/>
          </a:p>
        </p:txBody>
      </p:sp>
      <p:sp>
        <p:nvSpPr>
          <p:cNvPr id="10" name="Text 7"/>
          <p:cNvSpPr/>
          <p:nvPr/>
        </p:nvSpPr>
        <p:spPr>
          <a:xfrm>
            <a:off x="7676198" y="3844290"/>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 develop a typing speed test using python, we will need minimum RAM- 4GB, minimum ROM-256GB,  Keyboard for input and display for output result.</a:t>
            </a:r>
            <a:endParaRPr lang="en-US" sz="1750" dirty="0"/>
          </a:p>
        </p:txBody>
      </p:sp>
      <p:sp>
        <p:nvSpPr>
          <p:cNvPr id="11" name="Text 8"/>
          <p:cNvSpPr/>
          <p:nvPr/>
        </p:nvSpPr>
        <p:spPr>
          <a:xfrm>
            <a:off x="7676198" y="5043726"/>
            <a:ext cx="4355902" cy="355402"/>
          </a:xfrm>
          <a:prstGeom prst="rect">
            <a:avLst/>
          </a:prstGeom>
          <a:noFill/>
          <a:ln/>
        </p:spPr>
        <p:txBody>
          <a:bodyPr wrap="none" rtlCol="0" anchor="t"/>
          <a:lstStyle/>
          <a:p>
            <a:pPr marL="0" indent="0">
              <a:lnSpc>
                <a:spcPts val="2799"/>
              </a:lnSpc>
              <a:buNone/>
            </a:pPr>
            <a:endParaRPr lang="en-US" sz="1750" dirty="0"/>
          </a:p>
        </p:txBody>
      </p:sp>
      <p:sp>
        <p:nvSpPr>
          <p:cNvPr id="12" name="Text 9"/>
          <p:cNvSpPr/>
          <p:nvPr/>
        </p:nvSpPr>
        <p:spPr>
          <a:xfrm>
            <a:off x="2348389" y="5898952"/>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   </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790218"/>
            <a:ext cx="80772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Features of the Python Program</a:t>
            </a:r>
            <a:endParaRPr lang="en-US" sz="4374" dirty="0"/>
          </a:p>
        </p:txBody>
      </p:sp>
      <p:sp>
        <p:nvSpPr>
          <p:cNvPr id="5" name="Shape 2"/>
          <p:cNvSpPr/>
          <p:nvPr/>
        </p:nvSpPr>
        <p:spPr>
          <a:xfrm>
            <a:off x="2348389" y="1928932"/>
            <a:ext cx="3088958" cy="1909048"/>
          </a:xfrm>
          <a:prstGeom prst="roundRect">
            <a:avLst>
              <a:gd name="adj" fmla="val 20951"/>
            </a:avLst>
          </a:prstGeom>
          <a:noFill/>
          <a:ln w="27742">
            <a:solidFill>
              <a:srgbClr val="F2B42D"/>
            </a:solidFill>
            <a:prstDash val="solid"/>
          </a:ln>
        </p:spPr>
      </p:sp>
      <p:pic>
        <p:nvPicPr>
          <p:cNvPr id="6" name="Image 1" descr="preencoded.png"/>
          <p:cNvPicPr>
            <a:picLocks noChangeAspect="1"/>
          </p:cNvPicPr>
          <p:nvPr/>
        </p:nvPicPr>
        <p:blipFill>
          <a:blip r:embed="rId4"/>
          <a:stretch>
            <a:fillRect/>
          </a:stretch>
        </p:blipFill>
        <p:spPr>
          <a:xfrm>
            <a:off x="2376130" y="1956673"/>
            <a:ext cx="3033474" cy="1853565"/>
          </a:xfrm>
          <a:prstGeom prst="rect">
            <a:avLst/>
          </a:prstGeom>
        </p:spPr>
      </p:pic>
      <p:sp>
        <p:nvSpPr>
          <p:cNvPr id="7" name="Text 3"/>
          <p:cNvSpPr/>
          <p:nvPr/>
        </p:nvSpPr>
        <p:spPr>
          <a:xfrm>
            <a:off x="2348389" y="4115633"/>
            <a:ext cx="278130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User Interface Design</a:t>
            </a:r>
            <a:endParaRPr lang="en-US" sz="2187" dirty="0"/>
          </a:p>
        </p:txBody>
      </p:sp>
      <p:sp>
        <p:nvSpPr>
          <p:cNvPr id="8" name="Text 4"/>
          <p:cNvSpPr/>
          <p:nvPr/>
        </p:nvSpPr>
        <p:spPr>
          <a:xfrm>
            <a:off x="2348389" y="4596051"/>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Utilize Pygame's graphics and event handling to create an engaging interface, enhancing the user experience and visual appeal for presentations.</a:t>
            </a:r>
            <a:endParaRPr lang="en-US" sz="1750" dirty="0"/>
          </a:p>
        </p:txBody>
      </p:sp>
      <p:sp>
        <p:nvSpPr>
          <p:cNvPr id="9" name="Shape 5"/>
          <p:cNvSpPr/>
          <p:nvPr/>
        </p:nvSpPr>
        <p:spPr>
          <a:xfrm>
            <a:off x="5770602" y="1928932"/>
            <a:ext cx="3088958" cy="1909048"/>
          </a:xfrm>
          <a:prstGeom prst="roundRect">
            <a:avLst>
              <a:gd name="adj" fmla="val 20951"/>
            </a:avLst>
          </a:prstGeom>
          <a:noFill/>
          <a:ln w="27742">
            <a:solidFill>
              <a:srgbClr val="D7425E"/>
            </a:solidFill>
            <a:prstDash val="solid"/>
          </a:ln>
        </p:spPr>
      </p:sp>
      <p:pic>
        <p:nvPicPr>
          <p:cNvPr id="10" name="Image 2" descr="preencoded.png"/>
          <p:cNvPicPr>
            <a:picLocks noChangeAspect="1"/>
          </p:cNvPicPr>
          <p:nvPr/>
        </p:nvPicPr>
        <p:blipFill>
          <a:blip r:embed="rId5"/>
          <a:stretch>
            <a:fillRect/>
          </a:stretch>
        </p:blipFill>
        <p:spPr>
          <a:xfrm>
            <a:off x="5798344" y="1956673"/>
            <a:ext cx="3033474" cy="1853565"/>
          </a:xfrm>
          <a:prstGeom prst="rect">
            <a:avLst/>
          </a:prstGeom>
        </p:spPr>
      </p:pic>
      <p:sp>
        <p:nvSpPr>
          <p:cNvPr id="11" name="Text 6"/>
          <p:cNvSpPr/>
          <p:nvPr/>
        </p:nvSpPr>
        <p:spPr>
          <a:xfrm>
            <a:off x="5770602" y="4115633"/>
            <a:ext cx="3088958" cy="694373"/>
          </a:xfrm>
          <a:prstGeom prst="rect">
            <a:avLst/>
          </a:prstGeom>
          <a:noFill/>
          <a:ln/>
        </p:spPr>
        <p:txBody>
          <a:bodyPr wrap="squar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Timing and Accuracy Calculation</a:t>
            </a:r>
            <a:endParaRPr lang="en-US" sz="2187" dirty="0"/>
          </a:p>
        </p:txBody>
      </p:sp>
      <p:sp>
        <p:nvSpPr>
          <p:cNvPr id="12" name="Text 7"/>
          <p:cNvSpPr/>
          <p:nvPr/>
        </p:nvSpPr>
        <p:spPr>
          <a:xfrm>
            <a:off x="5770602" y="4943237"/>
            <a:ext cx="3088958"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Record the time it takes to complete a test and evaluate accuracy by comparing user input to the expected result, providing insightful performance metrics.</a:t>
            </a:r>
            <a:endParaRPr lang="en-US" sz="1750" dirty="0"/>
          </a:p>
        </p:txBody>
      </p:sp>
      <p:sp>
        <p:nvSpPr>
          <p:cNvPr id="13" name="Shape 8"/>
          <p:cNvSpPr/>
          <p:nvPr/>
        </p:nvSpPr>
        <p:spPr>
          <a:xfrm>
            <a:off x="9192816" y="1928932"/>
            <a:ext cx="3089077" cy="1909167"/>
          </a:xfrm>
          <a:prstGeom prst="roundRect">
            <a:avLst>
              <a:gd name="adj" fmla="val 20949"/>
            </a:avLst>
          </a:prstGeom>
          <a:noFill/>
          <a:ln w="27742">
            <a:solidFill>
              <a:srgbClr val="DD785E"/>
            </a:solidFill>
            <a:prstDash val="solid"/>
          </a:ln>
        </p:spPr>
      </p:sp>
      <p:pic>
        <p:nvPicPr>
          <p:cNvPr id="14" name="Image 3" descr="preencoded.png"/>
          <p:cNvPicPr>
            <a:picLocks noChangeAspect="1"/>
          </p:cNvPicPr>
          <p:nvPr/>
        </p:nvPicPr>
        <p:blipFill>
          <a:blip r:embed="rId6"/>
          <a:stretch>
            <a:fillRect/>
          </a:stretch>
        </p:blipFill>
        <p:spPr>
          <a:xfrm>
            <a:off x="9220557" y="1956673"/>
            <a:ext cx="3033593" cy="1853684"/>
          </a:xfrm>
          <a:prstGeom prst="rect">
            <a:avLst/>
          </a:prstGeom>
        </p:spPr>
      </p:pic>
      <p:sp>
        <p:nvSpPr>
          <p:cNvPr id="15" name="Text 9"/>
          <p:cNvSpPr/>
          <p:nvPr/>
        </p:nvSpPr>
        <p:spPr>
          <a:xfrm>
            <a:off x="9192816" y="4115753"/>
            <a:ext cx="233172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Display of Results</a:t>
            </a:r>
            <a:endParaRPr lang="en-US" sz="2187" dirty="0"/>
          </a:p>
        </p:txBody>
      </p:sp>
      <p:sp>
        <p:nvSpPr>
          <p:cNvPr id="16" name="Text 10"/>
          <p:cNvSpPr/>
          <p:nvPr/>
        </p:nvSpPr>
        <p:spPr>
          <a:xfrm>
            <a:off x="9192816" y="4596170"/>
            <a:ext cx="3089077" cy="284321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Present comprehensive typing results post-test completion. Showcase metrics like words per minute (WPM), accuracy percentage, and completion time, offering users valuable insights into their typing proficiency and progress.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1466969"/>
            <a:ext cx="75438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Benefits of Typing Speed Test</a:t>
            </a:r>
            <a:endParaRPr lang="en-US" sz="4374" dirty="0"/>
          </a:p>
        </p:txBody>
      </p:sp>
      <p:sp>
        <p:nvSpPr>
          <p:cNvPr id="7" name="Shape 3"/>
          <p:cNvSpPr/>
          <p:nvPr/>
        </p:nvSpPr>
        <p:spPr>
          <a:xfrm>
            <a:off x="2348389" y="2668191"/>
            <a:ext cx="499943" cy="499943"/>
          </a:xfrm>
          <a:prstGeom prst="roundRect">
            <a:avLst>
              <a:gd name="adj" fmla="val 80001"/>
            </a:avLst>
          </a:prstGeom>
          <a:solidFill>
            <a:srgbClr val="00002E"/>
          </a:solidFill>
          <a:ln w="27742">
            <a:solidFill>
              <a:srgbClr val="F2B42D"/>
            </a:solidFill>
            <a:prstDash val="solid"/>
          </a:ln>
        </p:spPr>
      </p:sp>
      <p:sp>
        <p:nvSpPr>
          <p:cNvPr id="8" name="Text 4"/>
          <p:cNvSpPr/>
          <p:nvPr/>
        </p:nvSpPr>
        <p:spPr>
          <a:xfrm>
            <a:off x="2499241" y="2709863"/>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2744510"/>
            <a:ext cx="2440900"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Enhancing Typing Skills</a:t>
            </a:r>
            <a:endParaRPr lang="en-US" sz="2187" dirty="0"/>
          </a:p>
        </p:txBody>
      </p:sp>
      <p:sp>
        <p:nvSpPr>
          <p:cNvPr id="10" name="Text 6"/>
          <p:cNvSpPr/>
          <p:nvPr/>
        </p:nvSpPr>
        <p:spPr>
          <a:xfrm>
            <a:off x="3070503" y="3572113"/>
            <a:ext cx="2440900"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Elevate typing proficiency through systematic typing speed tests. Track progress, identify weaknesses, and improve speed and accuracy with targeted exercises and feedback.</a:t>
            </a:r>
            <a:endParaRPr lang="en-US" sz="1750" dirty="0"/>
          </a:p>
        </p:txBody>
      </p:sp>
      <p:sp>
        <p:nvSpPr>
          <p:cNvPr id="11" name="Shape 7"/>
          <p:cNvSpPr/>
          <p:nvPr/>
        </p:nvSpPr>
        <p:spPr>
          <a:xfrm>
            <a:off x="5733574" y="2668191"/>
            <a:ext cx="499943" cy="499943"/>
          </a:xfrm>
          <a:prstGeom prst="roundRect">
            <a:avLst>
              <a:gd name="adj" fmla="val 80001"/>
            </a:avLst>
          </a:prstGeom>
          <a:solidFill>
            <a:srgbClr val="00002E"/>
          </a:solidFill>
          <a:ln w="27742">
            <a:solidFill>
              <a:srgbClr val="D7425E"/>
            </a:solidFill>
            <a:prstDash val="solid"/>
          </a:ln>
        </p:spPr>
      </p:sp>
      <p:sp>
        <p:nvSpPr>
          <p:cNvPr id="12" name="Text 8"/>
          <p:cNvSpPr/>
          <p:nvPr/>
        </p:nvSpPr>
        <p:spPr>
          <a:xfrm>
            <a:off x="5884426" y="2709863"/>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6455688" y="2744510"/>
            <a:ext cx="2440900"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Improving Productivity</a:t>
            </a:r>
            <a:endParaRPr lang="en-US" sz="2187" dirty="0"/>
          </a:p>
        </p:txBody>
      </p:sp>
      <p:sp>
        <p:nvSpPr>
          <p:cNvPr id="14" name="Text 10"/>
          <p:cNvSpPr/>
          <p:nvPr/>
        </p:nvSpPr>
        <p:spPr>
          <a:xfrm>
            <a:off x="6455688" y="3572113"/>
            <a:ext cx="2440900"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Enhance keyboard efficiency, reduce task completion times, and boost overall work output through consistent practice and improvement.</a:t>
            </a:r>
            <a:endParaRPr lang="en-US" sz="1750" dirty="0"/>
          </a:p>
        </p:txBody>
      </p:sp>
      <p:sp>
        <p:nvSpPr>
          <p:cNvPr id="15" name="Shape 11"/>
          <p:cNvSpPr/>
          <p:nvPr/>
        </p:nvSpPr>
        <p:spPr>
          <a:xfrm>
            <a:off x="9118759" y="2668191"/>
            <a:ext cx="499943" cy="499943"/>
          </a:xfrm>
          <a:prstGeom prst="roundRect">
            <a:avLst>
              <a:gd name="adj" fmla="val 80001"/>
            </a:avLst>
          </a:prstGeom>
          <a:solidFill>
            <a:srgbClr val="00002E"/>
          </a:solidFill>
          <a:ln w="27742">
            <a:solidFill>
              <a:srgbClr val="DD785E"/>
            </a:solidFill>
            <a:prstDash val="solid"/>
          </a:ln>
        </p:spPr>
      </p:sp>
      <p:sp>
        <p:nvSpPr>
          <p:cNvPr id="16" name="Text 12"/>
          <p:cNvSpPr/>
          <p:nvPr/>
        </p:nvSpPr>
        <p:spPr>
          <a:xfrm>
            <a:off x="9269611" y="2709863"/>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7" name="Text 13"/>
          <p:cNvSpPr/>
          <p:nvPr/>
        </p:nvSpPr>
        <p:spPr>
          <a:xfrm>
            <a:off x="9840873" y="2744510"/>
            <a:ext cx="2440900" cy="1041559"/>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Assessing Progress and Setting Goals</a:t>
            </a:r>
            <a:endParaRPr lang="en-US" sz="2187" dirty="0"/>
          </a:p>
        </p:txBody>
      </p:sp>
      <p:sp>
        <p:nvSpPr>
          <p:cNvPr id="18" name="Text 14"/>
          <p:cNvSpPr/>
          <p:nvPr/>
        </p:nvSpPr>
        <p:spPr>
          <a:xfrm>
            <a:off x="9840873" y="3919299"/>
            <a:ext cx="2440900"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Evaluate progress, set achievable goals, and enhance typing skills with the typing speed test. Track advancements for continuous improvement and increased efficiency.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12589"/>
            <a:ext cx="79857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Future Scope of the Typing Test</a:t>
            </a:r>
            <a:endParaRPr lang="en-US" sz="4374" dirty="0"/>
          </a:p>
        </p:txBody>
      </p:sp>
      <p:sp>
        <p:nvSpPr>
          <p:cNvPr id="6" name="Shape 2"/>
          <p:cNvSpPr/>
          <p:nvPr/>
        </p:nvSpPr>
        <p:spPr>
          <a:xfrm>
            <a:off x="4810244" y="1740218"/>
            <a:ext cx="27742" cy="5776793"/>
          </a:xfrm>
          <a:prstGeom prst="rect">
            <a:avLst/>
          </a:prstGeom>
          <a:solidFill>
            <a:srgbClr val="262654"/>
          </a:solidFill>
          <a:ln/>
        </p:spPr>
      </p:sp>
      <p:sp>
        <p:nvSpPr>
          <p:cNvPr id="7" name="Shape 3"/>
          <p:cNvSpPr/>
          <p:nvPr/>
        </p:nvSpPr>
        <p:spPr>
          <a:xfrm>
            <a:off x="5074027" y="2149852"/>
            <a:ext cx="777597" cy="27742"/>
          </a:xfrm>
          <a:prstGeom prst="rect">
            <a:avLst/>
          </a:prstGeom>
          <a:solidFill>
            <a:srgbClr val="F2B42D"/>
          </a:solidFill>
          <a:ln/>
        </p:spPr>
      </p:sp>
      <p:sp>
        <p:nvSpPr>
          <p:cNvPr id="8" name="Shape 4"/>
          <p:cNvSpPr/>
          <p:nvPr/>
        </p:nvSpPr>
        <p:spPr>
          <a:xfrm>
            <a:off x="4574084" y="1913811"/>
            <a:ext cx="499943" cy="499943"/>
          </a:xfrm>
          <a:prstGeom prst="roundRect">
            <a:avLst>
              <a:gd name="adj" fmla="val 80001"/>
            </a:avLst>
          </a:prstGeom>
          <a:solidFill>
            <a:srgbClr val="00002E"/>
          </a:solidFill>
          <a:ln w="27742">
            <a:solidFill>
              <a:srgbClr val="F2B42D"/>
            </a:solidFill>
            <a:prstDash val="solid"/>
          </a:ln>
        </p:spPr>
      </p:sp>
      <p:sp>
        <p:nvSpPr>
          <p:cNvPr id="9" name="Text 5"/>
          <p:cNvSpPr/>
          <p:nvPr/>
        </p:nvSpPr>
        <p:spPr>
          <a:xfrm>
            <a:off x="4724936" y="1955483"/>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10" name="Text 6"/>
          <p:cNvSpPr/>
          <p:nvPr/>
        </p:nvSpPr>
        <p:spPr>
          <a:xfrm>
            <a:off x="6046113" y="1962388"/>
            <a:ext cx="413004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Artificial Intelligence Integration</a:t>
            </a:r>
            <a:endParaRPr lang="en-US" sz="2187" dirty="0"/>
          </a:p>
        </p:txBody>
      </p:sp>
      <p:sp>
        <p:nvSpPr>
          <p:cNvPr id="11" name="Text 7"/>
          <p:cNvSpPr/>
          <p:nvPr/>
        </p:nvSpPr>
        <p:spPr>
          <a:xfrm>
            <a:off x="6046113" y="2442805"/>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Explore the future of typing speed tests with AI integration, enabling personalized feedback and adaptive learning.</a:t>
            </a:r>
            <a:endParaRPr lang="en-US" sz="1750" dirty="0"/>
          </a:p>
        </p:txBody>
      </p:sp>
      <p:sp>
        <p:nvSpPr>
          <p:cNvPr id="12" name="Shape 8"/>
          <p:cNvSpPr/>
          <p:nvPr/>
        </p:nvSpPr>
        <p:spPr>
          <a:xfrm>
            <a:off x="5074027" y="4149507"/>
            <a:ext cx="777597" cy="27742"/>
          </a:xfrm>
          <a:prstGeom prst="rect">
            <a:avLst/>
          </a:prstGeom>
          <a:solidFill>
            <a:srgbClr val="D7425E"/>
          </a:solidFill>
          <a:ln/>
        </p:spPr>
      </p:sp>
      <p:sp>
        <p:nvSpPr>
          <p:cNvPr id="13" name="Shape 9"/>
          <p:cNvSpPr/>
          <p:nvPr/>
        </p:nvSpPr>
        <p:spPr>
          <a:xfrm>
            <a:off x="4574084" y="3913465"/>
            <a:ext cx="499943" cy="499943"/>
          </a:xfrm>
          <a:prstGeom prst="roundRect">
            <a:avLst>
              <a:gd name="adj" fmla="val 80001"/>
            </a:avLst>
          </a:prstGeom>
          <a:solidFill>
            <a:srgbClr val="00002E"/>
          </a:solidFill>
          <a:ln w="27742">
            <a:solidFill>
              <a:srgbClr val="D7425E"/>
            </a:solidFill>
            <a:prstDash val="solid"/>
          </a:ln>
        </p:spPr>
      </p:sp>
      <p:sp>
        <p:nvSpPr>
          <p:cNvPr id="14" name="Text 10"/>
          <p:cNvSpPr/>
          <p:nvPr/>
        </p:nvSpPr>
        <p:spPr>
          <a:xfrm>
            <a:off x="4724936" y="3955137"/>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5" name="Text 11"/>
          <p:cNvSpPr/>
          <p:nvPr/>
        </p:nvSpPr>
        <p:spPr>
          <a:xfrm>
            <a:off x="6046113" y="3962043"/>
            <a:ext cx="308610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Multi-language Support</a:t>
            </a:r>
            <a:endParaRPr lang="en-US" sz="2187" dirty="0"/>
          </a:p>
        </p:txBody>
      </p:sp>
      <p:sp>
        <p:nvSpPr>
          <p:cNvPr id="16" name="Text 12"/>
          <p:cNvSpPr/>
          <p:nvPr/>
        </p:nvSpPr>
        <p:spPr>
          <a:xfrm>
            <a:off x="6046113" y="4442460"/>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Discover how typing speed tests can expand their offerings by incorporating support for multiple languages.</a:t>
            </a:r>
            <a:endParaRPr lang="en-US" sz="1750" dirty="0"/>
          </a:p>
        </p:txBody>
      </p:sp>
      <p:sp>
        <p:nvSpPr>
          <p:cNvPr id="17" name="Shape 13"/>
          <p:cNvSpPr/>
          <p:nvPr/>
        </p:nvSpPr>
        <p:spPr>
          <a:xfrm>
            <a:off x="5074027" y="6149161"/>
            <a:ext cx="777597" cy="27742"/>
          </a:xfrm>
          <a:prstGeom prst="rect">
            <a:avLst/>
          </a:prstGeom>
          <a:solidFill>
            <a:srgbClr val="DD785E"/>
          </a:solidFill>
          <a:ln/>
        </p:spPr>
      </p:sp>
      <p:sp>
        <p:nvSpPr>
          <p:cNvPr id="18" name="Shape 14"/>
          <p:cNvSpPr/>
          <p:nvPr/>
        </p:nvSpPr>
        <p:spPr>
          <a:xfrm>
            <a:off x="4574084" y="5913120"/>
            <a:ext cx="499943" cy="499943"/>
          </a:xfrm>
          <a:prstGeom prst="roundRect">
            <a:avLst>
              <a:gd name="adj" fmla="val 80001"/>
            </a:avLst>
          </a:prstGeom>
          <a:solidFill>
            <a:srgbClr val="00002E"/>
          </a:solidFill>
          <a:ln w="27742">
            <a:solidFill>
              <a:srgbClr val="DD785E"/>
            </a:solidFill>
            <a:prstDash val="solid"/>
          </a:ln>
        </p:spPr>
      </p:sp>
      <p:sp>
        <p:nvSpPr>
          <p:cNvPr id="19" name="Text 15"/>
          <p:cNvSpPr/>
          <p:nvPr/>
        </p:nvSpPr>
        <p:spPr>
          <a:xfrm>
            <a:off x="4724936" y="5954792"/>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20" name="Text 16"/>
          <p:cNvSpPr/>
          <p:nvPr/>
        </p:nvSpPr>
        <p:spPr>
          <a:xfrm>
            <a:off x="6046113" y="5961698"/>
            <a:ext cx="361950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Interactive Training Modules</a:t>
            </a:r>
            <a:endParaRPr lang="en-US" sz="2187" dirty="0"/>
          </a:p>
        </p:txBody>
      </p:sp>
      <p:sp>
        <p:nvSpPr>
          <p:cNvPr id="21" name="Text 17"/>
          <p:cNvSpPr/>
          <p:nvPr/>
        </p:nvSpPr>
        <p:spPr>
          <a:xfrm>
            <a:off x="6046113" y="6442115"/>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Learn about the potential to develop interactive training modules to enhance typing skills through gamification.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2712482"/>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a:t>
            </a:r>
            <a:endParaRPr lang="en-US" sz="4374" dirty="0"/>
          </a:p>
        </p:txBody>
      </p:sp>
      <p:sp>
        <p:nvSpPr>
          <p:cNvPr id="7" name="Text 3"/>
          <p:cNvSpPr/>
          <p:nvPr/>
        </p:nvSpPr>
        <p:spPr>
          <a:xfrm>
            <a:off x="2348389" y="3740110"/>
            <a:ext cx="9933503"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anose="020B0503020203020204" pitchFamily="34" charset="0"/>
                <a:ea typeface="PT Sans" pitchFamily="34" charset="-122"/>
                <a:cs typeface="PT Sans" pitchFamily="34" charset="-120"/>
              </a:rPr>
              <a:t>Incorporate the Typing Speed Test project to foster efficient communication and productivity. Utilize Pygame for an interactive UI, assess progress through timing and accuracy calculations, and present detailed results. Elevate typing skills systematically, promoting productivity by setting and achieving goals. This comprehensive approach ensures continual improvement, making the project an invaluable tool for enhancing digital communication proficiency.</a:t>
            </a:r>
            <a:endParaRPr lang="en-US" sz="1750" dirty="0">
              <a:latin typeface="PT Sans" panose="020B05030202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591</Words>
  <Application>Microsoft Office PowerPoint</Application>
  <PresentationFormat>Custom</PresentationFormat>
  <Paragraphs>57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Vishal Gupta</cp:lastModifiedBy>
  <cp:revision>3</cp:revision>
  <dcterms:created xsi:type="dcterms:W3CDTF">2023-12-11T13:26:55Z</dcterms:created>
  <dcterms:modified xsi:type="dcterms:W3CDTF">2023-12-11T13:40:48Z</dcterms:modified>
</cp:coreProperties>
</file>