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3743" r:id="rId2"/>
    <p:sldId id="3771" r:id="rId3"/>
    <p:sldId id="3775" r:id="rId4"/>
    <p:sldId id="3777" r:id="rId5"/>
    <p:sldId id="3783" r:id="rId6"/>
    <p:sldId id="3778" r:id="rId7"/>
    <p:sldId id="3779" r:id="rId8"/>
    <p:sldId id="3781" r:id="rId9"/>
    <p:sldId id="3782" r:id="rId10"/>
    <p:sldId id="3784" r:id="rId11"/>
    <p:sldId id="337" r:id="rId12"/>
    <p:sldId id="3780" r:id="rId13"/>
    <p:sldId id="338" r:id="rId14"/>
    <p:sldId id="3785" r:id="rId15"/>
    <p:sldId id="3786" r:id="rId16"/>
    <p:sldId id="373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B2C89"/>
    <a:srgbClr val="008272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6F574-505F-452C-BF07-5285D9246300}" v="1233" dt="2023-05-03T16:55:15.675"/>
    <p1510:client id="{2B68C038-8D22-4B6E-85CC-DB43D6EE3788}" v="62" dt="2023-05-07T09:25:37.036"/>
    <p1510:client id="{3C73E943-72EB-4543-98A7-1AC88893FFCC}" v="14" dt="2021-03-04T19:11:00.896"/>
    <p1510:client id="{5873C4D6-1ED4-4C9C-B9FF-2624EE27598A}" v="1010" dt="2023-05-07T14:29:44.555"/>
    <p1510:client id="{667ED40A-A733-46A2-9CA9-3A1CE85E3813}" v="60" dt="2021-03-04T19:05:56.845"/>
    <p1510:client id="{84422772-832C-4BD1-AF9C-612593AF0B0E}" v="4263" dt="2023-05-07T09:20:3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4615"/>
  </p:normalViewPr>
  <p:slideViewPr>
    <p:cSldViewPr snapToGrid="0">
      <p:cViewPr varScale="1">
        <p:scale>
          <a:sx n="77" d="100"/>
          <a:sy n="7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notesViewPr>
    <p:cSldViewPr snapToGrid="0">
      <p:cViewPr varScale="1">
        <p:scale>
          <a:sx n="66" d="100"/>
          <a:sy n="66" d="100"/>
        </p:scale>
        <p:origin x="245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5504-259E-49B8-96D1-07556F3566A0}" type="datetimeFigureOut">
              <a:rPr lang="nl-NL" smtClean="0"/>
              <a:t>7-5-2023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0C9A-AD5C-465A-A7A9-9C5948BDA9C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reference-architectures/app-service-web-app/multi-reg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7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Link to MS content: </a:t>
            </a:r>
            <a:r>
              <a:rPr lang="en-US" dirty="0"/>
              <a:t>https://learn.microsoft.com/en-us/azure/azure-monitor/autoscale/autoscale-get-started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0C9A-AD5C-465A-A7A9-9C5948BDA9C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77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5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the conversation.</a:t>
            </a:r>
          </a:p>
          <a:p>
            <a:endParaRPr lang="en-GB" dirty="0"/>
          </a:p>
          <a:p>
            <a:r>
              <a:rPr lang="en-GB" dirty="0"/>
              <a:t>P</a:t>
            </a:r>
            <a:r>
              <a:rPr lang="en-US" dirty="0" err="1"/>
              <a:t>otentially</a:t>
            </a:r>
            <a:r>
              <a:rPr lang="en-US" dirty="0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challenges which have impacted us in one way or another.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generally do not like to talk and that leads to too many assumptions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Due to lack to clear communication and feedback we end up in a never ending dilemma of what the customer really wants and that makes us plan for things inefficiently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collectively leads to slower Time to Market for your customer(s)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3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2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MS content: </a:t>
            </a:r>
            <a:r>
              <a:rPr lang="en-US" dirty="0">
                <a:hlinkClick r:id="rId3"/>
              </a:rPr>
              <a:t>Highly available multi-region web app - Azure Architecture Center | Microsoft Learn</a:t>
            </a:r>
            <a:endParaRPr lang="en-US" b="0" i="0" u="none" strike="noStrike" kern="1200" dirty="0">
              <a:solidFill>
                <a:schemeClr val="tx1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8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3" y="2075840"/>
            <a:ext cx="9860610" cy="1801436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26831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solidFill>
            <a:schemeClr val="tx2"/>
          </a:solidFill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2310191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with proof points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225217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870943"/>
            <a:ext cx="11653523" cy="615609"/>
          </a:xfrm>
        </p:spPr>
        <p:txBody>
          <a:bodyPr/>
          <a:lstStyle>
            <a:lvl1pPr marL="280121" indent="-280121">
              <a:buFont typeface="Arial" panose="020B0604020202020204" pitchFamily="34" charset="0"/>
              <a:buChar char="•"/>
              <a:defRPr sz="3137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3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845" y="2774931"/>
            <a:ext cx="4522155" cy="4083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84879" y="949"/>
            <a:ext cx="4307121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337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773602"/>
            <a:ext cx="4523625" cy="4084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87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949"/>
            <a:ext cx="4305563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943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6525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1176"/>
              </a:spcAft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087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8874570" cy="1167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529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7326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672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1959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6556"/>
          </a:xfrm>
        </p:spPr>
        <p:txBody>
          <a:bodyPr/>
          <a:lstStyle>
            <a:lvl1pPr>
              <a:defRPr>
                <a:solidFill>
                  <a:srgbClr val="58288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1201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3995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349" y="655172"/>
            <a:ext cx="8965201" cy="62028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ltGray">
          <a:xfrm>
            <a:off x="269302" y="2075841"/>
            <a:ext cx="6727791" cy="357375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rgbClr val="FF8C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4263287"/>
            <a:ext cx="6273418" cy="1239992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4" y="2291187"/>
            <a:ext cx="6491234" cy="1972099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97452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6619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6013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6776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7059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/Next 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68927" y="1645047"/>
            <a:ext cx="4482436" cy="44827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itchFamily="34" charset="-128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9pPr>
          </a:lstStyle>
          <a:p>
            <a:endParaRPr sz="4705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87126" y="1645236"/>
            <a:ext cx="6282755" cy="684010"/>
          </a:xfrm>
        </p:spPr>
        <p:txBody>
          <a:bodyPr/>
          <a:lstStyle>
            <a:lvl1pPr marL="0" marR="0" indent="0" algn="l" defTabSz="913505" rtl="0" eaLnBrk="1" fontAlgn="base" latinLnBrk="0" hangingPunct="1">
              <a:lnSpc>
                <a:spcPts val="3921"/>
              </a:lnSpc>
              <a:spcBef>
                <a:spcPts val="980"/>
              </a:spcBef>
              <a:spcAft>
                <a:spcPts val="1961"/>
              </a:spcAft>
              <a:buClrTx/>
              <a:buSzPct val="90000"/>
              <a:buFont typeface="Arial" pitchFamily="34" charset="0"/>
              <a:buNone/>
              <a:tabLst/>
              <a:defRPr sz="3137"/>
            </a:lvl1pPr>
          </a:lstStyle>
          <a:p>
            <a:pPr lvl="0"/>
            <a:r>
              <a:rPr lang="en-US" dirty="0"/>
              <a:t>Segoe UI light 32pt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5796" y="1860034"/>
            <a:ext cx="3976328" cy="126743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Segoe UI light 40pt</a:t>
            </a:r>
          </a:p>
        </p:txBody>
      </p:sp>
    </p:spTree>
    <p:extLst>
      <p:ext uri="{BB962C8B-B14F-4D97-AF65-F5344CB8AC3E}">
        <p14:creationId xmlns:p14="http://schemas.microsoft.com/office/powerpoint/2010/main" val="36969616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16811"/>
            <a:ext cx="4953680" cy="615609"/>
          </a:xfrm>
        </p:spPr>
        <p:txBody>
          <a:bodyPr/>
          <a:lstStyle>
            <a:lvl1pPr marL="0" indent="0">
              <a:buNone/>
              <a:defRPr sz="3137">
                <a:solidFill>
                  <a:srgbClr val="505050"/>
                </a:solidFill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4603134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799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7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28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78974" y="1545619"/>
            <a:ext cx="11833364" cy="3586208"/>
          </a:xfrm>
          <a:prstGeom prst="rect">
            <a:avLst/>
          </a:prstGeom>
          <a:solidFill>
            <a:srgbClr val="58288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081644"/>
            <a:ext cx="8964185" cy="1795633"/>
          </a:xfrm>
          <a:noFill/>
        </p:spPr>
        <p:txBody>
          <a:bodyPr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6682" y="3697963"/>
            <a:ext cx="8964185" cy="179310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127492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3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9389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06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611616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3653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(3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777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78701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45416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6348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4"/>
            <a:ext cx="11339774" cy="814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82"/>
              </a:spcAft>
              <a:buNone/>
              <a:defRPr sz="1765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448193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2310842"/>
            <a:ext cx="363052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2310842"/>
            <a:ext cx="3623050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2310841"/>
            <a:ext cx="3630521" cy="261180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53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163439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0" y="0"/>
            <a:ext cx="598239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3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833303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804" y="2540313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804" y="4342824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5" y="252099"/>
            <a:ext cx="1970160" cy="7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701385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4394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3601229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16450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 2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059971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4506806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6027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8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61" r:id="rId33"/>
    <p:sldLayoutId id="2147483762" r:id="rId34"/>
    <p:sldLayoutId id="2147483768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  <p:sldLayoutId id="2147483777" r:id="rId43"/>
    <p:sldLayoutId id="2147483778" r:id="rId44"/>
  </p:sldLayoutIdLst>
  <p:transition>
    <p:fade/>
  </p:transition>
  <p:txStyles>
    <p:titleStyle>
      <a:lvl1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Segoe UI" pitchFamily="34" charset="0"/>
        </a:defRPr>
      </a:lvl1pPr>
      <a:lvl2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2pPr>
      <a:lvl3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3pPr>
      <a:lvl4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4pPr>
      <a:lvl5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9pPr>
    </p:titleStyle>
    <p:bodyStyle>
      <a:lvl1pPr marL="336145" indent="-336145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+mn-cs"/>
        </a:defRPr>
      </a:lvl1pPr>
      <a:lvl2pPr marL="572691" indent="-236546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2pPr>
      <a:lvl3pPr marL="784338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3pPr>
      <a:lvl4pPr marL="1008435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4pPr>
      <a:lvl5pPr marL="1232531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sql-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az-insights-avail-tes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ls-az-w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hm-az-reactor-pulum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gab-mum-chaos-202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bal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auto-sca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0F6BD-62DB-4795-B34C-D4AA9584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4" y="2665696"/>
            <a:ext cx="5384156" cy="41918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04" y="2004992"/>
            <a:ext cx="7284409" cy="1178551"/>
          </a:xfrm>
        </p:spPr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Courage in Chaos</a:t>
            </a:r>
            <a:br>
              <a:rPr lang="en-US" sz="5250" dirty="0">
                <a:ea typeface="MS PGothic"/>
                <a:cs typeface="Segoe UI"/>
              </a:rPr>
            </a:br>
            <a:r>
              <a:rPr lang="en-US" sz="2800" dirty="0">
                <a:ea typeface="MS PGothic"/>
                <a:cs typeface="Segoe UI"/>
              </a:rPr>
              <a:t>Microsoft Azure</a:t>
            </a: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804" y="4342824"/>
            <a:ext cx="2790534" cy="1431610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750" b="1" dirty="0">
                <a:latin typeface="Segoe UI Light"/>
                <a:ea typeface="MS PGothic"/>
                <a:cs typeface="Segoe UI Light"/>
              </a:rPr>
              <a:t>Hardik Mistry</a:t>
            </a:r>
          </a:p>
          <a:p>
            <a:endParaRPr lang="en-US" sz="1750" dirty="0">
              <a:latin typeface="Segoe UI Light"/>
              <a:cs typeface="Segoe UI Light"/>
            </a:endParaRP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hardik@appmattic.com</a:t>
            </a: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@mistryhardik05</a:t>
            </a:r>
          </a:p>
          <a:p>
            <a:endParaRPr lang="en-US" sz="175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4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Resiliency...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45275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Consider moving your SQL from VM to Azure SQL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Azure SQL is PaaS with built-in resiliency.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Configure Geo-replication [Azure SQL only] to restore quickly in case of DC outage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Tune the DTU or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VCore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 scale as per your volume of data and traffic to serve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Start with DTU based pricing model, works great for most of us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Setup backup even if done manually to restore in point</a:t>
            </a: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https://bit.ly/az-sql-ha</a:t>
            </a:r>
            <a:endParaRPr lang="en-US"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283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Resilient app service and auto-scale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7279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Load testing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91107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service from Azure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Cost friendly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No code testing service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Collect key insights on app performance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ea typeface="+mn-lt"/>
                <a:cs typeface="+mn-lt"/>
                <a:hlinkClick r:id="rId3"/>
              </a:rPr>
              <a:t>https://bit.ly/az-load-testing</a:t>
            </a:r>
            <a:endParaRPr lang="en-US" sz="200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</a:rPr>
              <a:t>Use availability testing using you are using app insights</a:t>
            </a:r>
          </a:p>
          <a:p>
            <a:pPr marL="572135" lvl="1" indent="-236220"/>
            <a:r>
              <a:rPr lang="en-US" sz="2000" dirty="0">
                <a:ea typeface="+mj-lt"/>
                <a:cs typeface="+mj-lt"/>
                <a:hlinkClick r:id="rId4"/>
              </a:rPr>
              <a:t>https://bit.ly/az-insights-avail-testing</a:t>
            </a:r>
            <a:r>
              <a:rPr lang="en-US" sz="2000" dirty="0">
                <a:ea typeface="+mj-lt"/>
                <a:cs typeface="+mj-lt"/>
              </a:rPr>
              <a:t> </a:t>
            </a:r>
            <a:endParaRPr lang="en-US" sz="2000">
              <a:solidFill>
                <a:srgbClr val="505050"/>
              </a:solidFill>
              <a:latin typeface="Segoe UI Light"/>
              <a:cs typeface="Segoe UI"/>
            </a:endParaRPr>
          </a:p>
          <a:p>
            <a:pPr marL="572135" lvl="1" indent="-236220"/>
            <a:endParaRPr lang="en-US" sz="2000" dirty="0">
              <a:solidFill>
                <a:srgbClr val="50505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7096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Load testing app 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5560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Extras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556854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ea typeface="+mj-lt"/>
                <a:cs typeface="+mj-lt"/>
                <a:hlinkClick r:id="rId3"/>
              </a:rPr>
              <a:t>https://bit.ly/pls-az-wtu</a:t>
            </a:r>
            <a:r>
              <a:rPr lang="en-US" sz="2400" dirty="0">
                <a:ea typeface="+mj-lt"/>
                <a:cs typeface="+mj-lt"/>
              </a:rPr>
              <a:t> 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Get the right perspective on what to use when on MS Azure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  <a:hlinkClick r:id="rId4"/>
              </a:rPr>
              <a:t>https://bit.ly/hm-az-reactor-pulumi</a:t>
            </a:r>
            <a:endParaRPr lang="en-US" sz="2400">
              <a:solidFill>
                <a:srgbClr val="505050"/>
              </a:solidFill>
              <a:latin typeface="Segoe UI Light"/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latin typeface="+mj-lt"/>
                <a:ea typeface="+mj-lt"/>
                <a:cs typeface="+mj-lt"/>
              </a:rPr>
              <a:t>Session on using </a:t>
            </a:r>
            <a:r>
              <a:rPr lang="en-US" sz="2000" dirty="0" err="1">
                <a:latin typeface="+mj-lt"/>
                <a:ea typeface="+mj-lt"/>
                <a:cs typeface="+mj-lt"/>
              </a:rPr>
              <a:t>Pulumi</a:t>
            </a:r>
            <a:r>
              <a:rPr lang="en-US" sz="2000" dirty="0">
                <a:latin typeface="+mj-lt"/>
                <a:ea typeface="+mj-lt"/>
                <a:cs typeface="+mj-lt"/>
              </a:rPr>
              <a:t> as framework for </a:t>
            </a:r>
            <a:r>
              <a:rPr lang="en-US" sz="2000" dirty="0" err="1">
                <a:latin typeface="+mj-lt"/>
                <a:ea typeface="+mj-lt"/>
                <a:cs typeface="+mj-lt"/>
              </a:rPr>
              <a:t>IaC</a:t>
            </a:r>
            <a:r>
              <a:rPr lang="en-US" sz="2000" dirty="0">
                <a:latin typeface="+mj-lt"/>
                <a:ea typeface="+mj-lt"/>
                <a:cs typeface="+mj-lt"/>
              </a:rPr>
              <a:t> [Infrastructure as code]</a:t>
            </a:r>
          </a:p>
          <a:p>
            <a:pPr marL="335915" indent="-335915"/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1413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Conclusion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38504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ea typeface="MS PGothic"/>
                <a:cs typeface="+mj-lt"/>
              </a:rPr>
              <a:t>Monitoring business critical services</a:t>
            </a: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Collect minimum analytics for production apps</a:t>
            </a:r>
          </a:p>
          <a:p>
            <a:pPr marL="572135" lvl="1" indent="-236220"/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Tip: Set </a:t>
            </a:r>
            <a:r>
              <a:rPr lang="en-US" sz="2000" u="sng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data cap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 and </a:t>
            </a:r>
            <a:r>
              <a:rPr lang="en-US" sz="2000" u="sng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retention 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as per your business requirements</a:t>
            </a:r>
          </a:p>
          <a:p>
            <a:pPr marL="335915" indent="-335915"/>
            <a:r>
              <a:rPr lang="en-US" sz="24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Alerts on service performance metrics</a:t>
            </a:r>
          </a:p>
          <a:p>
            <a:pPr marL="572135" lvl="1" indent="-236220"/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Setup email alerts</a:t>
            </a:r>
            <a:endParaRPr lang="en-US" sz="85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Auto-scale where required</a:t>
            </a:r>
          </a:p>
          <a:p>
            <a:pPr marL="572135" lvl="1" indent="-236220"/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Memory consumption metric works best</a:t>
            </a:r>
            <a:endParaRPr lang="en-US" sz="85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Utilize load testing proactively</a:t>
            </a:r>
          </a:p>
          <a:p>
            <a:pPr marL="572135" lvl="1" indent="-236220"/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Setup </a:t>
            </a:r>
            <a:r>
              <a:rPr lang="en-US" sz="2000" u="sng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Azure load testing 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or use </a:t>
            </a:r>
            <a:r>
              <a:rPr lang="en-US" sz="2000" u="sng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availability testing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MS PGothic"/>
                <a:cs typeface="Segoe UI Light"/>
              </a:rPr>
              <a:t> under app service</a:t>
            </a:r>
            <a:endParaRPr lang="en-US" sz="85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0755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" y="6470336"/>
            <a:ext cx="12192000" cy="387178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73" y="2705904"/>
            <a:ext cx="6480677" cy="120289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spcAft>
                <a:spcPts val="4705"/>
              </a:spcAft>
              <a:buNone/>
            </a:pPr>
            <a:r>
              <a:rPr lang="en-US" sz="1950" dirty="0">
                <a:solidFill>
                  <a:schemeClr val="accent6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@mistryhardik05</a:t>
            </a:r>
            <a:endParaRPr lang="en-US" sz="1950">
              <a:solidFill>
                <a:schemeClr val="accent6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spcAft>
                <a:spcPts val="4705"/>
              </a:spcAft>
              <a:buNone/>
            </a:pPr>
            <a:r>
              <a:rPr lang="en-US" sz="1950" dirty="0">
                <a:latin typeface="Segoe UI Light"/>
                <a:ea typeface="MS PGothic"/>
                <a:cs typeface="Segoe UI Light"/>
                <a:hlinkClick r:id="rId3"/>
              </a:rPr>
              <a:t>https</a:t>
            </a:r>
            <a:r>
              <a:rPr lang="en-US" sz="1950" dirty="0">
                <a:ea typeface="+mj-lt"/>
                <a:cs typeface="+mj-lt"/>
                <a:hlinkClick r:id="rId3"/>
              </a:rPr>
              <a:t>://bit.ly/gab-mum-chaos-2023</a:t>
            </a:r>
            <a:r>
              <a:rPr lang="en-US" sz="1950" dirty="0">
                <a:ea typeface="+mj-lt"/>
                <a:cs typeface="+mj-lt"/>
              </a:rPr>
              <a:t> </a:t>
            </a:r>
            <a:endParaRPr lang="en-US" sz="1950" dirty="0">
              <a:solidFill>
                <a:schemeClr val="accent6">
                  <a:lumMod val="75000"/>
                </a:schemeClr>
              </a:solidFill>
              <a:latin typeface="+mn-lt"/>
              <a:ea typeface="MS PGothic"/>
              <a:cs typeface="Segoe U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 Questions?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5508-F879-4818-ACFB-C6E44F5956D5}"/>
              </a:ext>
            </a:extLst>
          </p:cNvPr>
          <p:cNvSpPr txBox="1"/>
          <p:nvPr/>
        </p:nvSpPr>
        <p:spPr>
          <a:xfrm>
            <a:off x="889741" y="1478168"/>
            <a:ext cx="4513657" cy="829805"/>
          </a:xfrm>
          <a:prstGeom prst="rect">
            <a:avLst/>
          </a:prstGeom>
          <a:noFill/>
        </p:spPr>
        <p:txBody>
          <a:bodyPr wrap="none" lIns="179285" tIns="143428" rIns="179285" bIns="143428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00" dirty="0">
                <a:solidFill>
                  <a:srgbClr val="0078D7"/>
                </a:solidFill>
              </a:rPr>
              <a:t>#GABMumbai2023</a:t>
            </a:r>
            <a:endParaRPr lang="en-US" sz="3921" dirty="0">
              <a:solidFill>
                <a:srgbClr val="0078D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D9D3F2-FEE2-4346-A730-D9834838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966" y="2588422"/>
            <a:ext cx="544382" cy="544382"/>
            <a:chOff x="995982" y="3239142"/>
            <a:chExt cx="555298" cy="5552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E0948F-DF9A-4C7D-8491-81114183D31A}"/>
                </a:ext>
              </a:extLst>
            </p:cNvPr>
            <p:cNvSpPr/>
            <p:nvPr/>
          </p:nvSpPr>
          <p:spPr bwMode="auto">
            <a:xfrm>
              <a:off x="995982" y="3239142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8C9E03-DE8C-4C60-B0BA-FBFF343C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5074" y="3371297"/>
              <a:ext cx="367991" cy="2993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305" y="1715766"/>
            <a:ext cx="6306834" cy="49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E42-2E30-4862-8919-84E80A7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DA34B-FB91-214A-9E86-0B22349BFB25}"/>
              </a:ext>
            </a:extLst>
          </p:cNvPr>
          <p:cNvGrpSpPr/>
          <p:nvPr/>
        </p:nvGrpSpPr>
        <p:grpSpPr>
          <a:xfrm>
            <a:off x="4543014" y="2643053"/>
            <a:ext cx="3000951" cy="3365036"/>
            <a:chOff x="4543014" y="2643053"/>
            <a:chExt cx="3000951" cy="336503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B97DDB-B8C7-4920-9175-E429C7EC5A6D}"/>
                </a:ext>
              </a:extLst>
            </p:cNvPr>
            <p:cNvSpPr txBox="1"/>
            <p:nvPr/>
          </p:nvSpPr>
          <p:spPr>
            <a:xfrm>
              <a:off x="4543014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algn="ctr" defTabSz="914180">
                <a:lnSpc>
                  <a:spcPct val="90000"/>
                </a:lnSpc>
                <a:defRPr sz="2352">
                  <a:solidFill>
                    <a:srgbClr val="0078D7"/>
                  </a:solidFill>
                  <a:latin typeface="Segoe Pro SemiLight" panose="020B04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6171"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Poor customer retention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8C6354-7D90-DB45-A33E-FF04B982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529" y="2643053"/>
              <a:ext cx="900000" cy="90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04904-2FEC-644B-91A5-8E7F476458FB}"/>
              </a:ext>
            </a:extLst>
          </p:cNvPr>
          <p:cNvGrpSpPr/>
          <p:nvPr/>
        </p:nvGrpSpPr>
        <p:grpSpPr>
          <a:xfrm>
            <a:off x="1121915" y="2702654"/>
            <a:ext cx="3000951" cy="3305435"/>
            <a:chOff x="1121915" y="2702654"/>
            <a:chExt cx="3000951" cy="330543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CE77D3-E579-434C-AA80-DD9F34F638BB}"/>
                </a:ext>
              </a:extLst>
            </p:cNvPr>
            <p:cNvSpPr/>
            <p:nvPr/>
          </p:nvSpPr>
          <p:spPr bwMode="auto">
            <a:xfrm>
              <a:off x="1121915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Unavailability of the service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ED781B-A202-164E-A1C1-D13B67B4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2390" y="2702654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ECF84F-A539-C444-89EB-8305D0135343}"/>
              </a:ext>
            </a:extLst>
          </p:cNvPr>
          <p:cNvGrpSpPr/>
          <p:nvPr/>
        </p:nvGrpSpPr>
        <p:grpSpPr>
          <a:xfrm>
            <a:off x="7806265" y="2702654"/>
            <a:ext cx="3137487" cy="3305435"/>
            <a:chOff x="7806265" y="2702654"/>
            <a:chExt cx="3137487" cy="330543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13B813-6076-4D13-A6B2-CFDDD1761A43}"/>
                </a:ext>
              </a:extLst>
            </p:cNvPr>
            <p:cNvSpPr/>
            <p:nvPr/>
          </p:nvSpPr>
          <p:spPr bwMode="auto">
            <a:xfrm>
              <a:off x="7806265" y="4331016"/>
              <a:ext cx="3137487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defRPr/>
              </a:pPr>
              <a:r>
                <a:rPr lang="en-US" sz="2000">
                  <a:ln w="139700">
                    <a:noFill/>
                  </a:ln>
                  <a:solidFill>
                    <a:schemeClr val="accent4"/>
                  </a:solidFill>
                  <a:ea typeface="+mn-lt"/>
                  <a:cs typeface="+mn-lt"/>
                </a:rPr>
                <a:t>Impact of business/operations</a:t>
              </a:r>
            </a:p>
            <a:p>
              <a:pPr marL="0" marR="0" lvl="0" indent="0" algn="ctr" defTabSz="89617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66619D-B609-7846-B21F-D906A30EE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9125" y="2702654"/>
              <a:ext cx="900000" cy="900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22A496-60F4-9F4B-8867-59C51AB10F6A}"/>
              </a:ext>
            </a:extLst>
          </p:cNvPr>
          <p:cNvSpPr txBox="1"/>
          <p:nvPr/>
        </p:nvSpPr>
        <p:spPr>
          <a:xfrm>
            <a:off x="8875266" y="6290026"/>
            <a:ext cx="273151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www.flaticon.com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/authors/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nhor-phai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What is HA/DR?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92333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An architecture implemented to overcome infrastructure issues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 policy to implement and follow in case of infrastructure issues</a:t>
            </a:r>
          </a:p>
        </p:txBody>
      </p:sp>
    </p:spTree>
    <p:extLst>
      <p:ext uri="{BB962C8B-B14F-4D97-AF65-F5344CB8AC3E}">
        <p14:creationId xmlns:p14="http://schemas.microsoft.com/office/powerpoint/2010/main" val="3992171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Why is HA/DR important?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132959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Always available platform/service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</a:rPr>
              <a:t>Improved customer satisfaction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Reduced churn rate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6849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525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87533E-4814-53DC-85CC-7A750B61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1" y="1477043"/>
            <a:ext cx="5203633" cy="39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31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51706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>
              <a:buNone/>
            </a:pPr>
            <a:r>
              <a:rPr lang="en-US" sz="2400" dirty="0">
                <a:ea typeface="MS PGothic"/>
                <a:cs typeface="Segoe UI Light"/>
              </a:rPr>
              <a:t>An ideal multi-region app architecture</a:t>
            </a:r>
            <a:endParaRPr lang="en-US" sz="2400" dirty="0">
              <a:cs typeface="Segoe UI Light"/>
            </a:endParaRPr>
          </a:p>
        </p:txBody>
      </p:sp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F8732D-5F49-404A-B469-30C0FD2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97" y="2100059"/>
            <a:ext cx="7719151" cy="43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53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/>
              <a:t>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89540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Setup alerts on your app-service or VM metrics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Avg. Memory consumption metric is your best friend.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Monitor using app insights or metrics blade of the resource.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to understand app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behaviour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 and tune to match expected SLA.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dev/acceptance with robust monitoring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Limit monitoring on production apps to avoid bottlenecks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566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8433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traffic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Azure Front Door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Optionally setup fire wall to secure access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traffic over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HTTP, TCP or UDP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 protocol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Traffic Manager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DNS level load balancer</a:t>
            </a:r>
          </a:p>
          <a:p>
            <a:pPr marL="784225" lvl="2" indent="-223520"/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Is 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resilient </a:t>
            </a:r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to failure, including the failure of an entire Azure region.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egoe UI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https://bit.ly/az-load-balance</a:t>
            </a:r>
            <a:endParaRPr lang="en-US" sz="2400">
              <a:solidFill>
                <a:srgbClr val="161616"/>
              </a:solidFill>
              <a:latin typeface="Segoe UI"/>
              <a:ea typeface="MS PGothic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61192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app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526528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auto-scale for your VM or app services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Use monitoring tools to understand app performance and demand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Configure scale settings by CPU percentage or Memory consumption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Anticipate traffic during festivals or holidays and schedule scale beforehand.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endParaRPr lang="en-US" sz="20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https://bit.ly/az-auto-scale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1C838-BDFA-397F-6D4F-BF7EEFAAC6C5}"/>
              </a:ext>
            </a:extLst>
          </p:cNvPr>
          <p:cNvSpPr/>
          <p:nvPr/>
        </p:nvSpPr>
        <p:spPr bwMode="auto">
          <a:xfrm>
            <a:off x="3086560" y="3160004"/>
            <a:ext cx="6018880" cy="914399"/>
          </a:xfrm>
          <a:prstGeom prst="rect">
            <a:avLst/>
          </a:prstGeom>
          <a:solidFill>
            <a:srgbClr val="FFFF00"/>
          </a:solidFill>
          <a:ln w="12700">
            <a:solidFill>
              <a:srgbClr val="4472C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C3C3C"/>
                </a:solidFill>
                <a:latin typeface="Segoe UI Light"/>
              </a:rPr>
              <a:t>Tip: Consider using 75% to 60 % as metric unit for a span of 10 </a:t>
            </a:r>
            <a:r>
              <a:rPr lang="en-US" sz="1600" dirty="0">
                <a:solidFill>
                  <a:srgbClr val="3C3C3C"/>
                </a:solidFill>
                <a:latin typeface="Segoe UI Light"/>
              </a:rPr>
              <a:t>mins to make sure the service can scale to meet high demand.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9BB096-7E68-EB62-F35D-BCF3615247B8}"/>
              </a:ext>
            </a:extLst>
          </p:cNvPr>
          <p:cNvSpPr/>
          <p:nvPr/>
        </p:nvSpPr>
        <p:spPr bwMode="auto">
          <a:xfrm>
            <a:off x="3086560" y="3848558"/>
            <a:ext cx="6018880" cy="753736"/>
          </a:xfrm>
          <a:prstGeom prst="rect">
            <a:avLst/>
          </a:prstGeom>
          <a:solidFill>
            <a:srgbClr val="0070C0"/>
          </a:solidFill>
          <a:ln w="12700">
            <a:solidFill>
              <a:srgbClr val="4472C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Segoe UI Light"/>
              </a:rPr>
              <a:t>Tip: Do not opt for Zone redundancy when setting a new app service plan. You may not need it just yet!</a:t>
            </a:r>
            <a:endParaRPr lang="en-US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137254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VID_White_16x9_2012-08-18">
  <a:themeElements>
    <a:clrScheme name="Server and Cloud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2322</Words>
  <Application>Microsoft Office PowerPoint</Application>
  <PresentationFormat>Widescreen</PresentationFormat>
  <Paragraphs>340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MSVID_White_16x9_2012-08-18</vt:lpstr>
      <vt:lpstr>Courage in Chaos Microsoft Azure</vt:lpstr>
      <vt:lpstr>The challenges</vt:lpstr>
      <vt:lpstr>What is HA/DR?</vt:lpstr>
      <vt:lpstr>Why is HA/DR important?</vt:lpstr>
      <vt:lpstr>PowerPoint Presentation</vt:lpstr>
      <vt:lpstr>Overview</vt:lpstr>
      <vt:lpstr>Monitoring</vt:lpstr>
      <vt:lpstr>Resiliency on Azure</vt:lpstr>
      <vt:lpstr>Resiliency on app service</vt:lpstr>
      <vt:lpstr>Resiliency... </vt:lpstr>
      <vt:lpstr>Demo Resilient app service and auto-scale</vt:lpstr>
      <vt:lpstr>Load testing</vt:lpstr>
      <vt:lpstr>Demo Load testing app service</vt:lpstr>
      <vt:lpstr>Extras</vt:lpstr>
      <vt:lpstr>Conclusion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0 to 60  with VSTS and Azure</dc:title>
  <dc:creator>Hardik Mistry</dc:creator>
  <cp:keywords>App Innovation Circles</cp:keywords>
  <cp:lastModifiedBy>Hardik Mistry</cp:lastModifiedBy>
  <cp:revision>522</cp:revision>
  <dcterms:created xsi:type="dcterms:W3CDTF">2016-03-27T17:19:19Z</dcterms:created>
  <dcterms:modified xsi:type="dcterms:W3CDTF">2023-05-07T14:39:04Z</dcterms:modified>
</cp:coreProperties>
</file>