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8"/>
  </p:notesMasterIdLst>
  <p:sldIdLst>
    <p:sldId id="3743" r:id="rId2"/>
    <p:sldId id="3771" r:id="rId3"/>
    <p:sldId id="3775" r:id="rId4"/>
    <p:sldId id="3777" r:id="rId5"/>
    <p:sldId id="3783" r:id="rId6"/>
    <p:sldId id="3778" r:id="rId7"/>
    <p:sldId id="3779" r:id="rId8"/>
    <p:sldId id="3781" r:id="rId9"/>
    <p:sldId id="3782" r:id="rId10"/>
    <p:sldId id="3784" r:id="rId11"/>
    <p:sldId id="337" r:id="rId12"/>
    <p:sldId id="3780" r:id="rId13"/>
    <p:sldId id="338" r:id="rId14"/>
    <p:sldId id="3785" r:id="rId15"/>
    <p:sldId id="3773" r:id="rId16"/>
    <p:sldId id="3737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5B2C89"/>
    <a:srgbClr val="008272"/>
    <a:srgbClr val="682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6F574-505F-452C-BF07-5285D9246300}" v="1233" dt="2023-05-03T16:55:15.675"/>
    <p1510:client id="{2B68C038-8D22-4B6E-85CC-DB43D6EE3788}" v="62" dt="2023-05-07T09:25:37.036"/>
    <p1510:client id="{3C73E943-72EB-4543-98A7-1AC88893FFCC}" v="14" dt="2021-03-04T19:11:00.896"/>
    <p1510:client id="{667ED40A-A733-46A2-9CA9-3A1CE85E3813}" v="60" dt="2021-03-04T19:05:56.845"/>
    <p1510:client id="{84422772-832C-4BD1-AF9C-612593AF0B0E}" v="4263" dt="2023-05-07T09:20:37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 autoAdjust="0"/>
    <p:restoredTop sz="94615"/>
  </p:normalViewPr>
  <p:slideViewPr>
    <p:cSldViewPr snapToGrid="0">
      <p:cViewPr varScale="1">
        <p:scale>
          <a:sx n="77" d="100"/>
          <a:sy n="77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notesViewPr>
    <p:cSldViewPr snapToGrid="0">
      <p:cViewPr varScale="1">
        <p:scale>
          <a:sx n="66" d="100"/>
          <a:sy n="66" d="100"/>
        </p:scale>
        <p:origin x="2453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D5504-259E-49B8-96D1-07556F3566A0}" type="datetimeFigureOut">
              <a:rPr lang="nl-NL" smtClean="0"/>
              <a:t>7-5-2023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E0C9A-AD5C-465A-A7A9-9C5948BDA9C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884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rchitecture/reference-architectures/app-service-web-app/multi-regi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65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2:24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75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Link to MS content: </a:t>
            </a:r>
            <a:r>
              <a:rPr lang="en-US" dirty="0"/>
              <a:t>https://learn.microsoft.com/en-us/azure/azure-monitor/autoscale/autoscale-get-started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0C9A-AD5C-465A-A7A9-9C5948BDA9CF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877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2:24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60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2:24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50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summarize what we should be doing next</a:t>
            </a:r>
          </a:p>
          <a:p>
            <a:endParaRPr lang="en-US" dirty="0"/>
          </a:p>
          <a:p>
            <a:r>
              <a:rPr lang="en-US" dirty="0"/>
              <a:t>- Do not dig a well when you get thirsty, be proactive and have the readiness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Make use of communication tools and stay productive everyday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Make the stakeholder participate and deliver priority items first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To summarize</a:t>
            </a:r>
          </a:p>
          <a:p>
            <a:endParaRPr lang="en-US" dirty="0"/>
          </a:p>
          <a:p>
            <a:r>
              <a:rPr lang="en-US" dirty="0"/>
              <a:t>Alright, I hope this action packed demo gave you some insights on how would you try and deliver success for your customers.</a:t>
            </a:r>
          </a:p>
          <a:p>
            <a:endParaRPr lang="en-US" dirty="0"/>
          </a:p>
          <a:p>
            <a:r>
              <a:rPr lang="en-US" dirty="0"/>
              <a:t>Thank you for coming by, have a great day ahead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D3714-B553-A044-BA72-366907BA36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191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 the conversation.</a:t>
            </a:r>
          </a:p>
          <a:p>
            <a:endParaRPr lang="en-GB" dirty="0"/>
          </a:p>
          <a:p>
            <a:r>
              <a:rPr lang="en-GB" dirty="0"/>
              <a:t>P</a:t>
            </a:r>
            <a:r>
              <a:rPr lang="en-US" dirty="0" err="1"/>
              <a:t>otentially</a:t>
            </a:r>
            <a:r>
              <a:rPr lang="en-US" dirty="0"/>
              <a:t> replace for speaker contact details / 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78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some challenges which have impacted us in one way or another.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We generally do not like to talk and that leads to too many assumptions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Due to lack to clear communication and feedback we end up in a never ending dilemma of what the customer really wants and that makes us plan for things inefficiently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This collectively leads to slower Time to Market for your customer(s)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D3714-B553-A044-BA72-366907BA36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233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2:24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25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2:24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2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2:24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81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MS content: </a:t>
            </a:r>
            <a:r>
              <a:rPr lang="en-US" dirty="0">
                <a:hlinkClick r:id="rId3"/>
              </a:rPr>
              <a:t>Highly available multi-region web app - Azure Architecture Center | Microsoft Learn</a:t>
            </a:r>
            <a:endParaRPr lang="en-US" b="0" i="0" u="none" strike="noStrike" kern="1200" dirty="0">
              <a:solidFill>
                <a:schemeClr val="tx1"/>
              </a:solidFill>
              <a:effectLst/>
              <a:latin typeface="Calibri"/>
              <a:ea typeface="Calibri"/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2:24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8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2:24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8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2:24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0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 so here are some thoughts around why is DevOps important?</a:t>
            </a:r>
          </a:p>
          <a:p>
            <a:endParaRPr lang="en-US" dirty="0"/>
          </a:p>
          <a:p>
            <a:r>
              <a:rPr lang="en-IN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DevOps promises speed: delivering value to customers, reducing cycle time, faster time to market, shorter mean-time-to-resolution.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5/7/2023 2:24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4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3877271"/>
            <a:ext cx="6273418" cy="179466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3" y="2075840"/>
            <a:ext cx="9860610" cy="1801436"/>
          </a:xfrm>
          <a:noFill/>
        </p:spPr>
        <p:txBody>
          <a:bodyPr anchorCtr="0"/>
          <a:lstStyle>
            <a:lvl1pPr>
              <a:defRPr sz="5882" spc="-98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268319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72"/>
            <a:ext cx="5378485" cy="3586208"/>
          </a:xfrm>
          <a:solidFill>
            <a:schemeClr val="tx2"/>
          </a:solidFill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Pull quote</a:t>
            </a:r>
          </a:p>
        </p:txBody>
      </p:sp>
    </p:spTree>
    <p:extLst>
      <p:ext uri="{BB962C8B-B14F-4D97-AF65-F5344CB8AC3E}">
        <p14:creationId xmlns:p14="http://schemas.microsoft.com/office/powerpoint/2010/main" val="23101913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with proof points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225217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870943"/>
            <a:ext cx="11653523" cy="615609"/>
          </a:xfrm>
        </p:spPr>
        <p:txBody>
          <a:bodyPr/>
          <a:lstStyle>
            <a:lvl1pPr marL="280121" indent="-280121">
              <a:buFont typeface="Arial" panose="020B0604020202020204" pitchFamily="34" charset="0"/>
              <a:buChar char="•"/>
              <a:defRPr sz="3137">
                <a:gradFill>
                  <a:gsLst>
                    <a:gs pos="9469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36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9845" y="2774931"/>
            <a:ext cx="4522155" cy="4083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899665"/>
          </a:xfrm>
        </p:spPr>
        <p:txBody>
          <a:bodyPr/>
          <a:lstStyle>
            <a:lvl1pPr>
              <a:defRPr sz="647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884879" y="949"/>
            <a:ext cx="4307121" cy="12707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3378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2773602"/>
            <a:ext cx="4523625" cy="4084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87" y="1217195"/>
            <a:ext cx="5378548" cy="899665"/>
          </a:xfrm>
        </p:spPr>
        <p:txBody>
          <a:bodyPr/>
          <a:lstStyle>
            <a:lvl1pPr>
              <a:defRPr sz="647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949"/>
            <a:ext cx="4305563" cy="12707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9439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36525"/>
          </a:xfrm>
        </p:spPr>
        <p:txBody>
          <a:bodyPr/>
          <a:lstStyle>
            <a:lvl1pPr marL="0" indent="0">
              <a:spcBef>
                <a:spcPts val="980"/>
              </a:spcBef>
              <a:spcAft>
                <a:spcPts val="1176"/>
              </a:spcAft>
              <a:buNone/>
              <a:defRPr>
                <a:solidFill>
                  <a:srgbClr val="505050"/>
                </a:solidFill>
              </a:defRPr>
            </a:lvl1pPr>
            <a:lvl2pPr marL="0" indent="0">
              <a:buFontTx/>
              <a:buNone/>
              <a:defRPr sz="1961">
                <a:solidFill>
                  <a:srgbClr val="505050"/>
                </a:solidFill>
              </a:defRPr>
            </a:lvl2pPr>
            <a:lvl3pPr marL="224097" indent="0">
              <a:buNone/>
              <a:defRPr>
                <a:solidFill>
                  <a:srgbClr val="505050"/>
                </a:solidFill>
              </a:defRPr>
            </a:lvl3pPr>
            <a:lvl4pPr marL="448193" indent="0">
              <a:buNone/>
              <a:defRPr>
                <a:solidFill>
                  <a:srgbClr val="505050"/>
                </a:solidFill>
              </a:defRPr>
            </a:lvl4pPr>
            <a:lvl5pPr marL="672290" indent="0">
              <a:buNone/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95087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8874570" cy="11670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05296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73264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672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719593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6556"/>
          </a:xfrm>
        </p:spPr>
        <p:txBody>
          <a:bodyPr/>
          <a:lstStyle>
            <a:lvl1pPr>
              <a:defRPr>
                <a:solidFill>
                  <a:srgbClr val="58288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1201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solidFill>
                  <a:srgbClr val="582881"/>
                </a:soli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solidFill>
                  <a:srgbClr val="582881"/>
                </a:soli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39957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1349" y="655172"/>
            <a:ext cx="8965201" cy="62028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ltGray">
          <a:xfrm>
            <a:off x="269302" y="2075841"/>
            <a:ext cx="6727791" cy="3573757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solidFill>
                <a:srgbClr val="FF8C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4263287"/>
            <a:ext cx="6273418" cy="1239992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4" y="2291187"/>
            <a:ext cx="6491234" cy="1972099"/>
          </a:xfrm>
          <a:noFill/>
        </p:spPr>
        <p:txBody>
          <a:bodyPr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974523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566193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60135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solidFill>
                  <a:srgbClr val="582881"/>
                </a:soli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solidFill>
                  <a:srgbClr val="582881"/>
                </a:soli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867763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70598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enario/Next 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268927" y="1645047"/>
            <a:ext cx="4482436" cy="4482760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143428" tIns="89642" rIns="143428" bIns="89642" rtlCol="0" anchor="t">
            <a:noAutofit/>
          </a:bodyPr>
          <a:lstStyle>
            <a:lvl1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kern="1200" spc="-102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MS PGothic" pitchFamily="34" charset="-128"/>
                <a:cs typeface="Segoe UI" pitchFamily="34" charset="0"/>
              </a:defRPr>
            </a:lvl1pPr>
            <a:lvl2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2pPr>
            <a:lvl3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3pPr>
            <a:lvl4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4pPr>
            <a:lvl5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Segoe UI Light" pitchFamily="34" charset="0"/>
                <a:ea typeface="MS PGothic" pitchFamily="34" charset="-128"/>
              </a:defRPr>
            </a:lvl9pPr>
          </a:lstStyle>
          <a:p>
            <a:endParaRPr sz="4705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87126" y="1645236"/>
            <a:ext cx="6282755" cy="684010"/>
          </a:xfrm>
        </p:spPr>
        <p:txBody>
          <a:bodyPr/>
          <a:lstStyle>
            <a:lvl1pPr marL="0" marR="0" indent="0" algn="l" defTabSz="913505" rtl="0" eaLnBrk="1" fontAlgn="base" latinLnBrk="0" hangingPunct="1">
              <a:lnSpc>
                <a:spcPts val="3921"/>
              </a:lnSpc>
              <a:spcBef>
                <a:spcPts val="980"/>
              </a:spcBef>
              <a:spcAft>
                <a:spcPts val="1961"/>
              </a:spcAft>
              <a:buClrTx/>
              <a:buSzPct val="90000"/>
              <a:buFont typeface="Arial" pitchFamily="34" charset="0"/>
              <a:buNone/>
              <a:tabLst/>
              <a:defRPr sz="3137"/>
            </a:lvl1pPr>
          </a:lstStyle>
          <a:p>
            <a:pPr lvl="0"/>
            <a:r>
              <a:rPr lang="en-US" dirty="0"/>
              <a:t>Segoe UI light 32pt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5796" y="1860034"/>
            <a:ext cx="3976328" cy="1267431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Segoe UI light 40pt</a:t>
            </a:r>
          </a:p>
        </p:txBody>
      </p:sp>
    </p:spTree>
    <p:extLst>
      <p:ext uri="{BB962C8B-B14F-4D97-AF65-F5344CB8AC3E}">
        <p14:creationId xmlns:p14="http://schemas.microsoft.com/office/powerpoint/2010/main" val="369696160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316811"/>
            <a:ext cx="4953680" cy="615609"/>
          </a:xfrm>
        </p:spPr>
        <p:txBody>
          <a:bodyPr/>
          <a:lstStyle>
            <a:lvl1pPr marL="0" indent="0">
              <a:buNone/>
              <a:defRPr sz="3137">
                <a:solidFill>
                  <a:srgbClr val="505050"/>
                </a:solidFill>
              </a:defRPr>
            </a:lvl1pPr>
            <a:lvl2pPr marL="336145" indent="0">
              <a:buNone/>
              <a:defRPr/>
            </a:lvl2pPr>
            <a:lvl3pPr marL="560241" indent="0">
              <a:buNone/>
              <a:defRPr/>
            </a:lvl3pPr>
            <a:lvl4pPr marL="784338" indent="0">
              <a:buNone/>
              <a:defRPr/>
            </a:lvl4pPr>
            <a:lvl5pPr marL="1008435" indent="0">
              <a:buNone/>
              <a:defRPr/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46031343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7999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582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73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874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2">
    <p:bg>
      <p:bgPr>
        <a:solidFill>
          <a:srgbClr val="169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281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78974" y="1545619"/>
            <a:ext cx="11833364" cy="3586208"/>
          </a:xfrm>
          <a:prstGeom prst="rect">
            <a:avLst/>
          </a:prstGeom>
          <a:solidFill>
            <a:srgbClr val="58288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02" y="2081644"/>
            <a:ext cx="8964185" cy="1795633"/>
          </a:xfrm>
          <a:noFill/>
        </p:spPr>
        <p:txBody>
          <a:bodyPr anchorCtr="0"/>
          <a:lstStyle>
            <a:lvl1pPr>
              <a:defRPr sz="5882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6682" y="3697963"/>
            <a:ext cx="8964185" cy="1793105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2127492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rgbClr val="F38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833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1189177"/>
            <a:ext cx="12192000" cy="566882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2" tIns="45722" rIns="45722" bIns="45722" anchor="ctr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193899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1068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Name</a:t>
            </a:r>
          </a:p>
        </p:txBody>
      </p:sp>
    </p:spTree>
    <p:extLst>
      <p:ext uri="{BB962C8B-B14F-4D97-AF65-F5344CB8AC3E}">
        <p14:creationId xmlns:p14="http://schemas.microsoft.com/office/powerpoint/2010/main" val="6116160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53653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956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(3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47771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1750CB-9CBA-45C3-BA45-EB468097CB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" b="274"/>
          <a:stretch/>
        </p:blipFill>
        <p:spPr>
          <a:xfrm>
            <a:off x="0" y="860"/>
            <a:ext cx="12188944" cy="6856281"/>
          </a:xfrm>
          <a:prstGeom prst="rect">
            <a:avLst/>
          </a:prstGeom>
        </p:spPr>
      </p:pic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CE330B21-D2B9-4344-9D50-39EA069991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84200" y="2979778"/>
            <a:ext cx="7589520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584200" y="3962400"/>
            <a:ext cx="75895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787012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5454163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63480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582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796217"/>
          </a:xfrm>
          <a:noFill/>
        </p:spPr>
        <p:txBody>
          <a:bodyPr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7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1120574"/>
            <a:ext cx="11339774" cy="814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82"/>
              </a:spcAft>
              <a:buNone/>
              <a:defRPr sz="1765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None/>
              <a:defRPr sz="1765">
                <a:solidFill>
                  <a:srgbClr val="000000"/>
                </a:solidFill>
              </a:defRPr>
            </a:lvl2pPr>
            <a:lvl3pPr marL="448193" indent="0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None/>
              <a:defRPr sz="1372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4" y="2310842"/>
            <a:ext cx="3630521" cy="260249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None/>
              <a:defRPr sz="137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81361" y="2310842"/>
            <a:ext cx="3623050" cy="260249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None/>
              <a:defRPr sz="137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6963" y="2310841"/>
            <a:ext cx="3630521" cy="261180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None/>
              <a:defRPr sz="137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6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0121" lvl="1" indent="-280121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7538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1634397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209610" y="0"/>
            <a:ext cx="5982390" cy="6858000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222583"/>
            <a:ext cx="5555966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Photo layout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4" y="1129913"/>
            <a:ext cx="555596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b="0" i="0">
                <a:solidFill>
                  <a:srgbClr val="000000"/>
                </a:solidFill>
                <a:latin typeface="+mn-lt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</p:txBody>
      </p:sp>
    </p:spTree>
    <p:extLst>
      <p:ext uri="{BB962C8B-B14F-4D97-AF65-F5344CB8AC3E}">
        <p14:creationId xmlns:p14="http://schemas.microsoft.com/office/powerpoint/2010/main" val="8333039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804" y="2540313"/>
            <a:ext cx="9401560" cy="1793104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804" y="4342824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6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5" y="252099"/>
            <a:ext cx="1970160" cy="72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39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8" y="1120573"/>
            <a:ext cx="11339774" cy="1106487"/>
          </a:xfrm>
        </p:spPr>
        <p:txBody>
          <a:bodyPr wrap="square" lIns="0" tIns="0" rIns="0" bIns="0">
            <a:spAutoFit/>
          </a:bodyPr>
          <a:lstStyle>
            <a:lvl1pPr marL="280121" indent="-28012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Font typeface="Arial" panose="020B0604020202020204" pitchFamily="34" charset="0"/>
              <a:buChar char="•"/>
              <a:defRPr sz="1765" b="0" i="0">
                <a:solidFill>
                  <a:srgbClr val="000000"/>
                </a:solidFill>
                <a:latin typeface="+mj-lt"/>
              </a:defRPr>
            </a:lvl1pPr>
            <a:lvl2pPr marL="504217" indent="-28012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Font typeface="Arial" panose="020B0604020202020204" pitchFamily="34" charset="0"/>
              <a:buChar char="•"/>
              <a:defRPr sz="1765">
                <a:solidFill>
                  <a:srgbClr val="000000"/>
                </a:solidFill>
              </a:defRPr>
            </a:lvl2pPr>
            <a:lvl3pPr marL="728314" indent="-28012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Font typeface="Arial" panose="020B0604020202020204" pitchFamily="34" charset="0"/>
              <a:buChar char="•"/>
              <a:defRPr sz="1372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367013857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796217"/>
          </a:xfrm>
          <a:noFill/>
        </p:spPr>
        <p:txBody>
          <a:bodyPr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54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1 line titl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4394"/>
          </a:xfrm>
          <a:noFill/>
        </p:spPr>
        <p:txBody>
          <a:bodyPr anchorCtr="0"/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3601229"/>
            <a:ext cx="5904576" cy="724246"/>
          </a:xfrm>
        </p:spPr>
        <p:txBody>
          <a:bodyPr/>
          <a:lstStyle>
            <a:lvl1pPr marL="0" indent="0">
              <a:buNone/>
              <a:defRPr/>
            </a:lvl1pPr>
            <a:lvl2pPr marL="336145" indent="0">
              <a:buNone/>
              <a:defRPr/>
            </a:lvl2pPr>
            <a:lvl3pPr marL="560241" indent="0">
              <a:buNone/>
              <a:defRPr/>
            </a:lvl3pPr>
            <a:lvl4pPr marL="784338" indent="0">
              <a:buNone/>
              <a:defRPr/>
            </a:lvl4pPr>
            <a:lvl5pPr marL="1008435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164505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 slide 2 line titl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059971"/>
          </a:xfrm>
          <a:noFill/>
        </p:spPr>
        <p:txBody>
          <a:bodyPr anchorCtr="0"/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4506806"/>
            <a:ext cx="5904576" cy="724246"/>
          </a:xfrm>
        </p:spPr>
        <p:txBody>
          <a:bodyPr/>
          <a:lstStyle>
            <a:lvl1pPr marL="0" indent="0">
              <a:buNone/>
              <a:defRPr/>
            </a:lvl1pPr>
            <a:lvl2pPr marL="336145" indent="0">
              <a:buNone/>
              <a:defRPr/>
            </a:lvl2pPr>
            <a:lvl3pPr marL="560241" indent="0">
              <a:buNone/>
              <a:defRPr/>
            </a:lvl3pPr>
            <a:lvl4pPr marL="784338" indent="0">
              <a:buNone/>
              <a:defRPr/>
            </a:lvl4pPr>
            <a:lvl5pPr marL="1008435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960273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rgbClr val="169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796217"/>
          </a:xfrm>
          <a:noFill/>
        </p:spPr>
        <p:txBody>
          <a:bodyPr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83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rgbClr val="F38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796217"/>
          </a:xfrm>
          <a:noFill/>
        </p:spPr>
        <p:txBody>
          <a:bodyPr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90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07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39" y="1189177"/>
            <a:ext cx="11653523" cy="205148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181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  <p:sldLayoutId id="2147483751" r:id="rId25"/>
    <p:sldLayoutId id="2147483752" r:id="rId26"/>
    <p:sldLayoutId id="2147483753" r:id="rId27"/>
    <p:sldLayoutId id="2147483754" r:id="rId28"/>
    <p:sldLayoutId id="2147483755" r:id="rId29"/>
    <p:sldLayoutId id="2147483756" r:id="rId30"/>
    <p:sldLayoutId id="2147483757" r:id="rId31"/>
    <p:sldLayoutId id="2147483758" r:id="rId32"/>
    <p:sldLayoutId id="2147483761" r:id="rId33"/>
    <p:sldLayoutId id="2147483762" r:id="rId34"/>
    <p:sldLayoutId id="2147483768" r:id="rId35"/>
    <p:sldLayoutId id="2147483770" r:id="rId36"/>
    <p:sldLayoutId id="2147483771" r:id="rId37"/>
    <p:sldLayoutId id="2147483772" r:id="rId38"/>
    <p:sldLayoutId id="2147483773" r:id="rId39"/>
    <p:sldLayoutId id="2147483774" r:id="rId40"/>
    <p:sldLayoutId id="2147483775" r:id="rId41"/>
    <p:sldLayoutId id="2147483776" r:id="rId42"/>
    <p:sldLayoutId id="2147483777" r:id="rId43"/>
    <p:sldLayoutId id="2147483778" r:id="rId44"/>
  </p:sldLayoutIdLst>
  <p:transition>
    <p:fade/>
  </p:transition>
  <p:txStyles>
    <p:titleStyle>
      <a:lvl1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lang="en-US" sz="5294" kern="1200" spc="-10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itchFamily="34" charset="-128"/>
          <a:cs typeface="Segoe UI" pitchFamily="34" charset="0"/>
        </a:defRPr>
      </a:lvl1pPr>
      <a:lvl2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2pPr>
      <a:lvl3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3pPr>
      <a:lvl4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4pPr>
      <a:lvl5pPr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5pPr>
      <a:lvl6pPr marL="44819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6pPr>
      <a:lvl7pPr marL="896386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7pPr>
      <a:lvl8pPr marL="1344579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8pPr>
      <a:lvl9pPr marL="179277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1"/>
          </a:solidFill>
          <a:latin typeface="Segoe UI Light" pitchFamily="34" charset="0"/>
          <a:ea typeface="MS PGothic" pitchFamily="34" charset="-128"/>
        </a:defRPr>
      </a:lvl9pPr>
    </p:titleStyle>
    <p:bodyStyle>
      <a:lvl1pPr marL="336145" indent="-336145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392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itchFamily="34" charset="-128"/>
          <a:cs typeface="+mn-cs"/>
        </a:defRPr>
      </a:lvl1pPr>
      <a:lvl2pPr marL="572691" indent="-236546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353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itchFamily="34" charset="-128"/>
          <a:cs typeface="+mn-cs"/>
        </a:defRPr>
      </a:lvl2pPr>
      <a:lvl3pPr marL="784338" indent="-224097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196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itchFamily="34" charset="-128"/>
          <a:cs typeface="+mn-cs"/>
        </a:defRPr>
      </a:lvl3pPr>
      <a:lvl4pPr marL="1008435" indent="-224097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itchFamily="34" charset="-128"/>
          <a:cs typeface="+mn-cs"/>
        </a:defRPr>
      </a:lvl4pPr>
      <a:lvl5pPr marL="1232531" indent="-224097" algn="l" defTabSz="913505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itchFamily="34" charset="-128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az-sql-h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az-load-test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bit.ly/az-insights-avail-test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ls-az-wt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bit.ly/hm-az-reactor-pulum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gab-mum-chaos-202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az-load-balanc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az-auto-sca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80F6BD-62DB-4795-B34C-D4AA9584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44" y="2665696"/>
            <a:ext cx="5384156" cy="41918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3E87B90-7779-47CE-B120-6FF197D9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04" y="2004992"/>
            <a:ext cx="7284409" cy="1178551"/>
          </a:xfrm>
        </p:spPr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Courage in Chaos</a:t>
            </a:r>
            <a:br>
              <a:rPr lang="en-US" sz="5250" dirty="0">
                <a:ea typeface="MS PGothic"/>
                <a:cs typeface="Segoe UI"/>
              </a:rPr>
            </a:br>
            <a:r>
              <a:rPr lang="en-US" sz="2800" dirty="0">
                <a:ea typeface="MS PGothic"/>
                <a:cs typeface="Segoe UI"/>
              </a:rPr>
              <a:t>Microsoft Azure</a:t>
            </a:r>
            <a:endParaRPr lang="en-US" sz="2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069BD4-79AF-4731-BB22-1B77F1ECF0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4804" y="4342824"/>
            <a:ext cx="2790534" cy="1431610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1750" b="1" dirty="0">
                <a:latin typeface="Segoe UI Light"/>
                <a:ea typeface="MS PGothic"/>
                <a:cs typeface="Segoe UI Light"/>
              </a:rPr>
              <a:t>Hardik Mistry</a:t>
            </a:r>
          </a:p>
          <a:p>
            <a:endParaRPr lang="en-US" sz="1750" dirty="0">
              <a:latin typeface="Segoe UI Light"/>
              <a:cs typeface="Segoe UI Light"/>
            </a:endParaRPr>
          </a:p>
          <a:p>
            <a:r>
              <a:rPr lang="en-US" sz="1750" dirty="0">
                <a:latin typeface="Segoe UI Light"/>
                <a:ea typeface="MS PGothic"/>
                <a:cs typeface="Segoe UI Light"/>
              </a:rPr>
              <a:t>hardik@appmattic.com</a:t>
            </a:r>
          </a:p>
          <a:p>
            <a:r>
              <a:rPr lang="en-US" sz="1750" dirty="0">
                <a:latin typeface="Segoe UI Light"/>
                <a:ea typeface="MS PGothic"/>
                <a:cs typeface="Segoe UI Light"/>
              </a:rPr>
              <a:t>@mistryhardik05</a:t>
            </a:r>
          </a:p>
          <a:p>
            <a:endParaRPr lang="en-US" sz="1750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248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Resiliency... 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4452757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Consider moving your SQL from VM to Azure SQL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Azure SQL is PaaS with built-in resiliency.</a:t>
            </a:r>
            <a:endParaRPr lang="en-US" sz="2000" dirty="0">
              <a:solidFill>
                <a:schemeClr val="tx1">
                  <a:lumMod val="75000"/>
                </a:schemeClr>
              </a:solidFill>
              <a:ea typeface="MS PGothic"/>
              <a:cs typeface="+mj-lt"/>
            </a:endParaRP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Configure Geo-replication [Azure SQL only] to restore quickly in case of DC outage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Tune the DTU or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VCore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 scale as per your volume of data and traffic to serve</a:t>
            </a:r>
            <a:endParaRPr lang="en-US" sz="2000" dirty="0">
              <a:solidFill>
                <a:schemeClr val="tx1">
                  <a:lumMod val="75000"/>
                </a:schemeClr>
              </a:solidFill>
              <a:ea typeface="MS PGothic"/>
              <a:cs typeface="+mj-lt"/>
            </a:endParaRP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Start with DTU based pricing model, works great for most of us</a:t>
            </a:r>
          </a:p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Setup backup even if done manually to restore in point</a:t>
            </a:r>
          </a:p>
          <a:p>
            <a:pPr marL="0" indent="0">
              <a:buNone/>
            </a:pPr>
            <a:endParaRPr lang="en-US" sz="2400" dirty="0">
              <a:solidFill>
                <a:srgbClr val="505050"/>
              </a:solidFill>
              <a:ea typeface="MS PGothic"/>
              <a:cs typeface="+mj-lt"/>
            </a:endParaRPr>
          </a:p>
          <a:p>
            <a:pPr marL="0" indent="0">
              <a:buNone/>
            </a:pPr>
            <a:endParaRPr lang="en-US" sz="2400" dirty="0">
              <a:ea typeface="MS PGothic"/>
              <a:cs typeface="+mj-lt"/>
            </a:endParaRPr>
          </a:p>
          <a:p>
            <a:pPr marL="0" indent="0">
              <a:buNone/>
            </a:pPr>
            <a:r>
              <a:rPr lang="en-US" sz="2400" dirty="0">
                <a:ea typeface="+mj-lt"/>
                <a:cs typeface="+mj-lt"/>
                <a:hlinkClick r:id="rId3"/>
              </a:rPr>
              <a:t>https://bit.ly/az-sql-ha</a:t>
            </a:r>
            <a:endParaRPr lang="en-US">
              <a:cs typeface="Segoe UI Light"/>
            </a:endParaRPr>
          </a:p>
          <a:p>
            <a:pPr marL="335915" indent="-335915"/>
            <a:endParaRPr lang="en-US" sz="240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0" indent="0">
              <a:buNone/>
            </a:pPr>
            <a:endParaRPr lang="en-US" sz="240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572135" lvl="1" indent="-236220"/>
            <a:endParaRPr lang="en-US" sz="850" dirty="0">
              <a:solidFill>
                <a:srgbClr val="3C3C3C"/>
              </a:solidFill>
              <a:latin typeface="Segoe UI Light"/>
              <a:ea typeface="MS PGothic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12836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MS PGothic"/>
                <a:cs typeface="Segoe UI"/>
              </a:rPr>
              <a:t>Demo</a:t>
            </a:r>
            <a:br>
              <a:rPr lang="en-US" sz="8600" dirty="0"/>
            </a:br>
            <a:r>
              <a:rPr lang="en-US" sz="3600" dirty="0">
                <a:ea typeface="MS PGothic"/>
                <a:cs typeface="Segoe UI"/>
              </a:rPr>
              <a:t>Resilient app service and auto-scale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572797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Load testing</a:t>
            </a:r>
            <a:endParaRPr lang="en-US" sz="525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3911071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Use Load testing service from Azure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Cost friendly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"/>
                <a:ea typeface="MS PGothic"/>
                <a:cs typeface="Segoe UI Light"/>
              </a:rPr>
              <a:t>No code testing service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Segoe UI"/>
              <a:cs typeface="Segoe UI Light"/>
            </a:endParaRP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"/>
                <a:ea typeface="MS PGothic"/>
                <a:cs typeface="Segoe UI Light"/>
              </a:rPr>
              <a:t>Collect key insights on app performance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Segoe UI"/>
              <a:cs typeface="Segoe UI Light"/>
            </a:endParaRPr>
          </a:p>
          <a:p>
            <a:pPr marL="572135" lvl="1" indent="-236220"/>
            <a:r>
              <a:rPr lang="en-US" sz="2000" dirty="0">
                <a:ea typeface="+mn-lt"/>
                <a:cs typeface="+mn-lt"/>
                <a:hlinkClick r:id="rId3"/>
              </a:rPr>
              <a:t>https://bit.ly/az-load-testing</a:t>
            </a:r>
            <a:endParaRPr lang="en-US" sz="2000">
              <a:solidFill>
                <a:schemeClr val="tx1">
                  <a:lumMod val="75000"/>
                </a:schemeClr>
              </a:solidFill>
              <a:latin typeface="Segoe UI Light"/>
              <a:cs typeface="Segoe UI Light"/>
            </a:endParaRPr>
          </a:p>
          <a:p>
            <a:pPr marL="335915" indent="-335915"/>
            <a:r>
              <a:rPr lang="en-US" sz="2400" dirty="0">
                <a:ea typeface="+mj-lt"/>
                <a:cs typeface="+mj-lt"/>
              </a:rPr>
              <a:t>Use availability testing using you are using app insights</a:t>
            </a:r>
          </a:p>
          <a:p>
            <a:pPr marL="572135" lvl="1" indent="-236220"/>
            <a:r>
              <a:rPr lang="en-US" sz="2000" dirty="0">
                <a:ea typeface="+mj-lt"/>
                <a:cs typeface="+mj-lt"/>
                <a:hlinkClick r:id="rId4"/>
              </a:rPr>
              <a:t>https://bit.ly/az-insights-avail-testing</a:t>
            </a:r>
            <a:r>
              <a:rPr lang="en-US" sz="2000" dirty="0">
                <a:ea typeface="+mj-lt"/>
                <a:cs typeface="+mj-lt"/>
              </a:rPr>
              <a:t> </a:t>
            </a:r>
            <a:endParaRPr lang="en-US" sz="2000">
              <a:solidFill>
                <a:srgbClr val="505050"/>
              </a:solidFill>
              <a:latin typeface="Segoe UI Light"/>
              <a:cs typeface="Segoe UI"/>
            </a:endParaRPr>
          </a:p>
          <a:p>
            <a:pPr marL="572135" lvl="1" indent="-236220"/>
            <a:endParaRPr lang="en-US" sz="2000" dirty="0">
              <a:solidFill>
                <a:srgbClr val="505050"/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Segoe UI Light"/>
              <a:cs typeface="Segoe UI Light"/>
            </a:endParaRPr>
          </a:p>
          <a:p>
            <a:pPr marL="335915" indent="-335915"/>
            <a:endParaRPr lang="en-US" sz="2400" dirty="0">
              <a:solidFill>
                <a:schemeClr val="tx1">
                  <a:lumMod val="75000"/>
                </a:schemeClr>
              </a:solidFill>
              <a:latin typeface="Segoe UI Light"/>
              <a:ea typeface="MS PGothic"/>
              <a:cs typeface="Segoe UI Light"/>
            </a:endParaRPr>
          </a:p>
          <a:p>
            <a:pPr marL="572135" lvl="1" indent="-236220"/>
            <a:endParaRPr lang="en-US" sz="850" dirty="0">
              <a:solidFill>
                <a:schemeClr val="tx1">
                  <a:lumMod val="75000"/>
                </a:schemeClr>
              </a:solidFill>
              <a:latin typeface="Segoe UI Light"/>
              <a:ea typeface="MS PGothic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7096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MS PGothic"/>
                <a:cs typeface="Segoe UI"/>
              </a:rPr>
              <a:t>Demo</a:t>
            </a:r>
            <a:br>
              <a:rPr lang="en-US" sz="8600" dirty="0"/>
            </a:br>
            <a:r>
              <a:rPr lang="en-US" sz="3600" dirty="0">
                <a:ea typeface="MS PGothic"/>
                <a:cs typeface="Segoe UI"/>
              </a:rPr>
              <a:t>Load testing app service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055609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Extras</a:t>
            </a:r>
            <a:endParaRPr lang="en-US" sz="525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2556854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ea typeface="+mj-lt"/>
                <a:cs typeface="+mj-lt"/>
                <a:hlinkClick r:id="rId3"/>
              </a:rPr>
              <a:t>https://bit.ly/pls-az-wtu</a:t>
            </a:r>
            <a:r>
              <a:rPr lang="en-US" sz="2400" dirty="0">
                <a:ea typeface="+mj-lt"/>
                <a:cs typeface="+mj-lt"/>
              </a:rPr>
              <a:t> </a:t>
            </a:r>
            <a:endParaRPr lang="en-US" sz="2400">
              <a:solidFill>
                <a:schemeClr val="tx1">
                  <a:lumMod val="75000"/>
                </a:schemeClr>
              </a:solidFill>
              <a:latin typeface="Segoe UI Light"/>
              <a:cs typeface="+mj-lt"/>
            </a:endParaRP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Get the right perspective on what to use when on MS Azure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Segoe UI Light"/>
            </a:endParaRPr>
          </a:p>
          <a:p>
            <a:pPr marL="335915" indent="-335915"/>
            <a:r>
              <a:rPr lang="en-US" sz="2400" dirty="0">
                <a:ea typeface="+mj-lt"/>
                <a:cs typeface="+mj-lt"/>
                <a:hlinkClick r:id="rId4"/>
              </a:rPr>
              <a:t>https://bit.ly/hm-az-reactor-pulumi</a:t>
            </a:r>
            <a:endParaRPr lang="en-US" sz="2400">
              <a:solidFill>
                <a:srgbClr val="505050"/>
              </a:solidFill>
              <a:latin typeface="Segoe UI Light"/>
              <a:ea typeface="MS PGothic"/>
              <a:cs typeface="+mj-lt"/>
            </a:endParaRPr>
          </a:p>
          <a:p>
            <a:pPr marL="572135" lvl="1" indent="-236220"/>
            <a:r>
              <a:rPr lang="en-US" sz="2000" dirty="0">
                <a:latin typeface="+mj-lt"/>
                <a:ea typeface="+mj-lt"/>
                <a:cs typeface="+mj-lt"/>
              </a:rPr>
              <a:t>Session on using </a:t>
            </a:r>
            <a:r>
              <a:rPr lang="en-US" sz="2000" dirty="0" err="1">
                <a:latin typeface="+mj-lt"/>
                <a:ea typeface="+mj-lt"/>
                <a:cs typeface="+mj-lt"/>
              </a:rPr>
              <a:t>Pulumi</a:t>
            </a:r>
            <a:r>
              <a:rPr lang="en-US" sz="2000" dirty="0">
                <a:latin typeface="+mj-lt"/>
                <a:ea typeface="+mj-lt"/>
                <a:cs typeface="+mj-lt"/>
              </a:rPr>
              <a:t> as framework for </a:t>
            </a:r>
            <a:r>
              <a:rPr lang="en-US" sz="2000" dirty="0" err="1">
                <a:latin typeface="+mj-lt"/>
                <a:ea typeface="+mj-lt"/>
                <a:cs typeface="+mj-lt"/>
              </a:rPr>
              <a:t>IaC</a:t>
            </a:r>
            <a:r>
              <a:rPr lang="en-US" sz="2000" dirty="0">
                <a:latin typeface="+mj-lt"/>
                <a:ea typeface="+mj-lt"/>
                <a:cs typeface="+mj-lt"/>
              </a:rPr>
              <a:t> [Infrastructure as code]</a:t>
            </a:r>
          </a:p>
          <a:p>
            <a:pPr marL="335915" indent="-335915"/>
            <a:endParaRPr lang="en-US" sz="2400" dirty="0">
              <a:ea typeface="MS PGothic"/>
              <a:cs typeface="+mj-lt"/>
            </a:endParaRPr>
          </a:p>
          <a:p>
            <a:pPr marL="0" indent="0">
              <a:buNone/>
            </a:pPr>
            <a:endParaRPr lang="en-US" sz="240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572135" lvl="1" indent="-236220"/>
            <a:endParaRPr lang="en-US" sz="850" dirty="0">
              <a:solidFill>
                <a:srgbClr val="3C3C3C"/>
              </a:solidFill>
              <a:latin typeface="Segoe UI Light"/>
              <a:ea typeface="MS PGothic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351413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1E42-2E30-4862-8919-84E80A7D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61DD1-5753-5741-AA9D-3936F4C4D894}"/>
              </a:ext>
            </a:extLst>
          </p:cNvPr>
          <p:cNvSpPr txBox="1"/>
          <p:nvPr/>
        </p:nvSpPr>
        <p:spPr>
          <a:xfrm>
            <a:off x="8875266" y="6290026"/>
            <a:ext cx="27026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Icon credits: https://www.flaticon.com/authors/freepik</a:t>
            </a:r>
          </a:p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Icon credits: https://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</a:rPr>
              <a:t>www.flaticon.com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/authors/flat-icons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1BF864-5B62-A44C-9FA6-D12782158DB4}"/>
              </a:ext>
            </a:extLst>
          </p:cNvPr>
          <p:cNvGrpSpPr/>
          <p:nvPr/>
        </p:nvGrpSpPr>
        <p:grpSpPr>
          <a:xfrm>
            <a:off x="1121915" y="2742545"/>
            <a:ext cx="3000951" cy="3265544"/>
            <a:chOff x="1121915" y="2742545"/>
            <a:chExt cx="3000951" cy="326554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0CE77D3-E579-434C-AA80-DD9F34F638BB}"/>
                </a:ext>
              </a:extLst>
            </p:cNvPr>
            <p:cNvSpPr/>
            <p:nvPr/>
          </p:nvSpPr>
          <p:spPr bwMode="auto">
            <a:xfrm>
              <a:off x="1121915" y="4331016"/>
              <a:ext cx="3000951" cy="167707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171">
                <a:lnSpc>
                  <a:spcPct val="90000"/>
                </a:lnSpc>
                <a:defRPr/>
              </a:pPr>
              <a:r>
                <a:rPr lang="en-US" sz="2000" dirty="0">
                  <a:ln w="139700">
                    <a:noFill/>
                  </a:ln>
                  <a:solidFill>
                    <a:schemeClr val="accent4"/>
                  </a:solidFill>
                  <a:latin typeface="Segoe UI Semilight"/>
                </a:rPr>
                <a:t>Automate infrastructure components with </a:t>
              </a:r>
              <a:r>
                <a:rPr lang="en-US" sz="2000" dirty="0" err="1">
                  <a:ln w="139700">
                    <a:noFill/>
                  </a:ln>
                  <a:solidFill>
                    <a:schemeClr val="accent4"/>
                  </a:solidFill>
                  <a:latin typeface="Segoe UI Semilight"/>
                </a:rPr>
                <a:t>IaC</a:t>
              </a:r>
              <a:endParaRPr lang="en-US" sz="2000" dirty="0" err="1">
                <a:ln w="139700">
                  <a:noFill/>
                </a:ln>
                <a:solidFill>
                  <a:schemeClr val="accent4"/>
                </a:solidFill>
                <a:latin typeface="Segoe UI Semilight"/>
                <a:cs typeface="Segoe UI Semilight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6BDA69-7083-3843-8594-F395C8C8A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2390" y="2742545"/>
              <a:ext cx="900000" cy="9000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3DF78E-084D-6B4B-9667-DBB21294D388}"/>
              </a:ext>
            </a:extLst>
          </p:cNvPr>
          <p:cNvGrpSpPr/>
          <p:nvPr/>
        </p:nvGrpSpPr>
        <p:grpSpPr>
          <a:xfrm>
            <a:off x="4543014" y="2742545"/>
            <a:ext cx="3000951" cy="3265544"/>
            <a:chOff x="4543014" y="2742545"/>
            <a:chExt cx="3000951" cy="326554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CB97DDB-B8C7-4920-9175-E429C7EC5A6D}"/>
                </a:ext>
              </a:extLst>
            </p:cNvPr>
            <p:cNvSpPr txBox="1"/>
            <p:nvPr/>
          </p:nvSpPr>
          <p:spPr>
            <a:xfrm>
              <a:off x="4543014" y="4331016"/>
              <a:ext cx="3000951" cy="167707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lvl="0" algn="ctr" defTabSz="914180">
                <a:lnSpc>
                  <a:spcPct val="90000"/>
                </a:lnSpc>
                <a:defRPr sz="2352">
                  <a:solidFill>
                    <a:srgbClr val="0078D7"/>
                  </a:solidFill>
                  <a:latin typeface="Segoe Pro SemiLight" panose="020B0402040204020203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896171">
                <a:defRPr/>
              </a:pPr>
              <a:r>
                <a:rPr lang="en-US" sz="2000" dirty="0">
                  <a:ln w="139700">
                    <a:noFill/>
                  </a:ln>
                  <a:solidFill>
                    <a:schemeClr val="accent4"/>
                  </a:solidFill>
                  <a:latin typeface="Segoe UI Semilight"/>
                  <a:cs typeface="Segoe UI Semilight"/>
                </a:rPr>
                <a:t>Monitor and load test proactively</a:t>
              </a:r>
              <a:endParaRPr lang="en-US" sz="2000" b="0" i="0" u="none" strike="noStrike" kern="1200" cap="none" spc="0" normalizeH="0" baseline="0" noProof="0" dirty="0">
                <a:ln w="139700"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 Semilight"/>
                <a:cs typeface="Segoe UI Semilight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D6306D6-1E7D-9D49-B9CD-C54B125EA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8529" y="2742545"/>
              <a:ext cx="900000" cy="90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D1E007-D222-3142-8C56-329FD8D33F89}"/>
              </a:ext>
            </a:extLst>
          </p:cNvPr>
          <p:cNvGrpSpPr/>
          <p:nvPr/>
        </p:nvGrpSpPr>
        <p:grpSpPr>
          <a:xfrm>
            <a:off x="7806265" y="2742545"/>
            <a:ext cx="3137487" cy="3265544"/>
            <a:chOff x="7806265" y="2742545"/>
            <a:chExt cx="3137487" cy="326554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613B813-6076-4D13-A6B2-CFDDD1761A43}"/>
                </a:ext>
              </a:extLst>
            </p:cNvPr>
            <p:cNvSpPr/>
            <p:nvPr/>
          </p:nvSpPr>
          <p:spPr bwMode="auto">
            <a:xfrm>
              <a:off x="7806265" y="4331016"/>
              <a:ext cx="3137487" cy="167707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171">
                <a:lnSpc>
                  <a:spcPct val="90000"/>
                </a:lnSpc>
                <a:defRPr/>
              </a:pPr>
              <a:r>
                <a:rPr lang="en-US" sz="2000" dirty="0">
                  <a:ln w="139700">
                    <a:noFill/>
                  </a:ln>
                  <a:solidFill>
                    <a:schemeClr val="accent4"/>
                  </a:solidFill>
                  <a:latin typeface="Segoe UI Semilight"/>
                  <a:cs typeface="Segoe UI Semilight"/>
                </a:rPr>
                <a:t>Take actions beforehand</a:t>
              </a:r>
              <a:endParaRPr lang="en-US" sz="2000" b="0" i="0" u="none" strike="noStrike" kern="1200" cap="none" spc="0" normalizeH="0" baseline="0" noProof="0" dirty="0">
                <a:ln w="139700"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 Semilight"/>
                <a:cs typeface="Segoe UI Semilight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1316900-6E39-4343-A71D-5A50BA590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9125" y="2742545"/>
              <a:ext cx="90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222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7B10F6-405C-4C3C-ACA1-4580785B2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" y="6470336"/>
            <a:ext cx="12192000" cy="387178"/>
          </a:xfrm>
          <a:prstGeom prst="rect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F0936-4476-4271-97AD-A8CC5C334C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0973" y="2705904"/>
            <a:ext cx="6480677" cy="1202893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spcAft>
                <a:spcPts val="4705"/>
              </a:spcAft>
              <a:buNone/>
            </a:pPr>
            <a:r>
              <a:rPr lang="en-US" sz="1950" dirty="0">
                <a:solidFill>
                  <a:schemeClr val="accent6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@mistryhardik05</a:t>
            </a:r>
            <a:endParaRPr lang="en-US" sz="1950">
              <a:solidFill>
                <a:schemeClr val="accent6">
                  <a:lumMod val="75000"/>
                </a:schemeClr>
              </a:solidFill>
              <a:latin typeface="Segoe UI Light"/>
              <a:ea typeface="MS PGothic"/>
              <a:cs typeface="Segoe UI Light"/>
            </a:endParaRPr>
          </a:p>
          <a:p>
            <a:pPr marL="0" indent="0">
              <a:spcAft>
                <a:spcPts val="4705"/>
              </a:spcAft>
              <a:buNone/>
            </a:pPr>
            <a:r>
              <a:rPr lang="en-US" sz="1950" dirty="0">
                <a:latin typeface="Segoe UI Light"/>
                <a:ea typeface="MS PGothic"/>
                <a:cs typeface="Segoe UI Light"/>
                <a:hlinkClick r:id="rId3"/>
              </a:rPr>
              <a:t>https</a:t>
            </a:r>
            <a:r>
              <a:rPr lang="en-US" sz="1950" dirty="0">
                <a:ea typeface="+mj-lt"/>
                <a:cs typeface="+mj-lt"/>
                <a:hlinkClick r:id="rId3"/>
              </a:rPr>
              <a:t>://bit.ly/gab-mum-chaos-2023</a:t>
            </a:r>
            <a:r>
              <a:rPr lang="en-US" sz="1950" dirty="0">
                <a:ea typeface="+mj-lt"/>
                <a:cs typeface="+mj-lt"/>
              </a:rPr>
              <a:t> </a:t>
            </a:r>
            <a:endParaRPr lang="en-US" sz="1950" dirty="0">
              <a:solidFill>
                <a:schemeClr val="accent6">
                  <a:lumMod val="75000"/>
                </a:schemeClr>
              </a:solidFill>
              <a:latin typeface="+mn-lt"/>
              <a:ea typeface="MS PGothic"/>
              <a:cs typeface="Segoe UI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4720109-9ACB-4044-AEF6-77DF7BD3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you. Questions?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05508-F879-4818-ACFB-C6E44F5956D5}"/>
              </a:ext>
            </a:extLst>
          </p:cNvPr>
          <p:cNvSpPr txBox="1"/>
          <p:nvPr/>
        </p:nvSpPr>
        <p:spPr>
          <a:xfrm>
            <a:off x="889741" y="1478168"/>
            <a:ext cx="4513657" cy="829805"/>
          </a:xfrm>
          <a:prstGeom prst="rect">
            <a:avLst/>
          </a:prstGeom>
          <a:noFill/>
        </p:spPr>
        <p:txBody>
          <a:bodyPr wrap="none" lIns="179285" tIns="143428" rIns="179285" bIns="143428" rtlCol="0" anchor="t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3900" dirty="0">
                <a:solidFill>
                  <a:srgbClr val="0078D7"/>
                </a:solidFill>
              </a:rPr>
              <a:t>#GABMumbai2023</a:t>
            </a:r>
            <a:endParaRPr lang="en-US" sz="3921" dirty="0">
              <a:solidFill>
                <a:srgbClr val="0078D7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D9D3F2-FEE2-4346-A730-D9834838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7966" y="2588422"/>
            <a:ext cx="544382" cy="544382"/>
            <a:chOff x="995982" y="3239142"/>
            <a:chExt cx="555298" cy="5552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E0948F-DF9A-4C7D-8491-81114183D31A}"/>
                </a:ext>
              </a:extLst>
            </p:cNvPr>
            <p:cNvSpPr/>
            <p:nvPr/>
          </p:nvSpPr>
          <p:spPr bwMode="auto">
            <a:xfrm>
              <a:off x="995982" y="3239142"/>
              <a:ext cx="555298" cy="555298"/>
            </a:xfrm>
            <a:prstGeom prst="ellipse">
              <a:avLst/>
            </a:pr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A8C9E03-DE8C-4C60-B0BA-FBFF343C2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5074" y="3371297"/>
              <a:ext cx="367991" cy="299300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A226638A-90A7-49A9-9D9E-955613A4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9305" y="1715766"/>
            <a:ext cx="6306834" cy="491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9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1E42-2E30-4862-8919-84E80A7D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challenges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6DA34B-FB91-214A-9E86-0B22349BFB25}"/>
              </a:ext>
            </a:extLst>
          </p:cNvPr>
          <p:cNvGrpSpPr/>
          <p:nvPr/>
        </p:nvGrpSpPr>
        <p:grpSpPr>
          <a:xfrm>
            <a:off x="4543014" y="2643053"/>
            <a:ext cx="3000951" cy="3365036"/>
            <a:chOff x="4543014" y="2643053"/>
            <a:chExt cx="3000951" cy="336503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CB97DDB-B8C7-4920-9175-E429C7EC5A6D}"/>
                </a:ext>
              </a:extLst>
            </p:cNvPr>
            <p:cNvSpPr txBox="1"/>
            <p:nvPr/>
          </p:nvSpPr>
          <p:spPr>
            <a:xfrm>
              <a:off x="4543014" y="4331016"/>
              <a:ext cx="3000951" cy="167707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lvl="0" algn="ctr" defTabSz="914180">
                <a:lnSpc>
                  <a:spcPct val="90000"/>
                </a:lnSpc>
                <a:defRPr sz="2352">
                  <a:solidFill>
                    <a:srgbClr val="0078D7"/>
                  </a:solidFill>
                  <a:latin typeface="Segoe Pro SemiLight" panose="020B0402040204020203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896171">
                <a:defRPr/>
              </a:pPr>
              <a:r>
                <a:rPr lang="en-US" sz="2000" dirty="0">
                  <a:ln w="139700">
                    <a:noFill/>
                  </a:ln>
                  <a:solidFill>
                    <a:schemeClr val="accent4"/>
                  </a:solidFill>
                  <a:latin typeface="Segoe UI Semilight"/>
                </a:rPr>
                <a:t>Poor customer retention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8C6354-7D90-DB45-A33E-FF04B982C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8529" y="2643053"/>
              <a:ext cx="900000" cy="9000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904904-2FEC-644B-91A5-8E7F476458FB}"/>
              </a:ext>
            </a:extLst>
          </p:cNvPr>
          <p:cNvGrpSpPr/>
          <p:nvPr/>
        </p:nvGrpSpPr>
        <p:grpSpPr>
          <a:xfrm>
            <a:off x="1121915" y="2702654"/>
            <a:ext cx="3000951" cy="3305435"/>
            <a:chOff x="1121915" y="2702654"/>
            <a:chExt cx="3000951" cy="330543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0CE77D3-E579-434C-AA80-DD9F34F638BB}"/>
                </a:ext>
              </a:extLst>
            </p:cNvPr>
            <p:cNvSpPr/>
            <p:nvPr/>
          </p:nvSpPr>
          <p:spPr bwMode="auto">
            <a:xfrm>
              <a:off x="1121915" y="4331016"/>
              <a:ext cx="3000951" cy="167707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171">
                <a:lnSpc>
                  <a:spcPct val="90000"/>
                </a:lnSpc>
                <a:defRPr/>
              </a:pPr>
              <a:r>
                <a:rPr lang="en-US" sz="2000" dirty="0">
                  <a:ln w="139700">
                    <a:noFill/>
                  </a:ln>
                  <a:solidFill>
                    <a:schemeClr val="accent4"/>
                  </a:solidFill>
                  <a:latin typeface="Segoe UI Semilight"/>
                  <a:cs typeface="Segoe UI Semilight"/>
                </a:rPr>
                <a:t>Unavailability of the service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1ED781B-A202-164E-A1C1-D13B67B44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2390" y="2702654"/>
              <a:ext cx="900000" cy="900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ECF84F-A539-C444-89EB-8305D0135343}"/>
              </a:ext>
            </a:extLst>
          </p:cNvPr>
          <p:cNvGrpSpPr/>
          <p:nvPr/>
        </p:nvGrpSpPr>
        <p:grpSpPr>
          <a:xfrm>
            <a:off x="7806265" y="2702654"/>
            <a:ext cx="3137487" cy="3305435"/>
            <a:chOff x="7806265" y="2702654"/>
            <a:chExt cx="3137487" cy="330543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613B813-6076-4D13-A6B2-CFDDD1761A43}"/>
                </a:ext>
              </a:extLst>
            </p:cNvPr>
            <p:cNvSpPr/>
            <p:nvPr/>
          </p:nvSpPr>
          <p:spPr bwMode="auto">
            <a:xfrm>
              <a:off x="7806265" y="4331016"/>
              <a:ext cx="3137487" cy="167707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15" tIns="140572" rIns="175715" bIns="1405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171">
                <a:defRPr/>
              </a:pPr>
              <a:r>
                <a:rPr lang="en-US" sz="2000">
                  <a:ln w="139700">
                    <a:noFill/>
                  </a:ln>
                  <a:solidFill>
                    <a:schemeClr val="accent4"/>
                  </a:solidFill>
                  <a:ea typeface="+mn-lt"/>
                  <a:cs typeface="+mn-lt"/>
                </a:rPr>
                <a:t>Impact of business/operations</a:t>
              </a:r>
            </a:p>
            <a:p>
              <a:pPr marL="0" marR="0" lvl="0" indent="0" algn="ctr" defTabSz="89617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b="0" i="0" u="none" strike="noStrike" kern="1200" cap="none" spc="0" normalizeH="0" baseline="0" noProof="0" dirty="0">
                <a:ln w="139700"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 Semilight"/>
                <a:cs typeface="Segoe UI Semilight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D66619D-B609-7846-B21F-D906A30EE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9125" y="2702654"/>
              <a:ext cx="900000" cy="9000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A22A496-60F4-9F4B-8867-59C51AB10F6A}"/>
              </a:ext>
            </a:extLst>
          </p:cNvPr>
          <p:cNvSpPr txBox="1"/>
          <p:nvPr/>
        </p:nvSpPr>
        <p:spPr>
          <a:xfrm>
            <a:off x="8875266" y="6290026"/>
            <a:ext cx="273151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Icon credits: https://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</a:rPr>
              <a:t>www.flaticon.com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/authors/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</a:rPr>
              <a:t>nhor-phai</a:t>
            </a:r>
            <a:endParaRPr 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What is HA/DR?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923330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An architecture implemented to overcome infrastructure issues</a:t>
            </a:r>
          </a:p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A policy to implement and follow in case of infrastructure issues</a:t>
            </a:r>
          </a:p>
        </p:txBody>
      </p:sp>
    </p:spTree>
    <p:extLst>
      <p:ext uri="{BB962C8B-B14F-4D97-AF65-F5344CB8AC3E}">
        <p14:creationId xmlns:p14="http://schemas.microsoft.com/office/powerpoint/2010/main" val="39921715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Why is HA/DR important?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1329595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Always available platform/service</a:t>
            </a:r>
            <a:endParaRPr lang="en-US" sz="2400">
              <a:solidFill>
                <a:schemeClr val="tx1">
                  <a:lumMod val="75000"/>
                </a:schemeClr>
              </a:solidFill>
              <a:cs typeface="Segoe UI Light"/>
            </a:endParaRPr>
          </a:p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ea typeface="MS PGothic"/>
              </a:rPr>
              <a:t>Improved customer satisfaction</a:t>
            </a:r>
            <a:endParaRPr lang="en-US" sz="2400">
              <a:solidFill>
                <a:schemeClr val="tx1">
                  <a:lumMod val="75000"/>
                </a:schemeClr>
              </a:solidFill>
              <a:cs typeface="Segoe UI Light"/>
            </a:endParaRPr>
          </a:p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Reduced churn rate</a:t>
            </a:r>
            <a:endParaRPr lang="en-US" sz="2400" dirty="0">
              <a:solidFill>
                <a:schemeClr val="tx1">
                  <a:lumMod val="75000"/>
                </a:schemeClr>
              </a:solidFill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68497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525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F87533E-4814-53DC-85CC-7A750B61B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111" y="1477043"/>
            <a:ext cx="5203633" cy="390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331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517065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>
              <a:buNone/>
            </a:pPr>
            <a:r>
              <a:rPr lang="en-US" sz="2400" dirty="0">
                <a:ea typeface="MS PGothic"/>
                <a:cs typeface="Segoe UI Light"/>
              </a:rPr>
              <a:t>An ideal multi-region app architecture</a:t>
            </a:r>
            <a:endParaRPr lang="en-US" sz="2400" dirty="0">
              <a:cs typeface="Segoe UI Light"/>
            </a:endParaRPr>
          </a:p>
        </p:txBody>
      </p:sp>
      <p:pic>
        <p:nvPicPr>
          <p:cNvPr id="2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6F8732D-5F49-404A-B469-30C0FD2A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797" y="2100059"/>
            <a:ext cx="7719151" cy="43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453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/>
              <a:t>Monitoring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2895408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Setup alerts on your app-service or VM metrics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Avg. Memory consumption metric is your best friend.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Monitor using app insights or metrics blade of the resource.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Use load testing to understand app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behaviour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ea typeface="MS PGothic"/>
                <a:cs typeface="Segoe UI Light"/>
              </a:rPr>
              <a:t> and tune to match expected SLA.</a:t>
            </a:r>
            <a:endParaRPr lang="en-US" sz="2000" dirty="0">
              <a:solidFill>
                <a:schemeClr val="tx1">
                  <a:lumMod val="75000"/>
                </a:schemeClr>
              </a:solidFill>
              <a:cs typeface="Segoe UI Light"/>
            </a:endParaRPr>
          </a:p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Setup dev/acceptance with robust monitoring</a:t>
            </a:r>
          </a:p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Limit monitoring on production apps to avoid bottlenecks</a:t>
            </a:r>
            <a:endParaRPr lang="en-US" sz="2400" dirty="0">
              <a:solidFill>
                <a:schemeClr val="tx1">
                  <a:lumMod val="75000"/>
                </a:schemeClr>
              </a:solidFill>
              <a:cs typeface="Segoe UI"/>
            </a:endParaRPr>
          </a:p>
          <a:p>
            <a:pPr marL="335915" indent="-335915"/>
            <a:endParaRPr lang="en-US" sz="2400" dirty="0">
              <a:solidFill>
                <a:schemeClr val="tx1">
                  <a:lumMod val="75000"/>
                </a:schemeClr>
              </a:solidFill>
              <a:latin typeface="Segoe UI Light"/>
              <a:ea typeface="MS PGothic"/>
              <a:cs typeface="Segoe UI Light"/>
            </a:endParaRPr>
          </a:p>
          <a:p>
            <a:pPr marL="572135" lvl="1" indent="-236220"/>
            <a:endParaRPr lang="en-US" sz="850" dirty="0">
              <a:solidFill>
                <a:schemeClr val="tx1">
                  <a:lumMod val="75000"/>
                </a:schemeClr>
              </a:solidFill>
              <a:latin typeface="Segoe UI Light"/>
              <a:ea typeface="MS PGothic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56680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Resiliency on Azure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3843360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If you are serving </a:t>
            </a:r>
            <a:r>
              <a:rPr lang="en-US" sz="2400" u="sng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HTTP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traffic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"/>
                <a:ea typeface="MS PGothic"/>
                <a:cs typeface="Segoe UI Light"/>
              </a:rPr>
              <a:t>Azure Front Door</a:t>
            </a:r>
          </a:p>
          <a:p>
            <a:pPr marL="784225" lvl="2" indent="-223520"/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Segoe UI"/>
                <a:ea typeface="MS PGothic"/>
                <a:cs typeface="Segoe UI Light"/>
              </a:rPr>
              <a:t>Optionally setup fire wall to secure access</a:t>
            </a:r>
          </a:p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If you are serving traffic over </a:t>
            </a:r>
            <a:r>
              <a:rPr lang="en-US" sz="2400" u="sng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HTTP, TCP or UDP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 protocol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"/>
                <a:ea typeface="MS PGothic"/>
                <a:cs typeface="Segoe UI Light"/>
              </a:rPr>
              <a:t>Traffic Manager</a:t>
            </a:r>
          </a:p>
          <a:p>
            <a:pPr marL="784225" lvl="2" indent="-223520"/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Segoe UI"/>
                <a:ea typeface="MS PGothic"/>
                <a:cs typeface="Segoe UI Light"/>
              </a:rPr>
              <a:t>DNS level load balancer</a:t>
            </a:r>
          </a:p>
          <a:p>
            <a:pPr marL="784225" lvl="2" indent="-223520"/>
            <a:r>
              <a:rPr lang="en-US" sz="1600" dirty="0">
                <a:solidFill>
                  <a:srgbClr val="161616"/>
                </a:solidFill>
                <a:ea typeface="+mn-lt"/>
                <a:cs typeface="+mn-lt"/>
              </a:rPr>
              <a:t>Is 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resilient </a:t>
            </a:r>
            <a:r>
              <a:rPr lang="en-US" sz="1600" dirty="0">
                <a:solidFill>
                  <a:srgbClr val="161616"/>
                </a:solidFill>
                <a:ea typeface="+mn-lt"/>
                <a:cs typeface="+mn-lt"/>
              </a:rPr>
              <a:t>to failure, including the failure of an entire Azure region.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Segoe UI"/>
              <a:ea typeface="MS PGothic"/>
              <a:cs typeface="Segoe UI Light"/>
            </a:endParaRPr>
          </a:p>
          <a:p>
            <a:pPr marL="0" indent="0">
              <a:buNone/>
            </a:pPr>
            <a:endParaRPr lang="en-US" sz="2400" dirty="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2400" dirty="0">
                <a:ea typeface="+mj-lt"/>
                <a:cs typeface="+mj-lt"/>
                <a:hlinkClick r:id="rId3"/>
              </a:rPr>
              <a:t>https://bit.ly/az-load-balance</a:t>
            </a:r>
            <a:endParaRPr lang="en-US" sz="2400">
              <a:solidFill>
                <a:srgbClr val="161616"/>
              </a:solidFill>
              <a:latin typeface="Segoe UI"/>
              <a:ea typeface="MS PGothic"/>
              <a:cs typeface="Segoe UI"/>
            </a:endParaRPr>
          </a:p>
          <a:p>
            <a:pPr marL="0" indent="0">
              <a:buNone/>
            </a:pPr>
            <a:endParaRPr lang="en-US" sz="240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572135" lvl="1" indent="-236220"/>
            <a:endParaRPr lang="en-US" sz="850" dirty="0">
              <a:solidFill>
                <a:srgbClr val="3C3C3C"/>
              </a:solidFill>
              <a:latin typeface="Segoe UI Light"/>
              <a:ea typeface="MS PGothic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61192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 dirty="0">
                <a:ea typeface="MS PGothic"/>
                <a:cs typeface="Segoe UI"/>
              </a:rPr>
              <a:t>Resiliency on app service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88263" y="1189038"/>
            <a:ext cx="11603737" cy="4859022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Setup auto-scale for your VM or app services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Use monitoring tools to understand app performance and demand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Segoe UI Light"/>
              </a:rPr>
              <a:t>Configure scale settings by CPU percentage or Memory consumption</a:t>
            </a:r>
          </a:p>
          <a:p>
            <a:pPr marL="572135" lvl="1" indent="-236220"/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Anticipate traffic during </a:t>
            </a:r>
            <a:r>
              <a:rPr lang="en-US" sz="200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festivals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 Light"/>
                <a:ea typeface="MS PGothic"/>
                <a:cs typeface="+mj-lt"/>
              </a:rPr>
              <a:t> or holidays and schedule scale beforehand.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572135" lvl="1" indent="-236220"/>
            <a:endParaRPr lang="en-US" sz="2000" dirty="0">
              <a:solidFill>
                <a:schemeClr val="tx1">
                  <a:lumMod val="75000"/>
                </a:schemeClr>
              </a:solidFill>
              <a:latin typeface="Segoe UI Light"/>
              <a:ea typeface="MS PGothic"/>
              <a:cs typeface="+mj-lt"/>
            </a:endParaRPr>
          </a:p>
          <a:p>
            <a:pPr marL="335915" indent="-335915"/>
            <a:endParaRPr lang="en-US" sz="2400" dirty="0">
              <a:solidFill>
                <a:srgbClr val="3C3C3C"/>
              </a:solidFill>
              <a:ea typeface="MS PGothic"/>
              <a:cs typeface="+mj-lt"/>
            </a:endParaRPr>
          </a:p>
          <a:p>
            <a:pPr marL="335915" indent="-335915"/>
            <a:endParaRPr lang="en-US" sz="2400" dirty="0">
              <a:solidFill>
                <a:srgbClr val="3C3C3C"/>
              </a:solidFill>
              <a:ea typeface="MS PGothic"/>
              <a:cs typeface="+mj-lt"/>
            </a:endParaRPr>
          </a:p>
          <a:p>
            <a:pPr marL="0" indent="0">
              <a:buNone/>
            </a:pPr>
            <a:endParaRPr lang="en-US" sz="2400" dirty="0">
              <a:ea typeface="+mj-lt"/>
              <a:cs typeface="+mj-lt"/>
            </a:endParaRPr>
          </a:p>
          <a:p>
            <a:pPr marL="0" indent="0">
              <a:buNone/>
            </a:pPr>
            <a:endParaRPr lang="en-US" sz="2400" dirty="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2400" dirty="0">
                <a:ea typeface="+mj-lt"/>
                <a:cs typeface="+mj-lt"/>
                <a:hlinkClick r:id="rId3"/>
              </a:rPr>
              <a:t>https://bit.ly/az-auto-scale</a:t>
            </a:r>
            <a:endParaRPr lang="en-US" sz="2400">
              <a:solidFill>
                <a:schemeClr val="tx1">
                  <a:lumMod val="75000"/>
                </a:schemeClr>
              </a:solidFill>
              <a:latin typeface="Segoe UI Light"/>
              <a:ea typeface="MS PGothic"/>
              <a:cs typeface="Segoe UI Light"/>
            </a:endParaRPr>
          </a:p>
          <a:p>
            <a:pPr marL="335915" indent="-335915"/>
            <a:endParaRPr lang="en-US" sz="240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0" indent="0">
              <a:buNone/>
            </a:pPr>
            <a:endParaRPr lang="en-US" sz="2400" dirty="0">
              <a:solidFill>
                <a:srgbClr val="505050"/>
              </a:solidFill>
              <a:latin typeface="Segoe UI Light"/>
              <a:ea typeface="MS PGothic"/>
              <a:cs typeface="Segoe UI Light"/>
            </a:endParaRPr>
          </a:p>
          <a:p>
            <a:pPr marL="572135" lvl="1" indent="-236220"/>
            <a:endParaRPr lang="en-US" sz="850" dirty="0">
              <a:solidFill>
                <a:srgbClr val="3C3C3C"/>
              </a:solidFill>
              <a:latin typeface="Segoe UI Light"/>
              <a:ea typeface="MS PGothic"/>
              <a:cs typeface="Segoe UI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D1C838-BDFA-397F-6D4F-BF7EEFAAC6C5}"/>
              </a:ext>
            </a:extLst>
          </p:cNvPr>
          <p:cNvSpPr/>
          <p:nvPr/>
        </p:nvSpPr>
        <p:spPr bwMode="auto">
          <a:xfrm>
            <a:off x="3086560" y="3160004"/>
            <a:ext cx="6018880" cy="914399"/>
          </a:xfrm>
          <a:prstGeom prst="rect">
            <a:avLst/>
          </a:prstGeom>
          <a:solidFill>
            <a:srgbClr val="FFC000"/>
          </a:solidFill>
          <a:ln w="12700">
            <a:solidFill>
              <a:srgbClr val="4472C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3C3C3C"/>
                </a:solidFill>
                <a:latin typeface="Segoe UI Light"/>
              </a:rPr>
              <a:t>Tip: Consider using 75% to 60 % as metric unit for a span of 10 </a:t>
            </a:r>
            <a:r>
              <a:rPr lang="en-US" sz="1600" dirty="0">
                <a:solidFill>
                  <a:srgbClr val="3C3C3C"/>
                </a:solidFill>
                <a:latin typeface="Segoe UI Light"/>
              </a:rPr>
              <a:t>mins to make sure the service can scale to meet high demand.</a:t>
            </a: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254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SVID_White_16x9_2012-08-18">
  <a:themeElements>
    <a:clrScheme name="Server and Cloud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2322</Words>
  <Application>Microsoft Office PowerPoint</Application>
  <PresentationFormat>Widescreen</PresentationFormat>
  <Paragraphs>340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MSVID_White_16x9_2012-08-18</vt:lpstr>
      <vt:lpstr>Courage in Chaos Microsoft Azure</vt:lpstr>
      <vt:lpstr>The challenges</vt:lpstr>
      <vt:lpstr>What is HA/DR?</vt:lpstr>
      <vt:lpstr>Why is HA/DR important?</vt:lpstr>
      <vt:lpstr>PowerPoint Presentation</vt:lpstr>
      <vt:lpstr>Overview</vt:lpstr>
      <vt:lpstr>Monitoring</vt:lpstr>
      <vt:lpstr>Resiliency on Azure</vt:lpstr>
      <vt:lpstr>Resiliency on app service</vt:lpstr>
      <vt:lpstr>Resiliency... </vt:lpstr>
      <vt:lpstr>Demo Resilient app service and auto-scale</vt:lpstr>
      <vt:lpstr>Load testing</vt:lpstr>
      <vt:lpstr>Demo Load testing app service</vt:lpstr>
      <vt:lpstr>Extras</vt:lpstr>
      <vt:lpstr>The summary</vt:lpstr>
      <vt:lpstr>Thank you.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0 to 60  with VSTS and Azure</dc:title>
  <dc:creator>Hardik Mistry</dc:creator>
  <cp:keywords>App Innovation Circles</cp:keywords>
  <cp:lastModifiedBy>Hardik Mistry</cp:lastModifiedBy>
  <cp:revision>466</cp:revision>
  <dcterms:created xsi:type="dcterms:W3CDTF">2016-03-27T17:19:19Z</dcterms:created>
  <dcterms:modified xsi:type="dcterms:W3CDTF">2023-05-07T09:25:45Z</dcterms:modified>
</cp:coreProperties>
</file>