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534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D8B-E862-42A1-9897-4061FFDD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006E2-BFAE-481F-8BEA-E71C2C65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A4D5-0E74-460B-B8DB-9FBA4C8F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B9F2-CFF1-407D-B4A7-E386C681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91DAB-6926-4969-A4D2-0B18E421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49FA-F150-4984-91C0-0F52AB5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9CAD3-C721-407A-B4E6-152B1BFC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3BF5-954F-451A-A638-C7AA036B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2A6B-9387-48B2-9E1F-5842806D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F949-D806-4C9A-949B-24CC994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7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8C8BF-74C4-40FE-ABE2-3ED5E810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839E9-CA1D-42AB-AD6D-F3BD5AD83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3AC2-E141-40EC-9AD6-4594C019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FC21-37EB-4F30-9D08-F30E351D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D2CA-82BE-482A-9ED0-7451E9AC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5A84-D5E3-443D-9835-6D2F9ED7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0F7B-8B3A-4477-ACB8-93BA5C05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B2BCA-B664-401C-939E-5642A8BB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F138-D663-465A-9364-6F6B877A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CECF-4E76-4BBA-88FE-CD8F07FA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E033-DB4C-4960-A6E6-C4B86174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82226-68D0-4371-B8CB-EC90122C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03AA-6890-4612-A7FB-715D5E3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BECA-8D46-4B1F-BA09-297209A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1A77-8B81-4329-84F5-34F89185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4663-531F-431E-8CC5-659686E8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9B87-ED73-4F87-A5F2-91593C139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6DC56-0D5C-4EFE-B098-76B24BC3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2AE4-BEDE-45F8-8CD8-7E7D4EC8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F38C-E8A2-4B8D-AFD1-2EB9E798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4EC78-4F25-46BD-BAE8-060A8650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C5F8-5A93-474F-87A2-A48253D9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DEC-C298-4B32-97D8-CB78B5E5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337D2-8219-4498-98E4-429D169B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E2ED7-0CD2-45C9-B3DF-12A8D195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D702D-B30D-4E82-BBAB-5E799165D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39D1B-DC10-4BCE-AEC1-D85D1644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8495E-A524-4D0E-9BB8-92EBB1C9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4EBD5-49AC-4557-BE4C-4AF2206C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F252-9B41-4885-9258-C2BB5C22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C62E2-B5C2-45B6-B4EB-72052F63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8441-221D-45E4-BE85-BB851934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9A891-BEE2-4296-9EAD-945BCBD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2DED-7D29-4CAA-B106-B728CCCC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F8EAC-6259-456E-9F73-33397BF6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68F22-A08C-4DF2-842E-F4325643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8D1-3974-41DD-A848-B2730DC0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B071-6E53-4C2D-9A6F-309CA664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530A3-AF7B-4141-A201-9F1E02E24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EEB2-4945-4DF3-A8FD-AD730AA8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C2B1-D06A-4D84-9421-C55802B8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BEDA8-0EE9-4EF1-8F02-4AA843B3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EA0C-CBC5-4EBA-97B6-C4BF5C5A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AC8D1-9FA5-45A4-812E-B866D45D1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7BAF1-6825-49D7-AACA-F45778E9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5A44-3DDA-4E10-9174-2991313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FA77C-3571-48E6-B041-229B3FA5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BADA-B14E-4A12-808C-A7DFB556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ADCDB-5A32-4356-8341-35B3DE6C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5E63-5383-4C20-9435-9E32C7B5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450B-0571-499A-9279-29F9864ED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55CB-05D5-4CFF-8A20-D7C4E87A7C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6738-F266-438F-A902-B7C0DD7B1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1E47-876C-4290-8F6D-066FCD799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5F9F-C3A1-4333-9671-7739CAD0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EE731-4893-4389-BCE4-177CFB35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5" y="2768559"/>
            <a:ext cx="4400550" cy="1895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56A91-2FC7-43D0-87D0-77531FD0BE7A}"/>
              </a:ext>
            </a:extLst>
          </p:cNvPr>
          <p:cNvSpPr txBox="1"/>
          <p:nvPr/>
        </p:nvSpPr>
        <p:spPr>
          <a:xfrm>
            <a:off x="95003" y="249382"/>
            <a:ext cx="45541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Chemically Reacting Compressible Flows</a:t>
            </a:r>
          </a:p>
          <a:p>
            <a:r>
              <a:rPr lang="en-US" dirty="0" err="1"/>
              <a:t>Eg.</a:t>
            </a:r>
            <a:r>
              <a:rPr lang="en-US" dirty="0"/>
              <a:t> Oxygen dissociation, Hydrogen combustion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15917-21CB-43BA-B4B0-758F75E127C7}"/>
              </a:ext>
            </a:extLst>
          </p:cNvPr>
          <p:cNvSpPr txBox="1"/>
          <p:nvPr/>
        </p:nvSpPr>
        <p:spPr>
          <a:xfrm>
            <a:off x="558141" y="1475756"/>
            <a:ext cx="342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Representative Geometry (1D)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6ABA5-A1E6-40F3-930E-3A50D11E497E}"/>
              </a:ext>
            </a:extLst>
          </p:cNvPr>
          <p:cNvSpPr txBox="1"/>
          <p:nvPr/>
        </p:nvSpPr>
        <p:spPr>
          <a:xfrm>
            <a:off x="8502733" y="1475756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Geometry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4C230-F534-4F9D-99C5-B3933F1C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65" y="1926090"/>
            <a:ext cx="4751000" cy="37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012F8-1F8D-4FFB-80B3-CB074B68B9BD}"/>
              </a:ext>
            </a:extLst>
          </p:cNvPr>
          <p:cNvSpPr txBox="1"/>
          <p:nvPr/>
        </p:nvSpPr>
        <p:spPr>
          <a:xfrm>
            <a:off x="0" y="0"/>
            <a:ext cx="286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Problem 1: 1D Euler 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4DFA1-B532-4879-B92B-881CC08BBDC9}"/>
              </a:ext>
            </a:extLst>
          </p:cNvPr>
          <p:cNvGrpSpPr/>
          <p:nvPr/>
        </p:nvGrpSpPr>
        <p:grpSpPr>
          <a:xfrm>
            <a:off x="285007" y="789602"/>
            <a:ext cx="1982274" cy="865237"/>
            <a:chOff x="285007" y="789602"/>
            <a:chExt cx="1982274" cy="8652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F06F73-3BA6-4E3C-9FDF-B6F1CD1CA3D5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178561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F06F73-3BA6-4E3C-9FDF-B6F1CD1CA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1785617" cy="5266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624E46-52AE-45EE-BE88-B8716BED72C5}"/>
                </a:ext>
              </a:extLst>
            </p:cNvPr>
            <p:cNvSpPr txBox="1"/>
            <p:nvPr/>
          </p:nvSpPr>
          <p:spPr>
            <a:xfrm>
              <a:off x="285007" y="789602"/>
              <a:ext cx="1982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1. Mass conservation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7553A5-C3E7-487D-AEFF-7CDB68D1429A}"/>
              </a:ext>
            </a:extLst>
          </p:cNvPr>
          <p:cNvGrpSpPr/>
          <p:nvPr/>
        </p:nvGrpSpPr>
        <p:grpSpPr>
          <a:xfrm>
            <a:off x="285007" y="1993393"/>
            <a:ext cx="2990499" cy="876073"/>
            <a:chOff x="285007" y="789602"/>
            <a:chExt cx="2990499" cy="87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064E71-586D-4423-A5D4-A0D5A9C751F0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2990499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064E71-586D-4423-A5D4-A0D5A9C75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2990499" cy="5375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FEAF7A-DA31-4210-A17A-043DB5CD82BF}"/>
                </a:ext>
              </a:extLst>
            </p:cNvPr>
            <p:cNvSpPr txBox="1"/>
            <p:nvPr/>
          </p:nvSpPr>
          <p:spPr>
            <a:xfrm>
              <a:off x="285007" y="789602"/>
              <a:ext cx="2554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2. Momentum conservation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82572E-6C69-45B0-A6BB-5D1787D439B5}"/>
              </a:ext>
            </a:extLst>
          </p:cNvPr>
          <p:cNvGrpSpPr/>
          <p:nvPr/>
        </p:nvGrpSpPr>
        <p:grpSpPr>
          <a:xfrm>
            <a:off x="285006" y="3123131"/>
            <a:ext cx="3145541" cy="876073"/>
            <a:chOff x="285007" y="789602"/>
            <a:chExt cx="3145541" cy="87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AD6F0F-C962-4D99-B1D4-31FABC695960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3145541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AD6F0F-C962-4D99-B1D4-31FABC695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3145541" cy="5375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8979DB-B88E-4595-813A-9BFAB5E87526}"/>
                </a:ext>
              </a:extLst>
            </p:cNvPr>
            <p:cNvSpPr txBox="1"/>
            <p:nvPr/>
          </p:nvSpPr>
          <p:spPr>
            <a:xfrm>
              <a:off x="285007" y="789602"/>
              <a:ext cx="1780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3. Energy equation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49739B-E8A5-45F2-ADD8-523B49BE9A4A}"/>
              </a:ext>
            </a:extLst>
          </p:cNvPr>
          <p:cNvGrpSpPr/>
          <p:nvPr/>
        </p:nvGrpSpPr>
        <p:grpSpPr>
          <a:xfrm>
            <a:off x="285006" y="4337758"/>
            <a:ext cx="1862176" cy="857158"/>
            <a:chOff x="285007" y="789602"/>
            <a:chExt cx="1862176" cy="8571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4C4F25-56B4-4CE5-882A-F6F9676E903A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186217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=∫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4C4F25-56B4-4CE5-882A-F6F9676E9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1862176" cy="518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D5507F-6FF2-4C25-9C05-E474E93492F5}"/>
                </a:ext>
              </a:extLst>
            </p:cNvPr>
            <p:cNvSpPr txBox="1"/>
            <p:nvPr/>
          </p:nvSpPr>
          <p:spPr>
            <a:xfrm>
              <a:off x="285007" y="789602"/>
              <a:ext cx="1432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4. Total energy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A0AC93-6971-4495-8E05-6FC7F478D752}"/>
              </a:ext>
            </a:extLst>
          </p:cNvPr>
          <p:cNvGrpSpPr/>
          <p:nvPr/>
        </p:nvGrpSpPr>
        <p:grpSpPr>
          <a:xfrm>
            <a:off x="285006" y="5426920"/>
            <a:ext cx="1834926" cy="857158"/>
            <a:chOff x="285007" y="789602"/>
            <a:chExt cx="1834926" cy="8571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79CFB7-5F85-410C-9C59-511027B6F1F3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1102802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79CFB7-5F85-410C-9C59-511027B6F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1102802" cy="5186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887370-2C6A-4316-977A-E36CFB090A43}"/>
                </a:ext>
              </a:extLst>
            </p:cNvPr>
            <p:cNvSpPr txBox="1"/>
            <p:nvPr/>
          </p:nvSpPr>
          <p:spPr>
            <a:xfrm>
              <a:off x="285007" y="789602"/>
              <a:ext cx="1834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5. Equation of state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65CBAA-60CE-4143-AC8B-38F322876560}"/>
                  </a:ext>
                </a:extLst>
              </p:cNvPr>
              <p:cNvSpPr txBox="1"/>
              <p:nvPr/>
            </p:nvSpPr>
            <p:spPr>
              <a:xfrm>
                <a:off x="5529167" y="1876230"/>
                <a:ext cx="117949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65CBAA-60CE-4143-AC8B-38F322876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67" y="1876230"/>
                <a:ext cx="1179490" cy="88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5D020-40F6-46EB-9B2F-41D5F239C077}"/>
                  </a:ext>
                </a:extLst>
              </p:cNvPr>
              <p:cNvSpPr txBox="1"/>
              <p:nvPr/>
            </p:nvSpPr>
            <p:spPr>
              <a:xfrm>
                <a:off x="7320468" y="1847985"/>
                <a:ext cx="177894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𝑢𝐴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𝑝𝐴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5D020-40F6-46EB-9B2F-41D5F239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68" y="1847985"/>
                <a:ext cx="1778949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2B3570-C5B0-4407-BE2B-261BC300FC8C}"/>
                  </a:ext>
                </a:extLst>
              </p:cNvPr>
              <p:cNvSpPr txBox="1"/>
              <p:nvPr/>
            </p:nvSpPr>
            <p:spPr>
              <a:xfrm>
                <a:off x="9854648" y="1788529"/>
                <a:ext cx="129907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2B3570-C5B0-4407-BE2B-261BC300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648" y="1788529"/>
                <a:ext cx="1299074" cy="8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33B088-EEB0-4B58-A6E1-718DEEFB09E9}"/>
                  </a:ext>
                </a:extLst>
              </p:cNvPr>
              <p:cNvSpPr txBox="1"/>
              <p:nvPr/>
            </p:nvSpPr>
            <p:spPr>
              <a:xfrm>
                <a:off x="7320468" y="1132325"/>
                <a:ext cx="158639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33B088-EEB0-4B58-A6E1-718DEEFB0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68" y="1132325"/>
                <a:ext cx="1586396" cy="526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53922E3-493F-475A-92B6-D1352C0E3B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9891"/>
          <a:stretch/>
        </p:blipFill>
        <p:spPr>
          <a:xfrm>
            <a:off x="5426018" y="2917331"/>
            <a:ext cx="6470703" cy="37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E4134-6629-46A2-9C57-BA759F67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4" y="1737890"/>
            <a:ext cx="5486400" cy="41148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1059E54-3746-4BA6-96A7-4E7347654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28" y="1737890"/>
            <a:ext cx="54864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E0D99-8F5B-4037-BF41-74E3AAFA9D6E}"/>
              </a:ext>
            </a:extLst>
          </p:cNvPr>
          <p:cNvSpPr txBox="1"/>
          <p:nvPr/>
        </p:nvSpPr>
        <p:spPr>
          <a:xfrm>
            <a:off x="0" y="0"/>
            <a:ext cx="286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Problem 1: 1D Euler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D0336-979D-4D74-BF5D-02F3E2358373}"/>
              </a:ext>
            </a:extLst>
          </p:cNvPr>
          <p:cNvSpPr txBox="1"/>
          <p:nvPr/>
        </p:nvSpPr>
        <p:spPr>
          <a:xfrm>
            <a:off x="2376238" y="1537835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E314B-691E-480F-913B-5328E73A345A}"/>
              </a:ext>
            </a:extLst>
          </p:cNvPr>
          <p:cNvSpPr txBox="1"/>
          <p:nvPr/>
        </p:nvSpPr>
        <p:spPr>
          <a:xfrm>
            <a:off x="7266475" y="1537835"/>
            <a:ext cx="3416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Non-dimensional temperature</a:t>
            </a:r>
          </a:p>
        </p:txBody>
      </p:sp>
    </p:spTree>
    <p:extLst>
      <p:ext uri="{BB962C8B-B14F-4D97-AF65-F5344CB8AC3E}">
        <p14:creationId xmlns:p14="http://schemas.microsoft.com/office/powerpoint/2010/main" val="255347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85F3F-8E78-4C77-AE5B-00F60524FD04}"/>
              </a:ext>
            </a:extLst>
          </p:cNvPr>
          <p:cNvSpPr txBox="1"/>
          <p:nvPr/>
        </p:nvSpPr>
        <p:spPr>
          <a:xfrm>
            <a:off x="0" y="0"/>
            <a:ext cx="397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Problem 1: 1D Euler Flow - Reacting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386671-CA1A-4E87-9BC1-6AA624B78E82}"/>
              </a:ext>
            </a:extLst>
          </p:cNvPr>
          <p:cNvGrpSpPr/>
          <p:nvPr/>
        </p:nvGrpSpPr>
        <p:grpSpPr>
          <a:xfrm>
            <a:off x="285006" y="500791"/>
            <a:ext cx="1982274" cy="865237"/>
            <a:chOff x="285007" y="789602"/>
            <a:chExt cx="1982274" cy="8652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5740A1-0FC1-47A9-86F9-6EC7ED62199F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178561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5740A1-0FC1-47A9-86F9-6EC7ED621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1785617" cy="5266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1D570E-5ABF-4C69-9D0C-534DD1AF2BE3}"/>
                </a:ext>
              </a:extLst>
            </p:cNvPr>
            <p:cNvSpPr txBox="1"/>
            <p:nvPr/>
          </p:nvSpPr>
          <p:spPr>
            <a:xfrm>
              <a:off x="285007" y="789602"/>
              <a:ext cx="1982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1. Mass conservation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B16F07-DE64-457E-B22D-31E46DBB6BAE}"/>
              </a:ext>
            </a:extLst>
          </p:cNvPr>
          <p:cNvGrpSpPr/>
          <p:nvPr/>
        </p:nvGrpSpPr>
        <p:grpSpPr>
          <a:xfrm>
            <a:off x="285006" y="1592039"/>
            <a:ext cx="2990499" cy="876073"/>
            <a:chOff x="285007" y="789602"/>
            <a:chExt cx="2990499" cy="87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674D95-B9DA-4151-8F40-0B8F3F862152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2990499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674D95-B9DA-4151-8F40-0B8F3F862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2990499" cy="5375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3992C2-9759-490B-8905-CD629414BC06}"/>
                </a:ext>
              </a:extLst>
            </p:cNvPr>
            <p:cNvSpPr txBox="1"/>
            <p:nvPr/>
          </p:nvSpPr>
          <p:spPr>
            <a:xfrm>
              <a:off x="285007" y="789602"/>
              <a:ext cx="2554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2. Momentum conservation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74D1EE-534F-4E82-8D6F-5B26B91F37A7}"/>
              </a:ext>
            </a:extLst>
          </p:cNvPr>
          <p:cNvGrpSpPr/>
          <p:nvPr/>
        </p:nvGrpSpPr>
        <p:grpSpPr>
          <a:xfrm>
            <a:off x="285006" y="2696138"/>
            <a:ext cx="3145541" cy="876073"/>
            <a:chOff x="285007" y="789602"/>
            <a:chExt cx="3145541" cy="87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C0BE85-087D-440E-AEFC-352EDD755EDD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3145541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C0BE85-087D-440E-AEFC-352EDD755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3145541" cy="5375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327AA-0D4B-453D-AD6D-1CCF0CE462A2}"/>
                </a:ext>
              </a:extLst>
            </p:cNvPr>
            <p:cNvSpPr txBox="1"/>
            <p:nvPr/>
          </p:nvSpPr>
          <p:spPr>
            <a:xfrm>
              <a:off x="285007" y="789602"/>
              <a:ext cx="1780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3. Energy equation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B1E6FF-D90A-4E16-8147-8483C240DED4}"/>
              </a:ext>
            </a:extLst>
          </p:cNvPr>
          <p:cNvGrpSpPr/>
          <p:nvPr/>
        </p:nvGrpSpPr>
        <p:grpSpPr>
          <a:xfrm>
            <a:off x="285006" y="4720826"/>
            <a:ext cx="1862176" cy="857158"/>
            <a:chOff x="285007" y="789602"/>
            <a:chExt cx="1862176" cy="8571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C4ACDD-B6AE-4D01-A2DC-9F25B22245DC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186217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=∫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C4ACDD-B6AE-4D01-A2DC-9F25B2224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1862176" cy="518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87F926-052F-4CAD-87FF-AD12287CD1EA}"/>
                </a:ext>
              </a:extLst>
            </p:cNvPr>
            <p:cNvSpPr txBox="1"/>
            <p:nvPr/>
          </p:nvSpPr>
          <p:spPr>
            <a:xfrm>
              <a:off x="285007" y="789602"/>
              <a:ext cx="1432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5. Total energy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FDA058-70E1-422D-A7E0-E12D5F90F3BC}"/>
              </a:ext>
            </a:extLst>
          </p:cNvPr>
          <p:cNvGrpSpPr/>
          <p:nvPr/>
        </p:nvGrpSpPr>
        <p:grpSpPr>
          <a:xfrm>
            <a:off x="298631" y="5799592"/>
            <a:ext cx="2786660" cy="960904"/>
            <a:chOff x="285007" y="789602"/>
            <a:chExt cx="2786660" cy="960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5304F7-82F3-43A6-A032-3B085313C3FD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2786660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5304F7-82F3-43A6-A032-3B085313C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2786660" cy="6223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06EBA6-A5E6-4262-A4DA-EBF8597A01CB}"/>
                </a:ext>
              </a:extLst>
            </p:cNvPr>
            <p:cNvSpPr txBox="1"/>
            <p:nvPr/>
          </p:nvSpPr>
          <p:spPr>
            <a:xfrm>
              <a:off x="285007" y="789602"/>
              <a:ext cx="18349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6. Equation of state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B54D0B-281F-493A-9263-C5073535306B}"/>
              </a:ext>
            </a:extLst>
          </p:cNvPr>
          <p:cNvGrpSpPr/>
          <p:nvPr/>
        </p:nvGrpSpPr>
        <p:grpSpPr>
          <a:xfrm>
            <a:off x="298631" y="3708482"/>
            <a:ext cx="2896049" cy="876073"/>
            <a:chOff x="285007" y="789602"/>
            <a:chExt cx="2896049" cy="87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1E8CB26-4CEC-4806-8326-361A2D7C9288}"/>
                    </a:ext>
                  </a:extLst>
                </p:cNvPr>
                <p:cNvSpPr txBox="1"/>
                <p:nvPr/>
              </p:nvSpPr>
              <p:spPr>
                <a:xfrm>
                  <a:off x="285007" y="1128156"/>
                  <a:ext cx="2896049" cy="537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1E8CB26-4CEC-4806-8326-361A2D7C9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07" y="1128156"/>
                  <a:ext cx="2896049" cy="5375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AE93B0-711D-45C9-9CE2-2176FF91B505}"/>
                </a:ext>
              </a:extLst>
            </p:cNvPr>
            <p:cNvSpPr txBox="1"/>
            <p:nvPr/>
          </p:nvSpPr>
          <p:spPr>
            <a:xfrm>
              <a:off x="285007" y="789602"/>
              <a:ext cx="2169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4. Species conservation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09CDDE6-7025-4442-AF38-0F771A8D8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225" y="91854"/>
            <a:ext cx="3428056" cy="8178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DCC238-8B00-4476-9D3D-74C78E4D65C8}"/>
                  </a:ext>
                </a:extLst>
              </p:cNvPr>
              <p:cNvSpPr txBox="1"/>
              <p:nvPr/>
            </p:nvSpPr>
            <p:spPr>
              <a:xfrm>
                <a:off x="7712114" y="6242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DCC238-8B00-4476-9D3D-74C78E4D6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14" y="6242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EC851-BDFD-4C82-B9A1-779C5E00BF06}"/>
                  </a:ext>
                </a:extLst>
              </p:cNvPr>
              <p:cNvSpPr txBox="1"/>
              <p:nvPr/>
            </p:nvSpPr>
            <p:spPr>
              <a:xfrm>
                <a:off x="4482792" y="1508170"/>
                <a:ext cx="1369990" cy="10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𝑢𝐴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CEC851-BDFD-4C82-B9A1-779C5E00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2" y="1508170"/>
                <a:ext cx="1369990" cy="1072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4EB698-A6F0-496A-B1E0-9E06D8791998}"/>
                  </a:ext>
                </a:extLst>
              </p:cNvPr>
              <p:cNvSpPr txBox="1"/>
              <p:nvPr/>
            </p:nvSpPr>
            <p:spPr>
              <a:xfrm>
                <a:off x="6733863" y="1469912"/>
                <a:ext cx="1769652" cy="11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𝑢𝐴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𝑝𝐴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𝑢𝐴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4EB698-A6F0-496A-B1E0-9E06D879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863" y="1469912"/>
                <a:ext cx="1769652" cy="11074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F1B62-3936-4E9B-93CF-BFB5807E468F}"/>
                  </a:ext>
                </a:extLst>
              </p:cNvPr>
              <p:cNvSpPr txBox="1"/>
              <p:nvPr/>
            </p:nvSpPr>
            <p:spPr>
              <a:xfrm>
                <a:off x="9607281" y="1381041"/>
                <a:ext cx="1289777" cy="1178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BF1B62-3936-4E9B-93CF-BFB5807E4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281" y="1381041"/>
                <a:ext cx="1289777" cy="11785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FE2A6B-106F-485B-B811-12FC0C55C181}"/>
                  </a:ext>
                </a:extLst>
              </p:cNvPr>
              <p:cNvSpPr txBox="1"/>
              <p:nvPr/>
            </p:nvSpPr>
            <p:spPr>
              <a:xfrm>
                <a:off x="7024233" y="934179"/>
                <a:ext cx="1497589" cy="431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FE2A6B-106F-485B-B811-12FC0C55C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33" y="934179"/>
                <a:ext cx="1497589" cy="4318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0FECE015-A1A7-45ED-BEA9-C565D3F1C0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83608" y="2865415"/>
            <a:ext cx="4172336" cy="3896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40F77-6B43-4DB6-BC5C-00D3DAB074C6}"/>
                  </a:ext>
                </a:extLst>
              </p:cNvPr>
              <p:cNvSpPr txBox="1"/>
              <p:nvPr/>
            </p:nvSpPr>
            <p:spPr>
              <a:xfrm>
                <a:off x="8744872" y="3303451"/>
                <a:ext cx="137467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F40F77-6B43-4DB6-BC5C-00D3DAB07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72" y="3303451"/>
                <a:ext cx="1374672" cy="299249"/>
              </a:xfrm>
              <a:prstGeom prst="rect">
                <a:avLst/>
              </a:prstGeom>
              <a:blipFill>
                <a:blip r:embed="rId15"/>
                <a:stretch>
                  <a:fillRect l="-4444" t="-24490" r="-9778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0DB120D-DD1E-4D12-80E4-03C96B30690E}"/>
              </a:ext>
            </a:extLst>
          </p:cNvPr>
          <p:cNvSpPr txBox="1"/>
          <p:nvPr/>
        </p:nvSpPr>
        <p:spPr>
          <a:xfrm>
            <a:off x="8530100" y="2846280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Generation Rate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E9B052-2B28-476B-95BD-BDCA39EA199F}"/>
              </a:ext>
            </a:extLst>
          </p:cNvPr>
          <p:cNvSpPr/>
          <p:nvPr/>
        </p:nvSpPr>
        <p:spPr>
          <a:xfrm>
            <a:off x="3971536" y="3968318"/>
            <a:ext cx="3740578" cy="6862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AE42C-8C02-4070-9538-668E06C11F0E}"/>
              </a:ext>
            </a:extLst>
          </p:cNvPr>
          <p:cNvSpPr txBox="1"/>
          <p:nvPr/>
        </p:nvSpPr>
        <p:spPr>
          <a:xfrm>
            <a:off x="0" y="0"/>
            <a:ext cx="397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Problem 1: 1D Euler Flow - Reacting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A4FF-F178-4D2A-BB7A-87204624FAC3}"/>
                  </a:ext>
                </a:extLst>
              </p:cNvPr>
              <p:cNvSpPr txBox="1"/>
              <p:nvPr/>
            </p:nvSpPr>
            <p:spPr>
              <a:xfrm>
                <a:off x="113991" y="1130798"/>
                <a:ext cx="1369990" cy="10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𝑢𝐴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A4FF-F178-4D2A-BB7A-87204624F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1" y="1130798"/>
                <a:ext cx="1369990" cy="1072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FB80D-4207-4DB5-BCEE-B4318944BD0C}"/>
                  </a:ext>
                </a:extLst>
              </p:cNvPr>
              <p:cNvSpPr txBox="1"/>
              <p:nvPr/>
            </p:nvSpPr>
            <p:spPr>
              <a:xfrm>
                <a:off x="1591578" y="1095660"/>
                <a:ext cx="1769652" cy="11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𝑢𝐴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𝑝𝐴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𝑢𝐴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FB80D-4207-4DB5-BCEE-B4318944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578" y="1095660"/>
                <a:ext cx="1769652" cy="1107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24F289-F195-4118-BE04-2EBB9F965FF0}"/>
                  </a:ext>
                </a:extLst>
              </p:cNvPr>
              <p:cNvSpPr txBox="1"/>
              <p:nvPr/>
            </p:nvSpPr>
            <p:spPr>
              <a:xfrm>
                <a:off x="3468827" y="1024487"/>
                <a:ext cx="1289777" cy="1178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24F289-F195-4118-BE04-2EBB9F965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27" y="1024487"/>
                <a:ext cx="1289777" cy="1178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DB2D6C-E67C-40F3-90B5-ABA75637B14B}"/>
              </a:ext>
            </a:extLst>
          </p:cNvPr>
          <p:cNvSpPr txBox="1"/>
          <p:nvPr/>
        </p:nvSpPr>
        <p:spPr>
          <a:xfrm>
            <a:off x="0" y="347775"/>
            <a:ext cx="1967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Solution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3AD3A-1A54-415C-A68A-EC9567628C4F}"/>
              </a:ext>
            </a:extLst>
          </p:cNvPr>
          <p:cNvSpPr txBox="1"/>
          <p:nvPr/>
        </p:nvSpPr>
        <p:spPr>
          <a:xfrm>
            <a:off x="113991" y="2410685"/>
            <a:ext cx="493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Only mass generation source taken implicitly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EC97B-1F63-479D-92F3-3A847E4B04F3}"/>
                  </a:ext>
                </a:extLst>
              </p:cNvPr>
              <p:cNvSpPr txBox="1"/>
              <p:nvPr/>
            </p:nvSpPr>
            <p:spPr>
              <a:xfrm>
                <a:off x="113991" y="2898629"/>
                <a:ext cx="3094822" cy="65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EC97B-1F63-479D-92F3-3A847E4B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1" y="2898629"/>
                <a:ext cx="3094822" cy="654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4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B2BA77-ECF4-4F8F-9048-4A756B87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" y="1463040"/>
            <a:ext cx="6069809" cy="3931920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AE40D1-FC69-4B03-AC48-D72F527A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75" y="1463040"/>
            <a:ext cx="5524596" cy="393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072C36-55E6-4F7D-8941-D53E344FFD32}"/>
              </a:ext>
            </a:extLst>
          </p:cNvPr>
          <p:cNvSpPr txBox="1"/>
          <p:nvPr/>
        </p:nvSpPr>
        <p:spPr>
          <a:xfrm>
            <a:off x="0" y="0"/>
            <a:ext cx="397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Problem 1: 1D Euler Flow - Reacting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1F158-39A7-4502-8948-ACEBACCD1578}"/>
              </a:ext>
            </a:extLst>
          </p:cNvPr>
          <p:cNvSpPr txBox="1"/>
          <p:nvPr/>
        </p:nvSpPr>
        <p:spPr>
          <a:xfrm>
            <a:off x="0" y="347775"/>
            <a:ext cx="1967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Solution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53C23-7152-403C-B15E-66D2C83EAF5F}"/>
              </a:ext>
            </a:extLst>
          </p:cNvPr>
          <p:cNvSpPr txBox="1"/>
          <p:nvPr/>
        </p:nvSpPr>
        <p:spPr>
          <a:xfrm>
            <a:off x="1070608" y="5705070"/>
            <a:ext cx="10756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There might be certain problems with this methodology that make the entire time integration crash</a:t>
            </a:r>
          </a:p>
        </p:txBody>
      </p:sp>
    </p:spTree>
    <p:extLst>
      <p:ext uri="{BB962C8B-B14F-4D97-AF65-F5344CB8AC3E}">
        <p14:creationId xmlns:p14="http://schemas.microsoft.com/office/powerpoint/2010/main" val="9313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 Fluid Power</dc:creator>
  <cp:lastModifiedBy>Maha Fluid Power</cp:lastModifiedBy>
  <cp:revision>24</cp:revision>
  <dcterms:created xsi:type="dcterms:W3CDTF">2020-04-24T03:34:01Z</dcterms:created>
  <dcterms:modified xsi:type="dcterms:W3CDTF">2020-04-24T04:37:42Z</dcterms:modified>
</cp:coreProperties>
</file>