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76" r:id="rId2"/>
    <p:sldId id="277" r:id="rId3"/>
    <p:sldId id="278" r:id="rId4"/>
    <p:sldId id="257" r:id="rId5"/>
    <p:sldId id="258" r:id="rId6"/>
    <p:sldId id="279" r:id="rId7"/>
    <p:sldId id="259" r:id="rId8"/>
    <p:sldId id="260" r:id="rId9"/>
    <p:sldId id="280" r:id="rId10"/>
    <p:sldId id="261" r:id="rId11"/>
    <p:sldId id="281" r:id="rId12"/>
    <p:sldId id="262" r:id="rId13"/>
    <p:sldId id="263" r:id="rId14"/>
    <p:sldId id="264" r:id="rId15"/>
    <p:sldId id="265" r:id="rId16"/>
    <p:sldId id="266" r:id="rId17"/>
    <p:sldId id="267" r:id="rId18"/>
    <p:sldId id="282" r:id="rId19"/>
    <p:sldId id="268" r:id="rId20"/>
    <p:sldId id="269" r:id="rId21"/>
    <p:sldId id="270" r:id="rId22"/>
    <p:sldId id="283" r:id="rId23"/>
    <p:sldId id="271" r:id="rId24"/>
    <p:sldId id="272" r:id="rId25"/>
    <p:sldId id="273" r:id="rId26"/>
    <p:sldId id="274" r:id="rId27"/>
    <p:sldId id="275" r:id="rId2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7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E2AED-F191-4D8D-B61D-B31DDA8CD168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F9F68-5B6C-4ECF-9C8E-A96A999BA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90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71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8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2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4306" b="-9798"/>
          <a:stretch>
            <a:fillRect/>
          </a:stretch>
        </p:blipFill>
        <p:spPr>
          <a:xfrm>
            <a:off x="11294093" y="131548"/>
            <a:ext cx="894732" cy="88162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76177" y="687921"/>
            <a:ext cx="9327840" cy="141232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0512862" cy="4351338"/>
          </a:xfrm>
        </p:spPr>
        <p:txBody>
          <a:bodyPr/>
          <a:lstStyle>
            <a:lvl1pPr marL="0" indent="0">
              <a:buNone/>
              <a:defRPr/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2" indent="0">
              <a:buNone/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-93100"/>
            <a:ext cx="10512862" cy="922253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24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2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3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7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46943" y="6614948"/>
            <a:ext cx="5636432" cy="215755"/>
          </a:xfrm>
          <a:custGeom>
            <a:avLst/>
            <a:gdLst>
              <a:gd name="connsiteX0" fmla="*/ 0 w 5682343"/>
              <a:gd name="connsiteY0" fmla="*/ 0 h 217714"/>
              <a:gd name="connsiteX1" fmla="*/ 5540792 w 5682343"/>
              <a:gd name="connsiteY1" fmla="*/ 0 h 217714"/>
              <a:gd name="connsiteX2" fmla="*/ 5682343 w 5682343"/>
              <a:gd name="connsiteY2" fmla="*/ 205338 h 217714"/>
              <a:gd name="connsiteX3" fmla="*/ 5682343 w 5682343"/>
              <a:gd name="connsiteY3" fmla="*/ 217714 h 217714"/>
              <a:gd name="connsiteX4" fmla="*/ 0 w 5682343"/>
              <a:gd name="connsiteY4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3" h="217714">
                <a:moveTo>
                  <a:pt x="0" y="0"/>
                </a:moveTo>
                <a:lnTo>
                  <a:pt x="5540792" y="0"/>
                </a:lnTo>
                <a:lnTo>
                  <a:pt x="5682343" y="205338"/>
                </a:lnTo>
                <a:lnTo>
                  <a:pt x="5682343" y="217714"/>
                </a:lnTo>
                <a:lnTo>
                  <a:pt x="0" y="217714"/>
                </a:lnTo>
                <a:close/>
              </a:path>
            </a:pathLst>
          </a:custGeom>
          <a:solidFill>
            <a:srgbClr val="CA0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07108">
              <a:defRPr/>
            </a:pPr>
            <a:endParaRPr lang="zh-CN" altLang="en-US" sz="1786">
              <a:solidFill>
                <a:prstClr val="white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6942" y="6528329"/>
            <a:ext cx="3190671" cy="100791"/>
          </a:xfrm>
          <a:custGeom>
            <a:avLst/>
            <a:gdLst>
              <a:gd name="connsiteX0" fmla="*/ 0 w 3216615"/>
              <a:gd name="connsiteY0" fmla="*/ 0 h 101323"/>
              <a:gd name="connsiteX1" fmla="*/ 3134902 w 3216615"/>
              <a:gd name="connsiteY1" fmla="*/ 0 h 101323"/>
              <a:gd name="connsiteX2" fmla="*/ 3216615 w 3216615"/>
              <a:gd name="connsiteY2" fmla="*/ 101323 h 101323"/>
              <a:gd name="connsiteX3" fmla="*/ 0 w 3216615"/>
              <a:gd name="connsiteY3" fmla="*/ 101323 h 10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615" h="101323">
                <a:moveTo>
                  <a:pt x="0" y="0"/>
                </a:moveTo>
                <a:lnTo>
                  <a:pt x="3134902" y="0"/>
                </a:lnTo>
                <a:lnTo>
                  <a:pt x="3216615" y="101323"/>
                </a:lnTo>
                <a:lnTo>
                  <a:pt x="0" y="1013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07108">
              <a:defRPr/>
            </a:pPr>
            <a:endParaRPr lang="zh-CN" altLang="en-US" sz="1786">
              <a:solidFill>
                <a:prstClr val="white"/>
              </a:solidFill>
              <a:latin typeface="Calibri"/>
              <a:ea typeface="宋体" pitchFamily="2" charset="-122"/>
            </a:endParaRPr>
          </a:p>
        </p:txBody>
      </p:sp>
      <p:grpSp>
        <p:nvGrpSpPr>
          <p:cNvPr id="4" name="组合 2"/>
          <p:cNvGrpSpPr/>
          <p:nvPr/>
        </p:nvGrpSpPr>
        <p:grpSpPr bwMode="auto">
          <a:xfrm>
            <a:off x="353153" y="2445189"/>
            <a:ext cx="9953613" cy="3691488"/>
            <a:chOff x="212799" y="1799784"/>
            <a:chExt cx="10033207" cy="4641564"/>
          </a:xfrm>
        </p:grpSpPr>
        <p:sp>
          <p:nvSpPr>
            <p:cNvPr id="12294" name="文本框 12"/>
            <p:cNvSpPr txBox="1">
              <a:spLocks noChangeArrowheads="1"/>
            </p:cNvSpPr>
            <p:nvPr/>
          </p:nvSpPr>
          <p:spPr bwMode="auto">
            <a:xfrm>
              <a:off x="212799" y="1799784"/>
              <a:ext cx="9791789" cy="1664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defTabSz="907108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dirty="0"/>
                <a:t>基于</a:t>
              </a:r>
              <a:r>
                <a:rPr lang="en-US" altLang="zh-CN" sz="4000" dirty="0"/>
                <a:t>MIL-STD-6016</a:t>
              </a:r>
              <a:r>
                <a:rPr lang="zh-CN" altLang="en-US" sz="4000" dirty="0"/>
                <a:t>的战术数据链信息标准数据库架构设计与整合应用</a:t>
              </a:r>
              <a:endParaRPr lang="zh-CN" altLang="en-US" sz="4233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33"/>
            <p:cNvSpPr>
              <a:spLocks noChangeArrowheads="1"/>
            </p:cNvSpPr>
            <p:nvPr/>
          </p:nvSpPr>
          <p:spPr bwMode="auto">
            <a:xfrm>
              <a:off x="305549" y="3345437"/>
              <a:ext cx="9940457" cy="30959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12160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Database Architecture Design and Integration Application of </a:t>
              </a:r>
            </a:p>
            <a:p>
              <a:r>
                <a:rPr lang="en-US" altLang="zh-CN" sz="2000" dirty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Tactical Data Link Information Standards Based on MIL-STD-6016</a:t>
              </a:r>
            </a:p>
            <a:p>
              <a:endParaRPr lang="en-US" altLang="zh-CN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  <a:p>
              <a:r>
                <a:rPr lang="zh-CN" altLang="en-US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答辩人：李含彤</a:t>
              </a:r>
            </a:p>
            <a:p>
              <a:r>
                <a:rPr lang="zh-CN" altLang="en-US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指导教师：蒲戈光</a:t>
              </a:r>
            </a:p>
            <a:p>
              <a:r>
                <a:rPr lang="zh-CN" altLang="en-US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专业：软件工程</a:t>
              </a:r>
            </a:p>
            <a:p>
              <a:r>
                <a:rPr lang="zh-CN" altLang="en-US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日期：</a:t>
              </a:r>
              <a:r>
                <a:rPr lang="en-US" altLang="zh-CN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2025</a:t>
              </a:r>
              <a:r>
                <a:rPr lang="zh-CN" altLang="en-US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年</a:t>
              </a:r>
              <a:r>
                <a:rPr lang="en-US" altLang="zh-CN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9</a:t>
              </a:r>
              <a:r>
                <a:rPr lang="zh-CN" altLang="en-US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月</a:t>
              </a:r>
              <a:r>
                <a:rPr lang="en-US" altLang="zh-CN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14</a:t>
              </a:r>
              <a:r>
                <a:rPr lang="zh-CN" altLang="en-US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日</a:t>
              </a:r>
            </a:p>
            <a:p>
              <a:r>
                <a:rPr lang="zh-CN" altLang="en-US" sz="2000" dirty="0">
                  <a:latin typeface="SimSun-ExtG" panose="02010609060101010101" pitchFamily="49" charset="-122"/>
                  <a:ea typeface="SimSun-ExtG" panose="02010609060101010101" pitchFamily="49" charset="-122"/>
                  <a:cs typeface="Microsoft Sans Serif" panose="020B0604020202020204" pitchFamily="34" charset="0"/>
                </a:rPr>
                <a:t>华东师范大学</a:t>
              </a:r>
              <a:endParaRPr lang="zh-CN" altLang="en-US" sz="2000" dirty="0">
                <a:latin typeface="SimSun-ExtG" panose="02010609060101010101" pitchFamily="49" charset="-122"/>
                <a:ea typeface="SimSun-ExtG" panose="02010609060101010101" pitchFamily="49" charset="-122"/>
                <a:cs typeface="Microsoft Sans Serif" panose="020B0604020202020204" pitchFamily="3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6" y="228881"/>
            <a:ext cx="3279629" cy="1058719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 rot="10800000" flipV="1">
            <a:off x="7761662" y="-792"/>
            <a:ext cx="4380221" cy="6831495"/>
            <a:chOff x="-1" y="-21236"/>
            <a:chExt cx="3311528" cy="5164737"/>
          </a:xfrm>
          <a:solidFill>
            <a:srgbClr val="C00000"/>
          </a:solidFill>
        </p:grpSpPr>
        <p:sp>
          <p:nvSpPr>
            <p:cNvPr id="13" name="Freeform 36"/>
            <p:cNvSpPr/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14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15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17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</p:grpSp>
    </p:spTree>
    <p:extLst>
      <p:ext uri="{BB962C8B-B14F-4D97-AF65-F5344CB8AC3E}">
        <p14:creationId xmlns:p14="http://schemas.microsoft.com/office/powerpoint/2010/main" val="349259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功能需求</a:t>
            </a:r>
          </a:p>
          <a:p>
            <a:r>
              <a:t>• 标准消息管理：J系列报文的存储、查询与管理</a:t>
            </a:r>
          </a:p>
          <a:p>
            <a:r>
              <a:t>• 字段与语义概念绑定：字段与语义概念的关联</a:t>
            </a:r>
          </a:p>
          <a:p>
            <a:r>
              <a:t>• 多链路互操作支持：跨链路消息对接与映射</a:t>
            </a:r>
          </a:p>
          <a:p>
            <a:endParaRPr/>
          </a:p>
          <a:p>
            <a:r>
              <a:t>性能需求</a:t>
            </a:r>
          </a:p>
          <a:p>
            <a:r>
              <a:t>• 查询效率：支持大规模数据的高效检索</a:t>
            </a:r>
          </a:p>
          <a:p>
            <a:r>
              <a:t>• 并发处理：支持多用户同时访问</a:t>
            </a:r>
          </a:p>
          <a:p>
            <a:r>
              <a:t>• 数据一致性：保证数据的完整性和一致性</a:t>
            </a:r>
          </a:p>
          <a:p>
            <a:endParaRPr/>
          </a:p>
          <a:p>
            <a:r>
              <a:t>安全需求</a:t>
            </a:r>
          </a:p>
          <a:p>
            <a:r>
              <a:t>• 权限管理：基于角色的访问控制</a:t>
            </a:r>
          </a:p>
          <a:p>
            <a:r>
              <a:t>• 数据保护：敏感信息的安全存储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系统需求分析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1097" y="2465185"/>
            <a:ext cx="2111891" cy="21118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6"/>
          <p:cNvGrpSpPr/>
          <p:nvPr/>
        </p:nvGrpSpPr>
        <p:grpSpPr bwMode="auto">
          <a:xfrm>
            <a:off x="2503727" y="2794332"/>
            <a:ext cx="7529417" cy="1623682"/>
            <a:chOff x="2476160" y="2789636"/>
            <a:chExt cx="7590213" cy="1635917"/>
          </a:xfrm>
        </p:grpSpPr>
        <p:sp>
          <p:nvSpPr>
            <p:cNvPr id="11" name="任意多边形 10"/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6" name="文本框 11"/>
            <p:cNvSpPr txBox="1">
              <a:spLocks noChangeArrowheads="1"/>
            </p:cNvSpPr>
            <p:nvPr/>
          </p:nvSpPr>
          <p:spPr bwMode="auto">
            <a:xfrm>
              <a:off x="3390634" y="3272002"/>
              <a:ext cx="5523726" cy="6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704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系统设计与实现</a:t>
              </a:r>
            </a:p>
          </p:txBody>
        </p:sp>
      </p:grpSp>
      <p:grpSp>
        <p:nvGrpSpPr>
          <p:cNvPr id="4" name="组合 15"/>
          <p:cNvGrpSpPr/>
          <p:nvPr/>
        </p:nvGrpSpPr>
        <p:grpSpPr bwMode="auto">
          <a:xfrm>
            <a:off x="46942" y="2635270"/>
            <a:ext cx="3291462" cy="2139026"/>
            <a:chOff x="0" y="2628900"/>
            <a:chExt cx="3318008" cy="2155815"/>
          </a:xfrm>
        </p:grpSpPr>
        <p:sp>
          <p:nvSpPr>
            <p:cNvPr id="8" name="任意多边形 7"/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2" name="文本框 14"/>
            <p:cNvSpPr txBox="1">
              <a:spLocks noChangeArrowheads="1"/>
            </p:cNvSpPr>
            <p:nvPr/>
          </p:nvSpPr>
          <p:spPr bwMode="auto">
            <a:xfrm>
              <a:off x="742950" y="3214689"/>
              <a:ext cx="2575058" cy="157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9523" b="1" dirty="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9523" b="1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12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设计目标</a:t>
            </a:r>
          </a:p>
          <a:p>
            <a:r>
              <a:t>• 标准化存储：遵循MIL-STD-6016和STANAG 5516标准</a:t>
            </a:r>
          </a:p>
          <a:p>
            <a:r>
              <a:t>• 语义绑定：实现字段与语义概念的绑定</a:t>
            </a:r>
          </a:p>
          <a:p>
            <a:r>
              <a:t>• 互操作支持：支持跨链路数据互操作</a:t>
            </a:r>
          </a:p>
          <a:p>
            <a:r>
              <a:t>• 高性能检索：提供高效的索引与查询机制</a:t>
            </a:r>
          </a:p>
          <a:p>
            <a:endParaRPr/>
          </a:p>
          <a:p>
            <a:r>
              <a:t>设计原则</a:t>
            </a:r>
          </a:p>
          <a:p>
            <a:r>
              <a:t>• 模块化：分为消息、字段、概念、映射等子模块</a:t>
            </a:r>
          </a:p>
          <a:p>
            <a:r>
              <a:t>• 分层化：逻辑层、物理层与接口层分离</a:t>
            </a:r>
          </a:p>
          <a:p>
            <a:r>
              <a:t>• 面向应用：充分考虑实际使用场景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数据库总体设计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四层架构</a:t>
            </a:r>
          </a:p>
          <a:p>
            <a:r>
              <a:t>1. 数据存储层：关系数据库模式，存储核心实体</a:t>
            </a:r>
          </a:p>
          <a:p>
            <a:r>
              <a:t>2. 数据管理层：提供数据解析、校验、绑定功能</a:t>
            </a:r>
          </a:p>
          <a:p>
            <a:r>
              <a:t>3. 接口服务层：通过RESTful API与外部系统交互</a:t>
            </a:r>
          </a:p>
          <a:p>
            <a:r>
              <a:t>4. 应用展示层：提供前端可视化和交互操作</a:t>
            </a:r>
          </a:p>
          <a:p>
            <a:endParaRPr/>
          </a:p>
          <a:p>
            <a:r>
              <a:t>核心实体</a:t>
            </a:r>
          </a:p>
          <a:p>
            <a:r>
              <a:t>• MESSAGE：J报文元数据，带标准版本维度</a:t>
            </a:r>
          </a:p>
          <a:p>
            <a:r>
              <a:t>• FIELD：位段定义，约束位段不重叠</a:t>
            </a:r>
          </a:p>
          <a:p>
            <a:r>
              <a:t>• CONCEPT：语义概念库</a:t>
            </a:r>
          </a:p>
          <a:p>
            <a:r>
              <a:t>• MAPPING：跨链/跨版映射规则与置信度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数据库架构设计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数据表结构设计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998390"/>
            <a:ext cx="4936033" cy="55929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199" y="1847850"/>
            <a:ext cx="6018633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总体架构</a:t>
            </a:r>
          </a:p>
          <a:p>
            <a:r>
              <a:t>• 数据层：MySQL数据库，存储核心数据</a:t>
            </a:r>
          </a:p>
          <a:p>
            <a:r>
              <a:t>• 服务层：FastAPI实现RESTful接口</a:t>
            </a:r>
          </a:p>
          <a:p>
            <a:r>
              <a:t>• 应用层：React前端交互模块</a:t>
            </a:r>
          </a:p>
          <a:p>
            <a:r>
              <a:t>• 外部接口层：与仿真平台、指挥系统对接</a:t>
            </a:r>
          </a:p>
          <a:p>
            <a:endParaRPr/>
          </a:p>
          <a:p>
            <a:r>
              <a:t>技术栈</a:t>
            </a:r>
          </a:p>
          <a:p>
            <a:r>
              <a:t>• 后端：FastAPI + MySQL 8.0</a:t>
            </a:r>
          </a:p>
          <a:p>
            <a:r>
              <a:t>• 前端：React + shadcn/ui</a:t>
            </a:r>
          </a:p>
          <a:p>
            <a:r>
              <a:t>• 部署：Docker容器化部署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系统架构设计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数据导入功能</a:t>
            </a:r>
          </a:p>
          <a:p>
            <a:r>
              <a:t>• CSV/Excel批量导入：支持大规模数据自动导入</a:t>
            </a:r>
          </a:p>
          <a:p>
            <a:r>
              <a:t>• 数据清洗：自动处理异常数据和格式转换</a:t>
            </a:r>
          </a:p>
          <a:p>
            <a:r>
              <a:t>• 数据校验：确保导入数据的完整性和一致性</a:t>
            </a:r>
          </a:p>
          <a:p>
            <a:endParaRPr/>
          </a:p>
          <a:p>
            <a:r>
              <a:t>查询检索功能</a:t>
            </a:r>
          </a:p>
          <a:p>
            <a:r>
              <a:t>• 多条件搜索：支持关键词、J系列、模糊/精确搜索</a:t>
            </a:r>
          </a:p>
          <a:p>
            <a:r>
              <a:t>• 跨标准比较：支持不同版本规范的对比分析</a:t>
            </a:r>
          </a:p>
          <a:p>
            <a:r>
              <a:t>• 语义绑定：实现字段与概念的双向绑定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核心功能实现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主要功能模块</a:t>
            </a:r>
          </a:p>
          <a:p>
            <a:r>
              <a:t>1. 消息管理：J系列报文的增删改查</a:t>
            </a:r>
          </a:p>
          <a:p>
            <a:r>
              <a:t>2. 字段管理：位段信息的结构化存储</a:t>
            </a:r>
          </a:p>
          <a:p>
            <a:r>
              <a:t>3. 概念管理：语义概念的定义和维护</a:t>
            </a:r>
          </a:p>
          <a:p>
            <a:r>
              <a:t>4. 映射管理：跨标准映射关系的建立</a:t>
            </a:r>
          </a:p>
          <a:p>
            <a:endParaRPr/>
          </a:p>
          <a:p>
            <a:r>
              <a:t>用户界面</a:t>
            </a:r>
          </a:p>
          <a:p>
            <a:r>
              <a:t>• 搜索界面：提供直观的搜索和筛选功能</a:t>
            </a:r>
          </a:p>
          <a:p>
            <a:r>
              <a:t>• 结果展示：表格化展示搜索结果</a:t>
            </a:r>
          </a:p>
          <a:p>
            <a:r>
              <a:t>• 统计分析：提供数据统计和可视化图表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系统实现展示</a:t>
            </a:r>
            <a:r>
              <a:rPr lang="zh-CN" altLang="en-US" dirty="0">
                <a:latin typeface="汉仪中黑 197" panose="00020600040101010101" pitchFamily="18" charset="-122"/>
                <a:ea typeface="汉仪中黑 197" panose="00020600040101010101" pitchFamily="18" charset="-122"/>
              </a:rPr>
              <a:t>（共享屏幕演示）</a:t>
            </a:r>
            <a:endParaRPr dirty="0">
              <a:latin typeface="汉仪中黑 197" panose="00020600040101010101" pitchFamily="18" charset="-122"/>
              <a:ea typeface="汉仪中黑 197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1097" y="2465185"/>
            <a:ext cx="2111891" cy="21118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6"/>
          <p:cNvGrpSpPr/>
          <p:nvPr/>
        </p:nvGrpSpPr>
        <p:grpSpPr bwMode="auto">
          <a:xfrm>
            <a:off x="2503727" y="2794332"/>
            <a:ext cx="7529417" cy="1623682"/>
            <a:chOff x="2476160" y="2789636"/>
            <a:chExt cx="7590213" cy="1635917"/>
          </a:xfrm>
        </p:grpSpPr>
        <p:sp>
          <p:nvSpPr>
            <p:cNvPr id="11" name="任意多边形 10"/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6" name="文本框 11"/>
            <p:cNvSpPr txBox="1">
              <a:spLocks noChangeArrowheads="1"/>
            </p:cNvSpPr>
            <p:nvPr/>
          </p:nvSpPr>
          <p:spPr bwMode="auto">
            <a:xfrm>
              <a:off x="3390634" y="3272002"/>
              <a:ext cx="5523726" cy="6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704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测试与性能分析</a:t>
              </a:r>
            </a:p>
          </p:txBody>
        </p:sp>
      </p:grpSp>
      <p:grpSp>
        <p:nvGrpSpPr>
          <p:cNvPr id="4" name="组合 15"/>
          <p:cNvGrpSpPr/>
          <p:nvPr/>
        </p:nvGrpSpPr>
        <p:grpSpPr bwMode="auto">
          <a:xfrm>
            <a:off x="46942" y="2635270"/>
            <a:ext cx="3291462" cy="2139026"/>
            <a:chOff x="0" y="2628900"/>
            <a:chExt cx="3318008" cy="2155815"/>
          </a:xfrm>
        </p:grpSpPr>
        <p:sp>
          <p:nvSpPr>
            <p:cNvPr id="8" name="任意多边形 7"/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2" name="文本框 14"/>
            <p:cNvSpPr txBox="1">
              <a:spLocks noChangeArrowheads="1"/>
            </p:cNvSpPr>
            <p:nvPr/>
          </p:nvSpPr>
          <p:spPr bwMode="auto">
            <a:xfrm>
              <a:off x="742950" y="3214689"/>
              <a:ext cx="2575058" cy="157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9523" b="1" dirty="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9523" b="1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5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测试目标</a:t>
            </a:r>
          </a:p>
          <a:p>
            <a:r>
              <a:t>• 数据库正确性：验证数据完整性和一致性</a:t>
            </a:r>
          </a:p>
          <a:p>
            <a:r>
              <a:t>• 接口稳定性：测试API的并发性能</a:t>
            </a:r>
          </a:p>
          <a:p>
            <a:r>
              <a:t>• 功能可用性：验证用户界面的易用性</a:t>
            </a:r>
          </a:p>
          <a:p>
            <a:r>
              <a:t>• 安全鲁棒性：测试系统的安全防护能力</a:t>
            </a:r>
          </a:p>
          <a:p>
            <a:endParaRPr/>
          </a:p>
          <a:p>
            <a:r>
              <a:t>测试方法</a:t>
            </a:r>
          </a:p>
          <a:p>
            <a:r>
              <a:t>• 功能测试：手工操作与自动化脚本</a:t>
            </a:r>
          </a:p>
          <a:p>
            <a:r>
              <a:t>• 压力测试：Apache JMeter模拟高并发</a:t>
            </a:r>
          </a:p>
          <a:p>
            <a:r>
              <a:t>• 安全测试：SQL注入、参数验证等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系统测试方案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426148" y="972388"/>
            <a:ext cx="784189" cy="662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04" dirty="0">
                <a:ea typeface="微软雅黑 Light" panose="020B0502040204020203" pitchFamily="34" charset="-122"/>
              </a:rPr>
              <a:t>01</a:t>
            </a:r>
            <a:endParaRPr lang="zh-CN" altLang="en-US" sz="3704" dirty="0">
              <a:ea typeface="微软雅黑 Light" panose="020B0502040204020203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940" y="-791"/>
            <a:ext cx="4380221" cy="6831495"/>
            <a:chOff x="-1" y="-21236"/>
            <a:chExt cx="3311528" cy="5164737"/>
          </a:xfrm>
          <a:solidFill>
            <a:srgbClr val="C00000"/>
          </a:solidFill>
        </p:grpSpPr>
        <p:sp>
          <p:nvSpPr>
            <p:cNvPr id="3" name="Freeform 36"/>
            <p:cNvSpPr/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4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5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6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747837" y="3957869"/>
            <a:ext cx="1444208" cy="7437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4233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7837" y="4652616"/>
            <a:ext cx="1444208" cy="33656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587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587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350858" y="1056473"/>
            <a:ext cx="406272" cy="546681"/>
            <a:chOff x="4211960" y="594800"/>
            <a:chExt cx="374475" cy="662059"/>
          </a:xfrm>
        </p:grpSpPr>
        <p:sp>
          <p:nvSpPr>
            <p:cNvPr id="37" name="直角三角形 36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7"/>
            </a:p>
          </p:txBody>
        </p:sp>
        <p:cxnSp>
          <p:nvCxnSpPr>
            <p:cNvPr id="20" name="直接连接符 19"/>
            <p:cNvCxnSpPr>
              <a:stCxn id="37" idx="4"/>
              <a:endCxn id="37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4426148" y="1954526"/>
            <a:ext cx="784189" cy="662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04" dirty="0">
                <a:ea typeface="微软雅黑 Light" panose="020B0502040204020203" pitchFamily="34" charset="-122"/>
              </a:rPr>
              <a:t>02</a:t>
            </a:r>
            <a:endParaRPr lang="zh-CN" altLang="en-US" sz="3704" dirty="0">
              <a:ea typeface="微软雅黑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3209" y="992500"/>
            <a:ext cx="1813317" cy="58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17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317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6148" y="3010270"/>
            <a:ext cx="784189" cy="662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04" dirty="0">
                <a:ea typeface="微软雅黑 Light" panose="020B0502040204020203" pitchFamily="34" charset="-122"/>
              </a:rPr>
              <a:t>03</a:t>
            </a:r>
            <a:endParaRPr lang="zh-CN" altLang="en-US" sz="3704" dirty="0">
              <a:ea typeface="微软雅黑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8137" y="4022456"/>
            <a:ext cx="3332747" cy="58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17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系统设计与实现</a:t>
            </a:r>
            <a:endParaRPr lang="zh-CN" altLang="en-US" sz="317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6148" y="4041187"/>
            <a:ext cx="784189" cy="662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04" dirty="0">
                <a:ea typeface="微软雅黑 Light" panose="020B0502040204020203" pitchFamily="34" charset="-122"/>
              </a:rPr>
              <a:t>04</a:t>
            </a:r>
            <a:endParaRPr lang="zh-CN" altLang="en-US" sz="3704" dirty="0">
              <a:ea typeface="微软雅黑 Light" panose="020B0502040204020203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63208" y="2968228"/>
            <a:ext cx="2627642" cy="58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17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系统需求分析</a:t>
            </a:r>
            <a:endParaRPr lang="zh-CN" altLang="en-US" sz="317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26148" y="5172559"/>
            <a:ext cx="784189" cy="662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04" dirty="0">
                <a:ea typeface="微软雅黑 Light" panose="020B0502040204020203" pitchFamily="34" charset="-122"/>
              </a:rPr>
              <a:t>05</a:t>
            </a:r>
            <a:endParaRPr lang="zh-CN" altLang="en-US" sz="3704" dirty="0">
              <a:ea typeface="微软雅黑 Light" panose="020B0502040204020203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3209" y="5168480"/>
            <a:ext cx="3034805" cy="58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174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测试与性能分析</a:t>
            </a:r>
            <a:endParaRPr lang="zh-CN" altLang="en-US" sz="317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350858" y="1955909"/>
            <a:ext cx="406272" cy="554095"/>
            <a:chOff x="4211960" y="594800"/>
            <a:chExt cx="374475" cy="662059"/>
          </a:xfrm>
        </p:grpSpPr>
        <p:sp>
          <p:nvSpPr>
            <p:cNvPr id="42" name="直角三角形 41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7"/>
            </a:p>
          </p:txBody>
        </p:sp>
        <p:cxnSp>
          <p:nvCxnSpPr>
            <p:cNvPr id="43" name="直接连接符 42"/>
            <p:cNvCxnSpPr>
              <a:stCxn id="42" idx="4"/>
              <a:endCxn id="42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350858" y="3010270"/>
            <a:ext cx="406272" cy="546681"/>
            <a:chOff x="4211960" y="594800"/>
            <a:chExt cx="374475" cy="662059"/>
          </a:xfrm>
        </p:grpSpPr>
        <p:sp>
          <p:nvSpPr>
            <p:cNvPr id="45" name="直角三角形 44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7"/>
            </a:p>
          </p:txBody>
        </p:sp>
        <p:cxnSp>
          <p:nvCxnSpPr>
            <p:cNvPr id="46" name="直接连接符 45"/>
            <p:cNvCxnSpPr>
              <a:stCxn id="45" idx="4"/>
              <a:endCxn id="45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/>
          <p:cNvGrpSpPr/>
          <p:nvPr/>
        </p:nvGrpSpPr>
        <p:grpSpPr>
          <a:xfrm>
            <a:off x="5350858" y="4041187"/>
            <a:ext cx="406272" cy="546681"/>
            <a:chOff x="4211960" y="594800"/>
            <a:chExt cx="374475" cy="662059"/>
          </a:xfrm>
        </p:grpSpPr>
        <p:sp>
          <p:nvSpPr>
            <p:cNvPr id="48" name="直角三角形 47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7"/>
            </a:p>
          </p:txBody>
        </p:sp>
        <p:cxnSp>
          <p:nvCxnSpPr>
            <p:cNvPr id="49" name="直接连接符 48"/>
            <p:cNvCxnSpPr>
              <a:stCxn id="48" idx="4"/>
              <a:endCxn id="48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5350858" y="5254849"/>
            <a:ext cx="406272" cy="546681"/>
            <a:chOff x="4211960" y="594800"/>
            <a:chExt cx="374475" cy="662059"/>
          </a:xfrm>
        </p:grpSpPr>
        <p:sp>
          <p:nvSpPr>
            <p:cNvPr id="51" name="直角三角形 50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87"/>
            </a:p>
          </p:txBody>
        </p:sp>
        <p:cxnSp>
          <p:nvCxnSpPr>
            <p:cNvPr id="52" name="直接连接符 51"/>
            <p:cNvCxnSpPr>
              <a:stCxn id="51" idx="4"/>
              <a:endCxn id="51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25"/>
          <p:cNvSpPr txBox="1"/>
          <p:nvPr/>
        </p:nvSpPr>
        <p:spPr>
          <a:xfrm>
            <a:off x="6063208" y="19545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相关工作</a:t>
            </a:r>
            <a:endParaRPr lang="zh-CN" altLang="en-US" sz="3174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5926" y="462849"/>
            <a:ext cx="4380221" cy="6831495"/>
            <a:chOff x="-1" y="-21236"/>
            <a:chExt cx="3311528" cy="5164737"/>
          </a:xfrm>
          <a:solidFill>
            <a:srgbClr val="C00000"/>
          </a:solidFill>
        </p:grpSpPr>
        <p:sp>
          <p:nvSpPr>
            <p:cNvPr id="36" name="Freeform 36"/>
            <p:cNvSpPr/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38" name="Freeform 37"/>
            <p:cNvSpPr/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39" name="Freeform 38"/>
            <p:cNvSpPr/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  <p:sp>
          <p:nvSpPr>
            <p:cNvPr id="53" name="Freeform 39"/>
            <p:cNvSpPr/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0949" tIns="60475" rIns="120949" bIns="60475" numCol="1" anchor="t" anchorCtr="0" compatLnSpc="1"/>
            <a:lstStyle/>
            <a:p>
              <a:endParaRPr lang="zh-CN" altLang="en-US" sz="2381"/>
            </a:p>
          </p:txBody>
        </p:sp>
      </p:grpSp>
    </p:spTree>
    <p:extLst>
      <p:ext uri="{BB962C8B-B14F-4D97-AF65-F5344CB8AC3E}">
        <p14:creationId xmlns:p14="http://schemas.microsoft.com/office/powerpoint/2010/main" val="19189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数据库性能</a:t>
            </a:r>
          </a:p>
          <a:p>
            <a:r>
              <a:t>• 数据规模：支持50万条以上消息字段</a:t>
            </a:r>
          </a:p>
          <a:p>
            <a:r>
              <a:t>• 查询效率：平均响应延迟小于150ms</a:t>
            </a:r>
          </a:p>
          <a:p>
            <a:r>
              <a:t>• 并发处理：支持1000并发用户访问</a:t>
            </a:r>
          </a:p>
          <a:p>
            <a:endParaRPr/>
          </a:p>
          <a:p>
            <a:r>
              <a:t>接口性能</a:t>
            </a:r>
          </a:p>
          <a:p>
            <a:r>
              <a:t>• 搜索接口：100并发下延迟&lt;150ms</a:t>
            </a:r>
          </a:p>
          <a:p>
            <a:r>
              <a:t>• 比较接口：跨5个规范版本响应约200ms</a:t>
            </a:r>
          </a:p>
          <a:p>
            <a:r>
              <a:t>• 成功率：1000并发下保持95%成功率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性能测试结果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数据库层面</a:t>
            </a:r>
          </a:p>
          <a:p>
            <a:r>
              <a:t>• 约束验证：外键约束、唯一约束正常工作</a:t>
            </a:r>
          </a:p>
          <a:p>
            <a:r>
              <a:t>• 数据一致性：位宽一致性检查通过</a:t>
            </a:r>
          </a:p>
          <a:p>
            <a:r>
              <a:t>• 审计功能：异常记录自动记录至审计表</a:t>
            </a:r>
          </a:p>
          <a:p>
            <a:endParaRPr/>
          </a:p>
          <a:p>
            <a:r>
              <a:t>接口层面</a:t>
            </a:r>
          </a:p>
          <a:p>
            <a:r>
              <a:t>• 参数验证：非法参数正确返回错误</a:t>
            </a:r>
          </a:p>
          <a:p>
            <a:r>
              <a:t>• 安全防护：SQL注入等攻击有效防护</a:t>
            </a:r>
          </a:p>
          <a:p>
            <a:r>
              <a:t>• 权限控制：RBAC角色分离策略有效</a:t>
            </a:r>
          </a:p>
          <a:p>
            <a:endParaRPr/>
          </a:p>
          <a:p>
            <a:r>
              <a:t>前端层面</a:t>
            </a:r>
          </a:p>
          <a:p>
            <a:r>
              <a:t>• 兼容性：多浏览器兼容性良好</a:t>
            </a:r>
          </a:p>
          <a:p>
            <a:r>
              <a:t>• 用户体验：搜索条件正确回显</a:t>
            </a:r>
          </a:p>
          <a:p>
            <a:r>
              <a:t>• 错误处理：弱网条件下降级机制正常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功能测试结果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1097" y="2465185"/>
            <a:ext cx="2111891" cy="21118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6"/>
          <p:cNvGrpSpPr/>
          <p:nvPr/>
        </p:nvGrpSpPr>
        <p:grpSpPr bwMode="auto">
          <a:xfrm>
            <a:off x="2503727" y="2794332"/>
            <a:ext cx="7529417" cy="1623682"/>
            <a:chOff x="2476160" y="2789636"/>
            <a:chExt cx="7590213" cy="1635917"/>
          </a:xfrm>
        </p:grpSpPr>
        <p:sp>
          <p:nvSpPr>
            <p:cNvPr id="11" name="任意多边形 10"/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6" name="文本框 11"/>
            <p:cNvSpPr txBox="1">
              <a:spLocks noChangeArrowheads="1"/>
            </p:cNvSpPr>
            <p:nvPr/>
          </p:nvSpPr>
          <p:spPr bwMode="auto">
            <a:xfrm>
              <a:off x="3390634" y="3272002"/>
              <a:ext cx="5523726" cy="6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704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创新点与展望</a:t>
              </a:r>
            </a:p>
          </p:txBody>
        </p:sp>
      </p:grpSp>
      <p:grpSp>
        <p:nvGrpSpPr>
          <p:cNvPr id="4" name="组合 15"/>
          <p:cNvGrpSpPr/>
          <p:nvPr/>
        </p:nvGrpSpPr>
        <p:grpSpPr bwMode="auto">
          <a:xfrm>
            <a:off x="46942" y="2635270"/>
            <a:ext cx="3291462" cy="2139026"/>
            <a:chOff x="0" y="2628900"/>
            <a:chExt cx="3318008" cy="2155815"/>
          </a:xfrm>
        </p:grpSpPr>
        <p:sp>
          <p:nvSpPr>
            <p:cNvPr id="8" name="任意多边形 7"/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2" name="文本框 14"/>
            <p:cNvSpPr txBox="1">
              <a:spLocks noChangeArrowheads="1"/>
            </p:cNvSpPr>
            <p:nvPr/>
          </p:nvSpPr>
          <p:spPr bwMode="auto">
            <a:xfrm>
              <a:off x="742950" y="3214689"/>
              <a:ext cx="2575058" cy="157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9523" b="1" dirty="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9523" b="1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4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主要特色</a:t>
            </a:r>
          </a:p>
          <a:p>
            <a:r>
              <a:t>1. 标准化建模：基于MIL-STD-6016的规范化数据模型</a:t>
            </a:r>
          </a:p>
          <a:p>
            <a:r>
              <a:t>2. 语义绑定：字段与概念的双向绑定机制</a:t>
            </a:r>
          </a:p>
          <a:p>
            <a:r>
              <a:t>3. 跨链支持：支持多链路互操作和映射</a:t>
            </a:r>
          </a:p>
          <a:p>
            <a:r>
              <a:t>4. 高性能：优化的索引和查询策略</a:t>
            </a:r>
          </a:p>
          <a:p>
            <a:endParaRPr/>
          </a:p>
          <a:p>
            <a:r>
              <a:t>创新点</a:t>
            </a:r>
          </a:p>
          <a:p>
            <a:r>
              <a:t>• 统一数据模型：首次系统化建模MIL-STD-6016标准</a:t>
            </a:r>
          </a:p>
          <a:p>
            <a:r>
              <a:t>• 语义一致性：通过概念绑定提升跨标准一致性</a:t>
            </a:r>
          </a:p>
          <a:p>
            <a:r>
              <a:t>• 工程化实现：完整的系统架构和接口设计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系统特色与创新点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直接应用</a:t>
            </a:r>
          </a:p>
          <a:p>
            <a:r>
              <a:t>• 标准管理：为MIL-STD-6016标准提供数字化管理平台</a:t>
            </a:r>
          </a:p>
          <a:p>
            <a:r>
              <a:t>• 研发支持：为数据链系统开发提供标准参考</a:t>
            </a:r>
          </a:p>
          <a:p>
            <a:r>
              <a:t>• 培训教育：为相关专业教学提供实践平台</a:t>
            </a:r>
          </a:p>
          <a:p>
            <a:endParaRPr/>
          </a:p>
          <a:p>
            <a:r>
              <a:t>扩展应用</a:t>
            </a:r>
          </a:p>
          <a:p>
            <a:r>
              <a:t>• 多链融合：支持Link16、JREAP、TTNT等多链路整合</a:t>
            </a:r>
          </a:p>
          <a:p>
            <a:r>
              <a:t>• 仿真验证：为战术数据链仿真提供数据支撑</a:t>
            </a:r>
          </a:p>
          <a:p>
            <a:r>
              <a:t>• 互操作测试：为装备互操作性验证提供工具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应用价值与前景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数据规模限制</a:t>
            </a:r>
          </a:p>
          <a:p>
            <a:r>
              <a:t>• 样本有限：实验数据约50万条，未覆盖全部NATO规范</a:t>
            </a:r>
          </a:p>
          <a:p>
            <a:r>
              <a:t>• 跨链验证：缺乏Link11/22、TTNT的大规模验证</a:t>
            </a:r>
          </a:p>
          <a:p>
            <a:endParaRPr/>
          </a:p>
          <a:p>
            <a:r>
              <a:t>功能深度</a:t>
            </a:r>
          </a:p>
          <a:p>
            <a:r>
              <a:t>• 可视化：前端以表格展示为主，缺乏复杂图表分析</a:t>
            </a:r>
          </a:p>
          <a:p>
            <a:r>
              <a:t>• 冲突检测：一致性验证逻辑仍偏基础</a:t>
            </a:r>
          </a:p>
          <a:p>
            <a:endParaRPr/>
          </a:p>
          <a:p>
            <a:r>
              <a:t>安全运维</a:t>
            </a:r>
          </a:p>
          <a:p>
            <a:r>
              <a:t>• 加密保护：未覆盖全链路加密、KMI等高级安全要求</a:t>
            </a:r>
          </a:p>
          <a:p>
            <a:r>
              <a:t>• 运维监控：缺乏完整的运维监控体系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存在的问题与不足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短期目标</a:t>
            </a:r>
          </a:p>
          <a:p>
            <a:r>
              <a:t>1. 数据扩展：导入更多NATO标准数据</a:t>
            </a:r>
          </a:p>
          <a:p>
            <a:r>
              <a:t>2. 功能增强：增加复杂查询和可视化功能</a:t>
            </a:r>
          </a:p>
          <a:p>
            <a:r>
              <a:t>3. 性能优化：进一步提升查询效率和并发能力</a:t>
            </a:r>
          </a:p>
          <a:p>
            <a:endParaRPr/>
          </a:p>
          <a:p>
            <a:r>
              <a:t>长期目标</a:t>
            </a:r>
          </a:p>
          <a:p>
            <a:r>
              <a:t>1. 多链融合：支持更多战术数据链标准</a:t>
            </a:r>
          </a:p>
          <a:p>
            <a:r>
              <a:t>2. 智能分析：引入AI技术进行智能分析</a:t>
            </a:r>
          </a:p>
          <a:p>
            <a:r>
              <a:t>3. 分布式部署：支持大规模分布式部署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未来研究方向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主要贡献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• 理论贡献：建立了MIL-STD-6016的标准化数据模型</a:t>
            </a:r>
          </a:p>
          <a:p>
            <a: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• </a:t>
            </a:r>
            <a:r>
              <a:rPr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技术贡献：实现了高性能的数据库架构和接口设计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• </a:t>
            </a:r>
            <a:r>
              <a:rPr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应用贡献：为战术数据链互操作提供了技术支撑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致谢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感谢导师的悉心指导</a:t>
            </a:r>
            <a: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  <a:p>
            <a:r>
              <a:rPr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感谢实验室同学的支持</a:t>
            </a:r>
            <a: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  <a:p>
            <a:r>
              <a:rPr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感谢各位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老师</a:t>
            </a:r>
            <a:r>
              <a:rPr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的宝贵意见</a:t>
            </a:r>
            <a: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总结与致谢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1097" y="2465185"/>
            <a:ext cx="2111891" cy="21118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6"/>
          <p:cNvGrpSpPr/>
          <p:nvPr/>
        </p:nvGrpSpPr>
        <p:grpSpPr bwMode="auto">
          <a:xfrm>
            <a:off x="2503727" y="2794332"/>
            <a:ext cx="7529417" cy="1623682"/>
            <a:chOff x="2476160" y="2789636"/>
            <a:chExt cx="7590213" cy="1635917"/>
          </a:xfrm>
        </p:grpSpPr>
        <p:sp>
          <p:nvSpPr>
            <p:cNvPr id="11" name="任意多边形 10"/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6" name="文本框 11"/>
            <p:cNvSpPr txBox="1">
              <a:spLocks noChangeArrowheads="1"/>
            </p:cNvSpPr>
            <p:nvPr/>
          </p:nvSpPr>
          <p:spPr bwMode="auto">
            <a:xfrm>
              <a:off x="3390634" y="3272002"/>
              <a:ext cx="5523726" cy="6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704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</p:grpSp>
      <p:grpSp>
        <p:nvGrpSpPr>
          <p:cNvPr id="4" name="组合 15"/>
          <p:cNvGrpSpPr/>
          <p:nvPr/>
        </p:nvGrpSpPr>
        <p:grpSpPr bwMode="auto">
          <a:xfrm>
            <a:off x="46942" y="2635270"/>
            <a:ext cx="3291462" cy="2139026"/>
            <a:chOff x="0" y="2628900"/>
            <a:chExt cx="3318008" cy="2155815"/>
          </a:xfrm>
        </p:grpSpPr>
        <p:sp>
          <p:nvSpPr>
            <p:cNvPr id="8" name="任意多边形 7"/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2" name="文本框 14"/>
            <p:cNvSpPr txBox="1">
              <a:spLocks noChangeArrowheads="1"/>
            </p:cNvSpPr>
            <p:nvPr/>
          </p:nvSpPr>
          <p:spPr bwMode="auto">
            <a:xfrm>
              <a:off x="742950" y="3214689"/>
              <a:ext cx="2575058" cy="157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9523" b="1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9523" b="1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75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研究背景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信息化战争发展：战术数据链（TDL）成为现代作战体系核心</a:t>
            </a:r>
            <a:endParaRPr dirty="0"/>
          </a:p>
          <a:p>
            <a:pPr marL="0" indent="0">
              <a:buNone/>
            </a:pPr>
            <a:r>
              <a:rPr dirty="0"/>
              <a:t>• Link16广泛应用：基于MIL-STD-6016标准，实现跨平台信息交互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多链路挑战：信号检测困难、天基拓展需求、多链融合挑战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研究意义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理论价值：推动不同数据链协议的统一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工程意义：为装备间互操作提供技术基础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应用价值：支持多链融合与仿真验证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研究背景与意义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国外研究</a:t>
            </a:r>
          </a:p>
          <a:p>
            <a:r>
              <a:t>• 标准化体系：MIL-STD-6016、MIL-STD-3011、STANAG 5516</a:t>
            </a:r>
          </a:p>
          <a:p>
            <a:r>
              <a:t>• 技术支撑：MITRE多链融合与互操作工程</a:t>
            </a:r>
          </a:p>
          <a:p>
            <a:r>
              <a:t>• 性能优化：抗干扰建模、态势信息处理</a:t>
            </a:r>
          </a:p>
          <a:p>
            <a:endParaRPr/>
          </a:p>
          <a:p>
            <a:r>
              <a:t>国内研究</a:t>
            </a:r>
          </a:p>
          <a:p>
            <a:r>
              <a:t>• 信号检测：Link16信号检测与识别方法</a:t>
            </a:r>
          </a:p>
          <a:p>
            <a:r>
              <a:t>• 天基拓展：天基拓展及其影响研究</a:t>
            </a:r>
          </a:p>
          <a:p>
            <a:r>
              <a:t>• 仿真平台：数据链仿真平台构建</a:t>
            </a:r>
          </a:p>
          <a:p>
            <a:endParaRPr/>
          </a:p>
          <a:p>
            <a:r>
              <a:t>研究空白</a:t>
            </a:r>
          </a:p>
          <a:p>
            <a:r>
              <a:t>• 标准数据库设计与多链融合整合方面有待深入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国内外研究现状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1097" y="2465185"/>
            <a:ext cx="2111891" cy="21118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6"/>
          <p:cNvGrpSpPr/>
          <p:nvPr/>
        </p:nvGrpSpPr>
        <p:grpSpPr bwMode="auto">
          <a:xfrm>
            <a:off x="2503727" y="2794332"/>
            <a:ext cx="7529417" cy="1623682"/>
            <a:chOff x="2476160" y="2789636"/>
            <a:chExt cx="7590213" cy="1635917"/>
          </a:xfrm>
        </p:grpSpPr>
        <p:sp>
          <p:nvSpPr>
            <p:cNvPr id="11" name="任意多边形 10"/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6" name="文本框 11"/>
            <p:cNvSpPr txBox="1">
              <a:spLocks noChangeArrowheads="1"/>
            </p:cNvSpPr>
            <p:nvPr/>
          </p:nvSpPr>
          <p:spPr bwMode="auto">
            <a:xfrm>
              <a:off x="3390634" y="3272002"/>
              <a:ext cx="5523726" cy="6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704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相关工作</a:t>
              </a:r>
            </a:p>
          </p:txBody>
        </p:sp>
      </p:grpSp>
      <p:grpSp>
        <p:nvGrpSpPr>
          <p:cNvPr id="4" name="组合 15"/>
          <p:cNvGrpSpPr/>
          <p:nvPr/>
        </p:nvGrpSpPr>
        <p:grpSpPr bwMode="auto">
          <a:xfrm>
            <a:off x="46942" y="2635270"/>
            <a:ext cx="3291462" cy="2139026"/>
            <a:chOff x="0" y="2628900"/>
            <a:chExt cx="3318008" cy="2155815"/>
          </a:xfrm>
        </p:grpSpPr>
        <p:sp>
          <p:nvSpPr>
            <p:cNvPr id="8" name="任意多边形 7"/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2" name="文本框 14"/>
            <p:cNvSpPr txBox="1">
              <a:spLocks noChangeArrowheads="1"/>
            </p:cNvSpPr>
            <p:nvPr/>
          </p:nvSpPr>
          <p:spPr bwMode="auto">
            <a:xfrm>
              <a:off x="742950" y="3214689"/>
              <a:ext cx="2575058" cy="157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9523" b="1" dirty="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9523" b="1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8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主要研究内容</a:t>
            </a:r>
          </a:p>
          <a:p>
            <a:r>
              <a:t>1. 标准梳理：系统梳理Link16消息标准，构建标准化数据库模型</a:t>
            </a:r>
          </a:p>
          <a:p>
            <a:r>
              <a:t>2. 架构设计：设计数据库架构，支持消息存储、查询与一致性校验</a:t>
            </a:r>
          </a:p>
          <a:p>
            <a:r>
              <a:t>3. 系统对接：实现数据库与仿真系统的对接</a:t>
            </a:r>
          </a:p>
          <a:p>
            <a:r>
              <a:t>4. 性能评估：通过实验仿真评估数据库效果</a:t>
            </a:r>
          </a:p>
          <a:p>
            <a:endParaRPr/>
          </a:p>
          <a:p>
            <a:r>
              <a:t>研究目标</a:t>
            </a:r>
          </a:p>
          <a:p>
            <a:r>
              <a:t>• 实现J系列报文结构、字段及编码规则的统一管理</a:t>
            </a:r>
          </a:p>
          <a:p>
            <a:r>
              <a:t>• 支持跨消息字段查询以及数据一致性校验</a:t>
            </a:r>
          </a:p>
          <a:p>
            <a:r>
              <a:t>• 验证数据库在态势信息处理和多链融合应用中的可行性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研究内容与目标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研究方法</a:t>
            </a:r>
          </a:p>
          <a:p>
            <a:r>
              <a:t>1. 文献调研与标准分析：研读相关研究成果与标准文档</a:t>
            </a:r>
          </a:p>
          <a:p>
            <a:r>
              <a:t>2. 数据库建模与架构设计：构建信息标准数据库模型</a:t>
            </a:r>
          </a:p>
          <a:p>
            <a:r>
              <a:t>3. 系统实现与整合应用：开发数据库应用接口</a:t>
            </a:r>
          </a:p>
          <a:p>
            <a:r>
              <a:t>4. 实验仿真与性能验证：利用仿真平台进行实验评估</a:t>
            </a:r>
          </a:p>
          <a:p>
            <a:endParaRPr/>
          </a:p>
          <a:p>
            <a:r>
              <a:t>技术路线</a:t>
            </a:r>
          </a:p>
          <a:p>
            <a:r>
              <a:t>标准分析 → 需求分析 → 数据库设计 → 系统实现 → 测试验证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研究方法与技术路线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691097" y="2465185"/>
            <a:ext cx="2111891" cy="211189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6"/>
          <p:cNvGrpSpPr/>
          <p:nvPr/>
        </p:nvGrpSpPr>
        <p:grpSpPr bwMode="auto">
          <a:xfrm>
            <a:off x="2503727" y="2794332"/>
            <a:ext cx="7529417" cy="1623682"/>
            <a:chOff x="2476160" y="2789636"/>
            <a:chExt cx="7590213" cy="1635917"/>
          </a:xfrm>
        </p:grpSpPr>
        <p:sp>
          <p:nvSpPr>
            <p:cNvPr id="11" name="任意多边形 10"/>
            <p:cNvSpPr/>
            <p:nvPr/>
          </p:nvSpPr>
          <p:spPr>
            <a:xfrm>
              <a:off x="2476160" y="2789636"/>
              <a:ext cx="7590213" cy="1635917"/>
            </a:xfrm>
            <a:custGeom>
              <a:avLst/>
              <a:gdLst>
                <a:gd name="connsiteX0" fmla="*/ 0 w 7590213"/>
                <a:gd name="connsiteY0" fmla="*/ 0 h 1635917"/>
                <a:gd name="connsiteX1" fmla="*/ 7590213 w 7590213"/>
                <a:gd name="connsiteY1" fmla="*/ 0 h 1635917"/>
                <a:gd name="connsiteX2" fmla="*/ 7590213 w 7590213"/>
                <a:gd name="connsiteY2" fmla="*/ 1635917 h 1635917"/>
                <a:gd name="connsiteX3" fmla="*/ 1140350 w 7590213"/>
                <a:gd name="connsiteY3" fmla="*/ 1635917 h 1635917"/>
                <a:gd name="connsiteX4" fmla="*/ 0 w 7590213"/>
                <a:gd name="connsiteY4" fmla="*/ 499380 h 163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0213" h="1635917">
                  <a:moveTo>
                    <a:pt x="0" y="0"/>
                  </a:moveTo>
                  <a:lnTo>
                    <a:pt x="7590213" y="0"/>
                  </a:lnTo>
                  <a:lnTo>
                    <a:pt x="7590213" y="1635917"/>
                  </a:lnTo>
                  <a:lnTo>
                    <a:pt x="1140350" y="1635917"/>
                  </a:lnTo>
                  <a:lnTo>
                    <a:pt x="0" y="499380"/>
                  </a:lnTo>
                  <a:close/>
                </a:path>
              </a:pathLst>
            </a:custGeom>
            <a:solidFill>
              <a:srgbClr val="CA0810"/>
            </a:solidFill>
            <a:ln>
              <a:noFill/>
            </a:ln>
            <a:effectLst>
              <a:innerShdw blurRad="190500" dist="101600" dir="858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6" name="文本框 11"/>
            <p:cNvSpPr txBox="1">
              <a:spLocks noChangeArrowheads="1"/>
            </p:cNvSpPr>
            <p:nvPr/>
          </p:nvSpPr>
          <p:spPr bwMode="auto">
            <a:xfrm>
              <a:off x="3390634" y="3272002"/>
              <a:ext cx="5523726" cy="667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704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系统需求分析</a:t>
              </a:r>
            </a:p>
          </p:txBody>
        </p:sp>
      </p:grpSp>
      <p:grpSp>
        <p:nvGrpSpPr>
          <p:cNvPr id="4" name="组合 15"/>
          <p:cNvGrpSpPr/>
          <p:nvPr/>
        </p:nvGrpSpPr>
        <p:grpSpPr bwMode="auto">
          <a:xfrm>
            <a:off x="46942" y="2635270"/>
            <a:ext cx="3291462" cy="2139026"/>
            <a:chOff x="0" y="2628900"/>
            <a:chExt cx="3318008" cy="2155815"/>
          </a:xfrm>
        </p:grpSpPr>
        <p:sp>
          <p:nvSpPr>
            <p:cNvPr id="8" name="任意多边形 7"/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43"/>
            </a:p>
          </p:txBody>
        </p:sp>
        <p:sp>
          <p:nvSpPr>
            <p:cNvPr id="14342" name="文本框 14"/>
            <p:cNvSpPr txBox="1">
              <a:spLocks noChangeArrowheads="1"/>
            </p:cNvSpPr>
            <p:nvPr/>
          </p:nvSpPr>
          <p:spPr bwMode="auto">
            <a:xfrm>
              <a:off x="742950" y="3214689"/>
              <a:ext cx="2575058" cy="157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9523" b="1" dirty="0">
                  <a:solidFill>
                    <a:srgbClr val="CA08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9523" b="1" dirty="0">
                <a:solidFill>
                  <a:srgbClr val="CA08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6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801</Words>
  <Application>Microsoft Office PowerPoint</Application>
  <PresentationFormat>自定义</PresentationFormat>
  <Paragraphs>237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Microsoft YaHei UI</vt:lpstr>
      <vt:lpstr>SimSun-ExtG</vt:lpstr>
      <vt:lpstr>等线</vt:lpstr>
      <vt:lpstr>等线 Light</vt:lpstr>
      <vt:lpstr>汉仪中黑 197</vt:lpstr>
      <vt:lpstr>宋体</vt:lpstr>
      <vt:lpstr>微软雅黑</vt:lpstr>
      <vt:lpstr>微软雅黑 Light</vt:lpstr>
      <vt:lpstr>Arial</vt:lpstr>
      <vt:lpstr>Calibri</vt:lpstr>
      <vt:lpstr>Microsoft Sans Serif</vt:lpstr>
      <vt:lpstr>Office 主题​​</vt:lpstr>
      <vt:lpstr>PowerPoint 演示文稿</vt:lpstr>
      <vt:lpstr>PowerPoint 演示文稿</vt:lpstr>
      <vt:lpstr>PowerPoint 演示文稿</vt:lpstr>
      <vt:lpstr>研究背景与意义</vt:lpstr>
      <vt:lpstr>国内外研究现状</vt:lpstr>
      <vt:lpstr>PowerPoint 演示文稿</vt:lpstr>
      <vt:lpstr>研究内容与目标</vt:lpstr>
      <vt:lpstr>研究方法与技术路线</vt:lpstr>
      <vt:lpstr>PowerPoint 演示文稿</vt:lpstr>
      <vt:lpstr>系统需求分析</vt:lpstr>
      <vt:lpstr>PowerPoint 演示文稿</vt:lpstr>
      <vt:lpstr>数据库总体设计</vt:lpstr>
      <vt:lpstr>数据库架构设计</vt:lpstr>
      <vt:lpstr>数据表结构设计</vt:lpstr>
      <vt:lpstr>系统架构设计</vt:lpstr>
      <vt:lpstr>核心功能实现</vt:lpstr>
      <vt:lpstr>系统实现展示（共享屏幕演示）</vt:lpstr>
      <vt:lpstr>PowerPoint 演示文稿</vt:lpstr>
      <vt:lpstr>系统测试方案</vt:lpstr>
      <vt:lpstr>性能测试结果</vt:lpstr>
      <vt:lpstr>功能测试结果</vt:lpstr>
      <vt:lpstr>PowerPoint 演示文稿</vt:lpstr>
      <vt:lpstr>系统特色与创新点</vt:lpstr>
      <vt:lpstr>应用价值与前景</vt:lpstr>
      <vt:lpstr>存在的问题与不足</vt:lpstr>
      <vt:lpstr>未来研究方向</vt:lpstr>
      <vt:lpstr>总结与致谢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基于MIL-STD-6016的战术数据链信息标准数据库架构设计与整合应用</dc:title>
  <dc:subject/>
  <dc:creator/>
  <cp:keywords/>
  <dc:description>generated using python-pptx</dc:description>
  <cp:lastModifiedBy>Administrator</cp:lastModifiedBy>
  <cp:revision>8</cp:revision>
  <dcterms:created xsi:type="dcterms:W3CDTF">2013-01-27T09:14:16Z</dcterms:created>
  <dcterms:modified xsi:type="dcterms:W3CDTF">2025-09-17T10:32:33Z</dcterms:modified>
  <cp:category/>
</cp:coreProperties>
</file>