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76" r:id="rId4"/>
    <p:sldId id="278" r:id="rId5"/>
    <p:sldId id="277" r:id="rId6"/>
    <p:sldId id="272" r:id="rId7"/>
    <p:sldId id="273" r:id="rId8"/>
    <p:sldId id="271" r:id="rId9"/>
    <p:sldId id="279" r:id="rId10"/>
    <p:sldId id="280" r:id="rId11"/>
    <p:sldId id="281" r:id="rId12"/>
    <p:sldId id="282" r:id="rId13"/>
    <p:sldId id="28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1"/>
    <p:restoredTop sz="94694"/>
  </p:normalViewPr>
  <p:slideViewPr>
    <p:cSldViewPr snapToGrid="0">
      <p:cViewPr varScale="1">
        <p:scale>
          <a:sx n="121" d="100"/>
          <a:sy n="121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82308-5F88-EA4B-0AA2-8B52D0B49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79F71E-E47D-0D77-9777-4D6572969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C8A0BA-B443-2C98-0A31-942D6C22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2CE3-DBA2-0D4E-9643-0DE2F9047E87}" type="datetimeFigureOut">
              <a:rPr kumimoji="1" lang="zh-CN" altLang="en-US" smtClean="0"/>
              <a:t>2024/5/16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E5D88F-6FCE-7A6A-29A1-167DE9D3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17FF2C-6AA9-1B8B-57D1-7D68C606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410C-D8FD-0B42-A55B-332822871E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675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8B8A6-E5EB-0D90-2F4C-4AABDD7C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4A7649-91ED-6A71-451F-A400C63BD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D61BA6-D76B-B772-5EFF-8A333C7B9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2CE3-DBA2-0D4E-9643-0DE2F9047E87}" type="datetimeFigureOut">
              <a:rPr kumimoji="1" lang="zh-CN" altLang="en-US" smtClean="0"/>
              <a:t>2024/5/16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0A5B1C-5D4E-EC43-72F8-931D9D0D2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D6494-5798-E5C9-E89D-AD6623138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410C-D8FD-0B42-A55B-332822871E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287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650FE4-690E-5682-3D32-F89CD585E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89B29C-9A9F-E095-25DA-88CA99DF0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A0214-629E-5452-1D10-954106AC2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2CE3-DBA2-0D4E-9643-0DE2F9047E87}" type="datetimeFigureOut">
              <a:rPr kumimoji="1" lang="zh-CN" altLang="en-US" smtClean="0"/>
              <a:t>2024/5/16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7FB50E-BFB9-B847-8518-67E88E71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BFC50A-0397-D600-12AF-A28984FA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410C-D8FD-0B42-A55B-332822871E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40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BA2DC-8B98-6FD1-CD32-38D6B61C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3B592-5546-D057-2FC6-05B89815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B0583D-9BE7-EEE8-C4A2-131BA1BC7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2CE3-DBA2-0D4E-9643-0DE2F9047E87}" type="datetimeFigureOut">
              <a:rPr kumimoji="1" lang="zh-CN" altLang="en-US" smtClean="0"/>
              <a:t>2024/5/16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9E710D-23CF-BE1A-B40A-F7195C91C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E99CBE-A564-011E-ACB3-E547D875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410C-D8FD-0B42-A55B-332822871E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416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B57A3F-3C43-5F4C-7C30-10BC04644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2D8B85-585C-6642-6A2A-D3AAEAD31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08A670-534C-CC01-F1FD-1A42A4BA3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2CE3-DBA2-0D4E-9643-0DE2F9047E87}" type="datetimeFigureOut">
              <a:rPr kumimoji="1" lang="zh-CN" altLang="en-US" smtClean="0"/>
              <a:t>2024/5/16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D6F943-D1DE-957E-60FB-96E88059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9C0F9-D081-44BD-BD6D-19ACAE191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410C-D8FD-0B42-A55B-332822871E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085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54CDD-EC87-1C16-AF41-D2918BF0E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310272-F34B-A6EB-C205-AC4D3FEF5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CF79C4-5E17-18E1-04B9-3DE0678F4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4DDD19-3A05-7CAA-8E65-F8B98920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2CE3-DBA2-0D4E-9643-0DE2F9047E87}" type="datetimeFigureOut">
              <a:rPr kumimoji="1" lang="zh-CN" altLang="en-US" smtClean="0"/>
              <a:t>2024/5/16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65AC0A-168B-0A26-E765-E0E2CBE5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0A5AE7-4177-272B-A9D2-455E5529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410C-D8FD-0B42-A55B-332822871E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71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90937-F5F6-E02C-2A1C-49581801E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299A61-DB05-C709-F24C-BC097A0BB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5811F9-B43E-F047-C9D2-A17DF2990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AA0F02-E128-0296-FEB2-03B3929D4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0D0B49-B53F-8D06-B21C-B3F882620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33B35B-8292-9277-B1A0-420A949C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2CE3-DBA2-0D4E-9643-0DE2F9047E87}" type="datetimeFigureOut">
              <a:rPr kumimoji="1" lang="zh-CN" altLang="en-US" smtClean="0"/>
              <a:t>2024/5/16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73EA2B-F9A6-98E7-77E6-79494BEAE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B9F5B5-9CD5-B922-0A6F-35E9C87D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410C-D8FD-0B42-A55B-332822871E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549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1CA1B-AFFD-47B9-B6D3-8C3469F8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55C8A5-D673-95C7-B043-5DAFA728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2CE3-DBA2-0D4E-9643-0DE2F9047E87}" type="datetimeFigureOut">
              <a:rPr kumimoji="1" lang="zh-CN" altLang="en-US" smtClean="0"/>
              <a:t>2024/5/16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4CF065-B11D-E559-5072-AD37A24F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A0A409-E135-C156-0211-291A8674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410C-D8FD-0B42-A55B-332822871E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288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97D73D-074F-7F65-AC0F-F6D3D71E5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2CE3-DBA2-0D4E-9643-0DE2F9047E87}" type="datetimeFigureOut">
              <a:rPr kumimoji="1" lang="zh-CN" altLang="en-US" smtClean="0"/>
              <a:t>2024/5/16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E62C8A-BA89-4FB0-63AD-DDE68953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CA6D06-9FE2-107B-88A2-47D3258E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410C-D8FD-0B42-A55B-332822871E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429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9E118-F3EF-C2CE-7A45-D8D6A279A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7CFEB-9A2E-88D9-82E9-A93B61787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123725-A0B1-59DF-C8FB-FA68C57C9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473284-3B3B-1058-6E56-CE91C70B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2CE3-DBA2-0D4E-9643-0DE2F9047E87}" type="datetimeFigureOut">
              <a:rPr kumimoji="1" lang="zh-CN" altLang="en-US" smtClean="0"/>
              <a:t>2024/5/16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16AD2D-CE2F-1EFD-92CF-4CEFF27E0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D6D124-C618-36C0-8369-9CCCFB85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410C-D8FD-0B42-A55B-332822871E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349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6DA02-5B61-C473-AEAB-28960773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3BBD4B-AB34-9FD2-EC84-FC1ACAD74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E90285-07E1-2CD7-CF1B-25E538175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4D0CF8-DBD6-E5F0-8307-7B7F2283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2CE3-DBA2-0D4E-9643-0DE2F9047E87}" type="datetimeFigureOut">
              <a:rPr kumimoji="1" lang="zh-CN" altLang="en-US" smtClean="0"/>
              <a:t>2024/5/16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D68289-47A5-C6DF-F713-D0C7E23BC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E4CD00-A4F0-50D1-4AD4-2FD55E0D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410C-D8FD-0B42-A55B-332822871E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4811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A5476F-E476-463B-DD43-05831705F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E86E7D-2967-0AF0-827B-BF173A4C2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89BC5E-55A0-295B-1B07-6FA26AF12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572CE3-DBA2-0D4E-9643-0DE2F9047E87}" type="datetimeFigureOut">
              <a:rPr kumimoji="1" lang="zh-CN" altLang="en-US" smtClean="0"/>
              <a:t>2024/5/16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769B0B-15E3-B1AC-99F8-289C98B53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CEEB6-8486-7A27-CA25-3AA8982D1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E7410C-D8FD-0B42-A55B-332822871E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901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metascape.org/gp/index.html#/main/step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A4E1C-D258-DB2C-FA98-CF411FB9A5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转录组分析</a:t>
            </a:r>
            <a:r>
              <a:rPr kumimoji="1" lang="en-US" altLang="zh-CN"/>
              <a:t>2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D4EE6C-3863-E204-333E-32F32B218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1518" y="6324218"/>
            <a:ext cx="9144000" cy="1655762"/>
          </a:xfrm>
        </p:spPr>
        <p:txBody>
          <a:bodyPr/>
          <a:lstStyle/>
          <a:p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Tobin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4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F9C18-B44D-C8B8-9BF9-4664D145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/>
              <a:t>为什么需要使用</a:t>
            </a:r>
            <a:r>
              <a:rPr kumimoji="1" lang="en-US" altLang="zh-CN" sz="3200" dirty="0"/>
              <a:t>DESeq2</a:t>
            </a:r>
            <a:r>
              <a:rPr kumimoji="1" lang="zh-CN" altLang="en-US" sz="3200" dirty="0"/>
              <a:t>这些工具？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BBED8C-325F-A284-AD57-FBACA35CA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数据存在批次效应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因为数据量太少，需要利用概率模型减小随机事件的影响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差异不仅仅在于绝对值大小，而是相对值的高低</a:t>
            </a:r>
          </a:p>
        </p:txBody>
      </p:sp>
    </p:spTree>
    <p:extLst>
      <p:ext uri="{BB962C8B-B14F-4D97-AF65-F5344CB8AC3E}">
        <p14:creationId xmlns:p14="http://schemas.microsoft.com/office/powerpoint/2010/main" val="3187622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F6D96-2482-34B8-5016-67148810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F868E2-3612-A2B0-CEE8-F26014A27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基于研究目的，如果为了寻找某个基因的变化会导致其他基因的功能，则可以继续进行通路富集。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若目的在于研究不同组织或者样本之间的差异基因，则可以对差异结果可以进行实验验证，找到关键的基因进行功能研究。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2813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52649-8CEC-625A-C011-D36F1F75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3CC87C-E345-0524-B76E-C20A35663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>
                <a:hlinkClick r:id="rId2"/>
              </a:rPr>
              <a:t>http://metascape.org/gp/index.html#/main/step1</a:t>
            </a:r>
            <a:endParaRPr kumimoji="1" lang="en" altLang="zh-CN" dirty="0"/>
          </a:p>
          <a:p>
            <a:r>
              <a:rPr kumimoji="1" lang="zh-CN" altLang="en" dirty="0"/>
              <a:t>推荐</a:t>
            </a:r>
            <a:r>
              <a:rPr kumimoji="1" lang="zh-CN" altLang="en-US" dirty="0"/>
              <a:t>上述网站进行功能富集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7B2C0B-9B07-B5D6-8A94-7F9CA3874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362" y="3076232"/>
            <a:ext cx="4979276" cy="310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17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24BB8-FA77-4ED2-09C5-9F65B511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3FF29-29A9-F2A3-2367-04BB2EA94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如果是为了特意表达的基因，也可以基于富集分析结果，根据实验条件差异，看是否存在已知基因或者表达</a:t>
            </a:r>
            <a:r>
              <a:rPr kumimoji="1" lang="en-US" altLang="zh-CN" dirty="0"/>
              <a:t>pattern</a:t>
            </a:r>
            <a:r>
              <a:rPr kumimoji="1" lang="zh-CN" altLang="en-US" dirty="0"/>
              <a:t>相似的基因。</a:t>
            </a:r>
            <a:endParaRPr kumimoji="1" lang="en-US" altLang="zh-CN" dirty="0"/>
          </a:p>
          <a:p>
            <a:r>
              <a:rPr kumimoji="1" lang="zh-CN" altLang="en-US" dirty="0"/>
              <a:t>可以利用</a:t>
            </a:r>
            <a:r>
              <a:rPr kumimoji="1" lang="en-US" altLang="zh-CN" dirty="0" err="1"/>
              <a:t>Tcseq</a:t>
            </a:r>
            <a:r>
              <a:rPr kumimoji="1" lang="zh-CN" altLang="en-US"/>
              <a:t>工具进行聚类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102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8580A-67B6-6B42-6AC8-62E362BDD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620F5-9D3B-576E-7D15-A9B2BB503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首先安装这次需要的工具</a:t>
            </a:r>
            <a:endParaRPr kumimoji="1" lang="en-US" altLang="zh-CN" dirty="0"/>
          </a:p>
          <a:p>
            <a:r>
              <a:rPr kumimoji="1" lang="zh-CN" altLang="en-US" dirty="0"/>
              <a:t>在上一次使用的环境中，输入下面命令可以安装</a:t>
            </a:r>
            <a:r>
              <a:rPr kumimoji="1" lang="en-US" altLang="zh-CN" dirty="0"/>
              <a:t>R</a:t>
            </a:r>
            <a:r>
              <a:rPr kumimoji="1" lang="zh-CN" altLang="en-US" dirty="0"/>
              <a:t> </a:t>
            </a:r>
            <a:r>
              <a:rPr kumimoji="1" lang="en-US" altLang="zh-CN" dirty="0"/>
              <a:t>3.6.1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conda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micromamba</a:t>
            </a:r>
            <a:r>
              <a:rPr kumimoji="1" lang="en-US" altLang="zh-CN" dirty="0"/>
              <a:t>) install r-base –c r</a:t>
            </a:r>
          </a:p>
          <a:p>
            <a:r>
              <a:rPr kumimoji="1" lang="zh-CN" altLang="en-US" dirty="0"/>
              <a:t>安装后，大家可以输入</a:t>
            </a:r>
            <a:r>
              <a:rPr kumimoji="1" lang="en-US" altLang="zh-CN" dirty="0"/>
              <a:t>R</a:t>
            </a:r>
            <a:r>
              <a:rPr kumimoji="1" lang="zh-CN" altLang="en-US" dirty="0"/>
              <a:t>（注意大小写），看看自己的</a:t>
            </a:r>
            <a:r>
              <a:rPr kumimoji="1" lang="en-US" altLang="zh-CN" dirty="0"/>
              <a:t>R</a:t>
            </a:r>
            <a:r>
              <a:rPr kumimoji="1" lang="zh-CN" altLang="en-US" dirty="0"/>
              <a:t>是什么版本</a:t>
            </a:r>
            <a:endParaRPr kumimoji="1" lang="en-US" altLang="zh-CN" dirty="0"/>
          </a:p>
          <a:p>
            <a:r>
              <a:rPr kumimoji="1" lang="zh-CN" altLang="en-US" dirty="0"/>
              <a:t>我们服务器最高支持的版本是</a:t>
            </a:r>
            <a:r>
              <a:rPr kumimoji="1" lang="en-US" altLang="zh-CN" dirty="0"/>
              <a:t>3.6.1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因为现在官方</a:t>
            </a:r>
            <a:r>
              <a:rPr kumimoji="1" lang="en-US" altLang="zh-CN" dirty="0"/>
              <a:t>R</a:t>
            </a:r>
            <a:r>
              <a:rPr kumimoji="1" lang="zh-CN" altLang="en-US" dirty="0"/>
              <a:t>已经到版本</a:t>
            </a:r>
            <a:r>
              <a:rPr kumimoji="1" lang="en-US" altLang="zh-CN" dirty="0"/>
              <a:t>4</a:t>
            </a:r>
            <a:r>
              <a:rPr kumimoji="1" lang="zh-CN" altLang="en-US" dirty="0"/>
              <a:t>了，安装</a:t>
            </a:r>
            <a:r>
              <a:rPr kumimoji="1" lang="en-US" altLang="zh-CN" dirty="0"/>
              <a:t>3.6</a:t>
            </a:r>
            <a:r>
              <a:rPr kumimoji="1" lang="zh-CN" altLang="en-US" dirty="0"/>
              <a:t>很多工具包会出错，所以我现在有安装好的包，大家按照下面操作拷贝走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112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AC12F-593F-BA4B-93D8-ECFF9583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624DCF-BD5A-D4A7-4EC1-1CAA0E17B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打开</a:t>
            </a:r>
            <a:r>
              <a:rPr kumimoji="1" lang="en-US" altLang="zh-CN" dirty="0"/>
              <a:t>R</a:t>
            </a:r>
            <a:r>
              <a:rPr kumimoji="1" lang="zh-CN" altLang="en-US" dirty="0"/>
              <a:t>之后输入</a:t>
            </a:r>
            <a:r>
              <a:rPr kumimoji="1" lang="en-US" altLang="zh-CN" dirty="0"/>
              <a:t>.</a:t>
            </a:r>
            <a:r>
              <a:rPr kumimoji="1" lang="en-US" altLang="zh-CN" dirty="0" err="1"/>
              <a:t>libPaths</a:t>
            </a:r>
            <a:r>
              <a:rPr kumimoji="1" lang="en-US" altLang="zh-CN" dirty="0"/>
              <a:t>()</a:t>
            </a:r>
          </a:p>
          <a:p>
            <a:r>
              <a:rPr kumimoji="1" lang="zh-CN" altLang="en-US" dirty="0"/>
              <a:t>注意大小写以及最前面的</a:t>
            </a:r>
            <a:r>
              <a:rPr kumimoji="1" lang="en-US" altLang="zh-CN" dirty="0"/>
              <a:t>.</a:t>
            </a:r>
          </a:p>
          <a:p>
            <a:r>
              <a:rPr kumimoji="1" lang="zh-CN" altLang="en-US" dirty="0"/>
              <a:t>输出的路径就是</a:t>
            </a:r>
            <a:r>
              <a:rPr kumimoji="1" lang="en-US" altLang="zh-CN" dirty="0"/>
              <a:t>R</a:t>
            </a:r>
            <a:r>
              <a:rPr kumimoji="1" lang="zh-CN" altLang="en-US" dirty="0"/>
              <a:t>的依赖包安装位置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输入</a:t>
            </a:r>
            <a:r>
              <a:rPr kumimoji="1" lang="en-US" altLang="zh-CN" dirty="0"/>
              <a:t>q()</a:t>
            </a:r>
            <a:r>
              <a:rPr kumimoji="1" lang="zh-CN" altLang="en-US" dirty="0"/>
              <a:t>退出</a:t>
            </a:r>
            <a:r>
              <a:rPr kumimoji="1" lang="en-US" altLang="zh-CN" dirty="0"/>
              <a:t>R</a:t>
            </a:r>
          </a:p>
          <a:p>
            <a:r>
              <a:rPr kumimoji="1" lang="zh-CN" altLang="en-US" dirty="0"/>
              <a:t>进入刚才安装</a:t>
            </a:r>
            <a:r>
              <a:rPr kumimoji="1" lang="en-US" altLang="zh-CN" dirty="0"/>
              <a:t>R</a:t>
            </a:r>
            <a:r>
              <a:rPr kumimoji="1" lang="zh-CN" altLang="en-US" dirty="0"/>
              <a:t>依赖包的位置</a:t>
            </a:r>
            <a:endParaRPr kumimoji="1" lang="en-US" altLang="zh-CN" dirty="0"/>
          </a:p>
          <a:p>
            <a:r>
              <a:rPr kumimoji="1" lang="zh-CN" altLang="en-US" dirty="0"/>
              <a:t>执行下面命令来链接我安装好的包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ln -s /rd1/home/LEB2024/xb23/</a:t>
            </a:r>
            <a:r>
              <a:rPr kumimoji="1" lang="en-US" altLang="zh-CN" dirty="0" err="1"/>
              <a:t>micromamba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envs</a:t>
            </a:r>
            <a:r>
              <a:rPr kumimoji="1" lang="en-US" altLang="zh-CN" dirty="0"/>
              <a:t>/bio/lib/R/library/* ./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DE14C7-D357-83F1-A9A0-09A2E4955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983" y="1634523"/>
            <a:ext cx="4576818" cy="373172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C2B8CF2-CB16-C3B8-A36C-828FBBEC16C0}"/>
              </a:ext>
            </a:extLst>
          </p:cNvPr>
          <p:cNvSpPr/>
          <p:nvPr/>
        </p:nvSpPr>
        <p:spPr>
          <a:xfrm>
            <a:off x="6776983" y="4824932"/>
            <a:ext cx="4671250" cy="541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6859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8580A-67B6-6B42-6AC8-62E362BDD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3EF8D4C-359E-0087-EFDC-4DD3B8E99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4514" y="648467"/>
            <a:ext cx="6202971" cy="43513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E82BBCC-DC04-9602-6828-6CBDEF75ACC2}"/>
              </a:ext>
            </a:extLst>
          </p:cNvPr>
          <p:cNvSpPr txBox="1"/>
          <p:nvPr/>
        </p:nvSpPr>
        <p:spPr>
          <a:xfrm>
            <a:off x="3167152" y="5283147"/>
            <a:ext cx="5857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R</a:t>
            </a:r>
            <a:r>
              <a:rPr kumimoji="1" lang="zh-CN" altLang="en-US" dirty="0"/>
              <a:t>语言是一门专门用的统计学开发的语言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目前因为生物学工具比较多，所以生信也常用</a:t>
            </a:r>
            <a:r>
              <a:rPr kumimoji="1" lang="en-US" altLang="zh-CN" dirty="0"/>
              <a:t>R</a:t>
            </a:r>
            <a:r>
              <a:rPr kumimoji="1" lang="zh-CN" altLang="en-US" dirty="0"/>
              <a:t>进行统计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相对于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，</a:t>
            </a:r>
            <a:r>
              <a:rPr kumimoji="1" lang="en-US" altLang="zh-CN" dirty="0"/>
              <a:t>R</a:t>
            </a:r>
            <a:r>
              <a:rPr kumimoji="1" lang="zh-CN" altLang="en-US" dirty="0"/>
              <a:t>的帮助文档更加全面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4349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192D8-CEFE-CA6B-22BD-E1E5FF2E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FED52-EA39-7059-C8DF-A2BF9D1C3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再进入</a:t>
            </a:r>
            <a:r>
              <a:rPr kumimoji="1" lang="en-US" altLang="zh-CN" dirty="0"/>
              <a:t>R</a:t>
            </a:r>
            <a:r>
              <a:rPr kumimoji="1" lang="zh-CN" altLang="en-US" dirty="0"/>
              <a:t>，输入</a:t>
            </a:r>
            <a:r>
              <a:rPr kumimoji="1" lang="en-US" altLang="zh-CN" dirty="0"/>
              <a:t>library(DESeq2)</a:t>
            </a:r>
          </a:p>
          <a:p>
            <a:r>
              <a:rPr kumimoji="1" lang="zh-CN" altLang="en-US" dirty="0"/>
              <a:t>看是否出现错误</a:t>
            </a:r>
          </a:p>
        </p:txBody>
      </p:sp>
    </p:spTree>
    <p:extLst>
      <p:ext uri="{BB962C8B-B14F-4D97-AF65-F5344CB8AC3E}">
        <p14:creationId xmlns:p14="http://schemas.microsoft.com/office/powerpoint/2010/main" val="241447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06EFAC-9709-8D82-D8DC-30FAAAE0C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560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 有了表达量如何进行下游分析</a:t>
            </a:r>
          </a:p>
        </p:txBody>
      </p:sp>
    </p:spTree>
    <p:extLst>
      <p:ext uri="{BB962C8B-B14F-4D97-AF65-F5344CB8AC3E}">
        <p14:creationId xmlns:p14="http://schemas.microsoft.com/office/powerpoint/2010/main" val="654610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8580A-67B6-6B42-6AC8-62E362BDD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620F5-9D3B-576E-7D15-A9B2BB503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为什么要做转录组？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研究某一个基因的功能？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研究特异性表达的基因？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寻找起作用的基因？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3646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8580A-67B6-6B42-6AC8-62E362BDD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620F5-9D3B-576E-7D15-A9B2BB503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差异分析工具目前最常用的有两个：</a:t>
            </a:r>
            <a:r>
              <a:rPr kumimoji="1" lang="en-US" altLang="zh-CN" dirty="0"/>
              <a:t>DESeq2</a:t>
            </a:r>
            <a:r>
              <a:rPr kumimoji="1" lang="zh-CN" altLang="en-US" dirty="0"/>
              <a:t>以及</a:t>
            </a:r>
            <a:r>
              <a:rPr kumimoji="1" lang="en-US" altLang="zh-CN" dirty="0" err="1"/>
              <a:t>EdgeR</a:t>
            </a:r>
            <a:endParaRPr kumimoji="1" lang="en-US" altLang="zh-CN" dirty="0"/>
          </a:p>
          <a:p>
            <a:r>
              <a:rPr kumimoji="1" lang="zh-CN" altLang="en-US" dirty="0"/>
              <a:t>其中</a:t>
            </a:r>
            <a:r>
              <a:rPr kumimoji="1" lang="en-US" altLang="zh-CN" dirty="0"/>
              <a:t>DESeq2</a:t>
            </a:r>
            <a:r>
              <a:rPr kumimoji="1" lang="zh-CN" altLang="en-US" dirty="0"/>
              <a:t>的操作比较简单，比较推荐使用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我这里准备了一份我之前课题上的数据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/rd1/home/LEB2024/xb23/</a:t>
            </a:r>
            <a:r>
              <a:rPr kumimoji="1" lang="en-US" altLang="zh-CN" dirty="0" err="1"/>
              <a:t>kras_expression.rda</a:t>
            </a:r>
            <a:endParaRPr kumimoji="1" lang="en-US" altLang="zh-CN" dirty="0"/>
          </a:p>
          <a:p>
            <a:r>
              <a:rPr kumimoji="1" lang="zh-CN" altLang="en-US" dirty="0"/>
              <a:t>大家可以拷贝走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5402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9EFC2-28CD-20DD-6F14-F16F7B7DF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9487"/>
            <a:ext cx="10515600" cy="4351338"/>
          </a:xfrm>
        </p:spPr>
        <p:txBody>
          <a:bodyPr/>
          <a:lstStyle/>
          <a:p>
            <a:r>
              <a:rPr kumimoji="1" lang="zh-CN" altLang="en-US" dirty="0"/>
              <a:t>下面是之后会用到的脚本，大家链接好依赖包以及拷贝好数据之后，打开</a:t>
            </a:r>
            <a:r>
              <a:rPr kumimoji="1" lang="en-US" altLang="zh-CN" dirty="0"/>
              <a:t>R</a:t>
            </a:r>
            <a:r>
              <a:rPr kumimoji="1" lang="zh-CN" altLang="en-US" dirty="0"/>
              <a:t>，输入这些命令就会进行差异分析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843601-E453-8A51-CC42-AB96873D15BD}"/>
              </a:ext>
            </a:extLst>
          </p:cNvPr>
          <p:cNvSpPr txBox="1"/>
          <p:nvPr/>
        </p:nvSpPr>
        <p:spPr>
          <a:xfrm>
            <a:off x="892065" y="1885109"/>
            <a:ext cx="1040786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dirty="0"/>
              <a:t>load("</a:t>
            </a:r>
            <a:r>
              <a:rPr lang="en" altLang="zh-CN" dirty="0" err="1"/>
              <a:t>kras_expression.rda</a:t>
            </a:r>
            <a:r>
              <a:rPr lang="en" altLang="zh-CN" dirty="0"/>
              <a:t>")</a:t>
            </a:r>
          </a:p>
          <a:p>
            <a:pPr algn="l"/>
            <a:r>
              <a:rPr lang="en" altLang="zh-CN" dirty="0" err="1"/>
              <a:t>rownames</a:t>
            </a:r>
            <a:r>
              <a:rPr lang="en" altLang="zh-CN" dirty="0"/>
              <a:t>(</a:t>
            </a:r>
            <a:r>
              <a:rPr lang="en" altLang="zh-CN" dirty="0" err="1"/>
              <a:t>kras_expression</a:t>
            </a:r>
            <a:r>
              <a:rPr lang="en" altLang="zh-CN" dirty="0"/>
              <a:t>) &lt;- </a:t>
            </a:r>
            <a:r>
              <a:rPr lang="en" altLang="zh-CN" dirty="0" err="1"/>
              <a:t>kras_expression</a:t>
            </a:r>
            <a:r>
              <a:rPr lang="en" altLang="zh-CN" dirty="0"/>
              <a:t>[,1]</a:t>
            </a:r>
          </a:p>
          <a:p>
            <a:pPr algn="l"/>
            <a:r>
              <a:rPr lang="en" altLang="zh-CN" dirty="0" err="1"/>
              <a:t>kras_expression</a:t>
            </a:r>
            <a:r>
              <a:rPr lang="en" altLang="zh-CN" dirty="0"/>
              <a:t> &lt;- </a:t>
            </a:r>
            <a:r>
              <a:rPr lang="en" altLang="zh-CN" dirty="0" err="1"/>
              <a:t>kras_expression</a:t>
            </a:r>
            <a:r>
              <a:rPr lang="en" altLang="zh-CN" dirty="0"/>
              <a:t>[,-1]</a:t>
            </a:r>
          </a:p>
          <a:p>
            <a:pPr algn="l"/>
            <a:r>
              <a:rPr lang="en" altLang="zh-CN" dirty="0"/>
              <a:t>library(DESeq2)</a:t>
            </a:r>
          </a:p>
          <a:p>
            <a:pPr algn="l"/>
            <a:r>
              <a:rPr lang="en" altLang="zh-CN" dirty="0"/>
              <a:t>condition &lt;- factor(c(rep("norm", 6), rep("mut", 6)), levels = c("norm", "mut"))</a:t>
            </a:r>
          </a:p>
          <a:p>
            <a:pPr algn="l"/>
            <a:endParaRPr lang="en" altLang="zh-CN" dirty="0"/>
          </a:p>
          <a:p>
            <a:pPr algn="l"/>
            <a:r>
              <a:rPr lang="en" altLang="zh-CN" dirty="0" err="1"/>
              <a:t>colData</a:t>
            </a:r>
            <a:r>
              <a:rPr lang="en" altLang="zh-CN" dirty="0"/>
              <a:t> &lt;- </a:t>
            </a:r>
            <a:r>
              <a:rPr lang="en" altLang="zh-CN" dirty="0" err="1"/>
              <a:t>data.frame</a:t>
            </a:r>
            <a:r>
              <a:rPr lang="en" altLang="zh-CN" dirty="0"/>
              <a:t>(</a:t>
            </a:r>
            <a:r>
              <a:rPr lang="en" altLang="zh-CN" dirty="0" err="1"/>
              <a:t>row.names</a:t>
            </a:r>
            <a:r>
              <a:rPr lang="en" altLang="zh-CN" dirty="0"/>
              <a:t> = </a:t>
            </a:r>
            <a:r>
              <a:rPr lang="en" altLang="zh-CN" dirty="0" err="1"/>
              <a:t>colnames</a:t>
            </a:r>
            <a:r>
              <a:rPr lang="en" altLang="zh-CN" dirty="0"/>
              <a:t>(</a:t>
            </a:r>
            <a:r>
              <a:rPr lang="en" altLang="zh-CN" dirty="0" err="1"/>
              <a:t>kras_expression</a:t>
            </a:r>
            <a:r>
              <a:rPr lang="en" altLang="zh-CN" dirty="0"/>
              <a:t>), condition)</a:t>
            </a:r>
          </a:p>
          <a:p>
            <a:pPr algn="l"/>
            <a:r>
              <a:rPr lang="en" altLang="zh-CN" dirty="0" err="1"/>
              <a:t>kras_expression</a:t>
            </a:r>
            <a:r>
              <a:rPr lang="en" altLang="zh-CN" dirty="0"/>
              <a:t> &lt;- </a:t>
            </a:r>
            <a:r>
              <a:rPr lang="en" altLang="zh-CN" dirty="0" err="1"/>
              <a:t>kras_expression</a:t>
            </a:r>
            <a:r>
              <a:rPr lang="en" altLang="zh-CN" dirty="0"/>
              <a:t>[</a:t>
            </a:r>
            <a:r>
              <a:rPr lang="en" altLang="zh-CN" dirty="0" err="1"/>
              <a:t>unlist</a:t>
            </a:r>
            <a:r>
              <a:rPr lang="en" altLang="zh-CN" dirty="0"/>
              <a:t>(apply(</a:t>
            </a:r>
            <a:r>
              <a:rPr lang="en" altLang="zh-CN" dirty="0" err="1"/>
              <a:t>kras_expression</a:t>
            </a:r>
            <a:r>
              <a:rPr lang="en" altLang="zh-CN" dirty="0"/>
              <a:t>, 1, function(x){</a:t>
            </a:r>
          </a:p>
          <a:p>
            <a:pPr algn="l"/>
            <a:r>
              <a:rPr lang="en" altLang="zh-CN" dirty="0"/>
              <a:t>  all(x &gt; 0)</a:t>
            </a:r>
          </a:p>
          <a:p>
            <a:pPr algn="l"/>
            <a:r>
              <a:rPr lang="en" altLang="zh-CN" dirty="0"/>
              <a:t>})),]</a:t>
            </a:r>
          </a:p>
          <a:p>
            <a:pPr algn="l"/>
            <a:r>
              <a:rPr lang="en" altLang="zh-CN" dirty="0" err="1"/>
              <a:t>dds</a:t>
            </a:r>
            <a:r>
              <a:rPr lang="en" altLang="zh-CN" dirty="0"/>
              <a:t> &lt;- </a:t>
            </a:r>
            <a:r>
              <a:rPr lang="en" altLang="zh-CN" dirty="0" err="1"/>
              <a:t>DESeqDataSetFromMatrix</a:t>
            </a:r>
            <a:r>
              <a:rPr lang="en" altLang="zh-CN" dirty="0"/>
              <a:t>(</a:t>
            </a:r>
            <a:r>
              <a:rPr lang="en" altLang="zh-CN" dirty="0" err="1"/>
              <a:t>kras_expression</a:t>
            </a:r>
            <a:r>
              <a:rPr lang="en" altLang="zh-CN" dirty="0"/>
              <a:t>, </a:t>
            </a:r>
            <a:r>
              <a:rPr lang="en" altLang="zh-CN" dirty="0" err="1"/>
              <a:t>colData</a:t>
            </a:r>
            <a:r>
              <a:rPr lang="en" altLang="zh-CN" dirty="0"/>
              <a:t>, design = ~ condition)</a:t>
            </a:r>
          </a:p>
          <a:p>
            <a:pPr algn="l"/>
            <a:r>
              <a:rPr lang="en" altLang="zh-CN" dirty="0" err="1"/>
              <a:t>ddr</a:t>
            </a:r>
            <a:r>
              <a:rPr lang="en" altLang="zh-CN" dirty="0"/>
              <a:t> &lt;- </a:t>
            </a:r>
            <a:r>
              <a:rPr lang="en" altLang="zh-CN" dirty="0" err="1"/>
              <a:t>DESeq</a:t>
            </a:r>
            <a:r>
              <a:rPr lang="en" altLang="zh-CN" dirty="0"/>
              <a:t>(</a:t>
            </a:r>
            <a:r>
              <a:rPr lang="en" altLang="zh-CN" dirty="0" err="1"/>
              <a:t>dds</a:t>
            </a:r>
            <a:r>
              <a:rPr lang="en" altLang="zh-CN" dirty="0"/>
              <a:t>)</a:t>
            </a:r>
          </a:p>
          <a:p>
            <a:pPr algn="l"/>
            <a:r>
              <a:rPr lang="en" altLang="zh-CN" dirty="0"/>
              <a:t>res &lt;- results(</a:t>
            </a:r>
            <a:r>
              <a:rPr lang="en" altLang="zh-CN" dirty="0" err="1"/>
              <a:t>ddr</a:t>
            </a:r>
            <a:r>
              <a:rPr lang="en" altLang="zh-CN" dirty="0"/>
              <a:t>)</a:t>
            </a:r>
          </a:p>
          <a:p>
            <a:pPr algn="l"/>
            <a:r>
              <a:rPr lang="en" altLang="zh-CN" dirty="0"/>
              <a:t>res &lt;- </a:t>
            </a:r>
            <a:r>
              <a:rPr lang="en" altLang="zh-CN" dirty="0" err="1"/>
              <a:t>data.frame</a:t>
            </a:r>
            <a:r>
              <a:rPr lang="en" altLang="zh-CN" dirty="0"/>
              <a:t>(res)</a:t>
            </a:r>
          </a:p>
          <a:p>
            <a:pPr algn="l"/>
            <a:r>
              <a:rPr lang="en" altLang="zh-CN" dirty="0" err="1"/>
              <a:t>final_result</a:t>
            </a:r>
            <a:r>
              <a:rPr lang="en" altLang="zh-CN" dirty="0"/>
              <a:t> &lt;- </a:t>
            </a:r>
            <a:r>
              <a:rPr lang="en" altLang="zh-CN" dirty="0" err="1"/>
              <a:t>na.omit</a:t>
            </a:r>
            <a:r>
              <a:rPr lang="en" altLang="zh-CN" dirty="0"/>
              <a:t>(res)</a:t>
            </a:r>
          </a:p>
          <a:p>
            <a:pPr algn="l"/>
            <a:r>
              <a:rPr lang="en" altLang="zh-CN" dirty="0" err="1"/>
              <a:t>final_result</a:t>
            </a:r>
            <a:r>
              <a:rPr lang="en" altLang="zh-CN" dirty="0"/>
              <a:t> &lt;- </a:t>
            </a:r>
            <a:r>
              <a:rPr lang="en" altLang="zh-CN" dirty="0" err="1"/>
              <a:t>final_result</a:t>
            </a:r>
            <a:r>
              <a:rPr lang="en" altLang="zh-CN" dirty="0"/>
              <a:t>[</a:t>
            </a:r>
            <a:r>
              <a:rPr lang="en" altLang="zh-CN" dirty="0" err="1"/>
              <a:t>final_result$padj</a:t>
            </a:r>
            <a:r>
              <a:rPr lang="en" altLang="zh-CN" dirty="0"/>
              <a:t> &lt; 0.01,]</a:t>
            </a:r>
          </a:p>
          <a:p>
            <a:pPr algn="l"/>
            <a:r>
              <a:rPr lang="en" altLang="zh-CN" dirty="0" err="1"/>
              <a:t>write.table</a:t>
            </a:r>
            <a:r>
              <a:rPr lang="en" altLang="zh-CN" dirty="0"/>
              <a:t>(</a:t>
            </a:r>
            <a:r>
              <a:rPr lang="en" altLang="zh-CN" dirty="0" err="1"/>
              <a:t>rownames</a:t>
            </a:r>
            <a:r>
              <a:rPr lang="en" altLang="zh-CN" dirty="0"/>
              <a:t>(</a:t>
            </a:r>
            <a:r>
              <a:rPr lang="en" altLang="zh-CN" dirty="0" err="1"/>
              <a:t>final_result</a:t>
            </a:r>
            <a:r>
              <a:rPr lang="en" altLang="zh-CN" dirty="0"/>
              <a:t>), file="</a:t>
            </a:r>
            <a:r>
              <a:rPr lang="en" altLang="zh-CN" dirty="0" err="1"/>
              <a:t>result.txt</a:t>
            </a:r>
            <a:r>
              <a:rPr lang="en" altLang="zh-CN" dirty="0"/>
              <a:t>", </a:t>
            </a:r>
            <a:r>
              <a:rPr lang="en" altLang="zh-CN" dirty="0" err="1"/>
              <a:t>row.names</a:t>
            </a:r>
            <a:r>
              <a:rPr lang="en" altLang="zh-CN" dirty="0"/>
              <a:t>=F, </a:t>
            </a:r>
            <a:r>
              <a:rPr lang="en" altLang="zh-CN" dirty="0" err="1"/>
              <a:t>col.names</a:t>
            </a:r>
            <a:r>
              <a:rPr lang="en" altLang="zh-CN" dirty="0"/>
              <a:t>=F, quote=F)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3925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699</Words>
  <Application>Microsoft Macintosh PowerPoint</Application>
  <PresentationFormat>宽屏</PresentationFormat>
  <Paragraphs>71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转录组分析2</vt:lpstr>
      <vt:lpstr>PowerPoint 演示文稿</vt:lpstr>
      <vt:lpstr>PowerPoint 演示文稿</vt:lpstr>
      <vt:lpstr>PowerPoint 演示文稿</vt:lpstr>
      <vt:lpstr>PowerPoint 演示文稿</vt:lpstr>
      <vt:lpstr>3. 有了表达量如何进行下游分析</vt:lpstr>
      <vt:lpstr>PowerPoint 演示文稿</vt:lpstr>
      <vt:lpstr>PowerPoint 演示文稿</vt:lpstr>
      <vt:lpstr>PowerPoint 演示文稿</vt:lpstr>
      <vt:lpstr>为什么需要使用DESeq2这些工具？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转录组分析</dc:title>
  <dc:creator>c2525</dc:creator>
  <cp:lastModifiedBy>c2525</cp:lastModifiedBy>
  <cp:revision>25</cp:revision>
  <dcterms:created xsi:type="dcterms:W3CDTF">2024-05-07T13:24:19Z</dcterms:created>
  <dcterms:modified xsi:type="dcterms:W3CDTF">2024-05-16T00:33:06Z</dcterms:modified>
</cp:coreProperties>
</file>