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69" r:id="rId9"/>
    <p:sldId id="258" r:id="rId10"/>
    <p:sldId id="267" r:id="rId11"/>
    <p:sldId id="273" r:id="rId12"/>
    <p:sldId id="264" r:id="rId13"/>
    <p:sldId id="266" r:id="rId14"/>
    <p:sldId id="265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>
        <p:scale>
          <a:sx n="136" d="100"/>
          <a:sy n="136" d="100"/>
        </p:scale>
        <p:origin x="21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82308-5F88-EA4B-0AA2-8B52D0B49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79F71E-E47D-0D77-9777-4D657296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8A0BA-B443-2C98-0A31-942D6C2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5D88F-6FCE-7A6A-29A1-167DE9D3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7FF2C-6AA9-1B8B-57D1-7D68C60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7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8B8A6-E5EB-0D90-2F4C-4AABDD7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A7649-91ED-6A71-451F-A400C63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61BA6-D76B-B772-5EFF-8A333C7B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5B1C-5D4E-EC43-72F8-931D9D0D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D6494-5798-E5C9-E89D-AD662313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50FE4-690E-5682-3D32-F89CD585E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9B29C-9A9F-E095-25DA-88CA99DF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A0214-629E-5452-1D10-954106AC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FB50E-BFB9-B847-8518-67E88E7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FC50A-0397-D600-12AF-A28984FA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BA2DC-8B98-6FD1-CD32-38D6B61C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B592-5546-D057-2FC6-05B89815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0583D-9BE7-EEE8-C4A2-131BA1BC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E710D-23CF-BE1A-B40A-F7195C91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99CBE-A564-011E-ACB3-E547D875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1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57A3F-3C43-5F4C-7C30-10BC0464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D8B85-585C-6642-6A2A-D3AAEAD3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8A670-534C-CC01-F1FD-1A42A4BA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F943-D1DE-957E-60FB-96E88059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C0F9-D081-44BD-BD6D-19ACAE19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8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4CDD-EC87-1C16-AF41-D2918BF0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10272-F34B-A6EB-C205-AC4D3FEF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F79C4-5E17-18E1-04B9-3DE0678F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DDD19-3A05-7CAA-8E65-F8B98920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AC0A-168B-0A26-E765-E0E2CBE5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A5AE7-4177-272B-A9D2-455E5529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1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937-F5F6-E02C-2A1C-49581801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99A61-DB05-C709-F24C-BC097A0B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811F9-B43E-F047-C9D2-A17DF299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A0F02-E128-0296-FEB2-03B3929D4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D0B49-B53F-8D06-B21C-B3F88262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3B35B-8292-9277-B1A0-420A949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73EA2B-F9A6-98E7-77E6-79494BEA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B9F5B5-9CD5-B922-0A6F-35E9C87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4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CA1B-AFFD-47B9-B6D3-8C3469F8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5C8A5-D673-95C7-B043-5DAFA728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CF065-B11D-E559-5072-AD37A24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0A409-E135-C156-0211-291A867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8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7D73D-074F-7F65-AC0F-F6D3D71E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62C8A-BA89-4FB0-63AD-DDE68953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A6D06-9FE2-107B-88A2-47D3258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E118-F3EF-C2CE-7A45-D8D6A279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7CFEB-9A2E-88D9-82E9-A93B6178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23725-A0B1-59DF-C8FB-FA68C57C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73284-3B3B-1058-6E56-CE91C70B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6AD2D-CE2F-1EFD-92CF-4CEFF27E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6D124-C618-36C0-8369-9CCCFB85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DA02-5B61-C473-AEAB-2896077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3BBD4B-AB34-9FD2-EC84-FC1ACAD74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90285-07E1-2CD7-CF1B-25E53817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D0CF8-DBD6-E5F0-8307-7B7F2283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68289-47A5-C6DF-F713-D0C7E23B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4CD00-A4F0-50D1-4AD4-2FD55E0D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8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5476F-E476-463B-DD43-05831705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86E7D-2967-0AF0-827B-BF173A4C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9BC5E-55A0-295B-1B07-6FA26AF1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72CE3-DBA2-0D4E-9643-0DE2F9047E87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69B0B-15E3-B1AC-99F8-289C98B5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CEEB6-8486-7A27-CA25-3AA8982D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0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nbank/fastaformat/" TargetMode="External"/><Relationship Id="rId2" Type="http://schemas.openxmlformats.org/officeDocument/2006/relationships/hyperlink" Target="https://asia.ensembl.org/info/website/upload/gff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illumina.com/help/BS_App_RNASeq_Alignment_OLH_1000000006112/Content/Source/Informatics/BAM-Format.htm" TargetMode="External"/><Relationship Id="rId4" Type="http://schemas.openxmlformats.org/officeDocument/2006/relationships/hyperlink" Target="https://knowledge.illumina.com/software/general/software-general-reference_material-list/00000221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conda.org/bioconda/subre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conda.org/bioconda/subre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.cn/techniques/sequencing/rna-sequenc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dobin/STA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4E1C-D258-DB2C-FA98-CF411FB9A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转录组分析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4EE6C-3863-E204-333E-32F32B21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518" y="6324218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Tobin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4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D0B1-648D-B071-8074-FDC75DC5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下面需要用到文件的格式说明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81D130-98CE-7122-7E8B-4C4D6772BA4A}"/>
              </a:ext>
            </a:extLst>
          </p:cNvPr>
          <p:cNvSpPr txBox="1"/>
          <p:nvPr/>
        </p:nvSpPr>
        <p:spPr>
          <a:xfrm>
            <a:off x="838200" y="1849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GFF/GTF File Format (ensembl.org)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2D47D-B4A2-510C-E595-C7155AB3EE0C}"/>
              </a:ext>
            </a:extLst>
          </p:cNvPr>
          <p:cNvSpPr txBox="1"/>
          <p:nvPr/>
        </p:nvSpPr>
        <p:spPr>
          <a:xfrm>
            <a:off x="838200" y="2942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FASTA Format for Nucleotide Sequences (nih.gov)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5D7E2-A527-D3A9-5921-759375401D5D}"/>
              </a:ext>
            </a:extLst>
          </p:cNvPr>
          <p:cNvSpPr txBox="1"/>
          <p:nvPr/>
        </p:nvSpPr>
        <p:spPr>
          <a:xfrm>
            <a:off x="838200" y="40352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4"/>
              </a:rPr>
              <a:t>FASTQ files explained | Illumina Knowledge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B4C38-D901-9088-24CF-8F24EB902BBB}"/>
              </a:ext>
            </a:extLst>
          </p:cNvPr>
          <p:cNvSpPr txBox="1"/>
          <p:nvPr/>
        </p:nvSpPr>
        <p:spPr>
          <a:xfrm>
            <a:off x="838200" y="512831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5"/>
              </a:rPr>
              <a:t>BAM File Format (illumina.com)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8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552C2-2DDC-BF42-7A4B-55D2C10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下面会用到的工具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DADCC-667A-011B-65D2-B5062013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STAR, </a:t>
            </a:r>
            <a:r>
              <a:rPr kumimoji="1" lang="en-US" altLang="zh-CN" dirty="0" err="1"/>
              <a:t>samtools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conda</a:t>
            </a:r>
            <a:r>
              <a:rPr kumimoji="1" lang="en-US" altLang="zh-CN" dirty="0"/>
              <a:t>(</a:t>
            </a:r>
            <a:r>
              <a:rPr kumimoji="1" lang="en-US" altLang="zh-CN"/>
              <a:t>micromamba) </a:t>
            </a:r>
            <a:r>
              <a:rPr kumimoji="1" lang="en-US" altLang="zh-CN" dirty="0"/>
              <a:t>install STAR </a:t>
            </a:r>
            <a:r>
              <a:rPr kumimoji="1" lang="en-US" altLang="zh-CN" dirty="0" err="1"/>
              <a:t>samtools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bioconda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5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CB02-50CB-D8A2-08C5-136477BC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8EB2-403A-FEA8-5FF8-654031BC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STAR   --</a:t>
            </a:r>
            <a:r>
              <a:rPr kumimoji="1" lang="en" altLang="zh-CN" dirty="0" err="1"/>
              <a:t>runMode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genomeGenerate</a:t>
            </a:r>
            <a:r>
              <a:rPr kumimoji="1" lang="en" altLang="zh-CN" dirty="0"/>
              <a:t>      --</a:t>
            </a:r>
            <a:r>
              <a:rPr kumimoji="1" lang="en" altLang="zh-CN" dirty="0" err="1"/>
              <a:t>runThreadN</a:t>
            </a:r>
            <a:r>
              <a:rPr kumimoji="1" lang="en" altLang="zh-CN" dirty="0"/>
              <a:t> 1   --</a:t>
            </a:r>
            <a:r>
              <a:rPr kumimoji="1" lang="en" altLang="zh-CN" dirty="0" err="1"/>
              <a:t>genomeDir</a:t>
            </a:r>
            <a:r>
              <a:rPr kumimoji="1" lang="en" altLang="zh-CN" dirty="0"/>
              <a:t> chr19_test   --</a:t>
            </a:r>
            <a:r>
              <a:rPr kumimoji="1" lang="en" altLang="zh-CN" dirty="0" err="1"/>
              <a:t>genomeFastaFiles</a:t>
            </a:r>
            <a:r>
              <a:rPr kumimoji="1" lang="en" altLang="zh-CN" dirty="0"/>
              <a:t> chr19.fa      --</a:t>
            </a:r>
            <a:r>
              <a:rPr kumimoji="1" lang="en" altLang="zh-CN" dirty="0" err="1"/>
              <a:t>sjdbGTFfile</a:t>
            </a:r>
            <a:r>
              <a:rPr kumimoji="1" lang="en" altLang="zh-CN" dirty="0"/>
              <a:t> chr19.gtf   --</a:t>
            </a:r>
            <a:r>
              <a:rPr kumimoji="1" lang="en" altLang="zh-CN" dirty="0" err="1"/>
              <a:t>sjdbOverhang</a:t>
            </a:r>
            <a:r>
              <a:rPr kumimoji="1" lang="en" altLang="zh-CN" dirty="0"/>
              <a:t> 149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STAR --</a:t>
            </a:r>
            <a:r>
              <a:rPr kumimoji="1" lang="en" altLang="zh-CN" dirty="0" err="1"/>
              <a:t>runMode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alignReads</a:t>
            </a:r>
            <a:r>
              <a:rPr kumimoji="1" lang="en" altLang="zh-CN" dirty="0"/>
              <a:t>         --</a:t>
            </a:r>
            <a:r>
              <a:rPr kumimoji="1" lang="en" altLang="zh-CN" dirty="0" err="1"/>
              <a:t>runThreadN</a:t>
            </a:r>
            <a:r>
              <a:rPr kumimoji="1" lang="en" altLang="zh-CN" dirty="0"/>
              <a:t> 16    --</a:t>
            </a:r>
            <a:r>
              <a:rPr kumimoji="1" lang="en" altLang="zh-CN" dirty="0" err="1"/>
              <a:t>genomeDir</a:t>
            </a:r>
            <a:r>
              <a:rPr kumimoji="1" lang="en" altLang="zh-CN" dirty="0"/>
              <a:t> chr19_test         --</a:t>
            </a:r>
            <a:r>
              <a:rPr kumimoji="1" lang="en" altLang="zh-CN" dirty="0" err="1"/>
              <a:t>outSAMtype</a:t>
            </a:r>
            <a:r>
              <a:rPr kumimoji="1" lang="en" altLang="zh-CN" dirty="0"/>
              <a:t> BAM </a:t>
            </a:r>
            <a:r>
              <a:rPr kumimoji="1" lang="en" altLang="zh-CN" dirty="0" err="1"/>
              <a:t>SortedByCoordinate</a:t>
            </a:r>
            <a:r>
              <a:rPr kumimoji="1" lang="en" altLang="zh-CN" dirty="0"/>
              <a:t>         --</a:t>
            </a:r>
            <a:r>
              <a:rPr kumimoji="1" lang="en" altLang="zh-CN" dirty="0" err="1"/>
              <a:t>quantMode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TranscriptomeSAM</a:t>
            </a:r>
            <a:r>
              <a:rPr kumimoji="1" lang="en" altLang="zh-CN" dirty="0"/>
              <a:t> </a:t>
            </a:r>
            <a:r>
              <a:rPr kumimoji="1" lang="en" altLang="zh-CN" dirty="0" err="1"/>
              <a:t>GeneCounts</a:t>
            </a:r>
            <a:r>
              <a:rPr kumimoji="1" lang="en" altLang="zh-CN" dirty="0"/>
              <a:t>         --</a:t>
            </a:r>
            <a:r>
              <a:rPr kumimoji="1" lang="en" altLang="zh-CN" dirty="0" err="1"/>
              <a:t>sjdbOverhang</a:t>
            </a:r>
            <a:r>
              <a:rPr kumimoji="1" lang="en" altLang="zh-CN" dirty="0"/>
              <a:t> 149 --</a:t>
            </a:r>
            <a:r>
              <a:rPr kumimoji="1" lang="en" altLang="zh-CN" dirty="0" err="1"/>
              <a:t>readFilesCommand</a:t>
            </a:r>
            <a:r>
              <a:rPr kumimoji="1" lang="en" altLang="zh-CN" dirty="0"/>
              <a:t> </a:t>
            </a:r>
            <a:r>
              <a:rPr kumimoji="1" lang="en" altLang="zh-CN" dirty="0" err="1"/>
              <a:t>zcat</a:t>
            </a:r>
            <a:r>
              <a:rPr kumimoji="1" lang="en" altLang="zh-CN" dirty="0"/>
              <a:t>         --</a:t>
            </a:r>
            <a:r>
              <a:rPr kumimoji="1" lang="en" altLang="zh-CN" dirty="0" err="1"/>
              <a:t>readFilesIn</a:t>
            </a:r>
            <a:r>
              <a:rPr kumimoji="1" lang="en" altLang="zh-CN" dirty="0"/>
              <a:t> chr19_R1.fq.gz chr19_R2.fq.gz         --</a:t>
            </a:r>
            <a:r>
              <a:rPr kumimoji="1" lang="en" altLang="zh-CN" dirty="0" err="1"/>
              <a:t>outFileNamePrefix</a:t>
            </a:r>
            <a:r>
              <a:rPr kumimoji="1" lang="en" altLang="zh-CN" dirty="0"/>
              <a:t> chr19_result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15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06EFAC-9709-8D82-D8DC-30FAAAE0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6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之后，怎么知道是什么基因以及表达量</a:t>
            </a:r>
          </a:p>
        </p:txBody>
      </p:sp>
    </p:spTree>
    <p:extLst>
      <p:ext uri="{BB962C8B-B14F-4D97-AF65-F5344CB8AC3E}">
        <p14:creationId xmlns:p14="http://schemas.microsoft.com/office/powerpoint/2010/main" val="322661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771D-E2E4-8E28-7E81-37A0203F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BDE37-AC60-080A-885D-9C354DA2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定量的手段目前有多种，最新的一种为</a:t>
            </a:r>
            <a:r>
              <a:rPr kumimoji="1" lang="en-US" altLang="zh-CN" dirty="0"/>
              <a:t>RSEM</a:t>
            </a:r>
            <a:r>
              <a:rPr kumimoji="1" lang="zh-CN" altLang="en-US" dirty="0"/>
              <a:t>，但是目前用的人不是很多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用的最多的是</a:t>
            </a:r>
            <a:r>
              <a:rPr kumimoji="1" lang="en-US" altLang="zh-CN" dirty="0" err="1"/>
              <a:t>FeatureCounts</a:t>
            </a:r>
            <a:r>
              <a:rPr kumimoji="1" lang="zh-CN" altLang="en-US" dirty="0"/>
              <a:t>（</a:t>
            </a:r>
            <a:r>
              <a:rPr lang="en" altLang="zh-CN" dirty="0">
                <a:hlinkClick r:id="rId2"/>
              </a:rPr>
              <a:t> Subread :: Anaconda.org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原理是利用目前明确的基因所在染色体位置，再结合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结果进行计数有多少条</a:t>
            </a:r>
            <a:r>
              <a:rPr kumimoji="1" lang="en-US" altLang="zh-CN" dirty="0"/>
              <a:t>Reads</a:t>
            </a:r>
            <a:r>
              <a:rPr kumimoji="1" lang="zh-CN" altLang="en-US" dirty="0"/>
              <a:t>落在这个区间上</a:t>
            </a:r>
          </a:p>
        </p:txBody>
      </p:sp>
    </p:spTree>
    <p:extLst>
      <p:ext uri="{BB962C8B-B14F-4D97-AF65-F5344CB8AC3E}">
        <p14:creationId xmlns:p14="http://schemas.microsoft.com/office/powerpoint/2010/main" val="355627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771D-E2E4-8E28-7E81-37A0203F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BDE37-AC60-080A-885D-9C354DA2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定量的手段目前有多种，最新的一种为</a:t>
            </a:r>
            <a:r>
              <a:rPr kumimoji="1" lang="en-US" altLang="zh-CN" dirty="0"/>
              <a:t>RSEM</a:t>
            </a:r>
            <a:r>
              <a:rPr kumimoji="1" lang="zh-CN" altLang="en-US" dirty="0"/>
              <a:t>，但是目前用的人不是很多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用的最多的是</a:t>
            </a:r>
            <a:r>
              <a:rPr kumimoji="1" lang="en-US" altLang="zh-CN" dirty="0" err="1"/>
              <a:t>FeatureCounts</a:t>
            </a:r>
            <a:r>
              <a:rPr kumimoji="1" lang="zh-CN" altLang="en-US" dirty="0"/>
              <a:t>（</a:t>
            </a:r>
            <a:r>
              <a:rPr lang="en" altLang="zh-CN" dirty="0">
                <a:hlinkClick r:id="rId2"/>
              </a:rPr>
              <a:t> Subread :: Anaconda.org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原理是利用目前明确的基因所在染色体位置，再结合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结果进行计数有多少条</a:t>
            </a:r>
            <a:r>
              <a:rPr kumimoji="1" lang="en-US" altLang="zh-CN" dirty="0"/>
              <a:t>Reads</a:t>
            </a:r>
            <a:r>
              <a:rPr kumimoji="1" lang="zh-CN" altLang="en-US" dirty="0"/>
              <a:t>落在这个区间上</a:t>
            </a:r>
          </a:p>
        </p:txBody>
      </p:sp>
    </p:spTree>
    <p:extLst>
      <p:ext uri="{BB962C8B-B14F-4D97-AF65-F5344CB8AC3E}">
        <p14:creationId xmlns:p14="http://schemas.microsoft.com/office/powerpoint/2010/main" val="366001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06EFAC-9709-8D82-D8DC-30FAAAE0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6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有了表达量如何进行下游分析</a:t>
            </a:r>
          </a:p>
        </p:txBody>
      </p:sp>
    </p:spTree>
    <p:extLst>
      <p:ext uri="{BB962C8B-B14F-4D97-AF65-F5344CB8AC3E}">
        <p14:creationId xmlns:p14="http://schemas.microsoft.com/office/powerpoint/2010/main" val="65461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580A-67B6-6B42-6AC8-62E362B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20F5-9D3B-576E-7D15-A9B2BB5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差异分析工具目前最常用的有两个：</a:t>
            </a:r>
            <a:r>
              <a:rPr kumimoji="1" lang="en-US" altLang="zh-CN" dirty="0"/>
              <a:t>DESeq2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EdgeR</a:t>
            </a:r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DESeq2</a:t>
            </a:r>
            <a:r>
              <a:rPr kumimoji="1" lang="zh-CN" altLang="en-US" dirty="0"/>
              <a:t>的操作比较简单，比较推荐使用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具体操作下次再说</a:t>
            </a:r>
          </a:p>
        </p:txBody>
      </p:sp>
    </p:spTree>
    <p:extLst>
      <p:ext uri="{BB962C8B-B14F-4D97-AF65-F5344CB8AC3E}">
        <p14:creationId xmlns:p14="http://schemas.microsoft.com/office/powerpoint/2010/main" val="15154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6E25-66AE-02A3-A8F7-7562AE73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DDC18B-BE89-3C4C-B776-43763EACA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1" y="1027906"/>
            <a:ext cx="5521435" cy="3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7FB946-A2E9-F921-939B-35CE558FDA55}"/>
              </a:ext>
            </a:extLst>
          </p:cNvPr>
          <p:cNvSpPr txBox="1"/>
          <p:nvPr/>
        </p:nvSpPr>
        <p:spPr>
          <a:xfrm>
            <a:off x="2772011" y="5368429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基于中心法则，</a:t>
            </a:r>
            <a:r>
              <a:rPr kumimoji="1" lang="en-US" altLang="zh-CN" dirty="0"/>
              <a:t>DNA</a:t>
            </a:r>
            <a:r>
              <a:rPr kumimoji="1" lang="zh-CN" altLang="en-US" dirty="0"/>
              <a:t>转录产生</a:t>
            </a:r>
            <a:r>
              <a:rPr kumimoji="1" lang="en-US" altLang="zh-CN" dirty="0"/>
              <a:t>RNA</a:t>
            </a:r>
            <a:r>
              <a:rPr kumimoji="1" lang="zh-CN" altLang="en-US" dirty="0"/>
              <a:t>再翻译成蛋白质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但是由于蛋白质定量测序技术发展不如</a:t>
            </a:r>
            <a:r>
              <a:rPr kumimoji="1" lang="en-US" altLang="zh-CN" dirty="0"/>
              <a:t>RNA</a:t>
            </a:r>
            <a:r>
              <a:rPr kumimoji="1" lang="zh-CN" altLang="en-US" dirty="0"/>
              <a:t>发展成熟稳定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因此目前还是使用转录组测序来判断基因表达高低来推断其功能</a:t>
            </a:r>
          </a:p>
        </p:txBody>
      </p:sp>
    </p:spTree>
    <p:extLst>
      <p:ext uri="{BB962C8B-B14F-4D97-AF65-F5344CB8AC3E}">
        <p14:creationId xmlns:p14="http://schemas.microsoft.com/office/powerpoint/2010/main" val="263370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6BFB6ED-DBDF-4DCF-9809-4A661E13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71" y="208098"/>
            <a:ext cx="7868305" cy="24500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AF9E16-7339-A92B-EB74-86C97A9FBCC1}"/>
              </a:ext>
            </a:extLst>
          </p:cNvPr>
          <p:cNvSpPr txBox="1"/>
          <p:nvPr/>
        </p:nvSpPr>
        <p:spPr>
          <a:xfrm>
            <a:off x="6526924" y="6389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RNA</a:t>
            </a:r>
            <a:r>
              <a:rPr lang="zh-CN" altLang="en-US" dirty="0">
                <a:hlinkClick r:id="rId3"/>
              </a:rPr>
              <a:t>测序 </a:t>
            </a:r>
            <a:r>
              <a:rPr lang="en-US" altLang="zh-CN" dirty="0">
                <a:hlinkClick r:id="rId3"/>
              </a:rPr>
              <a:t>| </a:t>
            </a:r>
            <a:r>
              <a:rPr lang="en" altLang="zh-CN" dirty="0">
                <a:hlinkClick r:id="rId3"/>
              </a:rPr>
              <a:t>RNA-Seq</a:t>
            </a:r>
            <a:r>
              <a:rPr lang="zh-CN" altLang="en-US" dirty="0">
                <a:hlinkClick r:id="rId3"/>
              </a:rPr>
              <a:t>方法和工作流程 </a:t>
            </a:r>
            <a:r>
              <a:rPr lang="en-US" altLang="zh-CN" dirty="0">
                <a:hlinkClick r:id="rId3"/>
              </a:rPr>
              <a:t>(</a:t>
            </a:r>
            <a:r>
              <a:rPr lang="en" altLang="zh-CN" dirty="0">
                <a:hlinkClick r:id="rId3"/>
              </a:rPr>
              <a:t>illumina.com.cn)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4687DA-B6ED-5673-32D0-AF193140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345" y="2574110"/>
            <a:ext cx="4887310" cy="36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06EFAC-9709-8D82-D8DC-30FAAAE0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</a:t>
            </a:r>
            <a:r>
              <a:rPr lang="en-US" altLang="zh-CN" dirty="0"/>
              <a:t>Mapping</a:t>
            </a:r>
            <a:r>
              <a:rPr lang="zh-CN" altLang="en-US" dirty="0"/>
              <a:t>，以及为什么需要</a:t>
            </a:r>
          </a:p>
        </p:txBody>
      </p:sp>
    </p:spTree>
    <p:extLst>
      <p:ext uri="{BB962C8B-B14F-4D97-AF65-F5344CB8AC3E}">
        <p14:creationId xmlns:p14="http://schemas.microsoft.com/office/powerpoint/2010/main" val="17309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C52D-623C-B1C5-FC50-F69614C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BF89-629C-793E-CE60-A123209C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经过测序，得到的是如下的一条条序列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单纯的序列需要知道来自什么基因，所以需要通过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来找到所属的基因是什么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118EA-C3D4-D550-D863-6485F4AE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06998"/>
            <a:ext cx="7772400" cy="14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C52D-623C-B1C5-FC50-F69614C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BF89-629C-793E-CE60-A123209C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经过基因组计划，我们有了人类</a:t>
            </a:r>
            <a:r>
              <a:rPr kumimoji="1" lang="en-US" altLang="zh-CN" dirty="0"/>
              <a:t>/</a:t>
            </a:r>
            <a:r>
              <a:rPr kumimoji="1" lang="zh-CN" altLang="en-US" dirty="0"/>
              <a:t>小鼠等物种的参考基因组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将测序结果与参考基因组进行比较，找到来自哪里，即可？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但是！测序可能存在问题，基因存在可变剪切，参考基因组非常庞大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所以有没有办法提高速度？我们是如何查字典的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8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C52D-623C-B1C5-FC50-F69614C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BF89-629C-793E-CE60-A123209C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进行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的工具很多，根据不同的任务需要可以选择</a:t>
            </a:r>
            <a:r>
              <a:rPr kumimoji="1" lang="en-US" altLang="zh-CN" dirty="0"/>
              <a:t>BWA, bowtie, </a:t>
            </a:r>
            <a:r>
              <a:rPr kumimoji="1" lang="en-US" altLang="zh-CN" dirty="0" err="1"/>
              <a:t>minimap</a:t>
            </a:r>
            <a:r>
              <a:rPr kumimoji="1" lang="en-US" altLang="zh-CN" dirty="0"/>
              <a:t>, STAR</a:t>
            </a:r>
            <a:r>
              <a:rPr kumimoji="1" lang="zh-CN" altLang="en-US" dirty="0"/>
              <a:t>等等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那么他们具体是怎么执行的呢？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01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C52D-623C-B1C5-FC50-F69614C2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BF89-629C-793E-CE60-A123209C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E329F-86D4-B006-1320-646BF212ABC4}"/>
              </a:ext>
            </a:extLst>
          </p:cNvPr>
          <p:cNvSpPr/>
          <p:nvPr/>
        </p:nvSpPr>
        <p:spPr>
          <a:xfrm>
            <a:off x="1979959" y="2318266"/>
            <a:ext cx="8639504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851AA9-DDF6-8186-D681-5F28203C65C9}"/>
              </a:ext>
            </a:extLst>
          </p:cNvPr>
          <p:cNvSpPr txBox="1"/>
          <p:nvPr/>
        </p:nvSpPr>
        <p:spPr>
          <a:xfrm>
            <a:off x="641131" y="21756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参考基因组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9AF731-3F16-EFBB-D4FC-9B696228D194}"/>
              </a:ext>
            </a:extLst>
          </p:cNvPr>
          <p:cNvSpPr/>
          <p:nvPr/>
        </p:nvSpPr>
        <p:spPr>
          <a:xfrm>
            <a:off x="1979959" y="2905500"/>
            <a:ext cx="1860331" cy="6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FD1EAE-73A2-4F3D-5EE8-A75718783388}"/>
              </a:ext>
            </a:extLst>
          </p:cNvPr>
          <p:cNvSpPr txBox="1"/>
          <p:nvPr/>
        </p:nvSpPr>
        <p:spPr>
          <a:xfrm>
            <a:off x="773429" y="2720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测序序列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69E388-B2D7-0D18-EC7F-DF760E65268C}"/>
              </a:ext>
            </a:extLst>
          </p:cNvPr>
          <p:cNvSpPr/>
          <p:nvPr/>
        </p:nvSpPr>
        <p:spPr>
          <a:xfrm>
            <a:off x="1979959" y="3715045"/>
            <a:ext cx="8639504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4E4617-F6A0-88F9-F12D-265744B55F1A}"/>
              </a:ext>
            </a:extLst>
          </p:cNvPr>
          <p:cNvSpPr txBox="1"/>
          <p:nvPr/>
        </p:nvSpPr>
        <p:spPr>
          <a:xfrm>
            <a:off x="641131" y="35724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参考基因组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DEB5BA-653D-C493-30EE-A9FCD97363CF}"/>
              </a:ext>
            </a:extLst>
          </p:cNvPr>
          <p:cNvSpPr/>
          <p:nvPr/>
        </p:nvSpPr>
        <p:spPr>
          <a:xfrm>
            <a:off x="8541937" y="3715045"/>
            <a:ext cx="1860331" cy="63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0EB0-FCD3-D06F-C73B-DB916B02E0CE}"/>
              </a:ext>
            </a:extLst>
          </p:cNvPr>
          <p:cNvSpPr txBox="1"/>
          <p:nvPr/>
        </p:nvSpPr>
        <p:spPr>
          <a:xfrm>
            <a:off x="4478409" y="3274401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蓝色为与测序序列相似的序列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6F2E6-8D8F-B938-6C12-458273813E1A}"/>
              </a:ext>
            </a:extLst>
          </p:cNvPr>
          <p:cNvSpPr/>
          <p:nvPr/>
        </p:nvSpPr>
        <p:spPr>
          <a:xfrm>
            <a:off x="3359641" y="3718241"/>
            <a:ext cx="784955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18C64C-5868-84F7-38AE-2731A7528923}"/>
              </a:ext>
            </a:extLst>
          </p:cNvPr>
          <p:cNvSpPr/>
          <p:nvPr/>
        </p:nvSpPr>
        <p:spPr>
          <a:xfrm>
            <a:off x="6007181" y="3716281"/>
            <a:ext cx="652379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6D1F2E-2BB7-7CF5-7B43-785148159EAC}"/>
              </a:ext>
            </a:extLst>
          </p:cNvPr>
          <p:cNvSpPr/>
          <p:nvPr/>
        </p:nvSpPr>
        <p:spPr>
          <a:xfrm>
            <a:off x="1979959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1C89B2-D7A1-B34D-8759-9BBC45C50AAB}"/>
              </a:ext>
            </a:extLst>
          </p:cNvPr>
          <p:cNvSpPr txBox="1"/>
          <p:nvPr/>
        </p:nvSpPr>
        <p:spPr>
          <a:xfrm>
            <a:off x="641131" y="4528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参考基因组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27E093-24BB-2592-19FA-8D41992D7149}"/>
              </a:ext>
            </a:extLst>
          </p:cNvPr>
          <p:cNvSpPr txBox="1"/>
          <p:nvPr/>
        </p:nvSpPr>
        <p:spPr>
          <a:xfrm>
            <a:off x="3898709" y="4205550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将参考基因组分为一段一段，例如一段</a:t>
            </a:r>
            <a:r>
              <a:rPr kumimoji="1" lang="en-US" altLang="zh-CN" dirty="0"/>
              <a:t>10bp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B8F027-AFB0-C263-86AD-3B784A69AD39}"/>
              </a:ext>
            </a:extLst>
          </p:cNvPr>
          <p:cNvSpPr/>
          <p:nvPr/>
        </p:nvSpPr>
        <p:spPr>
          <a:xfrm>
            <a:off x="5939863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486BF-573F-F7C6-BBDB-F0D8D66DDCEF}"/>
              </a:ext>
            </a:extLst>
          </p:cNvPr>
          <p:cNvSpPr/>
          <p:nvPr/>
        </p:nvSpPr>
        <p:spPr>
          <a:xfrm>
            <a:off x="2639943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7DBC7F-E49C-F765-A535-C688A4B2ED7D}"/>
              </a:ext>
            </a:extLst>
          </p:cNvPr>
          <p:cNvSpPr/>
          <p:nvPr/>
        </p:nvSpPr>
        <p:spPr>
          <a:xfrm>
            <a:off x="3959911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CA560B-1D72-6EA5-9F19-46DA47597A83}"/>
              </a:ext>
            </a:extLst>
          </p:cNvPr>
          <p:cNvSpPr/>
          <p:nvPr/>
        </p:nvSpPr>
        <p:spPr>
          <a:xfrm>
            <a:off x="4619895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F3B105-8490-050A-D15F-8CFFF7E472DE}"/>
              </a:ext>
            </a:extLst>
          </p:cNvPr>
          <p:cNvSpPr/>
          <p:nvPr/>
        </p:nvSpPr>
        <p:spPr>
          <a:xfrm>
            <a:off x="5279879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62FB12-1AC5-E92C-D006-E93A7F8C8044}"/>
              </a:ext>
            </a:extLst>
          </p:cNvPr>
          <p:cNvSpPr/>
          <p:nvPr/>
        </p:nvSpPr>
        <p:spPr>
          <a:xfrm>
            <a:off x="6599847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E6636C-F82C-9397-8950-31E7AB3CEFAC}"/>
              </a:ext>
            </a:extLst>
          </p:cNvPr>
          <p:cNvSpPr/>
          <p:nvPr/>
        </p:nvSpPr>
        <p:spPr>
          <a:xfrm>
            <a:off x="7259831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EA2101-BC23-3F96-DB31-D269B30D772B}"/>
              </a:ext>
            </a:extLst>
          </p:cNvPr>
          <p:cNvSpPr/>
          <p:nvPr/>
        </p:nvSpPr>
        <p:spPr>
          <a:xfrm>
            <a:off x="7919815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9CECB8-35B4-3230-2F57-79204D189BF6}"/>
              </a:ext>
            </a:extLst>
          </p:cNvPr>
          <p:cNvSpPr/>
          <p:nvPr/>
        </p:nvSpPr>
        <p:spPr>
          <a:xfrm>
            <a:off x="8579799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287352-22EB-BBDF-1B82-4EE7B6333BC2}"/>
              </a:ext>
            </a:extLst>
          </p:cNvPr>
          <p:cNvSpPr/>
          <p:nvPr/>
        </p:nvSpPr>
        <p:spPr>
          <a:xfrm>
            <a:off x="9239783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2045CC-328E-73FF-C008-6C2E97627014}"/>
              </a:ext>
            </a:extLst>
          </p:cNvPr>
          <p:cNvSpPr/>
          <p:nvPr/>
        </p:nvSpPr>
        <p:spPr>
          <a:xfrm>
            <a:off x="9899765" y="4667238"/>
            <a:ext cx="719698" cy="630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EA11FC-0E67-1090-5708-950D9C357063}"/>
              </a:ext>
            </a:extLst>
          </p:cNvPr>
          <p:cNvSpPr/>
          <p:nvPr/>
        </p:nvSpPr>
        <p:spPr>
          <a:xfrm>
            <a:off x="1979960" y="5215263"/>
            <a:ext cx="659984" cy="60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58BC18-D50F-255F-F2CE-8D5A76AE00F6}"/>
              </a:ext>
            </a:extLst>
          </p:cNvPr>
          <p:cNvSpPr txBox="1"/>
          <p:nvPr/>
        </p:nvSpPr>
        <p:spPr>
          <a:xfrm>
            <a:off x="773429" y="5030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测序序列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5DD4E9-684F-BF15-FAD6-5C15C2E224A4}"/>
              </a:ext>
            </a:extLst>
          </p:cNvPr>
          <p:cNvSpPr/>
          <p:nvPr/>
        </p:nvSpPr>
        <p:spPr>
          <a:xfrm>
            <a:off x="2639943" y="5215263"/>
            <a:ext cx="659984" cy="60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CAEC74-0AC1-8555-401E-7C6611DC5CA9}"/>
              </a:ext>
            </a:extLst>
          </p:cNvPr>
          <p:cNvSpPr/>
          <p:nvPr/>
        </p:nvSpPr>
        <p:spPr>
          <a:xfrm>
            <a:off x="3098618" y="5215262"/>
            <a:ext cx="659984" cy="60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29D232-AA4C-58C7-A3C0-4A56EE241C85}"/>
              </a:ext>
            </a:extLst>
          </p:cNvPr>
          <p:cNvSpPr/>
          <p:nvPr/>
        </p:nvSpPr>
        <p:spPr>
          <a:xfrm>
            <a:off x="3366124" y="4670216"/>
            <a:ext cx="784955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7150EB2-006E-C0BD-001E-4E7577B2B1BA}"/>
              </a:ext>
            </a:extLst>
          </p:cNvPr>
          <p:cNvSpPr/>
          <p:nvPr/>
        </p:nvSpPr>
        <p:spPr>
          <a:xfrm>
            <a:off x="5999577" y="4669749"/>
            <a:ext cx="652379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07FB4D0-3389-B43E-2A65-55C1027689BD}"/>
              </a:ext>
            </a:extLst>
          </p:cNvPr>
          <p:cNvSpPr/>
          <p:nvPr/>
        </p:nvSpPr>
        <p:spPr>
          <a:xfrm>
            <a:off x="8571454" y="4669749"/>
            <a:ext cx="652379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C271C70-3FE7-8961-910C-5D4F8A709225}"/>
              </a:ext>
            </a:extLst>
          </p:cNvPr>
          <p:cNvSpPr/>
          <p:nvPr/>
        </p:nvSpPr>
        <p:spPr>
          <a:xfrm>
            <a:off x="9225867" y="4671006"/>
            <a:ext cx="652379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B95F22F-A75C-5C4F-7651-F5F7D6F51AC4}"/>
              </a:ext>
            </a:extLst>
          </p:cNvPr>
          <p:cNvSpPr/>
          <p:nvPr/>
        </p:nvSpPr>
        <p:spPr>
          <a:xfrm>
            <a:off x="9869901" y="4671119"/>
            <a:ext cx="652379" cy="59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0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8C3A-80E7-9CA8-1D37-F4F5D311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FF9FE7-8570-48CE-839D-D5473BB2F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49" y="1027906"/>
            <a:ext cx="9878102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E081C8-94F9-1A97-3EC0-9EED99A5A7F1}"/>
              </a:ext>
            </a:extLst>
          </p:cNvPr>
          <p:cNvSpPr txBox="1"/>
          <p:nvPr/>
        </p:nvSpPr>
        <p:spPr>
          <a:xfrm>
            <a:off x="6358759" y="57410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alexdobin/STAR: RNA-seq aligner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4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554</Words>
  <Application>Microsoft Macintosh PowerPoint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转录组分析</vt:lpstr>
      <vt:lpstr>PowerPoint 演示文稿</vt:lpstr>
      <vt:lpstr>PowerPoint 演示文稿</vt:lpstr>
      <vt:lpstr>1. 什么是Mapping，以及为什么需要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下面需要用到文件的格式说明</vt:lpstr>
      <vt:lpstr>下面会用到的工具</vt:lpstr>
      <vt:lpstr>PowerPoint 演示文稿</vt:lpstr>
      <vt:lpstr>2. Mapping之后，怎么知道是什么基因以及表达量</vt:lpstr>
      <vt:lpstr>PowerPoint 演示文稿</vt:lpstr>
      <vt:lpstr>PowerPoint 演示文稿</vt:lpstr>
      <vt:lpstr>3. 有了表达量如何进行下游分析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转录组分析</dc:title>
  <dc:creator>c2525</dc:creator>
  <cp:lastModifiedBy>c2525</cp:lastModifiedBy>
  <cp:revision>17</cp:revision>
  <dcterms:created xsi:type="dcterms:W3CDTF">2024-05-07T13:24:19Z</dcterms:created>
  <dcterms:modified xsi:type="dcterms:W3CDTF">2024-05-08T09:52:01Z</dcterms:modified>
</cp:coreProperties>
</file>