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147472070" r:id="rId3"/>
    <p:sldId id="2147472072" r:id="rId4"/>
    <p:sldId id="2147472073" r:id="rId5"/>
    <p:sldId id="2147472051" r:id="rId6"/>
    <p:sldId id="2147472074" r:id="rId7"/>
    <p:sldId id="2147472102" r:id="rId8"/>
    <p:sldId id="2147472097" r:id="rId9"/>
    <p:sldId id="2147472091" r:id="rId10"/>
    <p:sldId id="2147472080" r:id="rId11"/>
    <p:sldId id="2147472087" r:id="rId12"/>
    <p:sldId id="2147472064" r:id="rId13"/>
    <p:sldId id="2147472066" r:id="rId14"/>
    <p:sldId id="2147472082" r:id="rId15"/>
    <p:sldId id="21474720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C00"/>
    <a:srgbClr val="A283FF"/>
    <a:srgbClr val="D87A00"/>
    <a:srgbClr val="D84942"/>
    <a:srgbClr val="D87C79"/>
    <a:srgbClr val="797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8"/>
    <p:restoredTop sz="96534"/>
  </p:normalViewPr>
  <p:slideViewPr>
    <p:cSldViewPr snapToGrid="0">
      <p:cViewPr>
        <p:scale>
          <a:sx n="102" d="100"/>
          <a:sy n="102" d="100"/>
        </p:scale>
        <p:origin x="82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775B5-1E1A-3F4C-8C8B-82B56944E37B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03D8-E536-7E48-AABB-BA7C6CC6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www.investors.com</a:t>
            </a:r>
            <a:r>
              <a:rPr lang="en-US" dirty="0"/>
              <a:t>/news/technology/ai-pcs-promoted-at-ces-2024-intel-event/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www.trendforce.com</a:t>
            </a:r>
            <a:r>
              <a:rPr lang="en-US" dirty="0"/>
              <a:t>/</a:t>
            </a:r>
            <a:r>
              <a:rPr lang="en-US" dirty="0" err="1"/>
              <a:t>presscenter</a:t>
            </a:r>
            <a:r>
              <a:rPr lang="en-US" dirty="0"/>
              <a:t>/news/20240117-12000.html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appleworld.today</a:t>
            </a:r>
            <a:r>
              <a:rPr lang="en-US" dirty="0"/>
              <a:t>/apples-mac-could-dominate-the-ai-capable-personal-computer-market/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03D8-E536-7E48-AABB-BA7C6CC610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5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aibusiness.com</a:t>
            </a:r>
            <a:r>
              <a:rPr lang="en-US" dirty="0"/>
              <a:t>/</a:t>
            </a:r>
            <a:r>
              <a:rPr lang="en-US" dirty="0" err="1"/>
              <a:t>nlp</a:t>
            </a:r>
            <a:r>
              <a:rPr lang="en-US" dirty="0"/>
              <a:t>/github-copilot-loses-20-a-month-per-user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03D8-E536-7E48-AABB-BA7C6CC610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60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https://www.guru3d.com/story/intel-lunar-lake-mx-technical-details-revealed-cores-gpu-tsmc-n3b-node-and-more/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03D8-E536-7E48-AABB-BA7C6CC610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03D8-E536-7E48-AABB-BA7C6CC610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8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F4DE0-2837-D2E5-B2B8-D2EDDFB2F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80157E-0859-DD00-1E0E-832AE512E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9D7386-D834-0AFB-03DC-9B0CB9652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E8431-6C3C-0C40-ADCA-2DFB31516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03D8-E536-7E48-AABB-BA7C6CC610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0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673F7-6AA2-3B55-7D04-E2A1E6BA6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233B5C-3F82-B3E8-31FA-2E3737DED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0B6246-2B7D-743A-2C6E-03AB8EB40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BAE58-F92C-3215-C076-C76CCBC65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203D8-E536-7E48-AABB-BA7C6CC610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6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4E2C-9C32-D4A1-4B9C-773C8FF01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358E0-B029-A36E-5F77-84F7987BF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00474-D342-BE6B-CBA7-E7994AFC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8D84-8936-C941-887F-77DBC6FD2EE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170D-2441-E2A6-0DC3-8A1579D5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7B815-6554-5895-22D7-C23E20A4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461-A8B1-F24A-8317-EE444BD9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3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AD00-2294-FD76-0C86-B31EC714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C9F15-685F-7A4A-9661-79CA4CD37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EF7B3-818C-1344-B34D-7A23F0B0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8D84-8936-C941-887F-77DBC6FD2EE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8FC9-B136-F735-4F63-DA14F132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3716-FD33-4359-08C9-E9942210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461-A8B1-F24A-8317-EE444BD9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D98A9-55D9-8EDA-6E9C-501B3321A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40A6D-5423-9585-2E48-7AD79375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9770-F373-43D5-2710-CFEF3BA3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8D84-8936-C941-887F-77DBC6FD2EE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E306D-2008-5A2D-98F6-E32D2EE5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E0B9-118E-557C-FCB3-05892E9D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461-A8B1-F24A-8317-EE444BD9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2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CFA2-EBB1-54D8-E954-40B8CC0E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 i="0" baseline="0">
                <a:latin typeface="Avenir" panose="02000503020000020003" pitchFamily="2" charset="0"/>
                <a:ea typeface="Microsoft YaHei U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60BC-1615-D62C-456E-DC5F40E8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0" i="0" baseline="0">
                <a:latin typeface="Avenir Light" panose="020B0402020203020204" pitchFamily="34" charset="77"/>
                <a:ea typeface="Microsoft YaHei UI Light" panose="020B0502040204020203" pitchFamily="34" charset="-122"/>
              </a:defRPr>
            </a:lvl1pPr>
            <a:lvl2pPr>
              <a:defRPr sz="2000" b="0" i="0" baseline="0">
                <a:latin typeface="Avenir Light" panose="020B0402020203020204" pitchFamily="34" charset="77"/>
                <a:ea typeface="Microsoft YaHei UI Light" panose="020B0502040204020203" pitchFamily="34" charset="-122"/>
              </a:defRPr>
            </a:lvl2pPr>
            <a:lvl3pPr>
              <a:defRPr sz="1800" b="0" i="0" baseline="0">
                <a:latin typeface="Avenir Light" panose="020B0402020203020204" pitchFamily="34" charset="77"/>
                <a:ea typeface="Microsoft YaHei UI Light" panose="020B0502040204020203" pitchFamily="34" charset="-122"/>
              </a:defRPr>
            </a:lvl3pPr>
            <a:lvl4pPr>
              <a:defRPr sz="1600" b="0" i="0" baseline="0">
                <a:latin typeface="Avenir Light" panose="020B0402020203020204" pitchFamily="34" charset="77"/>
                <a:ea typeface="Microsoft YaHei UI Light" panose="020B0502040204020203" pitchFamily="34" charset="-122"/>
              </a:defRPr>
            </a:lvl4pPr>
            <a:lvl5pPr>
              <a:defRPr sz="1600" b="0" i="0" baseline="0">
                <a:latin typeface="Avenir Light" panose="020B0402020203020204" pitchFamily="34" charset="77"/>
                <a:ea typeface="Microsoft YaHei UI Light" panose="020B0502040204020203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E86E-BD6C-4307-2576-8CE47577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8D84-8936-C941-887F-77DBC6FD2EE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19E7-CDA6-6D9F-A52A-B70AA900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C4C17-413C-481B-EA4D-74C22244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461-A8B1-F24A-8317-EE444BD9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6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1480-0EB6-DF7B-BD56-7178664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A539-255E-9EFD-6C07-0978992F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5A1B-39D4-BEA9-82DF-1E842C7E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8D84-8936-C941-887F-77DBC6FD2EE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07D81-77AE-AF41-7056-5F8A280D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334AE-3BBA-DD35-108C-003D1FC6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461-A8B1-F24A-8317-EE444BD9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9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AED3-8029-A411-63D0-E52A2007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97A5-F897-09F8-082A-DF820392C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AB55D-1379-2B6C-EB7B-3B3261F27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EE942-965E-414B-DCF0-4B253BBA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8D84-8936-C941-887F-77DBC6FD2EE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92910-3249-E2BA-B474-568F6D31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D1763-839D-9BFC-1044-60ADC274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461-A8B1-F24A-8317-EE444BD9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6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7528-4644-B215-E31E-6273A12F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D5D5-B31F-053D-B8B7-D7DDB100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4AE45-6403-99DB-D3BA-00FC7E81B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EC1F7-57B3-524C-8E4D-E9EA90C3C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8948C-2E98-5BC8-156A-5828A6CF2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ECB5E-FCBD-C46F-FFE9-72F95D36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8D84-8936-C941-887F-77DBC6FD2EE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2D516-9931-CD00-11D8-55B71438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55BF9-9707-27FB-9BF9-7F156BA1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461-A8B1-F24A-8317-EE444BD9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7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19F5-BD9B-C09C-D3D2-62A884DF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05F56-F87C-3E22-6801-C074BBCC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8D84-8936-C941-887F-77DBC6FD2EE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9D444-0F7D-D546-2528-D647CD4D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CEB52-E59C-D361-FBB2-1552B7B8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461-A8B1-F24A-8317-EE444BD9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7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37519-A480-0A57-4121-1CFDB60C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8D84-8936-C941-887F-77DBC6FD2EE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7571B-24CA-3380-9579-6AB84B72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D6B39-5D07-DBB6-3C38-F2E4D80C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461-A8B1-F24A-8317-EE444BD9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4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9452-FCFD-7030-93EC-752C725B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A3EF-C395-0B19-7D77-799DF30AD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81DF4-F9B9-08DB-AA12-349423DBD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CFD07-DFC8-ED08-7DEB-5913103D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8D84-8936-C941-887F-77DBC6FD2EE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EF98-1A75-A4F4-0EBE-95B424C6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96E96-D909-C1E5-3E13-AB92D57B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461-A8B1-F24A-8317-EE444BD9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5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1FC8-5CE7-4C02-F8A6-3D27E475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92560-ED01-4CC5-D597-01CD6551D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F4E24-54D6-9A66-6926-9F1C3365F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6D0D0-BFB2-0646-E48F-5E232844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8D84-8936-C941-887F-77DBC6FD2EE2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41FAA-73F6-CA63-8F0D-0DE0778E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23A20-35C6-FF9A-ED82-C83C583F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461-A8B1-F24A-8317-EE444BD9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7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DF1F6-7C54-261D-8CB3-B56A93A9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69747-4B9B-7AB1-0106-5E8D7B75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DDD87-D474-CA13-3C6B-3DF4B1381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DE228D84-8936-C941-887F-77DBC6FD2EE2}" type="datetimeFigureOut">
              <a:rPr lang="en-US" smtClean="0"/>
              <a:pPr/>
              <a:t>1/21/24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5F53-267F-4062-3FBB-8CB12411A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3113-A692-8208-D203-B64500BF5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C2754461-A8B1-F24A-8317-EE444BD9A3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5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baseline="0">
          <a:solidFill>
            <a:schemeClr val="tx1"/>
          </a:solidFill>
          <a:latin typeface="Avenir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baseline="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oogle.com/url?sa=i&amp;url=https%3A%2F%2Fwww.maximizemarketresearch.com%2Fmarket-report%2Fglobal-laptops-market%2F21050%2F&amp;psig=AOvVaw012eljb5sztAOf0Wn0GGcW&amp;ust=1705974757300000&amp;source=images&amp;cd=vfe&amp;ved=0CBMQjRxqGAoTCOC_jq3x74MDFQAAAAAdAAAAABCQAQ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8A70-F5A9-5CF9-5B5A-BED2812B3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4800" b="1" dirty="0"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AI</a:t>
            </a:r>
            <a:r>
              <a:rPr lang="zh-CN" altLang="en-US" sz="4800" b="1" dirty="0"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4800" b="1" dirty="0"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PC</a:t>
            </a:r>
            <a:r>
              <a:rPr lang="zh-CN" altLang="en-US" sz="4800" b="1" dirty="0"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4800" b="1" dirty="0"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4800" b="1" dirty="0">
              <a:latin typeface="Avenir Book" panose="02000503020000020003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BE13F-52D6-653C-E17D-EB3F47424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E43673-42B0-B0AA-C6A1-502E0AE71E19}"/>
              </a:ext>
            </a:extLst>
          </p:cNvPr>
          <p:cNvSpPr/>
          <p:nvPr/>
        </p:nvSpPr>
        <p:spPr>
          <a:xfrm>
            <a:off x="5365144" y="2437133"/>
            <a:ext cx="1914204" cy="3437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67045-D3A1-42F6-1A4F-B9DC081B1BCE}"/>
              </a:ext>
            </a:extLst>
          </p:cNvPr>
          <p:cNvSpPr/>
          <p:nvPr/>
        </p:nvSpPr>
        <p:spPr>
          <a:xfrm>
            <a:off x="623129" y="2912968"/>
            <a:ext cx="2012573" cy="25715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181B7-97B1-4646-5CAB-1385F902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GAI成为人类表达自己的另外一种方式</a:t>
            </a:r>
            <a:endParaRPr lang="en-US" sz="28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395514-5D49-0BF3-2DCA-4CB5CFEBADAA}"/>
              </a:ext>
            </a:extLst>
          </p:cNvPr>
          <p:cNvSpPr/>
          <p:nvPr/>
        </p:nvSpPr>
        <p:spPr>
          <a:xfrm>
            <a:off x="3223776" y="3641575"/>
            <a:ext cx="1553294" cy="4714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文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E3142-A1D0-D609-5E71-5B5CCF874E1B}"/>
              </a:ext>
            </a:extLst>
          </p:cNvPr>
          <p:cNvGrpSpPr/>
          <p:nvPr/>
        </p:nvGrpSpPr>
        <p:grpSpPr>
          <a:xfrm>
            <a:off x="5571969" y="2655811"/>
            <a:ext cx="1553296" cy="3043013"/>
            <a:chOff x="3922218" y="2356301"/>
            <a:chExt cx="1553296" cy="304301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5AB5810-30BC-ED62-3060-1C3C271B2C0F}"/>
                </a:ext>
              </a:extLst>
            </p:cNvPr>
            <p:cNvSpPr/>
            <p:nvPr/>
          </p:nvSpPr>
          <p:spPr>
            <a:xfrm>
              <a:off x="3922220" y="3384925"/>
              <a:ext cx="1553294" cy="47145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文学</a:t>
              </a:r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B15B342-A917-FD31-B928-E5F2AD1CCF52}"/>
                </a:ext>
              </a:extLst>
            </p:cNvPr>
            <p:cNvSpPr/>
            <p:nvPr/>
          </p:nvSpPr>
          <p:spPr>
            <a:xfrm>
              <a:off x="3922220" y="2870613"/>
              <a:ext cx="1553294" cy="47145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绘画</a:t>
              </a:r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B731DB4-EFBE-2460-76DB-9A0819D0331C}"/>
                </a:ext>
              </a:extLst>
            </p:cNvPr>
            <p:cNvSpPr/>
            <p:nvPr/>
          </p:nvSpPr>
          <p:spPr>
            <a:xfrm>
              <a:off x="3922219" y="3899237"/>
              <a:ext cx="1553294" cy="47145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音乐</a:t>
              </a:r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1BB6CA3-8235-6355-726C-F61CA8EADBCA}"/>
                </a:ext>
              </a:extLst>
            </p:cNvPr>
            <p:cNvSpPr/>
            <p:nvPr/>
          </p:nvSpPr>
          <p:spPr>
            <a:xfrm>
              <a:off x="3922218" y="2356301"/>
              <a:ext cx="1553294" cy="47145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摄影</a:t>
              </a:r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21832AA-DFEA-0CE6-C341-BE048C2B74FE}"/>
                </a:ext>
              </a:extLst>
            </p:cNvPr>
            <p:cNvSpPr/>
            <p:nvPr/>
          </p:nvSpPr>
          <p:spPr>
            <a:xfrm>
              <a:off x="3922218" y="4413550"/>
              <a:ext cx="1553294" cy="47145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舞蹈</a:t>
              </a:r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3F63180-C917-937D-AF86-D7729500B758}"/>
                </a:ext>
              </a:extLst>
            </p:cNvPr>
            <p:cNvSpPr/>
            <p:nvPr/>
          </p:nvSpPr>
          <p:spPr>
            <a:xfrm>
              <a:off x="3922218" y="4927862"/>
              <a:ext cx="1553294" cy="47145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雕塑</a:t>
              </a:r>
              <a:endParaRPr lang="en-US" dirty="0"/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01118EA-3326-B410-B93D-2625E104B0F1}"/>
              </a:ext>
            </a:extLst>
          </p:cNvPr>
          <p:cNvSpPr/>
          <p:nvPr/>
        </p:nvSpPr>
        <p:spPr>
          <a:xfrm>
            <a:off x="852769" y="4241607"/>
            <a:ext cx="1553294" cy="4714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知识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DFAA3D6-4284-B422-87EF-765FAA6EFBA0}"/>
              </a:ext>
            </a:extLst>
          </p:cNvPr>
          <p:cNvSpPr/>
          <p:nvPr/>
        </p:nvSpPr>
        <p:spPr>
          <a:xfrm>
            <a:off x="852769" y="4798780"/>
            <a:ext cx="1553294" cy="4714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情感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2760B9A-2F11-EE17-5C94-BBAACFE2F8DB}"/>
              </a:ext>
            </a:extLst>
          </p:cNvPr>
          <p:cNvSpPr/>
          <p:nvPr/>
        </p:nvSpPr>
        <p:spPr>
          <a:xfrm>
            <a:off x="852769" y="3684435"/>
            <a:ext cx="1553294" cy="4714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记忆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C149FC-425A-3A5F-4AC1-45CC832836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635702" y="3877301"/>
            <a:ext cx="5880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5D149B-909E-B5BC-EB8C-786B5232F856}"/>
              </a:ext>
            </a:extLst>
          </p:cNvPr>
          <p:cNvCxnSpPr/>
          <p:nvPr/>
        </p:nvCxnSpPr>
        <p:spPr>
          <a:xfrm>
            <a:off x="4777070" y="3855870"/>
            <a:ext cx="5880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67C060A-E2F3-B90B-177D-9A9071EEECE3}"/>
              </a:ext>
            </a:extLst>
          </p:cNvPr>
          <p:cNvSpPr/>
          <p:nvPr/>
        </p:nvSpPr>
        <p:spPr>
          <a:xfrm>
            <a:off x="3223776" y="4284464"/>
            <a:ext cx="1553294" cy="4714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3238CF-F816-295F-3A18-E2C3A3F3B602}"/>
              </a:ext>
            </a:extLst>
          </p:cNvPr>
          <p:cNvCxnSpPr/>
          <p:nvPr/>
        </p:nvCxnSpPr>
        <p:spPr>
          <a:xfrm>
            <a:off x="2635702" y="4520190"/>
            <a:ext cx="5880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15D6C9-F49D-7476-F37B-52B5630685AC}"/>
              </a:ext>
            </a:extLst>
          </p:cNvPr>
          <p:cNvCxnSpPr/>
          <p:nvPr/>
        </p:nvCxnSpPr>
        <p:spPr>
          <a:xfrm>
            <a:off x="4777070" y="4488505"/>
            <a:ext cx="5880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ADF9F58-3479-7208-26FA-1CE723D08B84}"/>
              </a:ext>
            </a:extLst>
          </p:cNvPr>
          <p:cNvSpPr/>
          <p:nvPr/>
        </p:nvSpPr>
        <p:spPr>
          <a:xfrm>
            <a:off x="852768" y="3170123"/>
            <a:ext cx="1553294" cy="4714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感知</a:t>
            </a:r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C3A791D-3769-EFDE-48C0-A723FFDC573B}"/>
              </a:ext>
            </a:extLst>
          </p:cNvPr>
          <p:cNvSpPr/>
          <p:nvPr/>
        </p:nvSpPr>
        <p:spPr>
          <a:xfrm>
            <a:off x="852768" y="1690688"/>
            <a:ext cx="1553294" cy="47145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开发者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71237ED-8F11-6DF0-C922-F56D66D27068}"/>
              </a:ext>
            </a:extLst>
          </p:cNvPr>
          <p:cNvSpPr/>
          <p:nvPr/>
        </p:nvSpPr>
        <p:spPr>
          <a:xfrm>
            <a:off x="3132351" y="1701402"/>
            <a:ext cx="1553294" cy="47145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编程语言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F191914-A04D-412B-731B-71AF7EF30B56}"/>
              </a:ext>
            </a:extLst>
          </p:cNvPr>
          <p:cNvSpPr/>
          <p:nvPr/>
        </p:nvSpPr>
        <p:spPr>
          <a:xfrm>
            <a:off x="5545599" y="1690688"/>
            <a:ext cx="1553294" cy="47145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计算机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D9F041E-B64E-5E92-0F04-5B42A3B2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357" y="1562112"/>
            <a:ext cx="4573731" cy="4312529"/>
          </a:xfrm>
        </p:spPr>
        <p:txBody>
          <a:bodyPr numCol="1">
            <a:normAutofit fontScale="85000" lnSpcReduction="10000"/>
          </a:bodyPr>
          <a:lstStyle/>
          <a:p>
            <a:pPr marL="114300" indent="-114300">
              <a:lnSpc>
                <a:spcPct val="110000"/>
              </a:lnSpc>
            </a:pPr>
            <a:r>
              <a:rPr lang="en-US" altLang="zh-CN" dirty="0"/>
              <a:t>GAI</a:t>
            </a:r>
            <a:r>
              <a:rPr lang="zh-CN" altLang="en-US" dirty="0"/>
              <a:t>内容是另一种艺术</a:t>
            </a:r>
            <a:r>
              <a:rPr lang="en-US" altLang="zh-CN" dirty="0"/>
              <a:t>/</a:t>
            </a:r>
            <a:r>
              <a:rPr lang="zh-CN" altLang="en-US" dirty="0"/>
              <a:t>知识数字化和传播的形式，相对书籍、视觉艺术、表演艺术</a:t>
            </a:r>
            <a:endParaRPr lang="en-US" dirty="0"/>
          </a:p>
          <a:p>
            <a:pPr marL="460375" lvl="1" indent="-114300">
              <a:lnSpc>
                <a:spcPct val="110000"/>
              </a:lnSpc>
            </a:pPr>
            <a:r>
              <a:rPr lang="en-US" dirty="0" err="1"/>
              <a:t>每个人都可以创造自己的独特的体验</a:t>
            </a:r>
            <a:r>
              <a:rPr lang="zh-CN" altLang="en-US" dirty="0"/>
              <a:t>，可能是</a:t>
            </a:r>
            <a:r>
              <a:rPr lang="en-US" altLang="zh-CN" dirty="0"/>
              <a:t>filter</a:t>
            </a:r>
            <a:r>
              <a:rPr lang="zh-CN" altLang="en-US" dirty="0"/>
              <a:t>，</a:t>
            </a:r>
            <a:r>
              <a:rPr lang="en-US" altLang="zh-CN" dirty="0"/>
              <a:t>style</a:t>
            </a:r>
            <a:r>
              <a:rPr lang="zh-CN" altLang="en-US" dirty="0"/>
              <a:t>，</a:t>
            </a:r>
            <a:r>
              <a:rPr lang="en-US" altLang="zh-CN" dirty="0" err="1"/>
              <a:t>knowlege</a:t>
            </a:r>
            <a:endParaRPr lang="en-US" dirty="0"/>
          </a:p>
          <a:p>
            <a:pPr marL="460375" lvl="1" indent="-114300">
              <a:lnSpc>
                <a:spcPct val="110000"/>
              </a:lnSpc>
            </a:pPr>
            <a:r>
              <a:rPr lang="en-US" dirty="0" err="1"/>
              <a:t>不需要编写代码</a:t>
            </a:r>
            <a:r>
              <a:rPr lang="zh-CN" altLang="en-US" dirty="0"/>
              <a:t>，</a:t>
            </a:r>
            <a:r>
              <a:rPr lang="en-US" altLang="zh-CN" dirty="0"/>
              <a:t>natural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编程界面，内容由人创造，形式交给</a:t>
            </a:r>
            <a:r>
              <a:rPr lang="en-US" altLang="zh-CN" dirty="0"/>
              <a:t>GAI</a:t>
            </a:r>
            <a:r>
              <a:rPr lang="zh-CN" altLang="en-US" dirty="0"/>
              <a:t>（画笔，</a:t>
            </a:r>
            <a:r>
              <a:rPr lang="en-US" altLang="zh-CN" dirty="0"/>
              <a:t>printer</a:t>
            </a:r>
            <a:r>
              <a:rPr lang="zh-CN" altLang="en-US" dirty="0"/>
              <a:t>，</a:t>
            </a:r>
            <a:r>
              <a:rPr lang="en-US" altLang="zh-CN" dirty="0"/>
              <a:t>camera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60375" lvl="1" indent="-114300">
              <a:lnSpc>
                <a:spcPct val="110000"/>
              </a:lnSpc>
            </a:pPr>
            <a:r>
              <a:rPr lang="zh-CN" altLang="en-US" dirty="0"/>
              <a:t>多模态、全场景的人机，机机交互界面</a:t>
            </a:r>
            <a:endParaRPr lang="en-US" altLang="zh-CN" dirty="0"/>
          </a:p>
          <a:p>
            <a:pPr marL="808038" lvl="2" indent="-115888">
              <a:lnSpc>
                <a:spcPct val="110000"/>
              </a:lnSpc>
            </a:pPr>
            <a:r>
              <a:rPr lang="zh-CN" altLang="en-US" dirty="0"/>
              <a:t>文本、语音、音乐、图像、视频、</a:t>
            </a:r>
            <a:r>
              <a:rPr lang="en-US" altLang="zh-CN" dirty="0"/>
              <a:t>3D</a:t>
            </a:r>
            <a:r>
              <a:rPr lang="zh-CN" altLang="en-US" dirty="0"/>
              <a:t>内容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dirty="0" err="1"/>
              <a:t>每个人都可以和别人分享自己的体验</a:t>
            </a:r>
            <a:r>
              <a:rPr lang="zh-CN" altLang="en-US" dirty="0"/>
              <a:t>，</a:t>
            </a:r>
            <a:r>
              <a:rPr lang="en-US" altLang="zh-CN" dirty="0"/>
              <a:t>publish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internet/store</a:t>
            </a:r>
          </a:p>
        </p:txBody>
      </p:sp>
    </p:spTree>
    <p:extLst>
      <p:ext uri="{BB962C8B-B14F-4D97-AF65-F5344CB8AC3E}">
        <p14:creationId xmlns:p14="http://schemas.microsoft.com/office/powerpoint/2010/main" val="237710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20D2D-9D85-1217-9EC6-B8926A7B7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E215-30FF-3C2C-90CB-B8F492E1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</a:t>
            </a:r>
            <a:r>
              <a:rPr lang="zh-CN" altLang="en-US" dirty="0"/>
              <a:t>重新定义</a:t>
            </a:r>
            <a:r>
              <a:rPr lang="en-US" altLang="zh-CN" dirty="0"/>
              <a:t>Web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B0A00-2370-4A18-F567-52B7EF94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1.0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Document</a:t>
            </a:r>
            <a:r>
              <a:rPr lang="zh-CN" altLang="en-US" dirty="0"/>
              <a:t>，文本的数字化和互联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内容生产端</a:t>
            </a:r>
            <a:r>
              <a:rPr lang="zh-CN" altLang="en-US" dirty="0"/>
              <a:t>：</a:t>
            </a:r>
            <a:r>
              <a:rPr lang="en-US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海量的文本数字化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dirty="0" err="1"/>
              <a:t>内容</a:t>
            </a:r>
            <a:r>
              <a:rPr lang="zh-CN" altLang="en-US" dirty="0"/>
              <a:t>消费端：</a:t>
            </a:r>
            <a:r>
              <a:rPr lang="en-US" altLang="zh-CN" dirty="0"/>
              <a:t>PC</a:t>
            </a:r>
            <a:r>
              <a:rPr lang="zh-CN" altLang="en-US" dirty="0"/>
              <a:t> 浏览器客户端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内容导航：</a:t>
            </a:r>
            <a:r>
              <a:rPr lang="en-US" altLang="zh-CN" dirty="0"/>
              <a:t>Yahoo</a:t>
            </a:r>
            <a:r>
              <a:rPr lang="zh-CN" altLang="en-US" dirty="0"/>
              <a:t>，</a:t>
            </a:r>
            <a:r>
              <a:rPr lang="en-US" altLang="zh-CN" dirty="0"/>
              <a:t>Google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2.0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r>
              <a:rPr lang="zh-CN" altLang="en-US" dirty="0"/>
              <a:t> </a:t>
            </a:r>
            <a:r>
              <a:rPr lang="en-US" altLang="zh-CN" dirty="0"/>
              <a:t>APIs</a:t>
            </a:r>
            <a:r>
              <a:rPr lang="zh-CN" altLang="en-US" dirty="0"/>
              <a:t>，</a:t>
            </a:r>
            <a:r>
              <a:rPr lang="en-US" altLang="zh-CN" dirty="0"/>
              <a:t>UGC</a:t>
            </a:r>
            <a:r>
              <a:rPr lang="zh-CN" altLang="en-US" dirty="0"/>
              <a:t> 内容社区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dirty="0" err="1"/>
              <a:t>内容</a:t>
            </a:r>
            <a:r>
              <a:rPr lang="zh-CN" altLang="en-US" dirty="0"/>
              <a:t>生产端：手机相机，低成本高质量的硬件</a:t>
            </a:r>
            <a:r>
              <a:rPr lang="en-US" altLang="zh-CN" dirty="0"/>
              <a:t>+</a:t>
            </a:r>
            <a:r>
              <a:rPr lang="zh-CN" altLang="en-US" dirty="0"/>
              <a:t>内容生成模版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dirty="0" err="1"/>
              <a:t>内容</a:t>
            </a:r>
            <a:r>
              <a:rPr lang="zh-CN" altLang="en-US" dirty="0"/>
              <a:t>消费端：</a:t>
            </a:r>
            <a:r>
              <a:rPr lang="en-US" altLang="zh-CN" dirty="0"/>
              <a:t>Super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（微信，</a:t>
            </a:r>
            <a:r>
              <a:rPr lang="en-US" altLang="zh-CN" dirty="0"/>
              <a:t>TikTok</a:t>
            </a:r>
            <a:r>
              <a:rPr lang="zh-CN" altLang="en-US" dirty="0"/>
              <a:t>，</a:t>
            </a:r>
            <a:r>
              <a:rPr lang="en-US" altLang="zh-CN" dirty="0" err="1"/>
              <a:t>Youtube</a:t>
            </a:r>
            <a:r>
              <a:rPr lang="zh-CN" altLang="en-US" dirty="0"/>
              <a:t>，直播）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内容导航：内容社区，社交平台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App</a:t>
            </a:r>
            <a:r>
              <a:rPr lang="zh-CN" altLang="en-US" dirty="0"/>
              <a:t> 是一堆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（搜索、地图、支付、服务）的组合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，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r>
              <a:rPr lang="zh-CN" altLang="en-US" dirty="0"/>
              <a:t> 原本是</a:t>
            </a:r>
            <a:r>
              <a:rPr lang="en-US" altLang="zh-CN" dirty="0"/>
              <a:t>Google</a:t>
            </a:r>
            <a:r>
              <a:rPr lang="zh-CN" altLang="en-US" dirty="0"/>
              <a:t>提出的基于知识图谱的</a:t>
            </a:r>
            <a:r>
              <a:rPr lang="en-US" altLang="zh-CN" dirty="0"/>
              <a:t>semantic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的概念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dirty="0" err="1"/>
              <a:t>内容</a:t>
            </a:r>
            <a:r>
              <a:rPr lang="zh-CN" altLang="en-US" dirty="0"/>
              <a:t>生产端：</a:t>
            </a:r>
            <a:r>
              <a:rPr lang="en-US" altLang="zh-CN" dirty="0"/>
              <a:t>GAI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知识的</a:t>
            </a:r>
            <a:r>
              <a:rPr lang="en-US" altLang="zh-CN" dirty="0"/>
              <a:t>model</a:t>
            </a:r>
            <a:r>
              <a:rPr lang="zh-CN" altLang="en-US" dirty="0"/>
              <a:t>化，个性化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dirty="0" err="1"/>
              <a:t>内容</a:t>
            </a:r>
            <a:r>
              <a:rPr lang="zh-CN" altLang="en-US" dirty="0"/>
              <a:t>消费端：</a:t>
            </a:r>
            <a:r>
              <a:rPr lang="en-US" altLang="zh-CN" dirty="0"/>
              <a:t>GAI</a:t>
            </a:r>
            <a:r>
              <a:rPr lang="zh-CN" altLang="en-US" dirty="0"/>
              <a:t> 浏览器，</a:t>
            </a:r>
            <a:r>
              <a:rPr lang="en-US" altLang="zh-CN" dirty="0"/>
              <a:t>GAI</a:t>
            </a:r>
            <a:r>
              <a:rPr lang="zh-CN" altLang="en-US" dirty="0"/>
              <a:t> 计算机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dirty="0" err="1"/>
              <a:t>内容导航</a:t>
            </a:r>
            <a:r>
              <a:rPr lang="zh-CN" altLang="en-US" dirty="0"/>
              <a:t>：</a:t>
            </a:r>
            <a:r>
              <a:rPr lang="en-US" altLang="zh-CN" dirty="0"/>
              <a:t>Personal</a:t>
            </a:r>
            <a:r>
              <a:rPr lang="zh-CN" altLang="en-US" dirty="0"/>
              <a:t> </a:t>
            </a:r>
            <a:r>
              <a:rPr lang="en-US" altLang="zh-CN" dirty="0"/>
              <a:t>Assistant</a:t>
            </a:r>
            <a:r>
              <a:rPr lang="zh-CN" altLang="en-US" dirty="0"/>
              <a:t>，</a:t>
            </a:r>
            <a:r>
              <a:rPr lang="en-US" altLang="zh-CN" dirty="0"/>
              <a:t>Bot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跨越了业务</a:t>
            </a:r>
            <a:r>
              <a:rPr lang="en-US" altLang="zh-CN" dirty="0"/>
              <a:t>/App</a:t>
            </a:r>
            <a:r>
              <a:rPr lang="zh-CN" altLang="en-US" dirty="0"/>
              <a:t>的边界，改变了</a:t>
            </a:r>
            <a:r>
              <a:rPr lang="en-US" altLang="zh-CN" dirty="0"/>
              <a:t>App</a:t>
            </a:r>
            <a:r>
              <a:rPr lang="zh-CN" altLang="en-US" dirty="0"/>
              <a:t>构建的方式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App</a:t>
            </a:r>
            <a:r>
              <a:rPr lang="zh-CN" altLang="en-US" dirty="0"/>
              <a:t> 成为</a:t>
            </a:r>
            <a:r>
              <a:rPr lang="en-US" altLang="zh-CN" dirty="0"/>
              <a:t>Expert</a:t>
            </a:r>
            <a:r>
              <a:rPr lang="zh-CN" altLang="en-US" dirty="0"/>
              <a:t> </a:t>
            </a:r>
            <a:r>
              <a:rPr lang="en-US" altLang="zh-CN" dirty="0"/>
              <a:t>models/GPTs</a:t>
            </a:r>
            <a:r>
              <a:rPr lang="zh-CN" altLang="en-US" dirty="0"/>
              <a:t>，通过</a:t>
            </a:r>
            <a:r>
              <a:rPr lang="en-US" altLang="zh-CN" dirty="0" err="1"/>
              <a:t>MoE</a:t>
            </a:r>
            <a:r>
              <a:rPr lang="zh-CN" altLang="en-US" dirty="0"/>
              <a:t> 方式集成在一起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259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AA634-5073-8628-D43A-5730D4415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E066-9A2A-8F89-3E56-38571CEF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基于公开测评标准</a:t>
            </a:r>
            <a:r>
              <a:rPr lang="zh-CN" altLang="en-US" sz="2800" dirty="0"/>
              <a:t>，</a:t>
            </a:r>
            <a:r>
              <a:rPr lang="en-US" altLang="zh-CN" sz="2800" dirty="0"/>
              <a:t>Mistral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MoE</a:t>
            </a:r>
            <a:r>
              <a:rPr lang="zh-CN" altLang="en-US" sz="2800" dirty="0"/>
              <a:t>开源模型已经达到</a:t>
            </a:r>
            <a:r>
              <a:rPr lang="en-US" altLang="zh-CN" sz="2800" dirty="0"/>
              <a:t>GTP3.5</a:t>
            </a:r>
            <a:r>
              <a:rPr lang="zh-CN" altLang="en-US" sz="2800" dirty="0"/>
              <a:t>水平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52C61-8078-EE70-942D-E2C14CBF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9" y="2114631"/>
            <a:ext cx="6422334" cy="2424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84C82-DC8C-1EBA-E30A-6E9A8F40DA7E}"/>
              </a:ext>
            </a:extLst>
          </p:cNvPr>
          <p:cNvSpPr txBox="1"/>
          <p:nvPr/>
        </p:nvSpPr>
        <p:spPr>
          <a:xfrm>
            <a:off x="269220" y="1690688"/>
            <a:ext cx="6574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UC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Berkeley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的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Chat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Arena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使用人工投票来评估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LLM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性能，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200K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用户的投票结果显示</a:t>
            </a:r>
            <a:r>
              <a:rPr lang="en-US" altLang="zh-CN" sz="1400" b="0" i="0" dirty="0" err="1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Mixtral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8</a:t>
            </a:r>
            <a:r>
              <a:rPr lang="en-US" altLang="zh-CN" sz="1400" dirty="0">
                <a:solidFill>
                  <a:srgbClr val="374151"/>
                </a:solidFill>
                <a:latin typeface="Source Sans Pro" panose="020B0503030403020204" pitchFamily="34" charset="0"/>
              </a:rPr>
              <a:t>x7B</a:t>
            </a:r>
            <a:r>
              <a:rPr lang="zh-CN" altLang="en-US" sz="1400" dirty="0">
                <a:solidFill>
                  <a:srgbClr val="374151"/>
                </a:solidFill>
                <a:latin typeface="Source Sans Pro" panose="020B0503030403020204" pitchFamily="34" charset="0"/>
              </a:rPr>
              <a:t>性能接近</a:t>
            </a:r>
            <a:r>
              <a:rPr lang="en-US" altLang="zh-CN" sz="1400" dirty="0">
                <a:solidFill>
                  <a:srgbClr val="374151"/>
                </a:solidFill>
                <a:latin typeface="Source Sans Pro" panose="020B0503030403020204" pitchFamily="34" charset="0"/>
              </a:rPr>
              <a:t>GTP4</a:t>
            </a:r>
            <a:endParaRPr lang="en-US" sz="1400" b="0" i="0" dirty="0">
              <a:solidFill>
                <a:srgbClr val="374151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67CBD-CB8A-D06D-FC3C-95FEF412A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849" y="2114631"/>
            <a:ext cx="4626050" cy="22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E0DA45-50E7-15F3-F9A6-A33319208CA5}"/>
              </a:ext>
            </a:extLst>
          </p:cNvPr>
          <p:cNvSpPr txBox="1"/>
          <p:nvPr/>
        </p:nvSpPr>
        <p:spPr>
          <a:xfrm>
            <a:off x="7217250" y="1690688"/>
            <a:ext cx="4811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400" b="0" i="0" dirty="0" err="1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Mixtral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MoE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 8x7B </a:t>
            </a:r>
            <a:r>
              <a:rPr lang="en-US" sz="1400" dirty="0">
                <a:solidFill>
                  <a:srgbClr val="374151"/>
                </a:solidFill>
                <a:latin typeface="Source Sans Pro" panose="020B0503030403020204" pitchFamily="34" charset="0"/>
              </a:rPr>
              <a:t>性能测试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超过GTP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3.5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 和 </a:t>
            </a:r>
            <a:r>
              <a:rPr lang="en-US" altLang="zh-CN" sz="1400" b="0" i="0" dirty="0" err="1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LLaMa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70B</a:t>
            </a:r>
            <a:endParaRPr lang="en-US" sz="1400" b="0" i="0" dirty="0">
              <a:solidFill>
                <a:srgbClr val="374151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63FFBA-926A-6D71-BB8C-7E20F7F0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49" y="4538645"/>
            <a:ext cx="3771808" cy="24247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743E4B-3A0C-424A-50B8-F70F2169EA30}"/>
              </a:ext>
            </a:extLst>
          </p:cNvPr>
          <p:cNvSpPr txBox="1"/>
          <p:nvPr/>
        </p:nvSpPr>
        <p:spPr>
          <a:xfrm>
            <a:off x="3733099" y="5305811"/>
            <a:ext cx="9286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b="0" i="0" dirty="0" err="1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开源模型的综合能力提升很快</a:t>
            </a:r>
            <a:r>
              <a:rPr lang="zh-CN" altLang="en-US" sz="12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，接近人类水平</a:t>
            </a:r>
            <a:r>
              <a:rPr lang="en-US" altLang="zh-CN" sz="12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(GTP4)</a:t>
            </a:r>
          </a:p>
          <a:p>
            <a:pPr algn="ctr" rtl="0"/>
            <a:endParaRPr lang="en-US" sz="1200" dirty="0">
              <a:solidFill>
                <a:srgbClr val="374151"/>
              </a:solidFill>
              <a:latin typeface="Source Sans Pro" panose="020B0503030403020204" pitchFamily="34" charset="0"/>
            </a:endParaRPr>
          </a:p>
          <a:p>
            <a:pPr algn="ctr" rtl="0"/>
            <a:endParaRPr lang="en-US" sz="1200" b="0" i="0" dirty="0">
              <a:solidFill>
                <a:srgbClr val="374151"/>
              </a:solidFill>
              <a:effectLst/>
              <a:latin typeface="Source Sans Pro" panose="020B0503030403020204" pitchFamily="34" charset="0"/>
            </a:endParaRPr>
          </a:p>
          <a:p>
            <a:pPr algn="ctr" rtl="0"/>
            <a:endParaRPr lang="en-US" sz="1200" b="0" i="0" dirty="0">
              <a:solidFill>
                <a:srgbClr val="374151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3EBE3-0EE2-771E-D024-D5EA96730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753" y="4782250"/>
            <a:ext cx="4883973" cy="2181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3BC997-97BC-8108-2BAE-9FDA28FFA465}"/>
              </a:ext>
            </a:extLst>
          </p:cNvPr>
          <p:cNvSpPr txBox="1"/>
          <p:nvPr/>
        </p:nvSpPr>
        <p:spPr>
          <a:xfrm>
            <a:off x="2905666" y="5028812"/>
            <a:ext cx="827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374151"/>
                </a:solidFill>
                <a:effectLst/>
                <a:latin typeface="Tenorite" pitchFamily="2" charset="0"/>
              </a:rPr>
              <a:t>GTP4</a:t>
            </a:r>
            <a:endParaRPr lang="en-US" sz="1200" dirty="0">
              <a:latin typeface="Tenorite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67F01-4005-2609-D88C-8FBCA271B4F1}"/>
              </a:ext>
            </a:extLst>
          </p:cNvPr>
          <p:cNvSpPr txBox="1"/>
          <p:nvPr/>
        </p:nvSpPr>
        <p:spPr>
          <a:xfrm>
            <a:off x="5839116" y="5167311"/>
            <a:ext cx="9286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b="0" i="0" dirty="0" err="1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Mixtral</a:t>
            </a:r>
            <a:r>
              <a:rPr lang="zh-CN" altLang="en-US" sz="12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sz="12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7</a:t>
            </a:r>
            <a:r>
              <a:rPr lang="en-US" altLang="zh-CN" sz="1200" dirty="0">
                <a:solidFill>
                  <a:srgbClr val="374151"/>
                </a:solidFill>
                <a:latin typeface="Source Sans Pro" panose="020B0503030403020204" pitchFamily="34" charset="0"/>
              </a:rPr>
              <a:t>x8B</a:t>
            </a:r>
            <a:r>
              <a:rPr lang="zh-CN" altLang="en-US" sz="1200" dirty="0">
                <a:solidFill>
                  <a:srgbClr val="374151"/>
                </a:solidFill>
                <a:latin typeface="Source Sans Pro" panose="020B0503030403020204" pitchFamily="34" charset="0"/>
              </a:rPr>
              <a:t> 底座模型和</a:t>
            </a:r>
            <a:r>
              <a:rPr lang="en-US" altLang="zh-CN" sz="1200" dirty="0">
                <a:solidFill>
                  <a:srgbClr val="374151"/>
                </a:solidFill>
                <a:latin typeface="Source Sans Pro" panose="020B0503030403020204" pitchFamily="34" charset="0"/>
              </a:rPr>
              <a:t>GTP4</a:t>
            </a:r>
            <a:r>
              <a:rPr lang="zh-CN" altLang="en-US" sz="1200" dirty="0">
                <a:solidFill>
                  <a:srgbClr val="374151"/>
                </a:solidFill>
                <a:latin typeface="Source Sans Pro" panose="020B0503030403020204" pitchFamily="34" charset="0"/>
              </a:rPr>
              <a:t>的差距越来越小</a:t>
            </a:r>
            <a:endParaRPr lang="en-US" sz="1200" b="0" i="0" dirty="0">
              <a:solidFill>
                <a:srgbClr val="374151"/>
              </a:solidFill>
              <a:effectLst/>
              <a:latin typeface="Source Sans Pro" panose="020B0503030403020204" pitchFamily="34" charset="0"/>
            </a:endParaRPr>
          </a:p>
          <a:p>
            <a:pPr algn="ctr" rtl="0"/>
            <a:endParaRPr lang="en-US" sz="1200" b="0" i="0" dirty="0">
              <a:solidFill>
                <a:srgbClr val="374151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0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A30E-6E8B-ADF3-9C30-C62E4217C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F5A8-CCD0-B681-0669-715C3B40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 err="1"/>
              <a:t>Mixtral</a:t>
            </a:r>
            <a:r>
              <a:rPr lang="zh-CN" altLang="en-US" sz="2400" dirty="0"/>
              <a:t> </a:t>
            </a:r>
            <a:r>
              <a:rPr lang="en-US" altLang="zh-CN" sz="2400" dirty="0" err="1"/>
              <a:t>MoE</a:t>
            </a:r>
            <a:r>
              <a:rPr lang="zh-CN" altLang="en-US" sz="2400" dirty="0"/>
              <a:t> 底座模型的模型生态，不断提升在各评测指标的分数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522793-5F77-5012-0AC0-E82BD698C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87" y="2671295"/>
            <a:ext cx="5025855" cy="256458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CFD568-2E1D-FF6F-3E9F-7C693012243F}"/>
              </a:ext>
            </a:extLst>
          </p:cNvPr>
          <p:cNvGraphicFramePr>
            <a:graphicFrameLocks noGrp="1"/>
          </p:cNvGraphicFramePr>
          <p:nvPr/>
        </p:nvGraphicFramePr>
        <p:xfrm>
          <a:off x="5498927" y="1924430"/>
          <a:ext cx="6400800" cy="46893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2023603828"/>
                    </a:ext>
                  </a:extLst>
                </a:gridCol>
                <a:gridCol w="5326460">
                  <a:extLst>
                    <a:ext uri="{9D8B030D-6E8A-4147-A177-3AD203B41FA5}">
                      <a16:colId xmlns:a16="http://schemas.microsoft.com/office/drawing/2014/main" val="3227774804"/>
                    </a:ext>
                  </a:extLst>
                </a:gridCol>
              </a:tblGrid>
              <a:tr h="3043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0" dirty="0">
                          <a:effectLst/>
                        </a:rPr>
                        <a:t>微调技术</a:t>
                      </a:r>
                      <a:endParaRPr lang="zh-CN" altLang="en-US" sz="1050" b="0" i="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0" dirty="0">
                          <a:effectLst/>
                        </a:rPr>
                        <a:t>描述</a:t>
                      </a:r>
                      <a:endParaRPr lang="zh-CN" altLang="en-US" sz="1050" b="0" i="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059244"/>
                  </a:ext>
                </a:extLst>
              </a:tr>
              <a:tr h="437454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050" b="0">
                          <a:effectLst/>
                        </a:rPr>
                        <a:t>聊天基础微调</a:t>
                      </a:r>
                      <a:endParaRPr lang="zh-CN" altLang="en-US" sz="1050" b="0" i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050" b="0" dirty="0">
                          <a:effectLst/>
                        </a:rPr>
                        <a:t>- </a:t>
                      </a:r>
                      <a:r>
                        <a:rPr lang="zh-CN" altLang="en-US" sz="1050" b="0" dirty="0">
                          <a:effectLst/>
                        </a:rPr>
                        <a:t>在多轮对话样式的数据上训练，提高模型的聊天和对话能力。模型学习在对话中预测下一个词。</a:t>
                      </a:r>
                      <a:endParaRPr lang="zh-CN" altLang="en-US" sz="1050" b="0" i="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2801429003"/>
                  </a:ext>
                </a:extLst>
              </a:tr>
              <a:tr h="601797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050" b="0">
                          <a:effectLst/>
                        </a:rPr>
                        <a:t>指令微调 </a:t>
                      </a:r>
                      <a:r>
                        <a:rPr lang="en-US" altLang="zh-CN" sz="1050" b="0">
                          <a:effectLst/>
                        </a:rPr>
                        <a:t>(</a:t>
                      </a:r>
                      <a:r>
                        <a:rPr lang="en-US" sz="1050" b="0">
                          <a:effectLst/>
                        </a:rPr>
                        <a:t>IFT)</a:t>
                      </a:r>
                      <a:endParaRPr lang="en-US" sz="1050" b="0" i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050" b="0" dirty="0">
                          <a:effectLst/>
                        </a:rPr>
                        <a:t>- </a:t>
                      </a:r>
                      <a:r>
                        <a:rPr lang="zh-CN" altLang="en-US" sz="1050" b="0" dirty="0">
                          <a:effectLst/>
                        </a:rPr>
                        <a:t>使用包含查询样式提示和答案的数据集。教授模型如何遵循具体指令，提高对直接查询的理解和响应能力。常使用其他</a:t>
                      </a:r>
                      <a:r>
                        <a:rPr lang="en-US" sz="1050" b="0" dirty="0">
                          <a:effectLst/>
                        </a:rPr>
                        <a:t>LLM</a:t>
                      </a:r>
                      <a:r>
                        <a:rPr lang="zh-CN" altLang="en-US" sz="1050" b="0" dirty="0">
                          <a:effectLst/>
                        </a:rPr>
                        <a:t>生成的大规模合成数据集。</a:t>
                      </a:r>
                      <a:endParaRPr lang="zh-CN" altLang="en-US" sz="1050" b="0" i="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3589776127"/>
                  </a:ext>
                </a:extLst>
              </a:tr>
              <a:tr h="601797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050" b="0">
                          <a:effectLst/>
                        </a:rPr>
                        <a:t>基于人类反馈的强化学习 </a:t>
                      </a:r>
                      <a:r>
                        <a:rPr lang="en-US" altLang="zh-CN" sz="1050" b="0">
                          <a:effectLst/>
                        </a:rPr>
                        <a:t>(</a:t>
                      </a:r>
                      <a:r>
                        <a:rPr lang="en-US" sz="1050" b="0">
                          <a:effectLst/>
                        </a:rPr>
                        <a:t>RLHF)</a:t>
                      </a:r>
                      <a:endParaRPr lang="en-US" sz="1050" b="0" i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050" b="0" dirty="0">
                          <a:effectLst/>
                        </a:rPr>
                        <a:t>- </a:t>
                      </a:r>
                      <a:r>
                        <a:rPr lang="zh-CN" altLang="en-US" sz="1050" b="0" dirty="0">
                          <a:effectLst/>
                        </a:rPr>
                        <a:t>将模型输出与人类偏好对齐。包括生成多个答案、人类评级这些答案，然后使用评级训练偏好模型。偏好模型随后用于使用强化学习微调语言模型。</a:t>
                      </a:r>
                      <a:endParaRPr lang="zh-CN" altLang="en-US" sz="1050" b="0" i="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1214340562"/>
                  </a:ext>
                </a:extLst>
              </a:tr>
              <a:tr h="501114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050" b="0">
                          <a:effectLst/>
                        </a:rPr>
                        <a:t>基于</a:t>
                      </a:r>
                      <a:r>
                        <a:rPr lang="en-US" sz="1050" b="0">
                          <a:effectLst/>
                        </a:rPr>
                        <a:t>AI</a:t>
                      </a:r>
                      <a:r>
                        <a:rPr lang="zh-CN" altLang="en-US" sz="1050" b="0">
                          <a:effectLst/>
                        </a:rPr>
                        <a:t>反馈的强化学习 </a:t>
                      </a:r>
                      <a:r>
                        <a:rPr lang="en-US" altLang="zh-CN" sz="1050" b="0">
                          <a:effectLst/>
                        </a:rPr>
                        <a:t>(</a:t>
                      </a:r>
                      <a:r>
                        <a:rPr lang="en-US" sz="1050" b="0">
                          <a:effectLst/>
                        </a:rPr>
                        <a:t>RLAIF)</a:t>
                      </a:r>
                      <a:endParaRPr lang="en-US" sz="1050" b="0" i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50" b="0">
                          <a:effectLst/>
                        </a:rPr>
                        <a:t>- RLHF</a:t>
                      </a:r>
                      <a:r>
                        <a:rPr lang="zh-CN" altLang="en-US" sz="1050" b="0">
                          <a:effectLst/>
                        </a:rPr>
                        <a:t>的变体，使用高质量</a:t>
                      </a:r>
                      <a:r>
                        <a:rPr lang="en-US" sz="1050" b="0">
                          <a:effectLst/>
                        </a:rPr>
                        <a:t>LLM</a:t>
                      </a:r>
                      <a:r>
                        <a:rPr lang="zh-CN" altLang="en-US" sz="1050" b="0">
                          <a:effectLst/>
                        </a:rPr>
                        <a:t>而非人类来对模型输出进行排名。</a:t>
                      </a:r>
                      <a:endParaRPr lang="zh-CN" altLang="en-US" sz="1050" b="0" i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3060441586"/>
                  </a:ext>
                </a:extLst>
              </a:tr>
              <a:tr h="437454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050" b="0">
                          <a:effectLst/>
                        </a:rPr>
                        <a:t>直接偏好优化 </a:t>
                      </a:r>
                      <a:r>
                        <a:rPr lang="en-US" altLang="zh-CN" sz="1050" b="0">
                          <a:effectLst/>
                        </a:rPr>
                        <a:t>(</a:t>
                      </a:r>
                      <a:r>
                        <a:rPr lang="en-US" sz="1050" b="0">
                          <a:effectLst/>
                        </a:rPr>
                        <a:t>DPO)</a:t>
                      </a:r>
                      <a:endParaRPr lang="en-US" sz="1050" b="0" i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050" b="0" dirty="0">
                          <a:effectLst/>
                        </a:rPr>
                        <a:t>- </a:t>
                      </a:r>
                      <a:r>
                        <a:rPr lang="zh-CN" altLang="en-US" sz="1050" b="0" dirty="0">
                          <a:effectLst/>
                        </a:rPr>
                        <a:t>类似于</a:t>
                      </a:r>
                      <a:r>
                        <a:rPr lang="en-US" sz="1050" b="0" dirty="0">
                          <a:effectLst/>
                        </a:rPr>
                        <a:t>RLHF，</a:t>
                      </a:r>
                      <a:r>
                        <a:rPr lang="zh-CN" altLang="en-US" sz="1050" b="0" dirty="0">
                          <a:effectLst/>
                        </a:rPr>
                        <a:t>但不需要单独的偏好模型。直接使用人类或</a:t>
                      </a:r>
                      <a:r>
                        <a:rPr lang="en-US" sz="1050" b="0" dirty="0">
                          <a:effectLst/>
                        </a:rPr>
                        <a:t>AI</a:t>
                      </a:r>
                      <a:r>
                        <a:rPr lang="zh-CN" altLang="en-US" sz="1050" b="0" dirty="0">
                          <a:effectLst/>
                        </a:rPr>
                        <a:t>生成的排名数据更新模型，简化优化过程。</a:t>
                      </a:r>
                      <a:endParaRPr lang="zh-CN" altLang="en-US" sz="1050" b="0" i="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1954779165"/>
                  </a:ext>
                </a:extLst>
              </a:tr>
              <a:tr h="601797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050" b="0" dirty="0">
                          <a:effectLst/>
                        </a:rPr>
                        <a:t>参数高效微调 </a:t>
                      </a:r>
                      <a:r>
                        <a:rPr lang="en-US" altLang="zh-CN" sz="1050" b="0" dirty="0">
                          <a:effectLst/>
                        </a:rPr>
                        <a:t>(</a:t>
                      </a:r>
                      <a:r>
                        <a:rPr lang="en-US" sz="1050" b="0" dirty="0">
                          <a:effectLst/>
                        </a:rPr>
                        <a:t>PEFT)</a:t>
                      </a:r>
                      <a:endParaRPr lang="en-US" sz="1050" b="0" i="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050" b="0" dirty="0">
                          <a:effectLst/>
                        </a:rPr>
                        <a:t>- </a:t>
                      </a:r>
                      <a:r>
                        <a:rPr lang="zh-CN" altLang="en-US" sz="1050" b="0" dirty="0">
                          <a:effectLst/>
                        </a:rPr>
                        <a:t>在冻结的预训练模型上添加轻量级适配器。只微调适配器权重，需要的内存和计算资源更少。适用于不需要加载和训练整个大型模型的个性化微调。</a:t>
                      </a:r>
                      <a:endParaRPr lang="zh-CN" altLang="en-US" sz="1050" b="0" i="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3485149678"/>
                  </a:ext>
                </a:extLst>
              </a:tr>
              <a:tr h="601797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050" b="0" dirty="0">
                          <a:effectLst/>
                        </a:rPr>
                        <a:t>模型合并</a:t>
                      </a:r>
                      <a:endParaRPr lang="zh-CN" altLang="en-US" sz="1050" b="0" i="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050" b="0" dirty="0">
                          <a:effectLst/>
                        </a:rPr>
                        <a:t>- </a:t>
                      </a:r>
                      <a:r>
                        <a:rPr lang="zh-CN" altLang="en-US" sz="1050" b="0" dirty="0">
                          <a:effectLst/>
                        </a:rPr>
                        <a:t>将不同模型的权重融合为单一模型，旨在整合每个模型的优势。方法从简单的模型共有架构参数平均到更复杂的组合（如加权平均或考虑模型间参数干扰）。</a:t>
                      </a:r>
                      <a:endParaRPr lang="zh-CN" altLang="en-US" sz="1050" b="0" i="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3390078297"/>
                  </a:ext>
                </a:extLst>
              </a:tr>
              <a:tr h="601797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050" b="0" dirty="0">
                          <a:effectLst/>
                        </a:rPr>
                        <a:t>量化</a:t>
                      </a:r>
                      <a:endParaRPr lang="zh-CN" altLang="en-US" sz="1050" b="0" i="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050" b="0" dirty="0">
                          <a:effectLst/>
                        </a:rPr>
                        <a:t>- </a:t>
                      </a:r>
                      <a:r>
                        <a:rPr lang="zh-CN" altLang="en-US" sz="1050" b="0" dirty="0">
                          <a:effectLst/>
                        </a:rPr>
                        <a:t>通过改变参数的精度来减少模型大小。有助于在内存有限的硬件上部署大型模型，尽管可能会轻微降低性能。</a:t>
                      </a:r>
                      <a:endParaRPr lang="zh-CN" altLang="en-US" sz="1050" b="0" i="0" dirty="0">
                        <a:effectLst/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 marL="29601" marR="29601" marT="14800" marB="14800" anchor="ctr"/>
                </a:tc>
                <a:extLst>
                  <a:ext uri="{0D108BD9-81ED-4DB2-BD59-A6C34878D82A}">
                    <a16:rowId xmlns:a16="http://schemas.microsoft.com/office/drawing/2014/main" val="17135644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E9A2E8-FCC7-B662-EE36-C8A7E050C3BB}"/>
              </a:ext>
            </a:extLst>
          </p:cNvPr>
          <p:cNvSpPr txBox="1"/>
          <p:nvPr/>
        </p:nvSpPr>
        <p:spPr>
          <a:xfrm>
            <a:off x="292273" y="1857826"/>
            <a:ext cx="4693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</a:t>
            </a:r>
            <a:r>
              <a:rPr lang="en-US" altLang="zh-CN" sz="16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Mistral</a:t>
            </a:r>
            <a:r>
              <a:rPr lang="zh-CN" altLang="en-US" sz="16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x8B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底座的微调模型几乎霸榜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HF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LLM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Leaderboard</a:t>
            </a:r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23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0CBC9-63EE-5E38-F57E-B0833FB78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D2FE3F3-0598-5573-F1B2-39983B6A41DD}"/>
              </a:ext>
            </a:extLst>
          </p:cNvPr>
          <p:cNvCxnSpPr>
            <a:stCxn id="50" idx="2"/>
            <a:endCxn id="56" idx="0"/>
          </p:cNvCxnSpPr>
          <p:nvPr/>
        </p:nvCxnSpPr>
        <p:spPr>
          <a:xfrm>
            <a:off x="4837384" y="4082653"/>
            <a:ext cx="0" cy="77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C03E26-1DB4-D1B2-5B31-0383488E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GAI</a:t>
            </a:r>
            <a:r>
              <a:rPr lang="zh-CN" altLang="en-US" dirty="0"/>
              <a:t> </a:t>
            </a:r>
            <a:r>
              <a:rPr lang="en-US" altLang="zh-CN" dirty="0"/>
              <a:t>Ecosystem</a:t>
            </a:r>
            <a:r>
              <a:rPr lang="zh-CN" altLang="en-US" dirty="0"/>
              <a:t> </a:t>
            </a:r>
            <a:r>
              <a:rPr lang="en-US" altLang="zh-CN" dirty="0"/>
              <a:t>Landscape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12869F-FD11-50D1-AAE7-D99E1B9DBC81}"/>
              </a:ext>
            </a:extLst>
          </p:cNvPr>
          <p:cNvGrpSpPr/>
          <p:nvPr/>
        </p:nvGrpSpPr>
        <p:grpSpPr>
          <a:xfrm>
            <a:off x="794656" y="4463143"/>
            <a:ext cx="2968342" cy="1768476"/>
            <a:chOff x="1981198" y="4751164"/>
            <a:chExt cx="2968342" cy="1768476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01712F7-75C4-C479-A1A3-7DD46A4A1F63}"/>
                </a:ext>
              </a:extLst>
            </p:cNvPr>
            <p:cNvSpPr/>
            <p:nvPr/>
          </p:nvSpPr>
          <p:spPr>
            <a:xfrm>
              <a:off x="1981199" y="6103083"/>
              <a:ext cx="2959956" cy="41655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enorite" pitchFamily="2" charset="0"/>
                </a:rPr>
                <a:t>Cloud</a:t>
              </a:r>
              <a:r>
                <a:rPr lang="zh-CN" altLang="en-US" sz="1400" dirty="0">
                  <a:latin typeface="Tenorite" pitchFamily="2" charset="0"/>
                </a:rPr>
                <a:t> </a:t>
              </a:r>
              <a:r>
                <a:rPr lang="en-US" altLang="zh-CN" sz="1400" dirty="0">
                  <a:latin typeface="Tenorite" pitchFamily="2" charset="0"/>
                </a:rPr>
                <a:t>GPU/</a:t>
              </a:r>
              <a:r>
                <a:rPr lang="en-US" sz="1400" dirty="0">
                  <a:latin typeface="Tenorite" pitchFamily="2" charset="0"/>
                </a:rPr>
                <a:t>NPU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EE92D6C-E5F7-33BB-29CB-979EA7B94BEA}"/>
                </a:ext>
              </a:extLst>
            </p:cNvPr>
            <p:cNvSpPr/>
            <p:nvPr/>
          </p:nvSpPr>
          <p:spPr>
            <a:xfrm>
              <a:off x="1981199" y="5652444"/>
              <a:ext cx="2959956" cy="41655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latin typeface="Tenorite" pitchFamily="2" charset="0"/>
                </a:rPr>
                <a:t>OminiX</a:t>
              </a:r>
              <a:r>
                <a:rPr lang="zh-CN" altLang="en-US" sz="1400" dirty="0">
                  <a:latin typeface="Tenorite" pitchFamily="2" charset="0"/>
                </a:rPr>
                <a:t> </a:t>
              </a:r>
              <a:r>
                <a:rPr lang="en-US" altLang="zh-CN" sz="1400" dirty="0">
                  <a:latin typeface="Tenorite" pitchFamily="2" charset="0"/>
                </a:rPr>
                <a:t>GAI</a:t>
              </a:r>
              <a:r>
                <a:rPr lang="zh-CN" altLang="en-US" sz="1400" dirty="0">
                  <a:latin typeface="Tenorite" pitchFamily="2" charset="0"/>
                </a:rPr>
                <a:t> </a:t>
              </a:r>
              <a:r>
                <a:rPr lang="en-US" altLang="zh-CN" sz="1400" dirty="0">
                  <a:latin typeface="Tenorite" pitchFamily="2" charset="0"/>
                </a:rPr>
                <a:t>Kernel</a:t>
              </a:r>
              <a:endParaRPr lang="en-US" sz="1400" dirty="0">
                <a:latin typeface="Tenorite" pitchFamily="2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440B121-22C6-7B69-7A16-6579D42053A2}"/>
                </a:ext>
              </a:extLst>
            </p:cNvPr>
            <p:cNvSpPr/>
            <p:nvPr/>
          </p:nvSpPr>
          <p:spPr>
            <a:xfrm>
              <a:off x="1981199" y="4751164"/>
              <a:ext cx="2968341" cy="41655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latin typeface="Tenorite" pitchFamily="2" charset="0"/>
                </a:rPr>
                <a:t>Fundation</a:t>
              </a:r>
              <a:r>
                <a:rPr lang="zh-CN" altLang="en-US" sz="1400" dirty="0">
                  <a:latin typeface="Tenorite" pitchFamily="2" charset="0"/>
                </a:rPr>
                <a:t> </a:t>
              </a:r>
              <a:r>
                <a:rPr lang="en-US" altLang="zh-CN" sz="1400" dirty="0">
                  <a:latin typeface="Tenorite" pitchFamily="2" charset="0"/>
                </a:rPr>
                <a:t>Model</a:t>
              </a:r>
              <a:endParaRPr lang="en-US" sz="1400" dirty="0">
                <a:latin typeface="Tenorite" pitchFamily="2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5FBFFB7-0752-4AAC-F468-78FA338AB922}"/>
                </a:ext>
              </a:extLst>
            </p:cNvPr>
            <p:cNvGrpSpPr/>
            <p:nvPr/>
          </p:nvGrpSpPr>
          <p:grpSpPr>
            <a:xfrm>
              <a:off x="1981198" y="5201804"/>
              <a:ext cx="2959956" cy="416557"/>
              <a:chOff x="2438400" y="5167312"/>
              <a:chExt cx="3940629" cy="418999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C00F8A1-61D6-ECB1-A3F1-DFE72CF73E67}"/>
                  </a:ext>
                </a:extLst>
              </p:cNvPr>
              <p:cNvSpPr/>
              <p:nvPr/>
            </p:nvSpPr>
            <p:spPr>
              <a:xfrm>
                <a:off x="4452257" y="5167312"/>
                <a:ext cx="1926772" cy="41899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enorite" pitchFamily="2" charset="0"/>
                  </a:rPr>
                  <a:t>GPT</a:t>
                </a:r>
                <a:r>
                  <a:rPr lang="zh-CN" altLang="en-US" sz="1400" dirty="0">
                    <a:latin typeface="Tenorite" pitchFamily="2" charset="0"/>
                  </a:rPr>
                  <a:t> </a:t>
                </a:r>
                <a:r>
                  <a:rPr lang="en-US" altLang="zh-CN" sz="1400" dirty="0">
                    <a:latin typeface="Tenorite" pitchFamily="2" charset="0"/>
                  </a:rPr>
                  <a:t>Training</a:t>
                </a:r>
                <a:endParaRPr lang="en-US" sz="1400" dirty="0">
                  <a:latin typeface="Tenorite" pitchFamily="2" charset="0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E94D7B3D-1293-CC12-1E32-B6DDBDB9EF93}"/>
                  </a:ext>
                </a:extLst>
              </p:cNvPr>
              <p:cNvSpPr/>
              <p:nvPr/>
            </p:nvSpPr>
            <p:spPr>
              <a:xfrm>
                <a:off x="2438400" y="5167312"/>
                <a:ext cx="1926772" cy="41899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enorite" pitchFamily="2" charset="0"/>
                  </a:rPr>
                  <a:t>Instruct</a:t>
                </a:r>
                <a:r>
                  <a:rPr lang="zh-CN" altLang="en-US" sz="1400" dirty="0">
                    <a:latin typeface="Tenorite" pitchFamily="2" charset="0"/>
                  </a:rPr>
                  <a:t> </a:t>
                </a:r>
                <a:r>
                  <a:rPr lang="en-US" altLang="zh-CN" sz="1400" dirty="0">
                    <a:latin typeface="Tenorite" pitchFamily="2" charset="0"/>
                  </a:rPr>
                  <a:t>Training</a:t>
                </a:r>
                <a:endParaRPr lang="en-US" sz="1400" dirty="0">
                  <a:latin typeface="Tenorite" pitchFamily="2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DFE29B-D0FC-3D69-8889-B7B95EC70AE6}"/>
              </a:ext>
            </a:extLst>
          </p:cNvPr>
          <p:cNvGrpSpPr/>
          <p:nvPr/>
        </p:nvGrpSpPr>
        <p:grpSpPr>
          <a:xfrm>
            <a:off x="794656" y="2248350"/>
            <a:ext cx="2968341" cy="2100943"/>
            <a:chOff x="1213757" y="1772449"/>
            <a:chExt cx="2242458" cy="3213208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A0F7B50-9F4A-FAD8-B782-5363916F0286}"/>
                </a:ext>
              </a:extLst>
            </p:cNvPr>
            <p:cNvSpPr/>
            <p:nvPr/>
          </p:nvSpPr>
          <p:spPr>
            <a:xfrm>
              <a:off x="1213757" y="1772449"/>
              <a:ext cx="2242458" cy="32132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enorite" pitchFamily="2" charset="0"/>
                </a:rPr>
                <a:t>Derived</a:t>
              </a:r>
              <a:r>
                <a:rPr lang="zh-CN" altLang="en-US" sz="1400" dirty="0">
                  <a:solidFill>
                    <a:schemeClr val="tx1"/>
                  </a:solidFill>
                  <a:latin typeface="Tenorite" pitchFamily="2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enorite" pitchFamily="2" charset="0"/>
                </a:rPr>
                <a:t>Models</a:t>
              </a:r>
              <a:endParaRPr lang="en-US" sz="1400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11FEBF6-E5B0-8429-B9AD-AFFEDD1D9D04}"/>
                </a:ext>
              </a:extLst>
            </p:cNvPr>
            <p:cNvGrpSpPr/>
            <p:nvPr/>
          </p:nvGrpSpPr>
          <p:grpSpPr>
            <a:xfrm>
              <a:off x="1567544" y="2548127"/>
              <a:ext cx="1534885" cy="2187160"/>
              <a:chOff x="1240972" y="2940011"/>
              <a:chExt cx="1948542" cy="2544559"/>
            </a:xfrm>
            <a:solidFill>
              <a:srgbClr val="0070C0"/>
            </a:solidFill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437605A-B241-695B-DD77-9D6885B2B7F0}"/>
                  </a:ext>
                </a:extLst>
              </p:cNvPr>
              <p:cNvGrpSpPr/>
              <p:nvPr/>
            </p:nvGrpSpPr>
            <p:grpSpPr>
              <a:xfrm>
                <a:off x="1240972" y="4237241"/>
                <a:ext cx="1948542" cy="1247329"/>
                <a:chOff x="1240972" y="4237241"/>
                <a:chExt cx="3788228" cy="1247329"/>
              </a:xfrm>
              <a:grpFill/>
            </p:grpSpPr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6332D4A0-B745-EC9D-ACA7-D90CC0CA0487}"/>
                    </a:ext>
                  </a:extLst>
                </p:cNvPr>
                <p:cNvSpPr/>
                <p:nvPr/>
              </p:nvSpPr>
              <p:spPr>
                <a:xfrm>
                  <a:off x="1240972" y="4885856"/>
                  <a:ext cx="3788228" cy="598714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Tenorite" pitchFamily="2" charset="0"/>
                    </a:rPr>
                    <a:t>Incremental</a:t>
                  </a:r>
                  <a:r>
                    <a:rPr lang="zh-CN" altLang="en-US" sz="1200" dirty="0">
                      <a:latin typeface="Tenorite" pitchFamily="2" charset="0"/>
                    </a:rPr>
                    <a:t> </a:t>
                  </a:r>
                  <a:r>
                    <a:rPr lang="en-US" altLang="zh-CN" sz="1200" dirty="0">
                      <a:latin typeface="Tenorite" pitchFamily="2" charset="0"/>
                    </a:rPr>
                    <a:t>Training</a:t>
                  </a:r>
                  <a:endParaRPr lang="en-US" sz="1200" dirty="0">
                    <a:latin typeface="Tenorite" pitchFamily="2" charset="0"/>
                  </a:endParaRP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C218B9E5-FD3A-E2AE-EC06-1E2142B0CFBD}"/>
                    </a:ext>
                  </a:extLst>
                </p:cNvPr>
                <p:cNvSpPr/>
                <p:nvPr/>
              </p:nvSpPr>
              <p:spPr>
                <a:xfrm>
                  <a:off x="1240972" y="4237241"/>
                  <a:ext cx="3788228" cy="598714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latin typeface="Tenorite" pitchFamily="2" charset="0"/>
                    </a:rPr>
                    <a:t>Instruct</a:t>
                  </a:r>
                  <a:r>
                    <a:rPr lang="zh-CN" altLang="en-US" sz="1200" dirty="0">
                      <a:latin typeface="Tenorite" pitchFamily="2" charset="0"/>
                    </a:rPr>
                    <a:t> </a:t>
                  </a:r>
                  <a:r>
                    <a:rPr lang="en-US" altLang="zh-CN" sz="1200" dirty="0">
                      <a:latin typeface="Tenorite" pitchFamily="2" charset="0"/>
                    </a:rPr>
                    <a:t>Finetune</a:t>
                  </a:r>
                  <a:endParaRPr lang="en-US" sz="1200" dirty="0">
                    <a:latin typeface="Tenorite" pitchFamily="2" charset="0"/>
                  </a:endParaRPr>
                </a:p>
              </p:txBody>
            </p:sp>
          </p:grp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7734E601-15D5-5164-6524-403D9E154E82}"/>
                  </a:ext>
                </a:extLst>
              </p:cNvPr>
              <p:cNvSpPr/>
              <p:nvPr/>
            </p:nvSpPr>
            <p:spPr>
              <a:xfrm>
                <a:off x="1240972" y="3588626"/>
                <a:ext cx="1948542" cy="598714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enorite" pitchFamily="2" charset="0"/>
                  </a:rPr>
                  <a:t>DPO</a:t>
                </a:r>
                <a:r>
                  <a:rPr lang="zh-CN" altLang="en-US" sz="1200" dirty="0">
                    <a:latin typeface="Tenorite" pitchFamily="2" charset="0"/>
                  </a:rPr>
                  <a:t> </a:t>
                </a:r>
                <a:r>
                  <a:rPr lang="en-US" altLang="zh-CN" sz="1200" dirty="0">
                    <a:latin typeface="Tenorite" pitchFamily="2" charset="0"/>
                  </a:rPr>
                  <a:t>Finetune</a:t>
                </a:r>
                <a:endParaRPr lang="en-US" sz="1200" dirty="0">
                  <a:latin typeface="Tenorite" pitchFamily="2" charset="0"/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4C296A1-ABFF-1ADC-2F8B-56AFD666D64C}"/>
                  </a:ext>
                </a:extLst>
              </p:cNvPr>
              <p:cNvSpPr/>
              <p:nvPr/>
            </p:nvSpPr>
            <p:spPr>
              <a:xfrm>
                <a:off x="1240972" y="2940011"/>
                <a:ext cx="1948542" cy="598714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Tenorite" pitchFamily="2" charset="0"/>
                  </a:rPr>
                  <a:t>Model</a:t>
                </a:r>
                <a:r>
                  <a:rPr lang="zh-CN" altLang="en-US" sz="1200" dirty="0">
                    <a:latin typeface="Tenorite" pitchFamily="2" charset="0"/>
                  </a:rPr>
                  <a:t> </a:t>
                </a:r>
                <a:r>
                  <a:rPr lang="en-US" altLang="zh-CN" sz="1200" dirty="0">
                    <a:latin typeface="Tenorite" pitchFamily="2" charset="0"/>
                  </a:rPr>
                  <a:t>Merging</a:t>
                </a:r>
                <a:endParaRPr lang="en-US" sz="1200" dirty="0">
                  <a:latin typeface="Tenorite" pitchFamily="2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CB424B-6594-4EC3-6D4B-5E9B410D996B}"/>
              </a:ext>
            </a:extLst>
          </p:cNvPr>
          <p:cNvGrpSpPr/>
          <p:nvPr/>
        </p:nvGrpSpPr>
        <p:grpSpPr>
          <a:xfrm>
            <a:off x="8600675" y="4349293"/>
            <a:ext cx="2622496" cy="2332966"/>
            <a:chOff x="8263218" y="3652820"/>
            <a:chExt cx="2968342" cy="302943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1CB42E7-2D87-FB75-C54C-579212C46B1D}"/>
                </a:ext>
              </a:extLst>
            </p:cNvPr>
            <p:cNvGrpSpPr/>
            <p:nvPr/>
          </p:nvGrpSpPr>
          <p:grpSpPr>
            <a:xfrm>
              <a:off x="8263218" y="4913783"/>
              <a:ext cx="2968342" cy="1768476"/>
              <a:chOff x="5380999" y="4724403"/>
              <a:chExt cx="2968342" cy="1768476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22787A7-DB8F-7AB2-3E9B-C530558AEA46}"/>
                  </a:ext>
                </a:extLst>
              </p:cNvPr>
              <p:cNvSpPr/>
              <p:nvPr/>
            </p:nvSpPr>
            <p:spPr>
              <a:xfrm>
                <a:off x="5381000" y="6076322"/>
                <a:ext cx="2959956" cy="41655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Tenorite" pitchFamily="2" charset="0"/>
                  </a:rPr>
                  <a:t>Edge</a:t>
                </a:r>
                <a:r>
                  <a:rPr lang="zh-CN" altLang="en-US" sz="1050" dirty="0">
                    <a:latin typeface="Tenorite" pitchFamily="2" charset="0"/>
                  </a:rPr>
                  <a:t> </a:t>
                </a:r>
                <a:r>
                  <a:rPr lang="en-US" altLang="zh-CN" sz="1050" dirty="0">
                    <a:latin typeface="Tenorite" pitchFamily="2" charset="0"/>
                  </a:rPr>
                  <a:t>GPU/</a:t>
                </a:r>
                <a:r>
                  <a:rPr lang="en-US" sz="1050" dirty="0">
                    <a:latin typeface="Tenorite" pitchFamily="2" charset="0"/>
                  </a:rPr>
                  <a:t>NPU</a:t>
                </a: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8981917-397F-7684-F314-EE5B70C75D6B}"/>
                  </a:ext>
                </a:extLst>
              </p:cNvPr>
              <p:cNvSpPr/>
              <p:nvPr/>
            </p:nvSpPr>
            <p:spPr>
              <a:xfrm>
                <a:off x="5381000" y="5625683"/>
                <a:ext cx="2959956" cy="41655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err="1">
                    <a:latin typeface="Tenorite" pitchFamily="2" charset="0"/>
                  </a:rPr>
                  <a:t>OminiX</a:t>
                </a:r>
                <a:r>
                  <a:rPr lang="zh-CN" altLang="en-US" sz="1050" dirty="0">
                    <a:latin typeface="Tenorite" pitchFamily="2" charset="0"/>
                  </a:rPr>
                  <a:t> </a:t>
                </a:r>
                <a:r>
                  <a:rPr lang="en-US" altLang="zh-CN" sz="1050" dirty="0">
                    <a:latin typeface="Tenorite" pitchFamily="2" charset="0"/>
                  </a:rPr>
                  <a:t>GAI</a:t>
                </a:r>
                <a:r>
                  <a:rPr lang="zh-CN" altLang="en-US" sz="1050" dirty="0">
                    <a:latin typeface="Tenorite" pitchFamily="2" charset="0"/>
                  </a:rPr>
                  <a:t> </a:t>
                </a:r>
                <a:r>
                  <a:rPr lang="en-US" altLang="zh-CN" sz="1050" dirty="0">
                    <a:latin typeface="Tenorite" pitchFamily="2" charset="0"/>
                  </a:rPr>
                  <a:t>Kernel</a:t>
                </a:r>
                <a:endParaRPr lang="en-US" sz="1050" dirty="0">
                  <a:latin typeface="Tenorite" pitchFamily="2" charset="0"/>
                </a:endParaRP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7CB46C9E-DCF1-A283-975D-5F0128E908F3}"/>
                  </a:ext>
                </a:extLst>
              </p:cNvPr>
              <p:cNvSpPr/>
              <p:nvPr/>
            </p:nvSpPr>
            <p:spPr>
              <a:xfrm>
                <a:off x="5381000" y="4724403"/>
                <a:ext cx="2968341" cy="41655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err="1">
                    <a:latin typeface="Tenorite" pitchFamily="2" charset="0"/>
                  </a:rPr>
                  <a:t>Fundation</a:t>
                </a:r>
                <a:r>
                  <a:rPr lang="zh-CN" altLang="en-US" sz="1050" dirty="0">
                    <a:latin typeface="Tenorite" pitchFamily="2" charset="0"/>
                  </a:rPr>
                  <a:t> </a:t>
                </a:r>
                <a:r>
                  <a:rPr lang="en-US" altLang="zh-CN" sz="1050" dirty="0">
                    <a:latin typeface="Tenorite" pitchFamily="2" charset="0"/>
                  </a:rPr>
                  <a:t>Model</a:t>
                </a:r>
                <a:endParaRPr lang="en-US" sz="1050" dirty="0">
                  <a:latin typeface="Tenorite" pitchFamily="2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C36C758-0ED6-EB61-8D26-7FA618CAF8CA}"/>
                  </a:ext>
                </a:extLst>
              </p:cNvPr>
              <p:cNvGrpSpPr/>
              <p:nvPr/>
            </p:nvGrpSpPr>
            <p:grpSpPr>
              <a:xfrm>
                <a:off x="5380999" y="5175043"/>
                <a:ext cx="2959956" cy="416557"/>
                <a:chOff x="2438400" y="5167312"/>
                <a:chExt cx="3940629" cy="418999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468B5E3-78F0-4C89-CF11-62F35D6120C7}"/>
                    </a:ext>
                  </a:extLst>
                </p:cNvPr>
                <p:cNvSpPr/>
                <p:nvPr/>
              </p:nvSpPr>
              <p:spPr>
                <a:xfrm>
                  <a:off x="4452257" y="5167312"/>
                  <a:ext cx="1926772" cy="41899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latin typeface="Tenorite" pitchFamily="2" charset="0"/>
                    </a:rPr>
                    <a:t>Inference</a:t>
                  </a:r>
                  <a:r>
                    <a:rPr lang="zh-CN" altLang="en-US" sz="1050" dirty="0">
                      <a:latin typeface="Tenorite" pitchFamily="2" charset="0"/>
                    </a:rPr>
                    <a:t> </a:t>
                  </a:r>
                  <a:r>
                    <a:rPr lang="en-US" altLang="zh-CN" sz="1050" dirty="0">
                      <a:latin typeface="Tenorite" pitchFamily="2" charset="0"/>
                    </a:rPr>
                    <a:t>Runtime</a:t>
                  </a:r>
                  <a:endParaRPr lang="en-US" sz="1050" dirty="0">
                    <a:latin typeface="Tenorite" pitchFamily="2" charset="0"/>
                  </a:endParaRPr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5869D30E-4ADD-2447-CCA7-449BEA83BFC3}"/>
                    </a:ext>
                  </a:extLst>
                </p:cNvPr>
                <p:cNvSpPr/>
                <p:nvPr/>
              </p:nvSpPr>
              <p:spPr>
                <a:xfrm>
                  <a:off x="2438400" y="5167312"/>
                  <a:ext cx="1926772" cy="41899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latin typeface="Tenorite" pitchFamily="2" charset="0"/>
                    </a:rPr>
                    <a:t>Finetune</a:t>
                  </a:r>
                  <a:r>
                    <a:rPr lang="zh-CN" altLang="en-US" sz="1050" dirty="0">
                      <a:latin typeface="Tenorite" pitchFamily="2" charset="0"/>
                    </a:rPr>
                    <a:t> </a:t>
                  </a:r>
                  <a:r>
                    <a:rPr lang="en-US" altLang="zh-CN" sz="1050" dirty="0">
                      <a:latin typeface="Tenorite" pitchFamily="2" charset="0"/>
                    </a:rPr>
                    <a:t>Runtime</a:t>
                  </a:r>
                  <a:endParaRPr lang="en-US" sz="1050" dirty="0">
                    <a:latin typeface="Tenorite" pitchFamily="2" charset="0"/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4B5D78-02D8-F588-EC5C-D4A47E527FE7}"/>
                </a:ext>
              </a:extLst>
            </p:cNvPr>
            <p:cNvGrpSpPr/>
            <p:nvPr/>
          </p:nvGrpSpPr>
          <p:grpSpPr>
            <a:xfrm>
              <a:off x="8263219" y="3652820"/>
              <a:ext cx="2968341" cy="1166947"/>
              <a:chOff x="1207420" y="1971998"/>
              <a:chExt cx="2242458" cy="1784742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375F5AE5-2E5E-BA1A-D0F7-01DFFBFD0FA8}"/>
                  </a:ext>
                </a:extLst>
              </p:cNvPr>
              <p:cNvSpPr/>
              <p:nvPr/>
            </p:nvSpPr>
            <p:spPr>
              <a:xfrm>
                <a:off x="1207420" y="1971998"/>
                <a:ext cx="2242458" cy="178474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Tenorite" pitchFamily="2" charset="0"/>
                  </a:rPr>
                  <a:t>User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Tenorite" pitchFamily="2" charset="0"/>
                  </a:rPr>
                  <a:t> 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Tenorite" pitchFamily="2" charset="0"/>
                  </a:rPr>
                  <a:t>Models</a:t>
                </a:r>
                <a:endParaRPr lang="en-US" sz="1050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43189B1-E56B-1F84-E32F-AC0534348EBF}"/>
                  </a:ext>
                </a:extLst>
              </p:cNvPr>
              <p:cNvGrpSpPr/>
              <p:nvPr/>
            </p:nvGrpSpPr>
            <p:grpSpPr>
              <a:xfrm>
                <a:off x="1567544" y="2548127"/>
                <a:ext cx="1534885" cy="1072134"/>
                <a:chOff x="1240972" y="2940011"/>
                <a:chExt cx="1948542" cy="1247329"/>
              </a:xfrm>
              <a:solidFill>
                <a:srgbClr val="0070C0"/>
              </a:solidFill>
            </p:grpSpPr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0818D38E-9E99-AD93-D1E2-542E7A79707C}"/>
                    </a:ext>
                  </a:extLst>
                </p:cNvPr>
                <p:cNvSpPr/>
                <p:nvPr/>
              </p:nvSpPr>
              <p:spPr>
                <a:xfrm>
                  <a:off x="1240972" y="3588626"/>
                  <a:ext cx="1948542" cy="598714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 err="1">
                      <a:latin typeface="Tenorite" pitchFamily="2" charset="0"/>
                    </a:rPr>
                    <a:t>LoRA</a:t>
                  </a:r>
                  <a:r>
                    <a:rPr lang="zh-CN" altLang="en-US" sz="1000" dirty="0">
                      <a:latin typeface="Tenorite" pitchFamily="2" charset="0"/>
                    </a:rPr>
                    <a:t> </a:t>
                  </a:r>
                  <a:r>
                    <a:rPr lang="en-US" altLang="zh-CN" sz="1000" dirty="0">
                      <a:latin typeface="Tenorite" pitchFamily="2" charset="0"/>
                    </a:rPr>
                    <a:t>Finetune</a:t>
                  </a:r>
                  <a:endParaRPr lang="en-US" sz="1000" dirty="0">
                    <a:latin typeface="Tenorite" pitchFamily="2" charset="0"/>
                  </a:endParaRP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A5578C22-4843-97F0-CF41-4C8CA7224A11}"/>
                    </a:ext>
                  </a:extLst>
                </p:cNvPr>
                <p:cNvSpPr/>
                <p:nvPr/>
              </p:nvSpPr>
              <p:spPr>
                <a:xfrm>
                  <a:off x="1240972" y="2940011"/>
                  <a:ext cx="1948542" cy="598714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latin typeface="Tenorite" pitchFamily="2" charset="0"/>
                    </a:rPr>
                    <a:t>Prompt</a:t>
                  </a:r>
                  <a:r>
                    <a:rPr lang="zh-CN" altLang="en-US" sz="1000" dirty="0">
                      <a:latin typeface="Tenorite" pitchFamily="2" charset="0"/>
                    </a:rPr>
                    <a:t> </a:t>
                  </a:r>
                  <a:r>
                    <a:rPr lang="en-US" altLang="zh-CN" sz="1000" dirty="0">
                      <a:latin typeface="Tenorite" pitchFamily="2" charset="0"/>
                    </a:rPr>
                    <a:t>Finetune</a:t>
                  </a:r>
                  <a:endParaRPr lang="en-US" sz="1000" dirty="0">
                    <a:latin typeface="Tenorite" pitchFamily="2" charset="0"/>
                  </a:endParaRPr>
                </a:p>
              </p:txBody>
            </p:sp>
          </p:grp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283076-BB2D-5898-9B58-9401F6CFFCD9}"/>
              </a:ext>
            </a:extLst>
          </p:cNvPr>
          <p:cNvGrpSpPr/>
          <p:nvPr/>
        </p:nvGrpSpPr>
        <p:grpSpPr>
          <a:xfrm>
            <a:off x="8625866" y="1807787"/>
            <a:ext cx="2622496" cy="2332966"/>
            <a:chOff x="8263218" y="3652820"/>
            <a:chExt cx="2968342" cy="302943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38AA36A-FF27-FAC6-EF01-1C573DDE2693}"/>
                </a:ext>
              </a:extLst>
            </p:cNvPr>
            <p:cNvGrpSpPr/>
            <p:nvPr/>
          </p:nvGrpSpPr>
          <p:grpSpPr>
            <a:xfrm>
              <a:off x="8263218" y="4913783"/>
              <a:ext cx="2968342" cy="1768476"/>
              <a:chOff x="5380999" y="4724403"/>
              <a:chExt cx="2968342" cy="1768476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F40C543A-0CAC-DDC6-F6FB-8B1EFBB92D63}"/>
                  </a:ext>
                </a:extLst>
              </p:cNvPr>
              <p:cNvSpPr/>
              <p:nvPr/>
            </p:nvSpPr>
            <p:spPr>
              <a:xfrm>
                <a:off x="5381000" y="6076322"/>
                <a:ext cx="2959956" cy="41655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Tenorite" pitchFamily="2" charset="0"/>
                  </a:rPr>
                  <a:t>Cloud</a:t>
                </a:r>
                <a:r>
                  <a:rPr lang="zh-CN" altLang="en-US" sz="1050" dirty="0">
                    <a:latin typeface="Tenorite" pitchFamily="2" charset="0"/>
                  </a:rPr>
                  <a:t> </a:t>
                </a:r>
                <a:r>
                  <a:rPr lang="en-US" altLang="zh-CN" sz="1050" dirty="0">
                    <a:latin typeface="Tenorite" pitchFamily="2" charset="0"/>
                  </a:rPr>
                  <a:t>GPU/</a:t>
                </a:r>
                <a:r>
                  <a:rPr lang="en-US" sz="1050" dirty="0">
                    <a:latin typeface="Tenorite" pitchFamily="2" charset="0"/>
                  </a:rPr>
                  <a:t>NPU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35F78FF0-9203-A2EE-9265-6846F3ABE867}"/>
                  </a:ext>
                </a:extLst>
              </p:cNvPr>
              <p:cNvSpPr/>
              <p:nvPr/>
            </p:nvSpPr>
            <p:spPr>
              <a:xfrm>
                <a:off x="5381000" y="5625683"/>
                <a:ext cx="2959956" cy="41655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err="1">
                    <a:latin typeface="Tenorite" pitchFamily="2" charset="0"/>
                  </a:rPr>
                  <a:t>OminiX</a:t>
                </a:r>
                <a:r>
                  <a:rPr lang="zh-CN" altLang="en-US" sz="1050" dirty="0">
                    <a:latin typeface="Tenorite" pitchFamily="2" charset="0"/>
                  </a:rPr>
                  <a:t> </a:t>
                </a:r>
                <a:r>
                  <a:rPr lang="en-US" altLang="zh-CN" sz="1050" dirty="0">
                    <a:latin typeface="Tenorite" pitchFamily="2" charset="0"/>
                  </a:rPr>
                  <a:t>GAI</a:t>
                </a:r>
                <a:r>
                  <a:rPr lang="zh-CN" altLang="en-US" sz="1050" dirty="0">
                    <a:latin typeface="Tenorite" pitchFamily="2" charset="0"/>
                  </a:rPr>
                  <a:t> </a:t>
                </a:r>
                <a:r>
                  <a:rPr lang="en-US" altLang="zh-CN" sz="1050" dirty="0">
                    <a:latin typeface="Tenorite" pitchFamily="2" charset="0"/>
                  </a:rPr>
                  <a:t>Kernel</a:t>
                </a:r>
                <a:endParaRPr lang="en-US" sz="1050" dirty="0">
                  <a:latin typeface="Tenorite" pitchFamily="2" charset="0"/>
                </a:endParaRP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89311F8C-070F-57D2-392E-8D7A40ECF472}"/>
                  </a:ext>
                </a:extLst>
              </p:cNvPr>
              <p:cNvSpPr/>
              <p:nvPr/>
            </p:nvSpPr>
            <p:spPr>
              <a:xfrm>
                <a:off x="5381000" y="4724403"/>
                <a:ext cx="2968341" cy="41655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err="1">
                    <a:latin typeface="Tenorite" pitchFamily="2" charset="0"/>
                  </a:rPr>
                  <a:t>Fundation</a:t>
                </a:r>
                <a:r>
                  <a:rPr lang="zh-CN" altLang="en-US" sz="1050" dirty="0">
                    <a:latin typeface="Tenorite" pitchFamily="2" charset="0"/>
                  </a:rPr>
                  <a:t> </a:t>
                </a:r>
                <a:r>
                  <a:rPr lang="en-US" altLang="zh-CN" sz="1050" dirty="0">
                    <a:latin typeface="Tenorite" pitchFamily="2" charset="0"/>
                  </a:rPr>
                  <a:t>Model</a:t>
                </a:r>
                <a:endParaRPr lang="en-US" sz="1050" dirty="0">
                  <a:latin typeface="Tenorite" pitchFamily="2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AD9E3F4-ABE0-B9CB-39C5-96AAD765DD11}"/>
                  </a:ext>
                </a:extLst>
              </p:cNvPr>
              <p:cNvGrpSpPr/>
              <p:nvPr/>
            </p:nvGrpSpPr>
            <p:grpSpPr>
              <a:xfrm>
                <a:off x="5380999" y="5175043"/>
                <a:ext cx="2959956" cy="416557"/>
                <a:chOff x="2438400" y="5167312"/>
                <a:chExt cx="3940629" cy="418999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CE28A40C-0079-1401-0FA9-4A5704D4E1CD}"/>
                    </a:ext>
                  </a:extLst>
                </p:cNvPr>
                <p:cNvSpPr/>
                <p:nvPr/>
              </p:nvSpPr>
              <p:spPr>
                <a:xfrm>
                  <a:off x="4452257" y="5167312"/>
                  <a:ext cx="1926772" cy="41899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latin typeface="Tenorite" pitchFamily="2" charset="0"/>
                    </a:rPr>
                    <a:t>Inference</a:t>
                  </a:r>
                  <a:r>
                    <a:rPr lang="zh-CN" altLang="en-US" sz="1050" dirty="0">
                      <a:latin typeface="Tenorite" pitchFamily="2" charset="0"/>
                    </a:rPr>
                    <a:t> </a:t>
                  </a:r>
                  <a:r>
                    <a:rPr lang="en-US" altLang="zh-CN" sz="1050" dirty="0">
                      <a:latin typeface="Tenorite" pitchFamily="2" charset="0"/>
                    </a:rPr>
                    <a:t>Runtime</a:t>
                  </a:r>
                  <a:endParaRPr lang="en-US" sz="1050" dirty="0">
                    <a:latin typeface="Tenorite" pitchFamily="2" charset="0"/>
                  </a:endParaRP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5D16936B-2B43-A546-D771-D0A170EDFF73}"/>
                    </a:ext>
                  </a:extLst>
                </p:cNvPr>
                <p:cNvSpPr/>
                <p:nvPr/>
              </p:nvSpPr>
              <p:spPr>
                <a:xfrm>
                  <a:off x="2438400" y="5167312"/>
                  <a:ext cx="1926772" cy="41899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latin typeface="Tenorite" pitchFamily="2" charset="0"/>
                    </a:rPr>
                    <a:t>Finetune</a:t>
                  </a:r>
                  <a:r>
                    <a:rPr lang="zh-CN" altLang="en-US" sz="1050" dirty="0">
                      <a:latin typeface="Tenorite" pitchFamily="2" charset="0"/>
                    </a:rPr>
                    <a:t> </a:t>
                  </a:r>
                  <a:r>
                    <a:rPr lang="en-US" altLang="zh-CN" sz="1050" dirty="0">
                      <a:latin typeface="Tenorite" pitchFamily="2" charset="0"/>
                    </a:rPr>
                    <a:t>Runtime</a:t>
                  </a:r>
                  <a:endParaRPr lang="en-US" sz="1050" dirty="0">
                    <a:latin typeface="Tenorite" pitchFamily="2" charset="0"/>
                  </a:endParaRPr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C07B165-7375-5DFA-E283-A17B7814AEAA}"/>
                </a:ext>
              </a:extLst>
            </p:cNvPr>
            <p:cNvGrpSpPr/>
            <p:nvPr/>
          </p:nvGrpSpPr>
          <p:grpSpPr>
            <a:xfrm>
              <a:off x="8263219" y="3652820"/>
              <a:ext cx="2968341" cy="1166947"/>
              <a:chOff x="1207420" y="1971998"/>
              <a:chExt cx="2242458" cy="1784742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63401C1-912C-4B2F-E45F-C975929625B7}"/>
                  </a:ext>
                </a:extLst>
              </p:cNvPr>
              <p:cNvSpPr/>
              <p:nvPr/>
            </p:nvSpPr>
            <p:spPr>
              <a:xfrm>
                <a:off x="1207420" y="1971998"/>
                <a:ext cx="2242458" cy="178474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Tenorite" pitchFamily="2" charset="0"/>
                  </a:rPr>
                  <a:t>User</a:t>
                </a:r>
                <a:r>
                  <a:rPr lang="zh-CN" altLang="en-US" sz="1050" dirty="0">
                    <a:solidFill>
                      <a:schemeClr val="tx1"/>
                    </a:solidFill>
                    <a:latin typeface="Tenorite" pitchFamily="2" charset="0"/>
                  </a:rPr>
                  <a:t> </a:t>
                </a:r>
                <a:r>
                  <a:rPr lang="en-US" altLang="zh-CN" sz="1050" dirty="0">
                    <a:solidFill>
                      <a:schemeClr val="tx1"/>
                    </a:solidFill>
                    <a:latin typeface="Tenorite" pitchFamily="2" charset="0"/>
                  </a:rPr>
                  <a:t>Models</a:t>
                </a:r>
                <a:endParaRPr lang="en-US" sz="1050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E20B879-684D-9046-2C76-4B6C0C3D3F92}"/>
                  </a:ext>
                </a:extLst>
              </p:cNvPr>
              <p:cNvGrpSpPr/>
              <p:nvPr/>
            </p:nvGrpSpPr>
            <p:grpSpPr>
              <a:xfrm>
                <a:off x="1567544" y="2548127"/>
                <a:ext cx="1534885" cy="1072134"/>
                <a:chOff x="1240972" y="2940011"/>
                <a:chExt cx="1948542" cy="1247329"/>
              </a:xfrm>
              <a:solidFill>
                <a:srgbClr val="0070C0"/>
              </a:solidFill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10FDEC41-6D66-12F3-E638-A3EFB1C4CABC}"/>
                    </a:ext>
                  </a:extLst>
                </p:cNvPr>
                <p:cNvSpPr/>
                <p:nvPr/>
              </p:nvSpPr>
              <p:spPr>
                <a:xfrm>
                  <a:off x="1240972" y="3588626"/>
                  <a:ext cx="1948542" cy="598714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 err="1">
                      <a:latin typeface="Tenorite" pitchFamily="2" charset="0"/>
                    </a:rPr>
                    <a:t>LoRA</a:t>
                  </a:r>
                  <a:r>
                    <a:rPr lang="zh-CN" altLang="en-US" sz="1000" dirty="0">
                      <a:latin typeface="Tenorite" pitchFamily="2" charset="0"/>
                    </a:rPr>
                    <a:t> </a:t>
                  </a:r>
                  <a:r>
                    <a:rPr lang="en-US" altLang="zh-CN" sz="1000" dirty="0">
                      <a:latin typeface="Tenorite" pitchFamily="2" charset="0"/>
                    </a:rPr>
                    <a:t>Instruct</a:t>
                  </a:r>
                  <a:r>
                    <a:rPr lang="zh-CN" altLang="en-US" sz="1000" dirty="0">
                      <a:latin typeface="Tenorite" pitchFamily="2" charset="0"/>
                    </a:rPr>
                    <a:t> </a:t>
                  </a:r>
                  <a:r>
                    <a:rPr lang="en-US" altLang="zh-CN" sz="1000" dirty="0">
                      <a:latin typeface="Tenorite" pitchFamily="2" charset="0"/>
                    </a:rPr>
                    <a:t>Finetune</a:t>
                  </a:r>
                  <a:endParaRPr lang="en-US" sz="1000" dirty="0">
                    <a:latin typeface="Tenorite" pitchFamily="2" charset="0"/>
                  </a:endParaRPr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2258C5A3-7422-DB12-F526-139F7B23B1C8}"/>
                    </a:ext>
                  </a:extLst>
                </p:cNvPr>
                <p:cNvSpPr/>
                <p:nvPr/>
              </p:nvSpPr>
              <p:spPr>
                <a:xfrm>
                  <a:off x="1240972" y="2940011"/>
                  <a:ext cx="1948542" cy="598714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latin typeface="Tenorite" pitchFamily="2" charset="0"/>
                    </a:rPr>
                    <a:t>Prompt</a:t>
                  </a:r>
                  <a:r>
                    <a:rPr lang="zh-CN" altLang="en-US" sz="1000" dirty="0">
                      <a:latin typeface="Tenorite" pitchFamily="2" charset="0"/>
                    </a:rPr>
                    <a:t> </a:t>
                  </a:r>
                  <a:r>
                    <a:rPr lang="en-US" altLang="zh-CN" sz="1000" dirty="0">
                      <a:latin typeface="Tenorite" pitchFamily="2" charset="0"/>
                    </a:rPr>
                    <a:t>Finetune</a:t>
                  </a:r>
                  <a:endParaRPr lang="en-US" sz="1000" dirty="0">
                    <a:latin typeface="Tenorite" pitchFamily="2" charset="0"/>
                  </a:endParaRPr>
                </a:p>
              </p:txBody>
            </p:sp>
          </p:grpSp>
        </p:grpSp>
      </p:grp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72122E-3035-44E3-20FF-0AF843C63BB0}"/>
              </a:ext>
            </a:extLst>
          </p:cNvPr>
          <p:cNvSpPr/>
          <p:nvPr/>
        </p:nvSpPr>
        <p:spPr>
          <a:xfrm>
            <a:off x="4253466" y="3509430"/>
            <a:ext cx="1167836" cy="5732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Tenorite" pitchFamily="2" charset="0"/>
              </a:rPr>
              <a:t>Huggingface</a:t>
            </a:r>
            <a:endParaRPr lang="en-US" altLang="zh-CN" sz="1200" dirty="0">
              <a:solidFill>
                <a:schemeClr val="tx1"/>
              </a:solidFill>
              <a:latin typeface="Tenorite" pitchFamily="2" charset="0"/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enorite" pitchFamily="2" charset="0"/>
              </a:rPr>
              <a:t>Model</a:t>
            </a:r>
            <a:r>
              <a:rPr lang="zh-CN" altLang="en-US" sz="1200" dirty="0">
                <a:solidFill>
                  <a:schemeClr val="tx1"/>
                </a:solidFill>
                <a:latin typeface="Tenorite" pitchFamily="2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enorite" pitchFamily="2" charset="0"/>
              </a:rPr>
              <a:t>Hub</a:t>
            </a:r>
            <a:endParaRPr lang="en-US" sz="1200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AAAD20D-D321-C296-D2CB-0068027B146B}"/>
              </a:ext>
            </a:extLst>
          </p:cNvPr>
          <p:cNvSpPr/>
          <p:nvPr/>
        </p:nvSpPr>
        <p:spPr>
          <a:xfrm>
            <a:off x="7183217" y="2706451"/>
            <a:ext cx="1065705" cy="5732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enorite" pitchFamily="2" charset="0"/>
              </a:rPr>
              <a:t>Cloud</a:t>
            </a:r>
            <a:r>
              <a:rPr lang="zh-CN" altLang="en-US" sz="1200" dirty="0">
                <a:solidFill>
                  <a:schemeClr val="tx1"/>
                </a:solidFill>
                <a:latin typeface="Tenorite" pitchFamily="2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enorite" pitchFamily="2" charset="0"/>
              </a:rPr>
              <a:t>Inference</a:t>
            </a:r>
            <a:r>
              <a:rPr lang="zh-CN" altLang="en-US" sz="1200" dirty="0">
                <a:solidFill>
                  <a:schemeClr val="tx1"/>
                </a:solidFill>
                <a:latin typeface="Tenorite" pitchFamily="2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enorite" pitchFamily="2" charset="0"/>
              </a:rPr>
              <a:t>Service</a:t>
            </a:r>
            <a:endParaRPr lang="en-US" sz="1200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02D7365-AC28-5CAA-6387-D31192781763}"/>
              </a:ext>
            </a:extLst>
          </p:cNvPr>
          <p:cNvSpPr/>
          <p:nvPr/>
        </p:nvSpPr>
        <p:spPr>
          <a:xfrm>
            <a:off x="5911770" y="4183117"/>
            <a:ext cx="1065705" cy="5732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enorite" pitchFamily="2" charset="0"/>
              </a:rPr>
              <a:t>Model</a:t>
            </a:r>
            <a:r>
              <a:rPr lang="zh-CN" altLang="en-US" sz="1200" dirty="0">
                <a:solidFill>
                  <a:schemeClr val="tx1"/>
                </a:solidFill>
                <a:latin typeface="Tenorite" pitchFamily="2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enorite" pitchFamily="2" charset="0"/>
              </a:rPr>
              <a:t>Portal</a:t>
            </a:r>
            <a:endParaRPr lang="en-US" sz="1200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FFF45EA-AB41-9009-B1AA-5944430C8BA1}"/>
              </a:ext>
            </a:extLst>
          </p:cNvPr>
          <p:cNvSpPr/>
          <p:nvPr/>
        </p:nvSpPr>
        <p:spPr>
          <a:xfrm>
            <a:off x="7183217" y="5229164"/>
            <a:ext cx="1065705" cy="5732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enorite" pitchFamily="2" charset="0"/>
              </a:rPr>
              <a:t>Edge</a:t>
            </a:r>
            <a:r>
              <a:rPr lang="zh-CN" altLang="en-US" sz="1200" dirty="0">
                <a:solidFill>
                  <a:schemeClr val="tx1"/>
                </a:solidFill>
                <a:latin typeface="Tenorite" pitchFamily="2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enorite" pitchFamily="2" charset="0"/>
              </a:rPr>
              <a:t>Inference</a:t>
            </a:r>
            <a:r>
              <a:rPr lang="zh-CN" altLang="en-US" sz="1200" dirty="0">
                <a:solidFill>
                  <a:schemeClr val="tx1"/>
                </a:solidFill>
                <a:latin typeface="Tenorite" pitchFamily="2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enorite" pitchFamily="2" charset="0"/>
              </a:rPr>
              <a:t>App</a:t>
            </a:r>
            <a:endParaRPr lang="en-US" sz="1200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22E3967-7E6A-F4C7-8560-1FCAE7D27A45}"/>
              </a:ext>
            </a:extLst>
          </p:cNvPr>
          <p:cNvSpPr/>
          <p:nvPr/>
        </p:nvSpPr>
        <p:spPr>
          <a:xfrm>
            <a:off x="4253466" y="4196987"/>
            <a:ext cx="1167836" cy="5732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enorite" pitchFamily="2" charset="0"/>
              </a:rPr>
              <a:t>Model</a:t>
            </a:r>
            <a:r>
              <a:rPr lang="zh-CN" altLang="en-US" sz="1200" dirty="0">
                <a:solidFill>
                  <a:schemeClr val="tx1"/>
                </a:solidFill>
                <a:latin typeface="Tenorite" pitchFamily="2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enorite" pitchFamily="2" charset="0"/>
              </a:rPr>
              <a:t>Optimization</a:t>
            </a:r>
            <a:endParaRPr lang="en-US" sz="1200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855AA7C-CCC0-77D8-0287-155DECD03B97}"/>
              </a:ext>
            </a:extLst>
          </p:cNvPr>
          <p:cNvSpPr/>
          <p:nvPr/>
        </p:nvSpPr>
        <p:spPr>
          <a:xfrm>
            <a:off x="4253466" y="4862652"/>
            <a:ext cx="1167836" cy="5732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enorite" pitchFamily="2" charset="0"/>
              </a:rPr>
              <a:t>Model</a:t>
            </a:r>
            <a:r>
              <a:rPr lang="zh-CN" altLang="en-US" sz="1200" dirty="0">
                <a:solidFill>
                  <a:schemeClr val="tx1"/>
                </a:solidFill>
                <a:latin typeface="Tenorite" pitchFamily="2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enorite" pitchFamily="2" charset="0"/>
              </a:rPr>
              <a:t>Distribution</a:t>
            </a:r>
            <a:endParaRPr lang="en-US" sz="1200" dirty="0">
              <a:solidFill>
                <a:schemeClr val="tx1"/>
              </a:solidFill>
              <a:latin typeface="Tenorite" pitchFamily="2" charset="0"/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7FA1D676-AC90-A9B5-48EF-14E4CB37F6C3}"/>
              </a:ext>
            </a:extLst>
          </p:cNvPr>
          <p:cNvCxnSpPr>
            <a:cxnSpLocks/>
            <a:stCxn id="51" idx="1"/>
            <a:endCxn id="52" idx="0"/>
          </p:cNvCxnSpPr>
          <p:nvPr/>
        </p:nvCxnSpPr>
        <p:spPr>
          <a:xfrm rot="10800000" flipV="1">
            <a:off x="6444623" y="2993063"/>
            <a:ext cx="738594" cy="119005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54CAD6B3-C24D-3BCB-23E5-FBBA2576F956}"/>
              </a:ext>
            </a:extLst>
          </p:cNvPr>
          <p:cNvCxnSpPr>
            <a:cxnSpLocks/>
            <a:stCxn id="52" idx="2"/>
            <a:endCxn id="53" idx="1"/>
          </p:cNvCxnSpPr>
          <p:nvPr/>
        </p:nvCxnSpPr>
        <p:spPr>
          <a:xfrm rot="16200000" flipH="1">
            <a:off x="6434202" y="4766761"/>
            <a:ext cx="759436" cy="73859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5C8C150-8A13-BC69-377D-C75A38629768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5690340" y="3010636"/>
            <a:ext cx="1756692" cy="22947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F871D90-571A-F593-DEFD-AC251C051712}"/>
              </a:ext>
            </a:extLst>
          </p:cNvPr>
          <p:cNvCxnSpPr>
            <a:stCxn id="56" idx="3"/>
            <a:endCxn id="53" idx="2"/>
          </p:cNvCxnSpPr>
          <p:nvPr/>
        </p:nvCxnSpPr>
        <p:spPr>
          <a:xfrm>
            <a:off x="5421302" y="5149264"/>
            <a:ext cx="2294768" cy="653123"/>
          </a:xfrm>
          <a:prstGeom prst="bentConnector4">
            <a:avLst>
              <a:gd name="adj1" fmla="val 26056"/>
              <a:gd name="adj2" fmla="val 13500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5CDFCCBF-7F9F-3597-3DC0-1EAF62953351}"/>
              </a:ext>
            </a:extLst>
          </p:cNvPr>
          <p:cNvCxnSpPr>
            <a:stCxn id="21" idx="3"/>
            <a:endCxn id="50" idx="0"/>
          </p:cNvCxnSpPr>
          <p:nvPr/>
        </p:nvCxnSpPr>
        <p:spPr>
          <a:xfrm>
            <a:off x="3762997" y="3298822"/>
            <a:ext cx="1074387" cy="2106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 Brace 71">
            <a:extLst>
              <a:ext uri="{FF2B5EF4-FFF2-40B4-BE49-F238E27FC236}">
                <a16:creationId xmlns:a16="http://schemas.microsoft.com/office/drawing/2014/main" id="{5463A0CC-FD49-9329-46A4-EA3A69B2FC54}"/>
              </a:ext>
            </a:extLst>
          </p:cNvPr>
          <p:cNvSpPr/>
          <p:nvPr/>
        </p:nvSpPr>
        <p:spPr>
          <a:xfrm>
            <a:off x="8241643" y="1807787"/>
            <a:ext cx="270986" cy="23329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F925E57D-7285-B33B-5EE7-4F38F05BC5EB}"/>
              </a:ext>
            </a:extLst>
          </p:cNvPr>
          <p:cNvSpPr/>
          <p:nvPr/>
        </p:nvSpPr>
        <p:spPr>
          <a:xfrm>
            <a:off x="8382000" y="4349293"/>
            <a:ext cx="130629" cy="23329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5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BEEFF-66C5-3BAF-F923-83AB4510E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6C35-E7A7-203E-ADCB-0E4C006F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GAI</a:t>
            </a:r>
            <a:r>
              <a:rPr lang="zh-CN" altLang="en-US" dirty="0"/>
              <a:t> 生态介绍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170E-FA15-C1E4-9DEB-E030CB0A3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7" y="1716295"/>
            <a:ext cx="4310744" cy="270283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400" dirty="0" err="1"/>
              <a:t>Huggingface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 </a:t>
            </a:r>
            <a:r>
              <a:rPr lang="en-US" altLang="zh-CN" sz="1400" dirty="0"/>
              <a:t>Hub</a:t>
            </a:r>
          </a:p>
          <a:p>
            <a:pPr marL="520700" lvl="1" indent="-174625">
              <a:lnSpc>
                <a:spcPct val="120000"/>
              </a:lnSpc>
              <a:tabLst>
                <a:tab pos="280988" algn="l"/>
              </a:tabLst>
            </a:pPr>
            <a:r>
              <a:rPr lang="zh-CN" altLang="en-US" sz="1200" dirty="0"/>
              <a:t>底座</a:t>
            </a:r>
            <a:r>
              <a:rPr lang="en-US" altLang="zh-CN" sz="1200" dirty="0"/>
              <a:t>Model</a:t>
            </a:r>
            <a:r>
              <a:rPr lang="zh-CN" altLang="en-US" sz="1200" dirty="0"/>
              <a:t>研究团队的模型发布</a:t>
            </a:r>
            <a:endParaRPr lang="en-US" altLang="zh-CN" sz="1200" dirty="0"/>
          </a:p>
          <a:p>
            <a:pPr marL="520700" lvl="1" indent="-174625">
              <a:lnSpc>
                <a:spcPct val="120000"/>
              </a:lnSpc>
              <a:tabLst>
                <a:tab pos="280988" algn="l"/>
              </a:tabLst>
            </a:pPr>
            <a:r>
              <a:rPr lang="zh-CN" altLang="en-US" sz="1200" dirty="0"/>
              <a:t>衍生</a:t>
            </a:r>
            <a:r>
              <a:rPr lang="en-US" altLang="zh-CN" sz="1200" dirty="0"/>
              <a:t>Model</a:t>
            </a:r>
            <a:r>
              <a:rPr lang="zh-CN" altLang="en-US" sz="1200" dirty="0"/>
              <a:t>的团队的模型发布</a:t>
            </a:r>
            <a:endParaRPr lang="en-US" altLang="zh-CN" sz="1200" dirty="0"/>
          </a:p>
          <a:p>
            <a:pPr marL="520700" lvl="1" indent="-174625">
              <a:lnSpc>
                <a:spcPct val="120000"/>
              </a:lnSpc>
              <a:tabLst>
                <a:tab pos="280988" algn="l"/>
              </a:tabLst>
            </a:pPr>
            <a:r>
              <a:rPr lang="zh-CN" altLang="en-US" sz="1200" dirty="0"/>
              <a:t>面向部署的模型发布，例如：不同量化版本，不同的</a:t>
            </a:r>
            <a:r>
              <a:rPr lang="en-US" altLang="zh-CN" sz="1200" dirty="0"/>
              <a:t>Model</a:t>
            </a:r>
            <a:r>
              <a:rPr lang="zh-CN" altLang="en-US" sz="1200" dirty="0"/>
              <a:t> 格式</a:t>
            </a:r>
            <a:endParaRPr lang="en-US" altLang="zh-CN" sz="1200" dirty="0"/>
          </a:p>
          <a:p>
            <a:pPr marL="520700" lvl="1" indent="-174625">
              <a:lnSpc>
                <a:spcPct val="120000"/>
              </a:lnSpc>
              <a:tabLst>
                <a:tab pos="280988" algn="l"/>
              </a:tabLst>
            </a:pPr>
            <a:r>
              <a:rPr lang="en-US" altLang="zh-CN" sz="1200" dirty="0"/>
              <a:t>Model</a:t>
            </a:r>
            <a:r>
              <a:rPr lang="zh-CN" altLang="en-US" sz="1200" dirty="0"/>
              <a:t> 卡片，例如：训练情况，底座模型，血统来源，微调类型</a:t>
            </a:r>
            <a:endParaRPr lang="en-US" altLang="zh-CN" sz="1200" dirty="0"/>
          </a:p>
          <a:p>
            <a:pPr marL="520700" lvl="1" indent="-174625">
              <a:lnSpc>
                <a:spcPct val="120000"/>
              </a:lnSpc>
              <a:tabLst>
                <a:tab pos="280988" algn="l"/>
              </a:tabLst>
            </a:pPr>
            <a:r>
              <a:rPr lang="zh-CN" altLang="en-US" sz="1200" dirty="0"/>
              <a:t>模型性能排行榜</a:t>
            </a:r>
            <a:endParaRPr lang="en-US" altLang="zh-CN" sz="1200" dirty="0"/>
          </a:p>
          <a:p>
            <a:pPr marL="520700" lvl="1" indent="-174625">
              <a:lnSpc>
                <a:spcPct val="120000"/>
              </a:lnSpc>
              <a:tabLst>
                <a:tab pos="280988" algn="l"/>
              </a:tabLst>
            </a:pPr>
            <a:r>
              <a:rPr lang="en-US" sz="1200" dirty="0"/>
              <a:t>Model</a:t>
            </a:r>
            <a:r>
              <a:rPr lang="zh-CN" altLang="en-US" sz="1200" dirty="0"/>
              <a:t> 效果展示</a:t>
            </a:r>
            <a:endParaRPr lang="en-US" altLang="zh-CN" sz="1200" dirty="0"/>
          </a:p>
          <a:p>
            <a:pPr marL="520700" lvl="1" indent="-174625">
              <a:lnSpc>
                <a:spcPct val="120000"/>
              </a:lnSpc>
              <a:tabLst>
                <a:tab pos="280988" algn="l"/>
              </a:tabLst>
            </a:pPr>
            <a:r>
              <a:rPr lang="en-US" sz="1200" dirty="0"/>
              <a:t>Model</a:t>
            </a:r>
            <a:r>
              <a:rPr lang="zh-CN" altLang="en-US" sz="1200" dirty="0"/>
              <a:t> 下载</a:t>
            </a: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D21DC2-FBC5-A5AC-E9D7-705A7E543C74}"/>
              </a:ext>
            </a:extLst>
          </p:cNvPr>
          <p:cNvSpPr txBox="1">
            <a:spLocks/>
          </p:cNvSpPr>
          <p:nvPr/>
        </p:nvSpPr>
        <p:spPr>
          <a:xfrm>
            <a:off x="4701679" y="1716295"/>
            <a:ext cx="3940588" cy="2441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Avenir Light" panose="020B0402020203020204" pitchFamily="34" charset="77"/>
                <a:ea typeface="Microsoft YaHei U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Avenir Light" panose="020B0402020203020204" pitchFamily="34" charset="77"/>
                <a:ea typeface="Microsoft YaHei U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Avenir Light" panose="020B0402020203020204" pitchFamily="34" charset="77"/>
                <a:ea typeface="Microsoft YaHei U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Avenir Light" panose="020B0402020203020204" pitchFamily="34" charset="77"/>
                <a:ea typeface="Microsoft YaHei U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Avenir Light" panose="020B0402020203020204" pitchFamily="34" charset="77"/>
                <a:ea typeface="Microsoft YaHei U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/>
              <a:t>Model</a:t>
            </a:r>
            <a:r>
              <a:rPr lang="zh-CN" altLang="en-US" sz="1400" dirty="0"/>
              <a:t> </a:t>
            </a:r>
            <a:r>
              <a:rPr lang="en-US" altLang="zh-CN" sz="1400" dirty="0"/>
              <a:t>Portal</a:t>
            </a:r>
          </a:p>
          <a:p>
            <a:pPr marL="520700" lvl="1" indent="-174625">
              <a:lnSpc>
                <a:spcPct val="120000"/>
              </a:lnSpc>
              <a:tabLst>
                <a:tab pos="280988" algn="l"/>
              </a:tabLst>
            </a:pPr>
            <a:r>
              <a:rPr lang="en-US" sz="1200" dirty="0" err="1"/>
              <a:t>提供比HF更好的用户体验</a:t>
            </a:r>
            <a:r>
              <a:rPr lang="zh-CN" altLang="en-US" sz="1200" dirty="0"/>
              <a:t>，例如：搜索，排序</a:t>
            </a:r>
            <a:endParaRPr lang="en-US" sz="1200" dirty="0"/>
          </a:p>
          <a:p>
            <a:pPr marL="520700" lvl="1" indent="-174625">
              <a:lnSpc>
                <a:spcPct val="120000"/>
              </a:lnSpc>
              <a:tabLst>
                <a:tab pos="280988" algn="l"/>
              </a:tabLst>
            </a:pPr>
            <a:r>
              <a:rPr lang="en-US" sz="1200" dirty="0" err="1"/>
              <a:t>用户微调Model的发布</a:t>
            </a:r>
            <a:endParaRPr lang="en-US" sz="1200" dirty="0"/>
          </a:p>
          <a:p>
            <a:pPr marL="520700" lvl="1" indent="-174625">
              <a:lnSpc>
                <a:spcPct val="120000"/>
              </a:lnSpc>
              <a:tabLst>
                <a:tab pos="280988" algn="l"/>
              </a:tabLst>
            </a:pPr>
            <a:r>
              <a:rPr lang="en-US" sz="1200" dirty="0"/>
              <a:t>Model</a:t>
            </a:r>
            <a:r>
              <a:rPr lang="zh-CN" altLang="en-US" sz="1200" dirty="0"/>
              <a:t> 效果展示</a:t>
            </a:r>
            <a:endParaRPr lang="en-US" altLang="zh-CN" sz="1200" dirty="0"/>
          </a:p>
          <a:p>
            <a:pPr marL="520700" lvl="1" indent="-174625">
              <a:lnSpc>
                <a:spcPct val="120000"/>
              </a:lnSpc>
              <a:tabLst>
                <a:tab pos="280988" algn="l"/>
              </a:tabLst>
            </a:pPr>
            <a:r>
              <a:rPr lang="zh-CN" altLang="en-US" sz="1200" dirty="0"/>
              <a:t>认证作者信息，例如：其他作品</a:t>
            </a:r>
            <a:endParaRPr lang="en-US" altLang="zh-CN" sz="1200" dirty="0"/>
          </a:p>
          <a:p>
            <a:pPr marL="520700" lvl="1" indent="-174625">
              <a:lnSpc>
                <a:spcPct val="120000"/>
              </a:lnSpc>
              <a:tabLst>
                <a:tab pos="280988" algn="l"/>
              </a:tabLst>
            </a:pPr>
            <a:r>
              <a:rPr lang="en-US" altLang="zh-CN" sz="1200" dirty="0"/>
              <a:t>Model</a:t>
            </a:r>
            <a:r>
              <a:rPr lang="zh-CN" altLang="en-US" sz="1200" dirty="0"/>
              <a:t> 卡片，例如：底座模型，血统来源，微调类型</a:t>
            </a:r>
            <a:endParaRPr lang="en-US" altLang="zh-CN" sz="1200" dirty="0"/>
          </a:p>
          <a:p>
            <a:pPr marL="520700" lvl="1" indent="-174625">
              <a:lnSpc>
                <a:spcPct val="120000"/>
              </a:lnSpc>
              <a:tabLst>
                <a:tab pos="280988" algn="l"/>
              </a:tabLst>
            </a:pPr>
            <a:r>
              <a:rPr lang="zh-CN" altLang="en-US" sz="1200" dirty="0"/>
              <a:t>模型性能排行榜</a:t>
            </a:r>
            <a:endParaRPr lang="en-US" altLang="zh-CN" sz="1200" dirty="0"/>
          </a:p>
          <a:p>
            <a:pPr marL="520700" lvl="1" indent="-174625">
              <a:lnSpc>
                <a:spcPct val="120000"/>
              </a:lnSpc>
              <a:tabLst>
                <a:tab pos="280988" algn="l"/>
              </a:tabLst>
            </a:pPr>
            <a:r>
              <a:rPr lang="zh-CN" altLang="en-US" sz="1200" dirty="0"/>
              <a:t>社交交互特性，例如：点赞，讨论</a:t>
            </a:r>
            <a:endParaRPr lang="en-US" altLang="zh-CN" sz="1200" dirty="0"/>
          </a:p>
          <a:p>
            <a:pPr marL="520700" lvl="1" indent="-174625">
              <a:lnSpc>
                <a:spcPct val="120000"/>
              </a:lnSpc>
              <a:tabLst>
                <a:tab pos="280988" algn="l"/>
              </a:tabLst>
            </a:pPr>
            <a:r>
              <a:rPr lang="en-US" sz="1200" dirty="0"/>
              <a:t>Model</a:t>
            </a:r>
            <a:r>
              <a:rPr lang="zh-CN" altLang="en-US" sz="1200" dirty="0"/>
              <a:t> 下载</a:t>
            </a:r>
            <a:endParaRPr lang="en-US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D60857-61C8-1A99-33B4-5418BD1CDAB9}"/>
              </a:ext>
            </a:extLst>
          </p:cNvPr>
          <p:cNvSpPr txBox="1">
            <a:spLocks/>
          </p:cNvSpPr>
          <p:nvPr/>
        </p:nvSpPr>
        <p:spPr>
          <a:xfrm>
            <a:off x="162337" y="4815322"/>
            <a:ext cx="4310744" cy="244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baseline="0">
                <a:latin typeface="Avenir Light" panose="020B0402020203020204" pitchFamily="34" charset="77"/>
                <a:ea typeface="Microsoft YaHei UI Light" panose="020B0502040204020203" pitchFamily="34" charset="-122"/>
              </a:defRPr>
            </a:lvl1pPr>
            <a:lvl2pPr marL="520700" lvl="1" indent="-174625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80988" algn="l"/>
              </a:tabLst>
              <a:defRPr sz="2000" b="0" i="0" baseline="0">
                <a:latin typeface="Avenir Light" panose="020B0402020203020204" pitchFamily="34" charset="77"/>
                <a:ea typeface="Microsoft YaHei UI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 baseline="0">
                <a:latin typeface="Avenir Light" panose="020B0402020203020204" pitchFamily="34" charset="77"/>
                <a:ea typeface="Microsoft YaHei UI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baseline="0">
                <a:latin typeface="Avenir Light" panose="020B0402020203020204" pitchFamily="34" charset="77"/>
                <a:ea typeface="Microsoft YaHei UI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baseline="0">
                <a:latin typeface="Avenir Light" panose="020B0402020203020204" pitchFamily="34" charset="77"/>
                <a:ea typeface="Microsoft YaHei UI Light" panose="020B0502040204020203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400" dirty="0"/>
              <a:t>User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 </a:t>
            </a:r>
            <a:r>
              <a:rPr lang="en-US" altLang="zh-CN" sz="1400" dirty="0"/>
              <a:t>Cloud</a:t>
            </a:r>
            <a:r>
              <a:rPr lang="zh-CN" altLang="en-US" sz="1400" dirty="0"/>
              <a:t> </a:t>
            </a:r>
            <a:r>
              <a:rPr lang="en-US" altLang="zh-CN" sz="1400" dirty="0"/>
              <a:t>Inference</a:t>
            </a:r>
          </a:p>
          <a:p>
            <a:pPr lvl="1"/>
            <a:r>
              <a:rPr lang="en-US" altLang="zh-CN" sz="1200" dirty="0"/>
              <a:t>STOA</a:t>
            </a:r>
            <a:r>
              <a:rPr lang="zh-CN" altLang="en-US" sz="1200" dirty="0"/>
              <a:t> 模型效果展示</a:t>
            </a:r>
            <a:endParaRPr lang="en-US" altLang="zh-CN" sz="1200" dirty="0"/>
          </a:p>
          <a:p>
            <a:pPr lvl="1"/>
            <a:r>
              <a:rPr lang="zh-CN" altLang="en-US" sz="1200" dirty="0"/>
              <a:t>免费</a:t>
            </a:r>
            <a:r>
              <a:rPr lang="en-US" altLang="zh-CN" sz="1200" dirty="0"/>
              <a:t>inference</a:t>
            </a:r>
            <a:r>
              <a:rPr lang="zh-CN" altLang="en-US" sz="1200" dirty="0"/>
              <a:t>用户体验</a:t>
            </a:r>
            <a:endParaRPr lang="en-US" altLang="zh-CN" sz="1200" dirty="0"/>
          </a:p>
          <a:p>
            <a:pPr lvl="1"/>
            <a:r>
              <a:rPr lang="zh-CN" altLang="en-US" sz="1200" dirty="0"/>
              <a:t>用户</a:t>
            </a:r>
            <a:r>
              <a:rPr lang="en-US" altLang="zh-CN" sz="1200" dirty="0"/>
              <a:t>Model</a:t>
            </a:r>
            <a:r>
              <a:rPr lang="zh-CN" altLang="en-US" sz="1200" dirty="0"/>
              <a:t>微调服务</a:t>
            </a:r>
            <a:endParaRPr lang="en-US" altLang="zh-CN" sz="1200" dirty="0"/>
          </a:p>
          <a:p>
            <a:pPr lvl="1"/>
            <a:r>
              <a:rPr lang="zh-CN" altLang="en-US" sz="1200" dirty="0"/>
              <a:t>收费</a:t>
            </a:r>
            <a:r>
              <a:rPr lang="en-US" altLang="zh-CN" sz="1200" dirty="0"/>
              <a:t>inference</a:t>
            </a:r>
            <a:r>
              <a:rPr lang="zh-CN" altLang="en-US" sz="1200" dirty="0"/>
              <a:t>服务</a:t>
            </a:r>
            <a:endParaRPr lang="en-US" altLang="zh-CN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2BE3EA-9551-E5BB-006F-E18B175963B6}"/>
              </a:ext>
            </a:extLst>
          </p:cNvPr>
          <p:cNvSpPr txBox="1">
            <a:spLocks/>
          </p:cNvSpPr>
          <p:nvPr/>
        </p:nvSpPr>
        <p:spPr>
          <a:xfrm>
            <a:off x="4701679" y="4815322"/>
            <a:ext cx="4310744" cy="244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tx1"/>
                </a:solidFill>
                <a:latin typeface="Avenir Light" panose="020B0402020203020204" pitchFamily="34" charset="77"/>
                <a:ea typeface="Microsoft YaHei U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Avenir Light" panose="020B0402020203020204" pitchFamily="34" charset="77"/>
                <a:ea typeface="Microsoft YaHei U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Avenir Light" panose="020B0402020203020204" pitchFamily="34" charset="77"/>
                <a:ea typeface="Microsoft YaHei U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Avenir Light" panose="020B0402020203020204" pitchFamily="34" charset="77"/>
                <a:ea typeface="Microsoft YaHei U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Avenir Light" panose="020B0402020203020204" pitchFamily="34" charset="77"/>
                <a:ea typeface="Microsoft YaHei U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 dirty="0"/>
              <a:t>User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 </a:t>
            </a:r>
            <a:r>
              <a:rPr lang="en-US" altLang="zh-CN" sz="1400" dirty="0"/>
              <a:t>Edge Inference</a:t>
            </a:r>
          </a:p>
          <a:p>
            <a:pPr marL="520700" lvl="1" indent="-174625">
              <a:lnSpc>
                <a:spcPct val="110000"/>
              </a:lnSpc>
              <a:tabLst>
                <a:tab pos="280988" algn="l"/>
              </a:tabLst>
            </a:pPr>
            <a:r>
              <a:rPr lang="zh-CN" altLang="en-US" sz="1200" dirty="0"/>
              <a:t>模型搜索和下载</a:t>
            </a:r>
            <a:endParaRPr lang="en-US" altLang="zh-CN" sz="1200" dirty="0"/>
          </a:p>
          <a:p>
            <a:pPr marL="520700" lvl="1" indent="-174625">
              <a:lnSpc>
                <a:spcPct val="110000"/>
              </a:lnSpc>
              <a:tabLst>
                <a:tab pos="280988" algn="l"/>
              </a:tabLst>
            </a:pPr>
            <a:r>
              <a:rPr lang="zh-CN" altLang="en-US" sz="1200" dirty="0"/>
              <a:t>模型本地</a:t>
            </a:r>
            <a:r>
              <a:rPr lang="en-US" altLang="zh-CN" sz="1200" dirty="0"/>
              <a:t>inference</a:t>
            </a:r>
            <a:r>
              <a:rPr lang="zh-CN" altLang="en-US" sz="1200" dirty="0"/>
              <a:t>，提供</a:t>
            </a:r>
            <a:r>
              <a:rPr lang="en-US" altLang="zh-CN" sz="1200" dirty="0"/>
              <a:t>API</a:t>
            </a:r>
            <a:r>
              <a:rPr lang="zh-CN" altLang="en-US" sz="1200" dirty="0"/>
              <a:t>或者</a:t>
            </a:r>
            <a:r>
              <a:rPr lang="en-US" altLang="zh-CN" sz="1200" dirty="0"/>
              <a:t>Chat</a:t>
            </a:r>
            <a:r>
              <a:rPr lang="zh-CN" altLang="en-US" sz="1200" dirty="0"/>
              <a:t>界面</a:t>
            </a:r>
            <a:endParaRPr lang="en-US" altLang="zh-CN" sz="1200" dirty="0"/>
          </a:p>
          <a:p>
            <a:pPr marL="520700" lvl="1" indent="-174625">
              <a:lnSpc>
                <a:spcPct val="110000"/>
              </a:lnSpc>
              <a:tabLst>
                <a:tab pos="280988" algn="l"/>
              </a:tabLst>
            </a:pPr>
            <a:r>
              <a:rPr lang="en-US" altLang="zh-CN" sz="1200" dirty="0"/>
              <a:t>Prompt</a:t>
            </a:r>
            <a:r>
              <a:rPr lang="zh-CN" altLang="en-US" sz="1200" dirty="0"/>
              <a:t>微调用户模型</a:t>
            </a:r>
            <a:endParaRPr lang="en-US" altLang="zh-CN" sz="1200" dirty="0"/>
          </a:p>
          <a:p>
            <a:pPr marL="520700" lvl="1" indent="-174625">
              <a:lnSpc>
                <a:spcPct val="110000"/>
              </a:lnSpc>
              <a:tabLst>
                <a:tab pos="280988" algn="l"/>
              </a:tabLst>
            </a:pPr>
            <a:r>
              <a:rPr lang="zh-CN" altLang="en-US" sz="1200" dirty="0"/>
              <a:t>用户模型上传社区</a:t>
            </a:r>
            <a:endParaRPr lang="en-US" altLang="zh-CN" sz="1200" dirty="0"/>
          </a:p>
        </p:txBody>
      </p:sp>
      <p:pic>
        <p:nvPicPr>
          <p:cNvPr id="7170" name="Picture 2" descr="Bubble-free stickers – Civitai Merch">
            <a:extLst>
              <a:ext uri="{FF2B5EF4-FFF2-40B4-BE49-F238E27FC236}">
                <a16:creationId xmlns:a16="http://schemas.microsoft.com/office/drawing/2014/main" id="{CDCCAD78-9F0F-C6C8-AD1F-FB6AA07D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112" y="3853182"/>
            <a:ext cx="879249" cy="8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E77E0-2C86-97ED-34D1-48CE8C32D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04" y="4154868"/>
            <a:ext cx="1523093" cy="264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2D1637-7844-6557-6CBE-3E204EC12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979" y="4732431"/>
            <a:ext cx="959869" cy="688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E6FB91-0A40-0BD4-7F9F-2EBE952FF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1979" y="5519520"/>
            <a:ext cx="1276233" cy="297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D2C9-0015-2D88-CB44-D30C363D65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4748" y="5890657"/>
            <a:ext cx="1152500" cy="322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36C8A7-7552-7827-A5B7-BF4976D393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3011" y="5076480"/>
            <a:ext cx="1172936" cy="243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C9AB02-7EE6-EB0D-7155-798F53E3E8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7187" y="5602119"/>
            <a:ext cx="572408" cy="160842"/>
          </a:xfrm>
          <a:prstGeom prst="rect">
            <a:avLst/>
          </a:prstGeom>
        </p:spPr>
      </p:pic>
      <p:pic>
        <p:nvPicPr>
          <p:cNvPr id="7176" name="Picture 8" descr="Replicate">
            <a:extLst>
              <a:ext uri="{FF2B5EF4-FFF2-40B4-BE49-F238E27FC236}">
                <a16:creationId xmlns:a16="http://schemas.microsoft.com/office/drawing/2014/main" id="{09638C47-9B43-9DE6-091D-C20B7F64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402" y="4915344"/>
            <a:ext cx="680022" cy="16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EC8DD-A843-7F84-3850-37789EE17E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6394" y="5150106"/>
            <a:ext cx="863600" cy="203200"/>
          </a:xfrm>
          <a:prstGeom prst="rect">
            <a:avLst/>
          </a:prstGeom>
        </p:spPr>
      </p:pic>
      <p:pic>
        <p:nvPicPr>
          <p:cNvPr id="7178" name="Picture 10" descr="HippoML Company Profile: Valuation, Funding &amp; Investors ...">
            <a:extLst>
              <a:ext uri="{FF2B5EF4-FFF2-40B4-BE49-F238E27FC236}">
                <a16:creationId xmlns:a16="http://schemas.microsoft.com/office/drawing/2014/main" id="{BC16850D-96F6-DFAD-2791-DB0C14720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107" y="5594189"/>
            <a:ext cx="883840" cy="88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Mistral AI | Open-weight models">
            <a:extLst>
              <a:ext uri="{FF2B5EF4-FFF2-40B4-BE49-F238E27FC236}">
                <a16:creationId xmlns:a16="http://schemas.microsoft.com/office/drawing/2014/main" id="{1FD48B01-BC47-A664-260E-75D19D41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08" y="5428014"/>
            <a:ext cx="634379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334A68-4A02-F268-BAA2-0EB05F77D8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74389" y="5667776"/>
            <a:ext cx="968454" cy="254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003862-B843-546B-781A-BA94CC132B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70866" y="2238810"/>
            <a:ext cx="2454934" cy="25059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087569-F121-1BCE-0461-6662A418B29C}"/>
              </a:ext>
            </a:extLst>
          </p:cNvPr>
          <p:cNvSpPr txBox="1"/>
          <p:nvPr/>
        </p:nvSpPr>
        <p:spPr>
          <a:xfrm>
            <a:off x="8815924" y="1418409"/>
            <a:ext cx="2454934" cy="73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Portal</a:t>
            </a:r>
            <a:r>
              <a:rPr lang="zh-CN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类似互联网初期的</a:t>
            </a:r>
            <a:r>
              <a:rPr lang="en-US" altLang="zh-CN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Yahoo</a:t>
            </a:r>
            <a:r>
              <a:rPr lang="zh-CN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，提供模型的目录服务，但是并不提供</a:t>
            </a:r>
            <a:r>
              <a:rPr lang="en-US" altLang="zh-CN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inference</a:t>
            </a:r>
            <a:r>
              <a:rPr lang="zh-CN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服务</a:t>
            </a:r>
            <a:endParaRPr lang="en-US" altLang="zh-CN" sz="1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184" name="Picture 16">
            <a:extLst>
              <a:ext uri="{FF2B5EF4-FFF2-40B4-BE49-F238E27FC236}">
                <a16:creationId xmlns:a16="http://schemas.microsoft.com/office/drawing/2014/main" id="{A42B2012-1324-7F4B-4127-BB40C997A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9" y="5877679"/>
            <a:ext cx="879250" cy="34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68C728-0AD6-F225-6140-737F32E98E8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44289" y="6225897"/>
            <a:ext cx="787135" cy="20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C074-3561-12B3-F033-0FD374D1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市场趋势：通过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概念启动</a:t>
            </a:r>
            <a:r>
              <a:rPr lang="en-US" altLang="zh-CN" dirty="0"/>
              <a:t>PC</a:t>
            </a:r>
            <a:r>
              <a:rPr lang="zh-CN" altLang="en-US" dirty="0"/>
              <a:t>产业恢复增长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03DF9-6A0D-9FDB-FB91-E6D353B8B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6" y="1690688"/>
            <a:ext cx="3921491" cy="1166305"/>
          </a:xfrm>
          <a:prstGeom prst="rect">
            <a:avLst/>
          </a:prstGeom>
        </p:spPr>
      </p:pic>
      <p:pic>
        <p:nvPicPr>
          <p:cNvPr id="3074" name="Picture 2" descr="WW PC PR Q3 2023">
            <a:extLst>
              <a:ext uri="{FF2B5EF4-FFF2-40B4-BE49-F238E27FC236}">
                <a16:creationId xmlns:a16="http://schemas.microsoft.com/office/drawing/2014/main" id="{7E8FA001-EF9C-72BC-676D-66A4C4108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9" y="3009425"/>
            <a:ext cx="3830848" cy="215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04315-E8EF-13E2-1B50-03080E660C61}"/>
              </a:ext>
            </a:extLst>
          </p:cNvPr>
          <p:cNvSpPr txBox="1"/>
          <p:nvPr/>
        </p:nvSpPr>
        <p:spPr>
          <a:xfrm>
            <a:off x="316407" y="5315645"/>
            <a:ext cx="3921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444444"/>
                </a:solidFill>
                <a:effectLst/>
                <a:latin typeface="Lato" panose="020F0502020204030204" pitchFamily="34" charset="0"/>
              </a:rPr>
              <a:t>"The arrival of the AI PC represents an inflection point for the PC industry," Michelle Johnston </a:t>
            </a:r>
            <a:r>
              <a:rPr lang="en-US" sz="1200" b="0" i="0" dirty="0" err="1">
                <a:solidFill>
                  <a:srgbClr val="444444"/>
                </a:solidFill>
                <a:effectLst/>
                <a:latin typeface="Lato" panose="020F0502020204030204" pitchFamily="34" charset="0"/>
              </a:rPr>
              <a:t>Holthaus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Lato" panose="020F0502020204030204" pitchFamily="34" charset="0"/>
              </a:rPr>
              <a:t>, executive vice president and general manager of Intel's Client Computing Group, said.</a:t>
            </a:r>
          </a:p>
        </p:txBody>
      </p:sp>
      <p:pic>
        <p:nvPicPr>
          <p:cNvPr id="11" name="Picture 8" descr="Laptops Market: Industry Analysis and Forecast (2023-2029)">
            <a:hlinkClick r:id="rId5"/>
            <a:extLst>
              <a:ext uri="{FF2B5EF4-FFF2-40B4-BE49-F238E27FC236}">
                <a16:creationId xmlns:a16="http://schemas.microsoft.com/office/drawing/2014/main" id="{BA3EA801-AAFD-08FA-53FC-9628585D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278" y="1644013"/>
            <a:ext cx="3513221" cy="273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31C48C07-D421-E0DD-EC08-BA501B53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580" y="1773028"/>
            <a:ext cx="4323420" cy="248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pple's Mac could dominate the AI-capable personal computer market – Apple  World Today">
            <a:extLst>
              <a:ext uri="{FF2B5EF4-FFF2-40B4-BE49-F238E27FC236}">
                <a16:creationId xmlns:a16="http://schemas.microsoft.com/office/drawing/2014/main" id="{C662C815-397A-C379-ED79-B03C76EE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198" y="4482291"/>
            <a:ext cx="3828957" cy="215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pple's Mac could dominate the AI-capable personal computer market – Apple  World Today">
            <a:extLst>
              <a:ext uri="{FF2B5EF4-FFF2-40B4-BE49-F238E27FC236}">
                <a16:creationId xmlns:a16="http://schemas.microsoft.com/office/drawing/2014/main" id="{18A003D5-8BA4-E318-077E-33006CF74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110" y="4482291"/>
            <a:ext cx="3828957" cy="215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FC28D8-C5F2-D0BB-ADE0-79C3A6EB6BA5}"/>
              </a:ext>
            </a:extLst>
          </p:cNvPr>
          <p:cNvSpPr txBox="1"/>
          <p:nvPr/>
        </p:nvSpPr>
        <p:spPr>
          <a:xfrm>
            <a:off x="8584715" y="2273840"/>
            <a:ext cx="2395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PC</a:t>
            </a:r>
            <a:r>
              <a:rPr lang="zh-CN" alt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面向</a:t>
            </a:r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&gt;$1000</a:t>
            </a:r>
            <a:r>
              <a:rPr lang="zh-CN" alt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的商业办公市场</a:t>
            </a:r>
            <a:endParaRPr 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A6B92-14EF-D484-608E-3CE4CA400F2E}"/>
              </a:ext>
            </a:extLst>
          </p:cNvPr>
          <p:cNvSpPr txBox="1"/>
          <p:nvPr/>
        </p:nvSpPr>
        <p:spPr>
          <a:xfrm>
            <a:off x="5025907" y="4760677"/>
            <a:ext cx="2395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是</a:t>
            </a:r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PC</a:t>
            </a:r>
            <a:r>
              <a:rPr lang="zh-CN" alt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市场恢复增长的强心针</a:t>
            </a:r>
            <a:endParaRPr 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5EC820-119F-9951-70AD-74F62DD64819}"/>
              </a:ext>
            </a:extLst>
          </p:cNvPr>
          <p:cNvSpPr txBox="1"/>
          <p:nvPr/>
        </p:nvSpPr>
        <p:spPr>
          <a:xfrm>
            <a:off x="4307278" y="1718945"/>
            <a:ext cx="113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PC</a:t>
            </a:r>
            <a:r>
              <a:rPr lang="zh-CN" alt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面向最大的美国</a:t>
            </a:r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PC</a:t>
            </a:r>
            <a:r>
              <a:rPr lang="zh-CN" altLang="en-US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市场</a:t>
            </a:r>
            <a:endParaRPr 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30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A94B-B38B-7150-94E2-E8C74923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产品形态定义：</a:t>
            </a:r>
            <a:r>
              <a:rPr lang="en-US" altLang="zh-CN" dirty="0" err="1"/>
              <a:t>CoPilot</a:t>
            </a:r>
            <a:r>
              <a:rPr lang="zh-CN" altLang="en-US" dirty="0"/>
              <a:t> </a:t>
            </a:r>
            <a:r>
              <a:rPr lang="en-US" altLang="zh-CN" dirty="0"/>
              <a:t>Enabled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16ED17-0089-5965-960E-BB00EAEE229F}"/>
              </a:ext>
            </a:extLst>
          </p:cNvPr>
          <p:cNvGrpSpPr/>
          <p:nvPr/>
        </p:nvGrpSpPr>
        <p:grpSpPr>
          <a:xfrm>
            <a:off x="522513" y="2133600"/>
            <a:ext cx="6280813" cy="3872565"/>
            <a:chOff x="838198" y="2329100"/>
            <a:chExt cx="5753373" cy="36146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E46662-5134-7DC3-33D1-063C3B9145B7}"/>
                </a:ext>
              </a:extLst>
            </p:cNvPr>
            <p:cNvSpPr/>
            <p:nvPr/>
          </p:nvSpPr>
          <p:spPr>
            <a:xfrm>
              <a:off x="838199" y="4533499"/>
              <a:ext cx="5753371" cy="5871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 err="1">
                  <a:latin typeface="Tenorite" pitchFamily="2" charset="0"/>
                </a:rPr>
                <a:t>Hardwrae</a:t>
              </a:r>
              <a:r>
                <a:rPr lang="zh-CN" altLang="en-US" sz="1400" dirty="0">
                  <a:latin typeface="Tenorite" pitchFamily="2" charset="0"/>
                </a:rPr>
                <a:t> </a:t>
              </a:r>
              <a:r>
                <a:rPr lang="en-US" altLang="zh-CN" sz="1400" dirty="0">
                  <a:latin typeface="Tenorite" pitchFamily="2" charset="0"/>
                </a:rPr>
                <a:t>Spec</a:t>
              </a:r>
              <a:r>
                <a:rPr lang="zh-CN" altLang="en-US" sz="1400" dirty="0">
                  <a:latin typeface="Tenorite" pitchFamily="2" charset="0"/>
                </a:rPr>
                <a:t>：</a:t>
              </a:r>
              <a:endParaRPr lang="en-US" altLang="zh-CN" sz="1400" dirty="0">
                <a:latin typeface="Tenorite" pitchFamily="2" charset="0"/>
              </a:endParaRPr>
            </a:p>
            <a:p>
              <a:r>
                <a:rPr lang="en-US" altLang="zh-CN" sz="1400" dirty="0">
                  <a:latin typeface="Tenorite" pitchFamily="2" charset="0"/>
                </a:rPr>
                <a:t>LPDDR5x</a:t>
              </a:r>
              <a:r>
                <a:rPr lang="zh-CN" altLang="en-US" sz="1400" dirty="0">
                  <a:latin typeface="Tenorite" pitchFamily="2" charset="0"/>
                </a:rPr>
                <a:t> </a:t>
              </a:r>
              <a:r>
                <a:rPr lang="en-US" altLang="zh-CN" sz="1400" dirty="0">
                  <a:latin typeface="Tenorite" pitchFamily="2" charset="0"/>
                </a:rPr>
                <a:t>16GB</a:t>
              </a:r>
              <a:r>
                <a:rPr lang="zh-CN" altLang="en-US" sz="1400" dirty="0">
                  <a:latin typeface="Tenorite" pitchFamily="2" charset="0"/>
                </a:rPr>
                <a:t>，</a:t>
              </a:r>
              <a:r>
                <a:rPr lang="en-US" altLang="zh-CN" sz="1400" dirty="0">
                  <a:latin typeface="Tenorite" pitchFamily="2" charset="0"/>
                </a:rPr>
                <a:t>40TOPS</a:t>
              </a:r>
              <a:r>
                <a:rPr lang="zh-CN" altLang="en-US" sz="1400" dirty="0">
                  <a:latin typeface="Tenorite" pitchFamily="2" charset="0"/>
                </a:rPr>
                <a:t> 算力</a:t>
              </a:r>
              <a:endParaRPr lang="en-US" sz="1400" dirty="0">
                <a:latin typeface="Tenorite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DBCBFA-03F1-A238-8E57-BCED52DE2E63}"/>
                </a:ext>
              </a:extLst>
            </p:cNvPr>
            <p:cNvSpPr/>
            <p:nvPr/>
          </p:nvSpPr>
          <p:spPr>
            <a:xfrm>
              <a:off x="838199" y="3833260"/>
              <a:ext cx="5753371" cy="587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latin typeface="Tenorite" pitchFamily="2" charset="0"/>
                </a:rPr>
                <a:t>Windows</a:t>
              </a:r>
              <a:r>
                <a:rPr lang="zh-CN" altLang="en-US" sz="1400" dirty="0">
                  <a:latin typeface="Tenorite" pitchFamily="2" charset="0"/>
                </a:rPr>
                <a:t> </a:t>
              </a:r>
              <a:r>
                <a:rPr lang="en-US" altLang="zh-CN" sz="1400" dirty="0">
                  <a:latin typeface="Tenorite" pitchFamily="2" charset="0"/>
                </a:rPr>
                <a:t>11</a:t>
              </a:r>
              <a:r>
                <a:rPr lang="zh-CN" altLang="en-US" sz="1400" dirty="0">
                  <a:latin typeface="Tenorite" pitchFamily="2" charset="0"/>
                </a:rPr>
                <a:t> </a:t>
              </a:r>
              <a:r>
                <a:rPr lang="en-US" altLang="zh-CN" sz="1400" dirty="0">
                  <a:latin typeface="Tenorite" pitchFamily="2" charset="0"/>
                </a:rPr>
                <a:t>OS:</a:t>
              </a:r>
            </a:p>
            <a:p>
              <a:r>
                <a:rPr lang="en-US" sz="1400" dirty="0">
                  <a:latin typeface="Tenorite" pitchFamily="2" charset="0"/>
                </a:rPr>
                <a:t>ONNX</a:t>
              </a:r>
              <a:r>
                <a:rPr lang="zh-CN" altLang="en-US" sz="1400" dirty="0">
                  <a:latin typeface="Tenorite" pitchFamily="2" charset="0"/>
                </a:rPr>
                <a:t> </a:t>
              </a:r>
              <a:r>
                <a:rPr lang="en-US" altLang="zh-CN" sz="1400" dirty="0">
                  <a:latin typeface="Tenorite" pitchFamily="2" charset="0"/>
                </a:rPr>
                <a:t>model,</a:t>
              </a:r>
              <a:r>
                <a:rPr lang="zh-CN" altLang="en-US" sz="1400" dirty="0">
                  <a:latin typeface="Tenorite" pitchFamily="2" charset="0"/>
                </a:rPr>
                <a:t> </a:t>
              </a:r>
              <a:r>
                <a:rPr lang="en-US" sz="1400" dirty="0">
                  <a:latin typeface="Tenorite" pitchFamily="2" charset="0"/>
                </a:rPr>
                <a:t>Local</a:t>
              </a:r>
              <a:r>
                <a:rPr lang="zh-CN" altLang="en-US" sz="1400" dirty="0">
                  <a:latin typeface="Tenorite" pitchFamily="2" charset="0"/>
                </a:rPr>
                <a:t> </a:t>
              </a:r>
              <a:r>
                <a:rPr lang="en-US" altLang="zh-CN" sz="1400" dirty="0">
                  <a:latin typeface="Tenorite" pitchFamily="2" charset="0"/>
                </a:rPr>
                <a:t>LLM</a:t>
              </a:r>
              <a:r>
                <a:rPr lang="zh-CN" altLang="en-US" sz="1400" dirty="0">
                  <a:latin typeface="Tenorite" pitchFamily="2" charset="0"/>
                </a:rPr>
                <a:t> </a:t>
              </a:r>
              <a:r>
                <a:rPr lang="en-US" altLang="zh-CN" sz="1400" dirty="0">
                  <a:latin typeface="Tenorite" pitchFamily="2" charset="0"/>
                </a:rPr>
                <a:t>Runtime</a:t>
              </a:r>
              <a:endParaRPr lang="en-US" sz="1400" dirty="0">
                <a:latin typeface="Tenorite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6DE134-FFEA-5439-32C0-1F973DC6D1CA}"/>
                </a:ext>
              </a:extLst>
            </p:cNvPr>
            <p:cNvGrpSpPr/>
            <p:nvPr/>
          </p:nvGrpSpPr>
          <p:grpSpPr>
            <a:xfrm>
              <a:off x="838199" y="2329100"/>
              <a:ext cx="5753371" cy="731662"/>
              <a:chOff x="333486" y="2388690"/>
              <a:chExt cx="5428665" cy="73166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8D72E40-7DC2-3B9F-C177-F8836E6FB079}"/>
                  </a:ext>
                </a:extLst>
              </p:cNvPr>
              <p:cNvGrpSpPr/>
              <p:nvPr/>
            </p:nvGrpSpPr>
            <p:grpSpPr>
              <a:xfrm>
                <a:off x="333486" y="2398327"/>
                <a:ext cx="4519671" cy="722025"/>
                <a:chOff x="677730" y="2398327"/>
                <a:chExt cx="8510453" cy="722025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842C94C-CAC6-3F0C-1A16-539645C5A6C2}"/>
                    </a:ext>
                  </a:extLst>
                </p:cNvPr>
                <p:cNvGrpSpPr/>
                <p:nvPr/>
              </p:nvGrpSpPr>
              <p:grpSpPr>
                <a:xfrm>
                  <a:off x="677730" y="2398328"/>
                  <a:ext cx="6798834" cy="722024"/>
                  <a:chOff x="677730" y="2398328"/>
                  <a:chExt cx="6968838" cy="722024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5D9BCA41-CE03-658E-E442-462C13EFAB38}"/>
                      </a:ext>
                    </a:extLst>
                  </p:cNvPr>
                  <p:cNvGrpSpPr/>
                  <p:nvPr/>
                </p:nvGrpSpPr>
                <p:grpSpPr>
                  <a:xfrm>
                    <a:off x="677730" y="2398328"/>
                    <a:ext cx="5214420" cy="722024"/>
                    <a:chOff x="677730" y="2398328"/>
                    <a:chExt cx="7005358" cy="722024"/>
                  </a:xfrm>
                </p:grpSpPr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9996F0AC-FED5-275F-2DDC-EBC01AE40E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7730" y="2410347"/>
                      <a:ext cx="2291381" cy="710005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 err="1">
                          <a:latin typeface="Tenorite" pitchFamily="2" charset="0"/>
                        </a:rPr>
                        <a:t>CoPilot</a:t>
                      </a:r>
                      <a:r>
                        <a:rPr lang="zh-CN" altLang="en-US" sz="1050" dirty="0">
                          <a:latin typeface="Tenorite" pitchFamily="2" charset="0"/>
                        </a:rPr>
                        <a:t> </a:t>
                      </a:r>
                      <a:r>
                        <a:rPr lang="en-US" altLang="zh-CN" sz="1050" dirty="0">
                          <a:latin typeface="Tenorite" pitchFamily="2" charset="0"/>
                        </a:rPr>
                        <a:t>for</a:t>
                      </a:r>
                      <a:r>
                        <a:rPr lang="zh-CN" altLang="en-US" sz="1050" dirty="0">
                          <a:latin typeface="Tenorite" pitchFamily="2" charset="0"/>
                        </a:rPr>
                        <a:t> </a:t>
                      </a:r>
                      <a:r>
                        <a:rPr lang="en-US" altLang="zh-CN" sz="1050" dirty="0">
                          <a:latin typeface="Tenorite" pitchFamily="2" charset="0"/>
                        </a:rPr>
                        <a:t>Office</a:t>
                      </a:r>
                      <a:r>
                        <a:rPr lang="zh-CN" altLang="en-US" sz="1050" dirty="0">
                          <a:latin typeface="Tenorite" pitchFamily="2" charset="0"/>
                        </a:rPr>
                        <a:t> </a:t>
                      </a:r>
                      <a:r>
                        <a:rPr lang="en-US" altLang="zh-CN" sz="1050" dirty="0">
                          <a:latin typeface="Tenorite" pitchFamily="2" charset="0"/>
                        </a:rPr>
                        <a:t>365</a:t>
                      </a:r>
                      <a:endParaRPr lang="en-US" sz="1050" dirty="0">
                        <a:latin typeface="Tenorite" pitchFamily="2" charset="0"/>
                      </a:endParaRPr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1EEFAE80-D220-1C20-6E31-291EE3B323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18" y="2398328"/>
                      <a:ext cx="2291381" cy="710005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 err="1">
                          <a:latin typeface="Tenorite" pitchFamily="2" charset="0"/>
                        </a:rPr>
                        <a:t>CoPilot</a:t>
                      </a:r>
                      <a:r>
                        <a:rPr lang="zh-CN" altLang="en-US" sz="1050" dirty="0">
                          <a:latin typeface="Tenorite" pitchFamily="2" charset="0"/>
                        </a:rPr>
                        <a:t> </a:t>
                      </a:r>
                      <a:r>
                        <a:rPr lang="en-US" altLang="zh-CN" sz="1050" dirty="0">
                          <a:latin typeface="Tenorite" pitchFamily="2" charset="0"/>
                        </a:rPr>
                        <a:t>for</a:t>
                      </a:r>
                      <a:r>
                        <a:rPr lang="zh-CN" altLang="en-US" sz="1050" dirty="0">
                          <a:latin typeface="Tenorite" pitchFamily="2" charset="0"/>
                        </a:rPr>
                        <a:t> </a:t>
                      </a:r>
                      <a:r>
                        <a:rPr lang="en-US" altLang="zh-CN" sz="1050" dirty="0">
                          <a:latin typeface="Tenorite" pitchFamily="2" charset="0"/>
                        </a:rPr>
                        <a:t>Visual</a:t>
                      </a:r>
                      <a:r>
                        <a:rPr lang="zh-CN" altLang="en-US" sz="1050" dirty="0">
                          <a:latin typeface="Tenorite" pitchFamily="2" charset="0"/>
                        </a:rPr>
                        <a:t> </a:t>
                      </a:r>
                      <a:r>
                        <a:rPr lang="en-US" altLang="zh-CN" sz="1050" dirty="0">
                          <a:latin typeface="Tenorite" pitchFamily="2" charset="0"/>
                        </a:rPr>
                        <a:t>Studio</a:t>
                      </a:r>
                      <a:endParaRPr lang="en-US" sz="1050" dirty="0">
                        <a:latin typeface="Tenorite" pitchFamily="2" charset="0"/>
                      </a:endParaRPr>
                    </a:p>
                  </p:txBody>
                </p:sp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D8B74B70-7F5B-8771-4737-297ED3194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1707" y="2400224"/>
                      <a:ext cx="2291381" cy="710005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>
                          <a:latin typeface="Tenorite" pitchFamily="2" charset="0"/>
                        </a:rPr>
                        <a:t>Digital</a:t>
                      </a:r>
                      <a:r>
                        <a:rPr lang="zh-CN" altLang="en-US" sz="1050" dirty="0">
                          <a:latin typeface="Tenorite" pitchFamily="2" charset="0"/>
                        </a:rPr>
                        <a:t> </a:t>
                      </a:r>
                      <a:r>
                        <a:rPr lang="en-US" altLang="zh-CN" sz="1050" dirty="0">
                          <a:latin typeface="Tenorite" pitchFamily="2" charset="0"/>
                        </a:rPr>
                        <a:t>Content</a:t>
                      </a:r>
                      <a:r>
                        <a:rPr lang="zh-CN" altLang="en-US" sz="1050" dirty="0">
                          <a:latin typeface="Tenorite" pitchFamily="2" charset="0"/>
                        </a:rPr>
                        <a:t> </a:t>
                      </a:r>
                      <a:r>
                        <a:rPr lang="en-US" altLang="zh-CN" sz="1050" dirty="0">
                          <a:latin typeface="Tenorite" pitchFamily="2" charset="0"/>
                        </a:rPr>
                        <a:t>Tools</a:t>
                      </a:r>
                    </a:p>
                    <a:p>
                      <a:pPr algn="ctr"/>
                      <a:r>
                        <a:rPr lang="en-US" altLang="zh-CN" sz="1050" dirty="0">
                          <a:latin typeface="Tenorite" pitchFamily="2" charset="0"/>
                        </a:rPr>
                        <a:t>Adobe,</a:t>
                      </a:r>
                      <a:r>
                        <a:rPr lang="zh-CN" altLang="en-US" sz="1050" dirty="0">
                          <a:latin typeface="Tenorite" pitchFamily="2" charset="0"/>
                        </a:rPr>
                        <a:t> </a:t>
                      </a:r>
                      <a:r>
                        <a:rPr lang="en-US" altLang="zh-CN" sz="1050" dirty="0" err="1">
                          <a:latin typeface="Tenorite" pitchFamily="2" charset="0"/>
                        </a:rPr>
                        <a:t>AutoDesk</a:t>
                      </a:r>
                      <a:endParaRPr lang="en-US" altLang="zh-CN" sz="1050" dirty="0">
                        <a:latin typeface="Tenorite" pitchFamily="2" charset="0"/>
                      </a:endParaRPr>
                    </a:p>
                  </p:txBody>
                </p:sp>
              </p:grp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5BECF7C-4AE5-E675-4B9D-15D5E49614EA}"/>
                      </a:ext>
                    </a:extLst>
                  </p:cNvPr>
                  <p:cNvSpPr/>
                  <p:nvPr/>
                </p:nvSpPr>
                <p:spPr>
                  <a:xfrm>
                    <a:off x="5940985" y="2398328"/>
                    <a:ext cx="1705583" cy="710005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>
                        <a:latin typeface="Tenorite" pitchFamily="2" charset="0"/>
                      </a:rPr>
                      <a:t>Game</a:t>
                    </a:r>
                    <a:r>
                      <a:rPr lang="zh-CN" altLang="en-US" sz="1050" dirty="0">
                        <a:latin typeface="Tenorite" pitchFamily="2" charset="0"/>
                      </a:rPr>
                      <a:t> </a:t>
                    </a:r>
                    <a:r>
                      <a:rPr lang="en-US" altLang="zh-CN" sz="1050" dirty="0">
                        <a:latin typeface="Tenorite" pitchFamily="2" charset="0"/>
                      </a:rPr>
                      <a:t>Engine</a:t>
                    </a:r>
                    <a:endParaRPr lang="en-US" sz="1050" dirty="0">
                      <a:latin typeface="Tenorite" pitchFamily="2" charset="0"/>
                    </a:endParaRP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046CDA3-67F6-8C8C-8F4F-570B41D9E083}"/>
                    </a:ext>
                  </a:extLst>
                </p:cNvPr>
                <p:cNvSpPr/>
                <p:nvPr/>
              </p:nvSpPr>
              <p:spPr>
                <a:xfrm>
                  <a:off x="7524208" y="2398327"/>
                  <a:ext cx="1663975" cy="71000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latin typeface="Tenorite" pitchFamily="2" charset="0"/>
                    </a:rPr>
                    <a:t>Web</a:t>
                  </a:r>
                  <a:r>
                    <a:rPr lang="zh-CN" altLang="en-US" sz="1050" dirty="0">
                      <a:latin typeface="Tenorite" pitchFamily="2" charset="0"/>
                    </a:rPr>
                    <a:t> </a:t>
                  </a:r>
                  <a:r>
                    <a:rPr lang="en-US" altLang="zh-CN" sz="1050" dirty="0">
                      <a:latin typeface="Tenorite" pitchFamily="2" charset="0"/>
                    </a:rPr>
                    <a:t>Browser</a:t>
                  </a:r>
                  <a:endParaRPr lang="en-US" sz="1050" dirty="0">
                    <a:latin typeface="Tenorite" pitchFamily="2" charset="0"/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68E1108-3B88-ABB9-D339-6ED08CBEEC27}"/>
                  </a:ext>
                </a:extLst>
              </p:cNvPr>
              <p:cNvSpPr/>
              <p:nvPr/>
            </p:nvSpPr>
            <p:spPr>
              <a:xfrm>
                <a:off x="4878459" y="2388690"/>
                <a:ext cx="883692" cy="71000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Tenorite" pitchFamily="2" charset="0"/>
                  </a:rPr>
                  <a:t>XR</a:t>
                </a:r>
                <a:r>
                  <a:rPr lang="zh-CN" altLang="en-US" sz="1050" dirty="0">
                    <a:latin typeface="Tenorite" pitchFamily="2" charset="0"/>
                  </a:rPr>
                  <a:t> </a:t>
                </a:r>
                <a:r>
                  <a:rPr lang="en-US" altLang="zh-CN" sz="1050" dirty="0">
                    <a:latin typeface="Tenorite" pitchFamily="2" charset="0"/>
                  </a:rPr>
                  <a:t>Engine</a:t>
                </a:r>
                <a:endParaRPr lang="en-US" sz="1050" dirty="0">
                  <a:latin typeface="Tenorite" pitchFamily="2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9CA9A5D-9A79-865B-0357-BA58D3A1DD69}"/>
                </a:ext>
              </a:extLst>
            </p:cNvPr>
            <p:cNvGrpSpPr/>
            <p:nvPr/>
          </p:nvGrpSpPr>
          <p:grpSpPr>
            <a:xfrm>
              <a:off x="838200" y="5233737"/>
              <a:ext cx="5753371" cy="710008"/>
              <a:chOff x="677731" y="5083620"/>
              <a:chExt cx="9133953" cy="71000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74E456-BC01-E5CA-F5CF-EA2D8ACF91FF}"/>
                  </a:ext>
                </a:extLst>
              </p:cNvPr>
              <p:cNvSpPr/>
              <p:nvPr/>
            </p:nvSpPr>
            <p:spPr>
              <a:xfrm>
                <a:off x="677731" y="5083623"/>
                <a:ext cx="2128595" cy="71000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Tenorite" pitchFamily="2" charset="0"/>
                  </a:rPr>
                  <a:t>Intel</a:t>
                </a:r>
                <a:r>
                  <a:rPr lang="zh-CN" altLang="en-US" sz="1050" dirty="0">
                    <a:latin typeface="Tenorite" pitchFamily="2" charset="0"/>
                  </a:rPr>
                  <a:t> </a:t>
                </a:r>
                <a:endParaRPr lang="en-US" altLang="zh-CN" sz="1050" dirty="0">
                  <a:latin typeface="Tenorite" pitchFamily="2" charset="0"/>
                </a:endParaRPr>
              </a:p>
              <a:p>
                <a:pPr algn="ctr"/>
                <a:r>
                  <a:rPr lang="en-US" altLang="zh-CN" sz="1050" dirty="0">
                    <a:latin typeface="Tenorite" pitchFamily="2" charset="0"/>
                  </a:rPr>
                  <a:t>Meteor</a:t>
                </a:r>
                <a:r>
                  <a:rPr lang="zh-CN" altLang="en-US" sz="1050" dirty="0">
                    <a:latin typeface="Tenorite" pitchFamily="2" charset="0"/>
                  </a:rPr>
                  <a:t> </a:t>
                </a:r>
                <a:r>
                  <a:rPr lang="en-US" altLang="zh-CN" sz="1050" dirty="0">
                    <a:latin typeface="Tenorite" pitchFamily="2" charset="0"/>
                  </a:rPr>
                  <a:t>Lake</a:t>
                </a:r>
              </a:p>
              <a:p>
                <a:pPr algn="ctr"/>
                <a:r>
                  <a:rPr lang="en-US" altLang="zh-CN" sz="1050" dirty="0">
                    <a:latin typeface="Tenorite" pitchFamily="2" charset="0"/>
                  </a:rPr>
                  <a:t>Lunar</a:t>
                </a:r>
                <a:r>
                  <a:rPr lang="zh-CN" altLang="en-US" sz="1050" dirty="0">
                    <a:latin typeface="Tenorite" pitchFamily="2" charset="0"/>
                  </a:rPr>
                  <a:t> </a:t>
                </a:r>
                <a:r>
                  <a:rPr lang="en-US" altLang="zh-CN" sz="1050" dirty="0">
                    <a:latin typeface="Tenorite" pitchFamily="2" charset="0"/>
                  </a:rPr>
                  <a:t>Lake</a:t>
                </a:r>
                <a:r>
                  <a:rPr lang="zh-CN" altLang="en-US" sz="1050" dirty="0">
                    <a:latin typeface="Tenorite" pitchFamily="2" charset="0"/>
                  </a:rPr>
                  <a:t> </a:t>
                </a:r>
                <a:r>
                  <a:rPr lang="en-US" altLang="zh-CN" sz="1050" dirty="0">
                    <a:latin typeface="Tenorite" pitchFamily="2" charset="0"/>
                  </a:rPr>
                  <a:t>(2024)</a:t>
                </a:r>
                <a:endParaRPr lang="en-US" sz="1050" dirty="0">
                  <a:latin typeface="Tenorite" pitchFamily="2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215F516-E9D9-F973-9A17-42A66CCC9B2E}"/>
                  </a:ext>
                </a:extLst>
              </p:cNvPr>
              <p:cNvSpPr/>
              <p:nvPr/>
            </p:nvSpPr>
            <p:spPr>
              <a:xfrm>
                <a:off x="3012851" y="5083622"/>
                <a:ext cx="2128595" cy="71000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Tenorite" pitchFamily="2" charset="0"/>
                  </a:rPr>
                  <a:t>Qualcomm’s Snapdragon X Elite,</a:t>
                </a:r>
                <a:endParaRPr lang="en-US" sz="1050" dirty="0">
                  <a:latin typeface="Tenorite" pitchFamily="2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4ECEBA3-B4CF-0CAA-3862-4B8A3987C825}"/>
                  </a:ext>
                </a:extLst>
              </p:cNvPr>
              <p:cNvSpPr/>
              <p:nvPr/>
            </p:nvSpPr>
            <p:spPr>
              <a:xfrm>
                <a:off x="5347970" y="5083621"/>
                <a:ext cx="2128595" cy="71000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Tenorite" pitchFamily="2" charset="0"/>
                  </a:rPr>
                  <a:t>AMD’s Ryzen</a:t>
                </a:r>
              </a:p>
              <a:p>
                <a:pPr algn="ctr"/>
                <a:r>
                  <a:rPr lang="en-US" altLang="zh-CN" sz="1050" dirty="0">
                    <a:latin typeface="Tenorite" pitchFamily="2" charset="0"/>
                  </a:rPr>
                  <a:t>Hawk</a:t>
                </a:r>
                <a:r>
                  <a:rPr lang="zh-CN" altLang="en-US" sz="1050" dirty="0">
                    <a:latin typeface="Tenorite" pitchFamily="2" charset="0"/>
                  </a:rPr>
                  <a:t> </a:t>
                </a:r>
                <a:r>
                  <a:rPr lang="en-US" altLang="zh-CN" sz="1050" dirty="0">
                    <a:latin typeface="Tenorite" pitchFamily="2" charset="0"/>
                  </a:rPr>
                  <a:t>Point</a:t>
                </a:r>
              </a:p>
              <a:p>
                <a:pPr algn="ctr"/>
                <a:r>
                  <a:rPr lang="en-US" altLang="zh-CN" sz="1050" dirty="0" err="1">
                    <a:latin typeface="Tenorite" pitchFamily="2" charset="0"/>
                  </a:rPr>
                  <a:t>Strix</a:t>
                </a:r>
                <a:r>
                  <a:rPr lang="en-US" altLang="zh-CN" sz="1050" dirty="0">
                    <a:latin typeface="Tenorite" pitchFamily="2" charset="0"/>
                  </a:rPr>
                  <a:t> Point (2024)</a:t>
                </a:r>
                <a:endParaRPr lang="en-US" sz="1050" dirty="0">
                  <a:latin typeface="Tenorite" pitchFamily="2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F3ACA82-2E31-BE2F-DEE3-80677CA319FD}"/>
                  </a:ext>
                </a:extLst>
              </p:cNvPr>
              <p:cNvSpPr/>
              <p:nvPr/>
            </p:nvSpPr>
            <p:spPr>
              <a:xfrm>
                <a:off x="7683089" y="5083620"/>
                <a:ext cx="2128595" cy="71000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Tenorite" pitchFamily="2" charset="0"/>
                  </a:rPr>
                  <a:t>Nvidia?</a:t>
                </a:r>
                <a:endParaRPr lang="en-US" sz="1050" dirty="0">
                  <a:latin typeface="Tenorite" pitchFamily="2" charset="0"/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5362EB-8C64-A2A8-3E66-94C1B16671D1}"/>
                </a:ext>
              </a:extLst>
            </p:cNvPr>
            <p:cNvSpPr/>
            <p:nvPr/>
          </p:nvSpPr>
          <p:spPr>
            <a:xfrm>
              <a:off x="838198" y="3168641"/>
              <a:ext cx="5753371" cy="587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>
                  <a:latin typeface="Tenorite" pitchFamily="2" charset="0"/>
                </a:rPr>
                <a:t>Laptop</a:t>
              </a:r>
              <a:r>
                <a:rPr lang="zh-CN" altLang="en-US" sz="1400" dirty="0">
                  <a:latin typeface="Tenorite" pitchFamily="2" charset="0"/>
                </a:rPr>
                <a:t> </a:t>
              </a:r>
              <a:r>
                <a:rPr lang="en-US" altLang="zh-CN" sz="1400" dirty="0">
                  <a:latin typeface="Tenorite" pitchFamily="2" charset="0"/>
                </a:rPr>
                <a:t>OEMs:</a:t>
              </a:r>
              <a:endParaRPr lang="en-US" sz="1400" dirty="0">
                <a:latin typeface="Tenorite" pitchFamily="2" charset="0"/>
              </a:endParaRPr>
            </a:p>
            <a:p>
              <a:r>
                <a:rPr lang="en-US" altLang="zh-CN" sz="1400" dirty="0" err="1">
                  <a:latin typeface="Tenorite" pitchFamily="2" charset="0"/>
                </a:rPr>
                <a:t>CoPilot</a:t>
              </a:r>
              <a:r>
                <a:rPr lang="zh-CN" altLang="en-US" sz="1400" dirty="0">
                  <a:latin typeface="Tenorite" pitchFamily="2" charset="0"/>
                </a:rPr>
                <a:t> </a:t>
              </a:r>
              <a:r>
                <a:rPr lang="en-US" altLang="zh-CN" sz="1400" dirty="0">
                  <a:latin typeface="Tenorite" pitchFamily="2" charset="0"/>
                </a:rPr>
                <a:t>button</a:t>
              </a:r>
              <a:r>
                <a:rPr lang="zh-CN" altLang="en-US" sz="1400" dirty="0">
                  <a:latin typeface="Tenorite" pitchFamily="2" charset="0"/>
                </a:rPr>
                <a:t> </a:t>
              </a:r>
              <a:endParaRPr lang="en-US" sz="1400" dirty="0">
                <a:latin typeface="Tenorite" pitchFamily="2" charset="0"/>
              </a:endParaRP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5E0CC28-50D0-198E-4F64-9FD4986B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596" y="1825625"/>
            <a:ext cx="4836889" cy="46672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2024</a:t>
            </a:r>
            <a:r>
              <a:rPr lang="zh-CN" altLang="en-US" dirty="0"/>
              <a:t> </a:t>
            </a:r>
            <a:r>
              <a:rPr lang="en-US" dirty="0" err="1"/>
              <a:t>主要CoPilot</a:t>
            </a:r>
            <a:r>
              <a:rPr lang="zh-CN" altLang="en-US" dirty="0"/>
              <a:t> </a:t>
            </a:r>
            <a:r>
              <a:rPr lang="en-US" altLang="zh-CN" dirty="0"/>
              <a:t>2B</a:t>
            </a:r>
            <a:r>
              <a:rPr lang="en-US" dirty="0"/>
              <a:t>应用场景</a:t>
            </a:r>
            <a:r>
              <a:rPr lang="zh-CN" altLang="en-US" dirty="0"/>
              <a:t>：</a:t>
            </a:r>
            <a:r>
              <a:rPr lang="en-US" altLang="zh-CN" dirty="0"/>
              <a:t>office</a:t>
            </a:r>
            <a:r>
              <a:rPr lang="zh-CN" altLang="en-US" dirty="0"/>
              <a:t> 办公，代码开发，数字媒体，这些领域的商业用户付费能力强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CoPilot</a:t>
            </a:r>
            <a:r>
              <a:rPr lang="zh-CN" altLang="en-US" dirty="0"/>
              <a:t> 是目前</a:t>
            </a:r>
            <a:r>
              <a:rPr lang="en-US" altLang="zh-CN" dirty="0"/>
              <a:t>GAI</a:t>
            </a:r>
            <a:r>
              <a:rPr lang="zh-CN" altLang="en-US" dirty="0"/>
              <a:t> 最清晰的应用场景，</a:t>
            </a:r>
            <a:r>
              <a:rPr lang="en-US" dirty="0" err="1"/>
              <a:t>文生图功能已经集成进入Adobe工具</a:t>
            </a:r>
            <a:r>
              <a:rPr lang="zh-CN" altLang="en-US" dirty="0"/>
              <a:t>，数字媒体内容创作是最先受益于</a:t>
            </a:r>
            <a:r>
              <a:rPr lang="en-US" altLang="zh-CN" dirty="0"/>
              <a:t>GAI</a:t>
            </a:r>
            <a:r>
              <a:rPr lang="zh-CN" altLang="en-US" dirty="0"/>
              <a:t>的业务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365</a:t>
            </a:r>
            <a:r>
              <a:rPr lang="zh-CN" altLang="en-US" dirty="0"/>
              <a:t> 计划把每用户的订阅费上涨到</a:t>
            </a:r>
            <a:r>
              <a:rPr lang="en-US" altLang="zh-CN" dirty="0"/>
              <a:t>$30/</a:t>
            </a:r>
            <a:r>
              <a:rPr lang="zh-CN" altLang="en-US" dirty="0"/>
              <a:t>月，各大工具厂商都会推出</a:t>
            </a:r>
            <a:r>
              <a:rPr lang="en-US" altLang="zh-CN" dirty="0" err="1"/>
              <a:t>CoPilot</a:t>
            </a:r>
            <a:r>
              <a:rPr lang="zh-CN" altLang="en-US" dirty="0"/>
              <a:t>收费服务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降低云端</a:t>
            </a:r>
            <a:r>
              <a:rPr lang="en-US" altLang="zh-CN" dirty="0"/>
              <a:t>inference</a:t>
            </a:r>
            <a:r>
              <a:rPr lang="zh-CN" altLang="en-US" dirty="0"/>
              <a:t> 的成本，</a:t>
            </a:r>
            <a:r>
              <a:rPr lang="en-US" altLang="zh-CN" dirty="0"/>
              <a:t>GitHub</a:t>
            </a:r>
            <a:r>
              <a:rPr lang="zh-CN" altLang="en-US" dirty="0"/>
              <a:t> </a:t>
            </a:r>
            <a:r>
              <a:rPr lang="en-US" altLang="zh-CN" dirty="0" err="1"/>
              <a:t>CoPilot</a:t>
            </a:r>
            <a:r>
              <a:rPr lang="zh-CN" altLang="en-US" dirty="0"/>
              <a:t> 每用户补贴</a:t>
            </a:r>
            <a:r>
              <a:rPr lang="en-US" altLang="zh-CN" dirty="0"/>
              <a:t>$20/</a:t>
            </a:r>
            <a:r>
              <a:rPr lang="zh-CN" altLang="en-US" dirty="0"/>
              <a:t>月，本地</a:t>
            </a:r>
            <a:r>
              <a:rPr lang="en-US" altLang="zh-CN" dirty="0"/>
              <a:t>LLM</a:t>
            </a:r>
            <a:r>
              <a:rPr lang="zh-CN" altLang="en-US" dirty="0"/>
              <a:t>则无需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长期的高端的</a:t>
            </a:r>
            <a:r>
              <a:rPr lang="en-US" altLang="zh-CN" dirty="0"/>
              <a:t>2C</a:t>
            </a:r>
            <a:r>
              <a:rPr lang="zh-CN" altLang="en-US" dirty="0"/>
              <a:t>应用场景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游戏本本身具备</a:t>
            </a:r>
            <a:r>
              <a:rPr lang="en-US" altLang="zh-CN" dirty="0"/>
              <a:t>GPU</a:t>
            </a:r>
            <a:r>
              <a:rPr lang="zh-CN" altLang="en-US" dirty="0"/>
              <a:t>能力，游戏本本身就可以增加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能力，游戏也是</a:t>
            </a:r>
            <a:r>
              <a:rPr lang="en-US" altLang="zh-CN" dirty="0"/>
              <a:t>GAI</a:t>
            </a:r>
            <a:r>
              <a:rPr lang="zh-CN" altLang="en-US" dirty="0"/>
              <a:t>的核心场景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浏览器可以支持本地</a:t>
            </a:r>
            <a:r>
              <a:rPr lang="en-US" altLang="zh-CN" dirty="0"/>
              <a:t>LLM</a:t>
            </a:r>
            <a:r>
              <a:rPr lang="zh-CN" altLang="en-US" dirty="0"/>
              <a:t>的接口，云端业务也可以利用本地算力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高端的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可以提供对</a:t>
            </a:r>
            <a:r>
              <a:rPr lang="en-US" altLang="zh-CN" dirty="0"/>
              <a:t>XR</a:t>
            </a:r>
            <a:r>
              <a:rPr lang="zh-CN" altLang="en-US" dirty="0"/>
              <a:t>头盔的</a:t>
            </a:r>
            <a:r>
              <a:rPr lang="en-US" altLang="zh-CN" dirty="0"/>
              <a:t>streaming</a:t>
            </a:r>
            <a:r>
              <a:rPr lang="zh-CN" altLang="en-US" dirty="0"/>
              <a:t>能力，可以降低</a:t>
            </a:r>
            <a:r>
              <a:rPr lang="en-US" altLang="zh-CN" dirty="0"/>
              <a:t>XR</a:t>
            </a:r>
            <a:r>
              <a:rPr lang="zh-CN" altLang="en-US" dirty="0"/>
              <a:t>业务的成本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553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1985-4836-57EC-1801-0D7146B6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AI</a:t>
            </a:r>
            <a:r>
              <a:rPr lang="zh-CN" altLang="en-US" sz="2000" dirty="0"/>
              <a:t> </a:t>
            </a:r>
            <a:r>
              <a:rPr lang="en-US" altLang="zh-CN" sz="2000" dirty="0"/>
              <a:t>PC</a:t>
            </a:r>
            <a:r>
              <a:rPr lang="zh-CN" altLang="en-US" sz="2000" dirty="0"/>
              <a:t> 芯片：</a:t>
            </a:r>
            <a:r>
              <a:rPr lang="en-US" altLang="zh-CN" sz="2000" dirty="0"/>
              <a:t>LLM</a:t>
            </a:r>
            <a:r>
              <a:rPr lang="zh-CN" altLang="en-US" sz="2000" dirty="0"/>
              <a:t> </a:t>
            </a:r>
            <a:r>
              <a:rPr lang="en-US" altLang="zh-CN" sz="2000" dirty="0"/>
              <a:t>NPU</a:t>
            </a:r>
            <a:r>
              <a:rPr lang="zh-CN" altLang="en-US" sz="2000" dirty="0"/>
              <a:t>，</a:t>
            </a:r>
            <a:r>
              <a:rPr lang="en-US" altLang="zh-CN" sz="2000" dirty="0"/>
              <a:t>High Capacity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eed</a:t>
            </a:r>
            <a:r>
              <a:rPr lang="zh-CN" altLang="en-US" sz="2000" dirty="0"/>
              <a:t> </a:t>
            </a:r>
            <a:r>
              <a:rPr lang="en-US" altLang="zh-CN" sz="2000" dirty="0"/>
              <a:t>LPDDR5x</a:t>
            </a:r>
            <a:r>
              <a:rPr lang="zh-CN" altLang="en-US" sz="2000" dirty="0"/>
              <a:t>，</a:t>
            </a:r>
            <a:r>
              <a:rPr lang="en-US" altLang="zh-CN" sz="2000" dirty="0"/>
              <a:t>High</a:t>
            </a:r>
            <a:r>
              <a:rPr lang="zh-CN" altLang="en-US" sz="2000" dirty="0"/>
              <a:t> </a:t>
            </a:r>
            <a:r>
              <a:rPr lang="en-US" altLang="zh-CN" sz="2000" dirty="0"/>
              <a:t>Memory</a:t>
            </a:r>
            <a:r>
              <a:rPr lang="zh-CN" altLang="en-US" sz="2000" dirty="0"/>
              <a:t> </a:t>
            </a:r>
            <a:r>
              <a:rPr lang="en-US" altLang="zh-CN" sz="2000" dirty="0" err="1"/>
              <a:t>Throughtput</a:t>
            </a:r>
            <a:endParaRPr 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6245D3-09FA-8055-C725-B15A388F5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3" y="1446742"/>
            <a:ext cx="5485035" cy="29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_1700471022">
            <a:extLst>
              <a:ext uri="{FF2B5EF4-FFF2-40B4-BE49-F238E27FC236}">
                <a16:creationId xmlns:a16="http://schemas.microsoft.com/office/drawing/2014/main" id="{3EF0D8E1-CBB2-589D-6236-D7D18E73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36" y="4555574"/>
            <a:ext cx="4130808" cy="222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pple M3, M3 Pro and M3 Max Key features — Macbook Pro | by Sour  LeangChhean | Medium">
            <a:extLst>
              <a:ext uri="{FF2B5EF4-FFF2-40B4-BE49-F238E27FC236}">
                <a16:creationId xmlns:a16="http://schemas.microsoft.com/office/drawing/2014/main" id="{1D8AB519-FA75-8263-713B-7B59B84B6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844" y="3506279"/>
            <a:ext cx="4807920" cy="32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3C8E1-55F7-90A5-5E66-C3346AFE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235" y="1690688"/>
            <a:ext cx="5789835" cy="1525058"/>
          </a:xfrm>
        </p:spPr>
        <p:txBody>
          <a:bodyPr>
            <a:normAutofit lnSpcReduction="10000"/>
          </a:bodyPr>
          <a:lstStyle/>
          <a:p>
            <a:pPr marL="119063" indent="-119063">
              <a:lnSpc>
                <a:spcPct val="120000"/>
              </a:lnSpc>
            </a:pPr>
            <a:r>
              <a:rPr lang="en-US" altLang="zh-CN" sz="2000" dirty="0"/>
              <a:t>Apple</a:t>
            </a:r>
            <a:r>
              <a:rPr lang="zh-CN" altLang="en-US" sz="2000" dirty="0"/>
              <a:t> </a:t>
            </a:r>
            <a:r>
              <a:rPr lang="en-US" altLang="zh-CN" sz="2000" dirty="0"/>
              <a:t>Silicon</a:t>
            </a:r>
            <a:r>
              <a:rPr lang="zh-CN" altLang="en-US" sz="2000" dirty="0"/>
              <a:t> 可能成为架构标杆</a:t>
            </a:r>
            <a:endParaRPr lang="en-US" sz="2000" dirty="0"/>
          </a:p>
          <a:p>
            <a:pPr marL="574675" lvl="1" indent="-117475">
              <a:lnSpc>
                <a:spcPct val="120000"/>
              </a:lnSpc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大内存，高速内存带宽 </a:t>
            </a:r>
            <a:r>
              <a:rPr lang="en-US" altLang="zh-CN" sz="1800" dirty="0"/>
              <a:t>400GB/s</a:t>
            </a:r>
          </a:p>
          <a:p>
            <a:pPr marL="574675" lvl="1" indent="-117475">
              <a:lnSpc>
                <a:spcPct val="120000"/>
              </a:lnSpc>
            </a:pPr>
            <a:r>
              <a:rPr lang="zh-CN" altLang="en-US" sz="1800" dirty="0"/>
              <a:t>移动</a:t>
            </a:r>
            <a:r>
              <a:rPr lang="en-US" altLang="zh-CN" sz="1800" dirty="0"/>
              <a:t>performance</a:t>
            </a:r>
            <a:r>
              <a:rPr lang="zh-CN" altLang="en-US" sz="1800" dirty="0"/>
              <a:t> </a:t>
            </a:r>
            <a:r>
              <a:rPr lang="en-US" altLang="zh-CN" sz="1800" dirty="0" err="1"/>
              <a:t>core+efficient</a:t>
            </a:r>
            <a:r>
              <a:rPr lang="zh-CN" altLang="en-US" sz="1800" dirty="0"/>
              <a:t> </a:t>
            </a:r>
            <a:r>
              <a:rPr lang="en-US" altLang="zh-CN" sz="1800" dirty="0"/>
              <a:t>code</a:t>
            </a:r>
            <a:r>
              <a:rPr lang="zh-CN" altLang="en-US" sz="1800" dirty="0"/>
              <a:t>架构</a:t>
            </a:r>
            <a:endParaRPr lang="en-US" altLang="zh-CN" sz="1800" dirty="0"/>
          </a:p>
          <a:p>
            <a:pPr marL="574675" lvl="1" indent="-117475">
              <a:lnSpc>
                <a:spcPct val="120000"/>
              </a:lnSpc>
            </a:pPr>
            <a:r>
              <a:rPr lang="zh-CN" altLang="en-US" sz="1800" dirty="0"/>
              <a:t>针对</a:t>
            </a:r>
            <a:r>
              <a:rPr lang="en-US" altLang="zh-CN" sz="1800" dirty="0"/>
              <a:t>Transformer</a:t>
            </a:r>
            <a:r>
              <a:rPr lang="zh-CN" altLang="en-US" sz="1800" dirty="0"/>
              <a:t> 优化的</a:t>
            </a:r>
            <a:r>
              <a:rPr lang="en-US" altLang="zh-CN" sz="1800" dirty="0"/>
              <a:t>NPU</a:t>
            </a:r>
          </a:p>
        </p:txBody>
      </p:sp>
    </p:spTree>
    <p:extLst>
      <p:ext uri="{BB962C8B-B14F-4D97-AF65-F5344CB8AC3E}">
        <p14:creationId xmlns:p14="http://schemas.microsoft.com/office/powerpoint/2010/main" val="278570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14B63-BDB9-CC67-E77A-548B08209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57FA-4A91-D1E7-7F37-9888A40F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 err="1"/>
              <a:t>CoPilot</a:t>
            </a:r>
            <a:r>
              <a:rPr lang="zh-CN" altLang="en-US" dirty="0"/>
              <a:t> 架构</a:t>
            </a:r>
            <a:endParaRPr lang="en-US" dirty="0"/>
          </a:p>
        </p:txBody>
      </p:sp>
      <p:pic>
        <p:nvPicPr>
          <p:cNvPr id="1026" name="Picture 2" descr="Microsoft Copilot for Microsoft 365 overview | Microsoft Learn">
            <a:extLst>
              <a:ext uri="{FF2B5EF4-FFF2-40B4-BE49-F238E27FC236}">
                <a16:creationId xmlns:a16="http://schemas.microsoft.com/office/drawing/2014/main" id="{0792A26A-D604-8801-D0BC-706E19F7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302" y="1828800"/>
            <a:ext cx="7953826" cy="447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71BBE74-D4D3-4301-5614-7051E5CEA84D}"/>
              </a:ext>
            </a:extLst>
          </p:cNvPr>
          <p:cNvGrpSpPr/>
          <p:nvPr/>
        </p:nvGrpSpPr>
        <p:grpSpPr>
          <a:xfrm>
            <a:off x="8041814" y="3194784"/>
            <a:ext cx="3565074" cy="3108043"/>
            <a:chOff x="8253183" y="3194785"/>
            <a:chExt cx="3565074" cy="310804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DCC762-CB3E-5117-C9BB-0C566A2785E6}"/>
                </a:ext>
              </a:extLst>
            </p:cNvPr>
            <p:cNvGrpSpPr/>
            <p:nvPr/>
          </p:nvGrpSpPr>
          <p:grpSpPr>
            <a:xfrm>
              <a:off x="8253183" y="3194785"/>
              <a:ext cx="3565074" cy="3108043"/>
              <a:chOff x="8285840" y="2563414"/>
              <a:chExt cx="3565074" cy="40853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9C36B1E-25B1-370C-5784-7142384A842E}"/>
                  </a:ext>
                </a:extLst>
              </p:cNvPr>
              <p:cNvGrpSpPr/>
              <p:nvPr/>
            </p:nvGrpSpPr>
            <p:grpSpPr>
              <a:xfrm>
                <a:off x="8285840" y="2563414"/>
                <a:ext cx="3565074" cy="4085382"/>
                <a:chOff x="8329383" y="2683157"/>
                <a:chExt cx="3565074" cy="4085382"/>
              </a:xfrm>
              <a:solidFill>
                <a:srgbClr val="00B0F0"/>
              </a:solidFill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015B04F-8CE9-2A96-3887-4907C99DB4C2}"/>
                    </a:ext>
                  </a:extLst>
                </p:cNvPr>
                <p:cNvSpPr/>
                <p:nvPr/>
              </p:nvSpPr>
              <p:spPr>
                <a:xfrm>
                  <a:off x="9517742" y="3971583"/>
                  <a:ext cx="2376715" cy="46808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latin typeface="Tenorite" pitchFamily="2" charset="0"/>
                    </a:rPr>
                    <a:t>Agent/RAG</a:t>
                  </a:r>
                  <a:r>
                    <a:rPr lang="zh-CN" altLang="en-US" sz="1050" dirty="0">
                      <a:latin typeface="Tenorite" pitchFamily="2" charset="0"/>
                    </a:rPr>
                    <a:t> </a:t>
                  </a:r>
                  <a:r>
                    <a:rPr lang="en-US" altLang="zh-CN" sz="1050" dirty="0">
                      <a:latin typeface="Tenorite" pitchFamily="2" charset="0"/>
                    </a:rPr>
                    <a:t>Router</a:t>
                  </a:r>
                  <a:endParaRPr lang="en-US" sz="1050" dirty="0">
                    <a:latin typeface="Tenorite" pitchFamily="2" charset="0"/>
                  </a:endParaRP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8F63637-1E3A-165A-9622-4069D3096F23}"/>
                    </a:ext>
                  </a:extLst>
                </p:cNvPr>
                <p:cNvSpPr/>
                <p:nvPr/>
              </p:nvSpPr>
              <p:spPr>
                <a:xfrm>
                  <a:off x="9517742" y="2683157"/>
                  <a:ext cx="1081315" cy="9725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 err="1">
                      <a:latin typeface="Tenorite" pitchFamily="2" charset="0"/>
                    </a:rPr>
                    <a:t>ChatGPT</a:t>
                  </a:r>
                  <a:endParaRPr lang="en-US" sz="1050" dirty="0">
                    <a:latin typeface="Tenorite" pitchFamily="2" charset="0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E57457D-C24B-4BD3-FEFB-572162C2CB35}"/>
                    </a:ext>
                  </a:extLst>
                </p:cNvPr>
                <p:cNvSpPr/>
                <p:nvPr/>
              </p:nvSpPr>
              <p:spPr>
                <a:xfrm>
                  <a:off x="10813142" y="2683157"/>
                  <a:ext cx="1081315" cy="9725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latin typeface="Tenorite" pitchFamily="2" charset="0"/>
                    </a:rPr>
                    <a:t>Bing</a:t>
                  </a:r>
                  <a:r>
                    <a:rPr lang="zh-CN" altLang="en-US" sz="1050" dirty="0">
                      <a:latin typeface="Tenorite" pitchFamily="2" charset="0"/>
                    </a:rPr>
                    <a:t> </a:t>
                  </a:r>
                  <a:r>
                    <a:rPr lang="en-US" altLang="zh-CN" sz="1050" dirty="0">
                      <a:latin typeface="Tenorite" pitchFamily="2" charset="0"/>
                    </a:rPr>
                    <a:t>Knowledge</a:t>
                  </a:r>
                  <a:r>
                    <a:rPr lang="zh-CN" altLang="en-US" sz="1050" dirty="0">
                      <a:latin typeface="Tenorite" pitchFamily="2" charset="0"/>
                    </a:rPr>
                    <a:t> </a:t>
                  </a:r>
                  <a:r>
                    <a:rPr lang="en-US" altLang="zh-CN" sz="1050" dirty="0">
                      <a:latin typeface="Tenorite" pitchFamily="2" charset="0"/>
                    </a:rPr>
                    <a:t>Graph</a:t>
                  </a:r>
                  <a:endParaRPr lang="en-US" sz="1050" dirty="0">
                    <a:latin typeface="Tenorite" pitchFamily="2" charset="0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C396DC2-F531-1292-300B-9CAD97D392C3}"/>
                    </a:ext>
                  </a:extLst>
                </p:cNvPr>
                <p:cNvSpPr/>
                <p:nvPr/>
              </p:nvSpPr>
              <p:spPr>
                <a:xfrm>
                  <a:off x="9517743" y="4722660"/>
                  <a:ext cx="1081315" cy="46808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latin typeface="Tenorite" pitchFamily="2" charset="0"/>
                    </a:rPr>
                    <a:t>Local</a:t>
                  </a:r>
                  <a:r>
                    <a:rPr lang="zh-CN" altLang="en-US" sz="1050" dirty="0">
                      <a:latin typeface="Tenorite" pitchFamily="2" charset="0"/>
                    </a:rPr>
                    <a:t> </a:t>
                  </a:r>
                  <a:r>
                    <a:rPr lang="en-US" altLang="zh-CN" sz="1050" dirty="0">
                      <a:latin typeface="Tenorite" pitchFamily="2" charset="0"/>
                    </a:rPr>
                    <a:t>LLM</a:t>
                  </a:r>
                  <a:r>
                    <a:rPr lang="zh-CN" altLang="en-US" sz="1050" dirty="0">
                      <a:latin typeface="Tenorite" pitchFamily="2" charset="0"/>
                    </a:rPr>
                    <a:t> </a:t>
                  </a:r>
                  <a:r>
                    <a:rPr lang="en-US" altLang="zh-CN" sz="1050" dirty="0">
                      <a:latin typeface="Tenorite" pitchFamily="2" charset="0"/>
                    </a:rPr>
                    <a:t>Model</a:t>
                  </a:r>
                  <a:endParaRPr lang="en-US" sz="1050" dirty="0">
                    <a:latin typeface="Tenorite" pitchFamily="2" charset="0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1BE38E4-F175-F78A-F7C8-3B8B31417676}"/>
                    </a:ext>
                  </a:extLst>
                </p:cNvPr>
                <p:cNvSpPr/>
                <p:nvPr/>
              </p:nvSpPr>
              <p:spPr>
                <a:xfrm>
                  <a:off x="9517742" y="5236028"/>
                  <a:ext cx="1081315" cy="46808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latin typeface="Tenorite" pitchFamily="2" charset="0"/>
                    </a:rPr>
                    <a:t>ONNX</a:t>
                  </a:r>
                  <a:r>
                    <a:rPr lang="zh-CN" altLang="en-US" sz="1050" dirty="0">
                      <a:latin typeface="Tenorite" pitchFamily="2" charset="0"/>
                    </a:rPr>
                    <a:t> </a:t>
                  </a:r>
                  <a:r>
                    <a:rPr lang="en-US" altLang="zh-CN" sz="1050" dirty="0">
                      <a:latin typeface="Tenorite" pitchFamily="2" charset="0"/>
                    </a:rPr>
                    <a:t>Runtime</a:t>
                  </a:r>
                  <a:endParaRPr lang="en-US" sz="1050" dirty="0">
                    <a:latin typeface="Tenorite" pitchFamily="2" charset="0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33BCBEA-BA66-724E-9BCF-3D0F9165FF86}"/>
                    </a:ext>
                  </a:extLst>
                </p:cNvPr>
                <p:cNvSpPr/>
                <p:nvPr/>
              </p:nvSpPr>
              <p:spPr>
                <a:xfrm>
                  <a:off x="10813142" y="5241809"/>
                  <a:ext cx="1081315" cy="46808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latin typeface="Tenorite" pitchFamily="2" charset="0"/>
                    </a:rPr>
                    <a:t>Local</a:t>
                  </a:r>
                  <a:r>
                    <a:rPr lang="zh-CN" altLang="en-US" sz="1050" dirty="0">
                      <a:latin typeface="Tenorite" pitchFamily="2" charset="0"/>
                    </a:rPr>
                    <a:t> </a:t>
                  </a:r>
                  <a:r>
                    <a:rPr lang="en-US" altLang="zh-CN" sz="1050" dirty="0">
                      <a:latin typeface="Tenorite" pitchFamily="2" charset="0"/>
                    </a:rPr>
                    <a:t>Vector</a:t>
                  </a:r>
                  <a:r>
                    <a:rPr lang="zh-CN" altLang="en-US" sz="1050" dirty="0">
                      <a:latin typeface="Tenorite" pitchFamily="2" charset="0"/>
                    </a:rPr>
                    <a:t> </a:t>
                  </a:r>
                  <a:r>
                    <a:rPr lang="en-US" altLang="zh-CN" sz="1050" dirty="0">
                      <a:latin typeface="Tenorite" pitchFamily="2" charset="0"/>
                    </a:rPr>
                    <a:t>DB</a:t>
                  </a:r>
                  <a:endParaRPr lang="en-US" sz="1050" dirty="0">
                    <a:latin typeface="Tenorite" pitchFamily="2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01A9609-B32E-DFCA-E242-0BC14F0D3AAD}"/>
                    </a:ext>
                  </a:extLst>
                </p:cNvPr>
                <p:cNvSpPr/>
                <p:nvPr/>
              </p:nvSpPr>
              <p:spPr>
                <a:xfrm>
                  <a:off x="10813141" y="4722660"/>
                  <a:ext cx="1081315" cy="46808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latin typeface="Tenorite" pitchFamily="2" charset="0"/>
                    </a:rPr>
                    <a:t>Private</a:t>
                  </a:r>
                  <a:r>
                    <a:rPr lang="zh-CN" altLang="en-US" sz="1050" dirty="0">
                      <a:latin typeface="Tenorite" pitchFamily="2" charset="0"/>
                    </a:rPr>
                    <a:t> </a:t>
                  </a:r>
                  <a:r>
                    <a:rPr lang="en-US" altLang="zh-CN" sz="1050" dirty="0">
                      <a:latin typeface="Tenorite" pitchFamily="2" charset="0"/>
                    </a:rPr>
                    <a:t>Knowledge</a:t>
                  </a:r>
                  <a:endParaRPr lang="en-US" sz="1050" dirty="0">
                    <a:latin typeface="Tenorite" pitchFamily="2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063BB1C-3A71-079C-5CA9-0FC6BB993EED}"/>
                    </a:ext>
                  </a:extLst>
                </p:cNvPr>
                <p:cNvSpPr/>
                <p:nvPr/>
              </p:nvSpPr>
              <p:spPr>
                <a:xfrm>
                  <a:off x="8329383" y="2683157"/>
                  <a:ext cx="974274" cy="4085382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latin typeface="Tenorite" pitchFamily="2" charset="0"/>
                    </a:rPr>
                    <a:t>Windows</a:t>
                  </a:r>
                  <a:r>
                    <a:rPr lang="zh-CN" altLang="en-US" sz="1050" dirty="0">
                      <a:latin typeface="Tenorite" pitchFamily="2" charset="0"/>
                    </a:rPr>
                    <a:t> </a:t>
                  </a:r>
                  <a:r>
                    <a:rPr lang="en-US" altLang="zh-CN" sz="1050" dirty="0" err="1">
                      <a:latin typeface="Tenorite" pitchFamily="2" charset="0"/>
                    </a:rPr>
                    <a:t>CoPilot</a:t>
                  </a:r>
                  <a:endParaRPr lang="en-US" sz="1050" dirty="0">
                    <a:latin typeface="Tenorite" pitchFamily="2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E8092B3-E7A4-A1E7-F382-78A277E1061E}"/>
                  </a:ext>
                </a:extLst>
              </p:cNvPr>
              <p:cNvSpPr/>
              <p:nvPr/>
            </p:nvSpPr>
            <p:spPr>
              <a:xfrm>
                <a:off x="9474199" y="5661936"/>
                <a:ext cx="2376714" cy="46808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Tenorite" pitchFamily="2" charset="0"/>
                  </a:rPr>
                  <a:t>Windows</a:t>
                </a:r>
                <a:endParaRPr lang="en-US" sz="1050" dirty="0">
                  <a:latin typeface="Tenorite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6AB2A3-9956-2019-E446-83792CE8B513}"/>
                  </a:ext>
                </a:extLst>
              </p:cNvPr>
              <p:cNvSpPr/>
              <p:nvPr/>
            </p:nvSpPr>
            <p:spPr>
              <a:xfrm>
                <a:off x="9474199" y="6180709"/>
                <a:ext cx="2376714" cy="46808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latin typeface="Tenorite" pitchFamily="2" charset="0"/>
                  </a:rPr>
                  <a:t>CPU+NPU</a:t>
                </a:r>
                <a:endParaRPr lang="en-US" sz="1050" dirty="0">
                  <a:latin typeface="Tenorite" pitchFamily="2" charset="0"/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9CC7DC4-F18B-FFD2-E1C5-65C1A864D499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9982199" y="3934690"/>
              <a:ext cx="1" cy="2277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D867EAD-4B49-7DAF-E949-B053F28E9F0B}"/>
                </a:ext>
              </a:extLst>
            </p:cNvPr>
            <p:cNvCxnSpPr/>
            <p:nvPr/>
          </p:nvCxnSpPr>
          <p:spPr>
            <a:xfrm flipH="1">
              <a:off x="11277598" y="3908195"/>
              <a:ext cx="1" cy="2277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12988BD-A5DA-2ABF-5D6B-7D92C8F31261}"/>
                </a:ext>
              </a:extLst>
            </p:cNvPr>
            <p:cNvCxnSpPr/>
            <p:nvPr/>
          </p:nvCxnSpPr>
          <p:spPr>
            <a:xfrm flipH="1">
              <a:off x="9982198" y="4520493"/>
              <a:ext cx="1" cy="2277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92895F7-F260-423D-ECE0-F410897FCF31}"/>
                </a:ext>
              </a:extLst>
            </p:cNvPr>
            <p:cNvCxnSpPr/>
            <p:nvPr/>
          </p:nvCxnSpPr>
          <p:spPr>
            <a:xfrm flipH="1">
              <a:off x="11277598" y="4516374"/>
              <a:ext cx="1" cy="2277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D3C44E1-3AD6-0492-1042-F48D3F7E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817" y="1589198"/>
            <a:ext cx="5219693" cy="132556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100" b="1" dirty="0"/>
              <a:t>Office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365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CoPilot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LLM+RAG</a:t>
            </a:r>
            <a:r>
              <a:rPr lang="zh-CN" altLang="en-US" sz="1100" b="1" dirty="0"/>
              <a:t>架构</a:t>
            </a:r>
            <a:endParaRPr lang="en-US" sz="1100" b="1" dirty="0"/>
          </a:p>
          <a:p>
            <a:pPr marL="117475" indent="-117475">
              <a:lnSpc>
                <a:spcPct val="120000"/>
              </a:lnSpc>
            </a:pPr>
            <a:r>
              <a:rPr lang="zh-CN" altLang="en-US" sz="1100" dirty="0"/>
              <a:t>目前完全基于云端的</a:t>
            </a:r>
            <a:r>
              <a:rPr lang="en-US" altLang="zh-CN" sz="1100" dirty="0"/>
              <a:t>LLM</a:t>
            </a:r>
            <a:r>
              <a:rPr lang="zh-CN" altLang="en-US" sz="1100" dirty="0"/>
              <a:t>，还需要和</a:t>
            </a:r>
            <a:r>
              <a:rPr lang="en-US" altLang="zh-CN" sz="1100" dirty="0"/>
              <a:t>Bing</a:t>
            </a:r>
            <a:r>
              <a:rPr lang="zh-CN" altLang="en-US" sz="1100" dirty="0"/>
              <a:t>等搜索数据结合</a:t>
            </a:r>
            <a:endParaRPr lang="en-US" altLang="zh-CN" sz="1100" dirty="0"/>
          </a:p>
          <a:p>
            <a:pPr marL="117475" indent="-117475">
              <a:lnSpc>
                <a:spcPct val="120000"/>
              </a:lnSpc>
            </a:pPr>
            <a:r>
              <a:rPr lang="en-US" altLang="zh-CN" sz="1100" dirty="0"/>
              <a:t>RAG</a:t>
            </a:r>
            <a:r>
              <a:rPr lang="zh-CN" altLang="en-US" sz="1100" dirty="0"/>
              <a:t>需要做多轮的数据查询和会话优化，本地算力和云端算力需要协作</a:t>
            </a:r>
            <a:endParaRPr lang="en-US" altLang="zh-CN" sz="1100" dirty="0"/>
          </a:p>
          <a:p>
            <a:pPr marL="117475" indent="-117475">
              <a:lnSpc>
                <a:spcPct val="120000"/>
              </a:lnSpc>
            </a:pPr>
            <a:r>
              <a:rPr lang="zh-CN" altLang="en-US" sz="1100" dirty="0"/>
              <a:t>本地</a:t>
            </a:r>
            <a:r>
              <a:rPr lang="en-US" altLang="zh-CN" sz="1100" dirty="0"/>
              <a:t>LLM</a:t>
            </a:r>
            <a:r>
              <a:rPr lang="zh-CN" altLang="en-US" sz="1100" dirty="0"/>
              <a:t>和</a:t>
            </a:r>
            <a:r>
              <a:rPr lang="en-US" altLang="zh-CN" sz="1100" dirty="0"/>
              <a:t>RAG</a:t>
            </a:r>
            <a:r>
              <a:rPr lang="zh-CN" altLang="en-US" sz="1100" dirty="0"/>
              <a:t>使用用户私有数据保护隐私，本地的</a:t>
            </a:r>
            <a:r>
              <a:rPr lang="en-US" altLang="zh-CN" sz="1100" dirty="0"/>
              <a:t>LLM</a:t>
            </a:r>
            <a:r>
              <a:rPr lang="zh-CN" altLang="en-US" sz="1100" dirty="0"/>
              <a:t>和</a:t>
            </a:r>
            <a:r>
              <a:rPr lang="en-US" altLang="zh-CN" sz="1100" dirty="0"/>
              <a:t>RAG</a:t>
            </a:r>
            <a:r>
              <a:rPr lang="zh-CN" altLang="en-US" sz="1100" dirty="0"/>
              <a:t>技术还不</a:t>
            </a:r>
            <a:r>
              <a:rPr lang="en-US" altLang="zh-CN" sz="11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76557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482B-97DC-C0A3-3188-04CE28BA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面临的挑战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2BA8-F342-535B-60A3-6AB232D3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572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PC</a:t>
            </a:r>
            <a:r>
              <a:rPr lang="zh-CN" altLang="en-US" dirty="0"/>
              <a:t> 市场是否会以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的形式继续增长？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的产品定义完全是</a:t>
            </a:r>
            <a:r>
              <a:rPr lang="en-US" altLang="zh-CN" dirty="0"/>
              <a:t>Microsoft</a:t>
            </a:r>
            <a:r>
              <a:rPr lang="zh-CN" altLang="en-US" dirty="0"/>
              <a:t>主导，以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 err="1"/>
              <a:t>CoPilot</a:t>
            </a:r>
            <a:r>
              <a:rPr lang="zh-CN" altLang="en-US" dirty="0"/>
              <a:t>和</a:t>
            </a:r>
            <a:r>
              <a:rPr lang="en-US" altLang="zh-CN" dirty="0"/>
              <a:t>GitHub</a:t>
            </a:r>
            <a:r>
              <a:rPr lang="zh-CN" altLang="en-US" dirty="0"/>
              <a:t> </a:t>
            </a:r>
            <a:r>
              <a:rPr lang="en-US" altLang="zh-CN" dirty="0" err="1"/>
              <a:t>CoPilot</a:t>
            </a:r>
            <a:r>
              <a:rPr lang="zh-CN" altLang="en-US" dirty="0"/>
              <a:t>作为</a:t>
            </a:r>
            <a:r>
              <a:rPr lang="en-US" altLang="zh-CN" dirty="0"/>
              <a:t>Killer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，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 err="1"/>
              <a:t>CoPilot</a:t>
            </a:r>
            <a:r>
              <a:rPr lang="zh-CN" altLang="en-US" dirty="0"/>
              <a:t>技术还不完善，还未接受市场考验，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2024</a:t>
            </a:r>
            <a:r>
              <a:rPr lang="zh-CN" altLang="en-US" dirty="0"/>
              <a:t>交付时间节点的风险巨大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即使</a:t>
            </a:r>
            <a:r>
              <a:rPr lang="en-US" altLang="zh-CN" dirty="0" err="1"/>
              <a:t>CoPilot</a:t>
            </a:r>
            <a:r>
              <a:rPr lang="zh-CN" altLang="en-US" dirty="0"/>
              <a:t>获得了用户接受，是否需要在端侧运行</a:t>
            </a:r>
            <a:r>
              <a:rPr lang="en-US" altLang="zh-CN" dirty="0"/>
              <a:t>GAI</a:t>
            </a:r>
            <a:r>
              <a:rPr lang="zh-CN" altLang="en-US" dirty="0"/>
              <a:t>？</a:t>
            </a:r>
            <a:r>
              <a:rPr lang="en-US" altLang="zh-CN" dirty="0"/>
              <a:t>GAI</a:t>
            </a:r>
            <a:r>
              <a:rPr lang="zh-CN" altLang="en-US" dirty="0"/>
              <a:t>端侧生态还很不完善，</a:t>
            </a:r>
            <a:r>
              <a:rPr lang="en-US" altLang="zh-CN" dirty="0"/>
              <a:t>MS</a:t>
            </a:r>
            <a:r>
              <a:rPr lang="zh-CN" altLang="en-US" dirty="0"/>
              <a:t>布局也不成系统，</a:t>
            </a:r>
            <a:r>
              <a:rPr lang="en-US" altLang="zh-CN" dirty="0"/>
              <a:t>2024</a:t>
            </a:r>
            <a:r>
              <a:rPr lang="zh-CN" altLang="en-US" dirty="0"/>
              <a:t>基本无法支持端侧</a:t>
            </a:r>
            <a:r>
              <a:rPr lang="en-US" altLang="zh-CN" dirty="0"/>
              <a:t>GAI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GAI</a:t>
            </a:r>
            <a:r>
              <a:rPr lang="zh-CN" altLang="en-US" dirty="0"/>
              <a:t> 会改变基于</a:t>
            </a:r>
            <a:r>
              <a:rPr lang="en-US" altLang="zh-CN" dirty="0"/>
              <a:t>PC</a:t>
            </a:r>
            <a:r>
              <a:rPr lang="zh-CN" altLang="en-US" dirty="0"/>
              <a:t>计算平台的内容生产工具市场目前的格局，既有厂商是否能够应对云端竞争对手和</a:t>
            </a:r>
            <a:r>
              <a:rPr lang="en-US" altLang="zh-CN" dirty="0"/>
              <a:t>GAI</a:t>
            </a:r>
            <a:r>
              <a:rPr lang="zh-CN" altLang="en-US" dirty="0"/>
              <a:t> </a:t>
            </a:r>
            <a:r>
              <a:rPr lang="en-US" altLang="zh-CN" dirty="0"/>
              <a:t>Native</a:t>
            </a:r>
            <a:r>
              <a:rPr lang="zh-CN" altLang="en-US" dirty="0"/>
              <a:t>厂家的挑战？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Google/</a:t>
            </a:r>
            <a:r>
              <a:rPr lang="zh-CN" altLang="en-US" dirty="0"/>
              <a:t>腾讯</a:t>
            </a:r>
            <a:r>
              <a:rPr lang="en-US" altLang="zh-CN" dirty="0"/>
              <a:t>/</a:t>
            </a:r>
            <a:r>
              <a:rPr lang="zh-CN" altLang="en-US" dirty="0"/>
              <a:t>飞书</a:t>
            </a:r>
            <a:r>
              <a:rPr lang="en-US" altLang="zh-CN" dirty="0"/>
              <a:t>/</a:t>
            </a:r>
            <a:r>
              <a:rPr lang="zh-CN" altLang="en-US" dirty="0"/>
              <a:t>钉钉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Microsoft/WPS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GAI</a:t>
            </a:r>
            <a:r>
              <a:rPr lang="zh-CN" altLang="en-US" dirty="0"/>
              <a:t>设计工具服务（</a:t>
            </a:r>
            <a:r>
              <a:rPr lang="en-US" altLang="zh-CN" dirty="0" err="1"/>
              <a:t>Midjourney</a:t>
            </a:r>
            <a:r>
              <a:rPr lang="zh-CN" altLang="en-US" dirty="0"/>
              <a:t>，</a:t>
            </a:r>
            <a:r>
              <a:rPr lang="en-US" altLang="zh-CN" dirty="0"/>
              <a:t>Pika</a:t>
            </a:r>
            <a:r>
              <a:rPr lang="zh-CN" altLang="en-US" dirty="0"/>
              <a:t>，</a:t>
            </a:r>
            <a:r>
              <a:rPr lang="en-US" altLang="zh-CN" dirty="0"/>
              <a:t>Canva</a:t>
            </a:r>
            <a:r>
              <a:rPr lang="zh-CN" altLang="en-US" dirty="0"/>
              <a:t>）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Adobe</a:t>
            </a:r>
            <a:r>
              <a:rPr lang="zh-CN" altLang="en-US" dirty="0"/>
              <a:t> 全家桶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Intel/AMD</a:t>
            </a:r>
            <a:r>
              <a:rPr lang="zh-CN" altLang="en-US" dirty="0"/>
              <a:t>阵营和</a:t>
            </a:r>
            <a:r>
              <a:rPr lang="en-US" altLang="zh-CN" dirty="0"/>
              <a:t>QCOM/Apple</a:t>
            </a:r>
            <a:r>
              <a:rPr lang="zh-CN" altLang="en-US" dirty="0"/>
              <a:t>为代表的移动计算阵营，</a:t>
            </a:r>
            <a:r>
              <a:rPr lang="en-US" altLang="zh-CN" dirty="0"/>
              <a:t>Nvidia</a:t>
            </a:r>
            <a:r>
              <a:rPr lang="zh-CN" altLang="en-US" dirty="0"/>
              <a:t> 代表的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计算阵营的竞争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AI</a:t>
            </a:r>
            <a:r>
              <a:rPr lang="zh-CN" altLang="en-US" dirty="0"/>
              <a:t> 手机产业相比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产业商业模式更为清晰，具有研发成本的先发优势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NPU</a:t>
            </a:r>
            <a:r>
              <a:rPr lang="zh-CN" altLang="en-US" dirty="0"/>
              <a:t>硬件和</a:t>
            </a:r>
            <a:r>
              <a:rPr lang="en-US" altLang="zh-CN" dirty="0"/>
              <a:t>AI</a:t>
            </a:r>
            <a:r>
              <a:rPr lang="zh-CN" altLang="en-US" dirty="0"/>
              <a:t>软件生态已经在手机落地多年，可以通过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进一步摊平投资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Apple</a:t>
            </a:r>
            <a:r>
              <a:rPr lang="zh-CN" altLang="en-US" dirty="0"/>
              <a:t> 走通了基于手机</a:t>
            </a:r>
            <a:r>
              <a:rPr lang="en-US" altLang="zh-CN" dirty="0"/>
              <a:t>SoC</a:t>
            </a:r>
            <a:r>
              <a:rPr lang="zh-CN" altLang="en-US" dirty="0"/>
              <a:t>进入</a:t>
            </a:r>
            <a:r>
              <a:rPr lang="en-US" altLang="zh-CN" dirty="0"/>
              <a:t>PC</a:t>
            </a:r>
            <a:r>
              <a:rPr lang="zh-CN" altLang="en-US" dirty="0"/>
              <a:t>产业的道路，事实上也是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目前产品竞争力最强的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Nvidia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 则彻底垄断了云和端</a:t>
            </a:r>
            <a:r>
              <a:rPr lang="en-US" altLang="zh-CN" dirty="0"/>
              <a:t>GAI</a:t>
            </a:r>
            <a:r>
              <a:rPr lang="zh-CN" altLang="en-US" dirty="0"/>
              <a:t>计算底座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开源模型还是闭源模型都基于</a:t>
            </a:r>
            <a:r>
              <a:rPr lang="en-US" altLang="zh-CN" dirty="0"/>
              <a:t>Nvidia</a:t>
            </a:r>
            <a:r>
              <a:rPr lang="zh-CN" altLang="en-US" dirty="0"/>
              <a:t>计算底座，无论是通过云端还是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交付</a:t>
            </a:r>
            <a:r>
              <a:rPr lang="en-US" altLang="zh-CN" dirty="0"/>
              <a:t>GAI</a:t>
            </a:r>
            <a:r>
              <a:rPr lang="zh-CN" altLang="en-US" dirty="0"/>
              <a:t>服务，</a:t>
            </a:r>
            <a:r>
              <a:rPr lang="en-US" altLang="zh-CN" dirty="0"/>
              <a:t>N</a:t>
            </a:r>
            <a:r>
              <a:rPr lang="zh-CN" altLang="en-US" dirty="0"/>
              <a:t>厂都处于先发位置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N</a:t>
            </a:r>
            <a:r>
              <a:rPr lang="zh-CN" altLang="en-US" dirty="0"/>
              <a:t>厂的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PC/Laptop</a:t>
            </a:r>
            <a:r>
              <a:rPr lang="zh-CN" altLang="en-US" dirty="0"/>
              <a:t> 都是成熟市场和生态，毋需重新定义一个全新的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产品，也可以通过主动降价，避免其他厂商进入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777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AFC2-E5F6-8DB6-1077-B2926B10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 err="1"/>
              <a:t>CoPilot</a:t>
            </a:r>
            <a:r>
              <a:rPr lang="zh-CN" altLang="en-US" dirty="0"/>
              <a:t> 主要功能和竞争对手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2A1F22-0F82-563A-683F-BB8ABACA3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01607"/>
              </p:ext>
            </p:extLst>
          </p:nvPr>
        </p:nvGraphicFramePr>
        <p:xfrm>
          <a:off x="838200" y="1760262"/>
          <a:ext cx="10618305" cy="375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869">
                  <a:extLst>
                    <a:ext uri="{9D8B030D-6E8A-4147-A177-3AD203B41FA5}">
                      <a16:colId xmlns:a16="http://schemas.microsoft.com/office/drawing/2014/main" val="352701433"/>
                    </a:ext>
                  </a:extLst>
                </a:gridCol>
                <a:gridCol w="5088836">
                  <a:extLst>
                    <a:ext uri="{9D8B030D-6E8A-4147-A177-3AD203B41FA5}">
                      <a16:colId xmlns:a16="http://schemas.microsoft.com/office/drawing/2014/main" val="386502123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592480246"/>
                    </a:ext>
                  </a:extLst>
                </a:gridCol>
              </a:tblGrid>
              <a:tr h="393729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Office</a:t>
                      </a: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</a:t>
                      </a:r>
                      <a:r>
                        <a:rPr lang="en-US" altLang="zh-CN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365</a:t>
                      </a:r>
                      <a:endParaRPr lang="en-US" sz="1400" b="0" i="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主要功能</a:t>
                      </a:r>
                      <a:endParaRPr lang="en-US" sz="1400" b="0" i="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竞争对手</a:t>
                      </a:r>
                      <a:endParaRPr lang="en-US" sz="1400" b="0" i="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01302"/>
                  </a:ext>
                </a:extLst>
              </a:tr>
              <a:tr h="522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err="1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语音识别</a:t>
                      </a: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，会议纪要，产生</a:t>
                      </a:r>
                      <a:r>
                        <a:rPr lang="en-US" altLang="zh-CN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action</a:t>
                      </a: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</a:t>
                      </a:r>
                      <a:r>
                        <a:rPr lang="en-US" altLang="zh-CN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Zoom</a:t>
                      </a: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，飞书</a:t>
                      </a:r>
                      <a:endParaRPr lang="en-US" sz="1400" b="0" i="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75229"/>
                  </a:ext>
                </a:extLst>
              </a:tr>
              <a:tr h="522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邮件总结</a:t>
                      </a: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，提示词生成邮件初稿，回复邮件模版</a:t>
                      </a:r>
                      <a:endParaRPr lang="en-US" sz="1400" b="0" i="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Gmail</a:t>
                      </a: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，飞书</a:t>
                      </a:r>
                      <a:endParaRPr lang="en-US" sz="1400" b="0" i="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15769"/>
                  </a:ext>
                </a:extLst>
              </a:tr>
              <a:tr h="74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365</a:t>
                      </a: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</a:t>
                      </a:r>
                      <a:r>
                        <a:rPr lang="en-US" altLang="zh-CN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Chat</a:t>
                      </a:r>
                      <a:endParaRPr lang="en-US" sz="1400" b="0" i="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企业的 </a:t>
                      </a:r>
                      <a:r>
                        <a:rPr lang="en-US" altLang="zh-CN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knowledge</a:t>
                      </a: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管理，个人的数据搜索引擎</a:t>
                      </a:r>
                      <a:endParaRPr lang="en-US" altLang="zh-CN" sz="1400" b="0" i="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  <a:p>
                      <a:endParaRPr lang="en-US" sz="1400" b="0" i="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Rewind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49936"/>
                  </a:ext>
                </a:extLst>
              </a:tr>
              <a:tr h="522544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提纲生成文档，</a:t>
                      </a:r>
                      <a:r>
                        <a:rPr lang="en-US" sz="1400" b="0" i="0" dirty="0" err="1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提示词生成文档片段</a:t>
                      </a: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，总结，风格转换</a:t>
                      </a:r>
                      <a:endParaRPr lang="en-US" sz="1400" b="0" i="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Notion</a:t>
                      </a: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，飞书，</a:t>
                      </a:r>
                      <a:r>
                        <a:rPr lang="en-US" altLang="zh-CN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google</a:t>
                      </a: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 </a:t>
                      </a:r>
                      <a:r>
                        <a:rPr lang="en-US" altLang="zh-CN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doc</a:t>
                      </a: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，微信文档，</a:t>
                      </a:r>
                      <a:endParaRPr lang="en-US" sz="1400" b="0" i="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23735"/>
                  </a:ext>
                </a:extLst>
              </a:tr>
              <a:tr h="522544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自动可视化，通过问答来获得数据洞察</a:t>
                      </a:r>
                      <a:endParaRPr lang="en-US" sz="1400" b="0" i="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ChatGPT</a:t>
                      </a: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，</a:t>
                      </a:r>
                      <a:r>
                        <a:rPr 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Databricks</a:t>
                      </a: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，</a:t>
                      </a:r>
                      <a:r>
                        <a:rPr lang="en-US" altLang="zh-CN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Snowflake</a:t>
                      </a:r>
                      <a:endParaRPr lang="en-US" sz="1400" b="0" i="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25361"/>
                  </a:ext>
                </a:extLst>
              </a:tr>
              <a:tr h="522544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提纲生成初稿</a:t>
                      </a: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，根据文字生成图片，文字总结，自动格式化</a:t>
                      </a:r>
                      <a:endParaRPr lang="en-US" sz="1400" b="0" i="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Gamma</a:t>
                      </a:r>
                      <a:r>
                        <a:rPr lang="zh-CN" altLang="en-US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，</a:t>
                      </a:r>
                      <a:r>
                        <a:rPr lang="en-US" altLang="zh-CN" sz="1400" b="0" i="0" dirty="0">
                          <a:latin typeface="Microsoft YaHei UI Light" panose="020B0502040204020203" pitchFamily="34" charset="-122"/>
                          <a:ea typeface="Microsoft YaHei UI Light" panose="020B0502040204020203" pitchFamily="34" charset="-122"/>
                        </a:rPr>
                        <a:t>Canva</a:t>
                      </a:r>
                      <a:endParaRPr lang="en-US" sz="1400" b="0" i="0" dirty="0">
                        <a:latin typeface="Microsoft YaHei UI Light" panose="020B0502040204020203" pitchFamily="34" charset="-122"/>
                        <a:ea typeface="Microsoft YaHei UI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049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D53CED-077B-50AF-213B-39157E12FF39}"/>
              </a:ext>
            </a:extLst>
          </p:cNvPr>
          <p:cNvSpPr txBox="1"/>
          <p:nvPr/>
        </p:nvSpPr>
        <p:spPr>
          <a:xfrm>
            <a:off x="735495" y="5582777"/>
            <a:ext cx="10721010" cy="72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Office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365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CoPilot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的实际体验和市场营销的功能有差距，主要功能竞争对手也轻易提供，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Office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365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难以建立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GAI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功能的护城河，区别是竞争对手无法无缝和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Office365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对接。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6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57CF-FEFD-8908-68B6-547D30FA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</a:t>
            </a:r>
            <a:r>
              <a:rPr lang="zh-CN" altLang="en-US" dirty="0"/>
              <a:t> 市场不温不火的主要原因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4654-D2CC-E906-5DB1-49E82BD90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06963"/>
            <a:ext cx="7213600" cy="20675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/>
              <a:t>主要大厂还在追赶</a:t>
            </a:r>
            <a:r>
              <a:rPr lang="en-US" altLang="zh-CN" sz="1600" dirty="0" err="1"/>
              <a:t>ChatGPT</a:t>
            </a:r>
            <a:r>
              <a:rPr lang="zh-CN" altLang="en-US" sz="1600" dirty="0"/>
              <a:t>，没有时间和资源去营造市场和生态</a:t>
            </a:r>
            <a:endParaRPr lang="en-US" altLang="zh-CN" sz="1600" dirty="0"/>
          </a:p>
          <a:p>
            <a:pPr>
              <a:lnSpc>
                <a:spcPct val="110000"/>
              </a:lnSpc>
            </a:pPr>
            <a:r>
              <a:rPr lang="en-US" altLang="zh-CN" sz="1600" dirty="0" err="1"/>
              <a:t>OpenAI</a:t>
            </a:r>
            <a:r>
              <a:rPr lang="zh-CN" altLang="en-US" sz="1600" dirty="0"/>
              <a:t> 自身的问题，前有天险，后有追兵</a:t>
            </a:r>
            <a:endParaRPr lang="en-US" altLang="zh-CN" sz="1600" dirty="0"/>
          </a:p>
          <a:p>
            <a:pPr lvl="1">
              <a:lnSpc>
                <a:spcPct val="110000"/>
              </a:lnSpc>
            </a:pPr>
            <a:r>
              <a:rPr lang="zh-CN" altLang="en-US" sz="1400" dirty="0"/>
              <a:t>公司还不稳定，商业化 </a:t>
            </a:r>
            <a:r>
              <a:rPr lang="en-US" altLang="zh-CN" sz="1400" dirty="0"/>
              <a:t>vs</a:t>
            </a:r>
            <a:r>
              <a:rPr lang="zh-CN" altLang="en-US" sz="1400" dirty="0"/>
              <a:t> 研究，加速派 </a:t>
            </a:r>
            <a:r>
              <a:rPr lang="en-US" altLang="zh-CN" sz="1400" dirty="0"/>
              <a:t>vs</a:t>
            </a:r>
            <a:r>
              <a:rPr lang="zh-CN" altLang="en-US" sz="1400" dirty="0"/>
              <a:t> 安全派的斗争</a:t>
            </a:r>
            <a:endParaRPr lang="en-US" altLang="zh-CN" sz="1400" dirty="0"/>
          </a:p>
          <a:p>
            <a:pPr lvl="1">
              <a:lnSpc>
                <a:spcPct val="110000"/>
              </a:lnSpc>
            </a:pPr>
            <a:r>
              <a:rPr lang="zh-CN" altLang="en-US" sz="1400" dirty="0"/>
              <a:t>主要聚集商业化和扩大用户生态，和微软有竞合关系</a:t>
            </a:r>
            <a:endParaRPr lang="en-US" altLang="zh-CN" sz="1400" dirty="0"/>
          </a:p>
          <a:p>
            <a:pPr lvl="1">
              <a:lnSpc>
                <a:spcPct val="110000"/>
              </a:lnSpc>
            </a:pPr>
            <a:r>
              <a:rPr lang="zh-CN" altLang="en-US" sz="1400" dirty="0"/>
              <a:t>大厂通过投资和开源的模型能力迅速逼近</a:t>
            </a:r>
            <a:r>
              <a:rPr lang="en-US" altLang="zh-CN" sz="1400" dirty="0" err="1"/>
              <a:t>ChatGPT</a:t>
            </a:r>
            <a:endParaRPr lang="en-US" altLang="zh-CN" sz="1400" dirty="0"/>
          </a:p>
          <a:p>
            <a:pPr>
              <a:lnSpc>
                <a:spcPct val="110000"/>
              </a:lnSpc>
            </a:pPr>
            <a:r>
              <a:rPr lang="en-US" sz="1600" dirty="0" err="1"/>
              <a:t>因为流动性紧张</a:t>
            </a:r>
            <a:r>
              <a:rPr lang="zh-CN" altLang="en-US" sz="1600" dirty="0"/>
              <a:t>，</a:t>
            </a:r>
            <a:r>
              <a:rPr lang="en-US" altLang="zh-CN" sz="1600" dirty="0"/>
              <a:t>IPO</a:t>
            </a:r>
            <a:r>
              <a:rPr lang="zh-CN" altLang="en-US" sz="1600" dirty="0"/>
              <a:t>上市大幅减少，独角兽估值调低，风险</a:t>
            </a:r>
            <a:r>
              <a:rPr lang="en-US" sz="1600" dirty="0"/>
              <a:t>投资降低到</a:t>
            </a:r>
            <a:r>
              <a:rPr lang="en-US" altLang="zh-CN" sz="1600" dirty="0"/>
              <a:t>2017</a:t>
            </a:r>
            <a:r>
              <a:rPr lang="zh-CN" altLang="en-US" sz="1600" dirty="0"/>
              <a:t>年水平，相比</a:t>
            </a:r>
            <a:r>
              <a:rPr lang="en-US" altLang="zh-CN" sz="1600" dirty="0"/>
              <a:t>2022</a:t>
            </a:r>
            <a:r>
              <a:rPr lang="zh-CN" altLang="en-US" sz="1600" dirty="0"/>
              <a:t>年下降</a:t>
            </a:r>
            <a:r>
              <a:rPr lang="en-US" altLang="zh-CN" sz="1600" dirty="0"/>
              <a:t>30%</a:t>
            </a:r>
            <a:r>
              <a:rPr lang="zh-CN" altLang="en-US" sz="1600" dirty="0"/>
              <a:t>，创新企业很难获得融资</a:t>
            </a:r>
            <a:endParaRPr lang="en-US" altLang="zh-CN" sz="1600" dirty="0"/>
          </a:p>
          <a:p>
            <a:pPr lvl="1"/>
            <a:endParaRPr lang="en-US" altLang="zh-CN" sz="1400" dirty="0"/>
          </a:p>
          <a:p>
            <a:pPr lvl="2"/>
            <a:endParaRPr lang="en-US" altLang="zh-CN" sz="12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FE6381B-5668-8CF8-7C6E-98F375D6B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525103"/>
            <a:ext cx="4165600" cy="236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F9E0E9-B6F7-4E6D-3817-3B6D3D7C3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9571"/>
              </p:ext>
            </p:extLst>
          </p:nvPr>
        </p:nvGraphicFramePr>
        <p:xfrm>
          <a:off x="838200" y="4140627"/>
          <a:ext cx="10642060" cy="25787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6407">
                  <a:extLst>
                    <a:ext uri="{9D8B030D-6E8A-4147-A177-3AD203B41FA5}">
                      <a16:colId xmlns:a16="http://schemas.microsoft.com/office/drawing/2014/main" val="261101972"/>
                    </a:ext>
                  </a:extLst>
                </a:gridCol>
                <a:gridCol w="1235022">
                  <a:extLst>
                    <a:ext uri="{9D8B030D-6E8A-4147-A177-3AD203B41FA5}">
                      <a16:colId xmlns:a16="http://schemas.microsoft.com/office/drawing/2014/main" val="4003422179"/>
                    </a:ext>
                  </a:extLst>
                </a:gridCol>
                <a:gridCol w="1536795">
                  <a:extLst>
                    <a:ext uri="{9D8B030D-6E8A-4147-A177-3AD203B41FA5}">
                      <a16:colId xmlns:a16="http://schemas.microsoft.com/office/drawing/2014/main" val="2467186806"/>
                    </a:ext>
                  </a:extLst>
                </a:gridCol>
                <a:gridCol w="6993836">
                  <a:extLst>
                    <a:ext uri="{9D8B030D-6E8A-4147-A177-3AD203B41FA5}">
                      <a16:colId xmlns:a16="http://schemas.microsoft.com/office/drawing/2014/main" val="3276307468"/>
                    </a:ext>
                  </a:extLst>
                </a:gridCol>
              </a:tblGrid>
              <a:tr h="15242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排名</a:t>
                      </a:r>
                    </a:p>
                  </a:txBody>
                  <a:tcPr marL="16736" marR="16736" marT="8368" marB="8368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公司名称</a:t>
                      </a:r>
                    </a:p>
                  </a:txBody>
                  <a:tcPr marL="16736" marR="16736" marT="8368" marB="8368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交易价值（美元）</a:t>
                      </a:r>
                    </a:p>
                  </a:txBody>
                  <a:tcPr marL="16736" marR="16736" marT="8368" marB="8368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详情</a:t>
                      </a:r>
                      <a:endParaRPr lang="zh-CN" altLang="en-US" sz="1100" b="0" i="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6736" marR="16736" marT="8368" marB="8368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019104"/>
                  </a:ext>
                </a:extLst>
              </a:tr>
              <a:tr h="29206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 err="1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OpenAI</a:t>
                      </a:r>
                      <a:endParaRPr lang="en-US" sz="1100" b="0" i="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100</a:t>
                      </a:r>
                      <a:r>
                        <a:rPr lang="zh-CN" alt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微软对</a:t>
                      </a:r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OpenAI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的投资，标志着在</a:t>
                      </a:r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AI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领域的重要地位，超越了其他科技巨头如</a:t>
                      </a:r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Alphabet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和</a:t>
                      </a:r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Amazon。</a:t>
                      </a:r>
                    </a:p>
                  </a:txBody>
                  <a:tcPr marL="16736" marR="16736" marT="8368" marB="8368" anchor="ctr"/>
                </a:tc>
                <a:extLst>
                  <a:ext uri="{0D108BD9-81ED-4DB2-BD59-A6C34878D82A}">
                    <a16:rowId xmlns:a16="http://schemas.microsoft.com/office/drawing/2014/main" val="3522433456"/>
                  </a:ext>
                </a:extLst>
              </a:tr>
              <a:tr h="29206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Anthropic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</a:t>
                      </a:r>
                      <a:r>
                        <a:rPr lang="zh-CN" alt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Anthropic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与亚马逊的融资轮，包括立即投资</a:t>
                      </a:r>
                      <a:r>
                        <a:rPr lang="en-US" altLang="zh-CN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12.5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亿美元和额外选择权</a:t>
                      </a:r>
                      <a:r>
                        <a:rPr lang="en-US" altLang="zh-CN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2.75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亿美元。</a:t>
                      </a:r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Anthropic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将使用亚马逊网络服务为其模型提供服务。</a:t>
                      </a:r>
                    </a:p>
                  </a:txBody>
                  <a:tcPr marL="16736" marR="16736" marT="8368" marB="8368" anchor="ctr"/>
                </a:tc>
                <a:extLst>
                  <a:ext uri="{0D108BD9-81ED-4DB2-BD59-A6C34878D82A}">
                    <a16:rowId xmlns:a16="http://schemas.microsoft.com/office/drawing/2014/main" val="511103175"/>
                  </a:ext>
                </a:extLst>
              </a:tr>
              <a:tr h="1524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Anthropic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</a:t>
                      </a:r>
                      <a:r>
                        <a:rPr lang="zh-CN" alt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Anthropic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与谷歌的另一笔重大交易，包括</a:t>
                      </a:r>
                      <a:r>
                        <a:rPr lang="en-US" altLang="zh-CN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亿美元的预付款和随后的</a:t>
                      </a:r>
                      <a:r>
                        <a:rPr lang="en-US" altLang="zh-CN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15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亿美元。</a:t>
                      </a:r>
                    </a:p>
                  </a:txBody>
                  <a:tcPr marL="16736" marR="16736" marT="8368" marB="8368" anchor="ctr"/>
                </a:tc>
                <a:extLst>
                  <a:ext uri="{0D108BD9-81ED-4DB2-BD59-A6C34878D82A}">
                    <a16:rowId xmlns:a16="http://schemas.microsoft.com/office/drawing/2014/main" val="1088119067"/>
                  </a:ext>
                </a:extLst>
              </a:tr>
              <a:tr h="29206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Inflection AI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13</a:t>
                      </a:r>
                      <a:r>
                        <a:rPr lang="zh-CN" alt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由微软、</a:t>
                      </a:r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Reid Hoffman、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比尔</a:t>
                      </a:r>
                      <a:r>
                        <a:rPr lang="en-US" altLang="zh-CN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·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盖茨、埃里克</a:t>
                      </a:r>
                      <a:r>
                        <a:rPr lang="en-US" altLang="zh-CN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·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施密特和英伟达领投的重要融资轮，将</a:t>
                      </a:r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Inflection AI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的估值提高到</a:t>
                      </a:r>
                      <a:r>
                        <a:rPr lang="en-US" altLang="zh-CN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亿美元。</a:t>
                      </a:r>
                    </a:p>
                  </a:txBody>
                  <a:tcPr marL="16736" marR="16736" marT="8368" marB="8368" anchor="ctr"/>
                </a:tc>
                <a:extLst>
                  <a:ext uri="{0D108BD9-81ED-4DB2-BD59-A6C34878D82A}">
                    <a16:rowId xmlns:a16="http://schemas.microsoft.com/office/drawing/2014/main" val="2108654009"/>
                  </a:ext>
                </a:extLst>
              </a:tr>
              <a:tr h="1524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Metropolis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11</a:t>
                      </a:r>
                      <a:r>
                        <a:rPr lang="zh-CN" alt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AI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驱动的停车初创公司获得的资金，包括</a:t>
                      </a:r>
                      <a:r>
                        <a:rPr lang="en-US" altLang="zh-CN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10.5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亿美元的</a:t>
                      </a:r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轮融资和</a:t>
                      </a:r>
                      <a:r>
                        <a:rPr lang="en-US" altLang="zh-CN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6.5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亿美元的债务融资。</a:t>
                      </a:r>
                    </a:p>
                  </a:txBody>
                  <a:tcPr marL="16736" marR="16736" marT="8368" marB="8368" anchor="ctr"/>
                </a:tc>
                <a:extLst>
                  <a:ext uri="{0D108BD9-81ED-4DB2-BD59-A6C34878D82A}">
                    <a16:rowId xmlns:a16="http://schemas.microsoft.com/office/drawing/2014/main" val="2786495168"/>
                  </a:ext>
                </a:extLst>
              </a:tr>
              <a:tr h="29206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Databricks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6.85</a:t>
                      </a:r>
                      <a:r>
                        <a:rPr lang="zh-CN" alt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AI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增强的数据分析公司的重大</a:t>
                      </a:r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轮融资，由</a:t>
                      </a:r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T. Rowe Price Associates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领投，将</a:t>
                      </a:r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Databricks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的估值提升至</a:t>
                      </a:r>
                      <a:r>
                        <a:rPr lang="en-US" altLang="zh-CN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430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亿美元。</a:t>
                      </a:r>
                      <a:endParaRPr lang="zh-CN" altLang="en-US" sz="1100" b="0" i="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6736" marR="16736" marT="8368" marB="8368" anchor="ctr"/>
                </a:tc>
                <a:extLst>
                  <a:ext uri="{0D108BD9-81ED-4DB2-BD59-A6C34878D82A}">
                    <a16:rowId xmlns:a16="http://schemas.microsoft.com/office/drawing/2014/main" val="3703018027"/>
                  </a:ext>
                </a:extLst>
              </a:tr>
              <a:tr h="152421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7(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并列</a:t>
                      </a:r>
                      <a:r>
                        <a:rPr lang="en-US" altLang="zh-CN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)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Aleph Alpha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</a:t>
                      </a:r>
                      <a:r>
                        <a:rPr lang="zh-CN" alt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德国</a:t>
                      </a:r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AI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初创公司在大型语言和多模态模型领域的</a:t>
                      </a:r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轮融资。</a:t>
                      </a:r>
                      <a:endParaRPr lang="zh-CN" altLang="en-US" sz="1100" b="0" i="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6736" marR="16736" marT="8368" marB="8368" anchor="ctr"/>
                </a:tc>
                <a:extLst>
                  <a:ext uri="{0D108BD9-81ED-4DB2-BD59-A6C34878D82A}">
                    <a16:rowId xmlns:a16="http://schemas.microsoft.com/office/drawing/2014/main" val="3472291184"/>
                  </a:ext>
                </a:extLst>
              </a:tr>
              <a:tr h="152421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7(</a:t>
                      </a:r>
                      <a:r>
                        <a:rPr lang="zh-CN" alt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并列</a:t>
                      </a:r>
                      <a:r>
                        <a:rPr lang="en-US" altLang="zh-CN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)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 err="1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SandboxAQ</a:t>
                      </a:r>
                      <a:endParaRPr lang="en-US" sz="1100" b="0" i="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</a:t>
                      </a:r>
                      <a:r>
                        <a:rPr lang="zh-CN" alt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AI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和量子计算初创公司的融资，专注于</a:t>
                      </a:r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AI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和量子效应在各个行业的应用。</a:t>
                      </a:r>
                      <a:endParaRPr lang="zh-CN" altLang="en-US" sz="1100" b="0" i="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6736" marR="16736" marT="8368" marB="8368" anchor="ctr"/>
                </a:tc>
                <a:extLst>
                  <a:ext uri="{0D108BD9-81ED-4DB2-BD59-A6C34878D82A}">
                    <a16:rowId xmlns:a16="http://schemas.microsoft.com/office/drawing/2014/main" val="2441968945"/>
                  </a:ext>
                </a:extLst>
              </a:tr>
              <a:tr h="1524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Mistral AI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4.87</a:t>
                      </a:r>
                      <a:r>
                        <a:rPr lang="zh-CN" alt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巴黎</a:t>
                      </a:r>
                      <a:r>
                        <a:rPr 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AI</a:t>
                      </a:r>
                      <a:r>
                        <a:rPr lang="zh-CN" altLang="en-US" sz="1100" b="0" i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初创公司的重大融资轮，包括来自主要投资者的股权和可转换债务。</a:t>
                      </a:r>
                      <a:endParaRPr lang="zh-CN" altLang="en-US" sz="1100" b="0" i="0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6736" marR="16736" marT="8368" marB="8368" anchor="ctr"/>
                </a:tc>
                <a:extLst>
                  <a:ext uri="{0D108BD9-81ED-4DB2-BD59-A6C34878D82A}">
                    <a16:rowId xmlns:a16="http://schemas.microsoft.com/office/drawing/2014/main" val="1340760056"/>
                  </a:ext>
                </a:extLst>
              </a:tr>
              <a:tr h="1524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Anthropic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4.5</a:t>
                      </a:r>
                      <a:r>
                        <a:rPr lang="zh-CN" alt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亿美元</a:t>
                      </a:r>
                    </a:p>
                  </a:txBody>
                  <a:tcPr marL="16736" marR="16736" marT="8368" marB="836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Anthropic</a:t>
                      </a:r>
                      <a:r>
                        <a:rPr lang="zh-CN" alt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由</a:t>
                      </a:r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Spark Capital</a:t>
                      </a:r>
                      <a:r>
                        <a:rPr lang="zh-CN" alt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领投的</a:t>
                      </a:r>
                      <a:r>
                        <a:rPr 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</a:t>
                      </a:r>
                      <a:r>
                        <a:rPr lang="zh-CN" altLang="en-US" sz="1100" b="0" i="0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轮融资</a:t>
                      </a:r>
                    </a:p>
                  </a:txBody>
                  <a:tcPr marL="16736" marR="16736" marT="8368" marB="8368" anchor="ctr"/>
                </a:tc>
                <a:extLst>
                  <a:ext uri="{0D108BD9-81ED-4DB2-BD59-A6C34878D82A}">
                    <a16:rowId xmlns:a16="http://schemas.microsoft.com/office/drawing/2014/main" val="13355631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097C6FA-9DB2-A13D-EC07-4AD0B8CD5209}"/>
              </a:ext>
            </a:extLst>
          </p:cNvPr>
          <p:cNvSpPr txBox="1"/>
          <p:nvPr/>
        </p:nvSpPr>
        <p:spPr>
          <a:xfrm>
            <a:off x="2489200" y="38178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领域 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Top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融资：主要聚集在大模型底座</a:t>
            </a:r>
            <a:endParaRPr 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39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A218F-AA72-AD17-D992-8EBE3A68D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0420-CFC2-BF19-9C66-17AD8F5A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可以按照自动驾驶分级概念去理解</a:t>
            </a:r>
            <a:r>
              <a:rPr lang="en-US" sz="2800" dirty="0" err="1"/>
              <a:t>GAI的主要产品形态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298F-1D50-55D5-7B3E-C9B6319DE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CoPilot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，人是主驾，</a:t>
            </a:r>
            <a:r>
              <a:rPr lang="en-US" altLang="zh-CN" dirty="0"/>
              <a:t>AI</a:t>
            </a:r>
            <a:r>
              <a:rPr lang="zh-CN" altLang="en-US" dirty="0"/>
              <a:t>是副驾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软件产品 开发：代码架构，代码模块开发，调试，测试，上线运营，也是各大科技大厂内部的重头应用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办公自动化：以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365</a:t>
            </a:r>
            <a:r>
              <a:rPr lang="zh-CN" altLang="en-US" dirty="0"/>
              <a:t>为代表，邮件、协作、会议、知识管理、市场分析、营销策划、广告投放等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文本内容创作：小说，游戏脚本，影视文案创作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dirty="0" err="1"/>
              <a:t>视觉内容创作</a:t>
            </a:r>
            <a:r>
              <a:rPr lang="zh-CN" altLang="en-US" dirty="0"/>
              <a:t>：文生图，图生图，游戏原画，游戏资产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：例如：</a:t>
            </a:r>
            <a:r>
              <a:rPr lang="en-US" altLang="zh-CN" dirty="0" err="1"/>
              <a:t>chatpdf</a:t>
            </a:r>
            <a:r>
              <a:rPr lang="zh-CN" altLang="en-US" dirty="0"/>
              <a:t>，论文阅读，思路总结，研究方案建议，论文润色修改翻译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Personal</a:t>
            </a:r>
            <a:r>
              <a:rPr lang="zh-CN" altLang="en-US" dirty="0"/>
              <a:t> </a:t>
            </a:r>
            <a:r>
              <a:rPr lang="en-US" altLang="zh-CN" dirty="0" err="1"/>
              <a:t>Assitant</a:t>
            </a:r>
            <a:r>
              <a:rPr lang="zh-CN" altLang="en-US" dirty="0"/>
              <a:t>：日程、旅行、理财、购物、智慧家居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信息和知识管理社区：以</a:t>
            </a:r>
            <a:r>
              <a:rPr lang="en-US" altLang="zh-CN" dirty="0"/>
              <a:t>Perplexity</a:t>
            </a:r>
            <a:r>
              <a:rPr lang="zh-CN" altLang="en-US" dirty="0"/>
              <a:t>为代表，未来的知乎，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 err="1"/>
              <a:t>Stackoverflow</a:t>
            </a:r>
            <a:r>
              <a:rPr lang="zh-CN" altLang="en-US" dirty="0"/>
              <a:t>，</a:t>
            </a:r>
            <a:r>
              <a:rPr lang="en-US" altLang="zh-CN" dirty="0"/>
              <a:t>Wikipedia</a:t>
            </a:r>
            <a:r>
              <a:rPr lang="zh-CN" altLang="en-US" dirty="0"/>
              <a:t>，例如：</a:t>
            </a:r>
            <a:r>
              <a:rPr lang="en-US" altLang="zh-CN" dirty="0"/>
              <a:t>Perplexity</a:t>
            </a:r>
            <a:r>
              <a:rPr lang="zh-CN" altLang="en-US" dirty="0"/>
              <a:t>？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Pilot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dirty="0" err="1"/>
              <a:t>机器人大脑</a:t>
            </a:r>
            <a:r>
              <a:rPr lang="zh-CN" altLang="en-US" dirty="0"/>
              <a:t>，利用</a:t>
            </a:r>
            <a:r>
              <a:rPr lang="en-US" altLang="zh-CN" dirty="0"/>
              <a:t>LLM</a:t>
            </a:r>
            <a:r>
              <a:rPr lang="zh-CN" altLang="en-US" dirty="0"/>
              <a:t>的逻辑推理</a:t>
            </a:r>
            <a:r>
              <a:rPr lang="en-US" altLang="zh-CN" dirty="0"/>
              <a:t>/COT</a:t>
            </a:r>
            <a:r>
              <a:rPr lang="zh-CN" altLang="en-US" dirty="0"/>
              <a:t>能力，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3-4</a:t>
            </a:r>
            <a:r>
              <a:rPr lang="zh-CN" altLang="en-US" dirty="0"/>
              <a:t>，</a:t>
            </a:r>
            <a:r>
              <a:rPr lang="en-US" altLang="zh-CN" dirty="0"/>
              <a:t>AI</a:t>
            </a:r>
            <a:r>
              <a:rPr lang="zh-CN" altLang="en-US" dirty="0"/>
              <a:t> 是主驾，人类行使监督职能，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GAI具备和环境的交互能力</a:t>
            </a:r>
            <a:r>
              <a:rPr lang="zh-CN" altLang="en-US" dirty="0"/>
              <a:t>，</a:t>
            </a:r>
            <a:r>
              <a:rPr lang="en-US" dirty="0" err="1"/>
              <a:t>感知</a:t>
            </a:r>
            <a:r>
              <a:rPr lang="zh-CN" altLang="en-US" dirty="0"/>
              <a:t>，预测，规划，行动的流程闭环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dirty="0" err="1"/>
              <a:t>高度智能化的游戏NPC</a:t>
            </a:r>
            <a:r>
              <a:rPr lang="zh-CN" altLang="en-US" dirty="0"/>
              <a:t>，例如：斯坦福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Town</a:t>
            </a:r>
            <a:r>
              <a:rPr lang="zh-CN" altLang="en-US" dirty="0"/>
              <a:t>，</a:t>
            </a:r>
            <a:r>
              <a:rPr lang="en-US" altLang="zh-CN" dirty="0"/>
              <a:t> Nvidia</a:t>
            </a:r>
            <a:r>
              <a:rPr lang="zh-CN" altLang="en-US" dirty="0"/>
              <a:t> </a:t>
            </a:r>
            <a:r>
              <a:rPr lang="en-US" altLang="zh-CN" dirty="0"/>
              <a:t>Voyager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Embodied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，通过环境反馈的自我学习能力，</a:t>
            </a:r>
            <a:r>
              <a:rPr lang="en-US" dirty="0" err="1"/>
              <a:t>机器人和</a:t>
            </a:r>
            <a:r>
              <a:rPr lang="zh-CN" altLang="en-US" dirty="0"/>
              <a:t>自动驾驶汽车和</a:t>
            </a:r>
            <a:r>
              <a:rPr lang="en-US" dirty="0" err="1"/>
              <a:t>环境</a:t>
            </a:r>
            <a:r>
              <a:rPr lang="zh-CN" altLang="en-US" dirty="0"/>
              <a:t>、人类驾驶员通过自然语言和</a:t>
            </a:r>
            <a:r>
              <a:rPr lang="en-US" altLang="zh-CN" dirty="0"/>
              <a:t>AI</a:t>
            </a:r>
            <a:r>
              <a:rPr lang="zh-CN" altLang="en-US" dirty="0"/>
              <a:t>做交互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虚拟Bot</a:t>
            </a:r>
            <a:r>
              <a:rPr lang="zh-CN" altLang="en-US" dirty="0"/>
              <a:t>，</a:t>
            </a:r>
            <a:r>
              <a:rPr lang="en-US" altLang="zh-CN" dirty="0"/>
              <a:t>AI</a:t>
            </a:r>
            <a:r>
              <a:rPr lang="zh-CN" altLang="en-US" dirty="0"/>
              <a:t>网红，博主，</a:t>
            </a:r>
            <a:r>
              <a:rPr lang="en-US" altLang="zh-CN" dirty="0"/>
              <a:t>L5</a:t>
            </a:r>
            <a:r>
              <a:rPr lang="zh-CN" altLang="en-US" dirty="0"/>
              <a:t>，</a:t>
            </a:r>
            <a:r>
              <a:rPr lang="en-US" altLang="zh-CN" dirty="0"/>
              <a:t>AI</a:t>
            </a:r>
            <a:r>
              <a:rPr lang="zh-CN" altLang="en-US" dirty="0"/>
              <a:t>脱离人自主存在，具备自我意识，自我进化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头部</a:t>
            </a:r>
            <a:r>
              <a:rPr lang="en-US" altLang="zh-CN" dirty="0"/>
              <a:t>IP</a:t>
            </a:r>
            <a:r>
              <a:rPr lang="zh-CN" altLang="en-US" dirty="0"/>
              <a:t> 从小说</a:t>
            </a:r>
            <a:r>
              <a:rPr lang="en-US" altLang="zh-CN" dirty="0"/>
              <a:t>=&gt;</a:t>
            </a:r>
            <a:r>
              <a:rPr lang="zh-CN" altLang="en-US" dirty="0"/>
              <a:t>影视 </a:t>
            </a:r>
            <a:r>
              <a:rPr lang="en-US" altLang="zh-CN" dirty="0"/>
              <a:t>=&gt;</a:t>
            </a:r>
            <a:r>
              <a:rPr lang="zh-CN" altLang="en-US" dirty="0"/>
              <a:t> 游戏 </a:t>
            </a:r>
            <a:r>
              <a:rPr lang="en-US" altLang="zh-CN" dirty="0"/>
              <a:t>=&gt;</a:t>
            </a:r>
            <a:r>
              <a:rPr lang="zh-CN" altLang="en-US" dirty="0"/>
              <a:t>虚拟人物</a:t>
            </a:r>
            <a:r>
              <a:rPr lang="en-US" altLang="zh-CN" dirty="0"/>
              <a:t>Bot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数字元人，全量个人数据集，终身学习，自我意识，情感，数字永生，例如：基于电影</a:t>
            </a:r>
            <a:r>
              <a:rPr lang="en-US" altLang="zh-CN" dirty="0"/>
              <a:t>her</a:t>
            </a:r>
            <a:r>
              <a:rPr lang="zh-CN" altLang="en-US" dirty="0"/>
              <a:t>的</a:t>
            </a:r>
            <a:r>
              <a:rPr lang="en-US" altLang="zh-CN" dirty="0" err="1"/>
              <a:t>OS.ai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620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51172</TotalTime>
  <Words>2688</Words>
  <Application>Microsoft Macintosh PowerPoint</Application>
  <PresentationFormat>Widescreen</PresentationFormat>
  <Paragraphs>302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YaHei UI</vt:lpstr>
      <vt:lpstr>Microsoft YaHei UI Light</vt:lpstr>
      <vt:lpstr>Arial</vt:lpstr>
      <vt:lpstr>Avenir</vt:lpstr>
      <vt:lpstr>Avenir Book</vt:lpstr>
      <vt:lpstr>Avenir Light</vt:lpstr>
      <vt:lpstr>Calibri</vt:lpstr>
      <vt:lpstr>Lato</vt:lpstr>
      <vt:lpstr>Source Sans Pro</vt:lpstr>
      <vt:lpstr>Tenorite</vt:lpstr>
      <vt:lpstr>Office Theme</vt:lpstr>
      <vt:lpstr>AI PC Analysis</vt:lpstr>
      <vt:lpstr>AI PC 市场趋势：通过AI PC 概念启动PC产业恢复增长</vt:lpstr>
      <vt:lpstr>AI PC 产品形态定义：CoPilot Enabled App</vt:lpstr>
      <vt:lpstr>AI PC 芯片：LLM NPU，High Capacity eed LPDDR5x，High Memory Throughtput</vt:lpstr>
      <vt:lpstr>Office 365 CoPilot 架构</vt:lpstr>
      <vt:lpstr>AI PC 面临的挑战</vt:lpstr>
      <vt:lpstr>Office 365 CoPilot 主要功能和竞争对手</vt:lpstr>
      <vt:lpstr>GAI 市场不温不火的主要原因</vt:lpstr>
      <vt:lpstr>可以按照自动驾驶分级概念去理解GAI的主要产品形态</vt:lpstr>
      <vt:lpstr>GAI成为人类表达自己的另外一种方式</vt:lpstr>
      <vt:lpstr>GAI重新定义Web</vt:lpstr>
      <vt:lpstr>基于公开测评标准，Mistral的MoE开源模型已经达到GTP3.5水平</vt:lpstr>
      <vt:lpstr>基于Mixtral MoE 底座模型的模型生态，不断提升在各评测指标的分数</vt:lpstr>
      <vt:lpstr>Open Source GAI Ecosystem Landscape</vt:lpstr>
      <vt:lpstr>Open Source GAI 生态介绍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世界智驾挑战赛设想 World Autonomous Driving Challenge</dc:title>
  <dc:creator>Yue Chen</dc:creator>
  <cp:lastModifiedBy>Yue Chen</cp:lastModifiedBy>
  <cp:revision>274</cp:revision>
  <dcterms:created xsi:type="dcterms:W3CDTF">2023-10-11T23:14:55Z</dcterms:created>
  <dcterms:modified xsi:type="dcterms:W3CDTF">2024-01-24T05:42:03Z</dcterms:modified>
</cp:coreProperties>
</file>