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323" r:id="rId2"/>
    <p:sldId id="314" r:id="rId3"/>
    <p:sldId id="324" r:id="rId4"/>
    <p:sldId id="326" r:id="rId5"/>
    <p:sldId id="327" r:id="rId6"/>
    <p:sldId id="328" r:id="rId7"/>
    <p:sldId id="330" r:id="rId8"/>
    <p:sldId id="322" r:id="rId9"/>
    <p:sldId id="320" r:id="rId10"/>
    <p:sldId id="319" r:id="rId11"/>
    <p:sldId id="321" r:id="rId12"/>
    <p:sldId id="316" r:id="rId13"/>
    <p:sldId id="315" r:id="rId14"/>
    <p:sldId id="329" r:id="rId15"/>
    <p:sldId id="312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45" autoAdjust="0"/>
  </p:normalViewPr>
  <p:slideViewPr>
    <p:cSldViewPr snapToGrid="0">
      <p:cViewPr>
        <p:scale>
          <a:sx n="70" d="100"/>
          <a:sy n="70" d="100"/>
        </p:scale>
        <p:origin x="137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FE0-E569-436B-95A8-5EBA01D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Next Gen App</a:t>
            </a:r>
            <a:r>
              <a:rPr lang="zh-CN" altLang="en-US" sz="2800" dirty="0"/>
              <a:t>架构大趋势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E7A8-CBFF-4E80-A5BD-C86E3D8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云计算和手机遵循同样的</a:t>
            </a:r>
            <a:r>
              <a:rPr lang="en-US" altLang="zh-CN" dirty="0"/>
              <a:t>Disaggregated</a:t>
            </a:r>
            <a:r>
              <a:rPr lang="zh-CN" altLang="en-US" dirty="0"/>
              <a:t>的硬件架构，软件</a:t>
            </a:r>
            <a:r>
              <a:rPr lang="en-US" altLang="zh-CN" dirty="0"/>
              <a:t>+</a:t>
            </a:r>
            <a:r>
              <a:rPr lang="zh-CN" altLang="en-US" dirty="0"/>
              <a:t>硬件的能力提供标准能力服务，系统基于能力服务构建</a:t>
            </a:r>
            <a:endParaRPr lang="en-US" altLang="zh-CN" dirty="0"/>
          </a:p>
          <a:p>
            <a:r>
              <a:rPr lang="zh-CN" altLang="en-US" dirty="0"/>
              <a:t>组件能力的标准化，标准化的服务组件集成的软总线和硬总线</a:t>
            </a:r>
            <a:endParaRPr lang="en-US" altLang="zh-CN" dirty="0"/>
          </a:p>
          <a:p>
            <a:r>
              <a:rPr lang="zh-CN" altLang="en-US" dirty="0"/>
              <a:t>传统</a:t>
            </a:r>
            <a:r>
              <a:rPr lang="en-US" altLang="zh-CN" dirty="0"/>
              <a:t>CPU+OS </a:t>
            </a:r>
            <a:r>
              <a:rPr lang="zh-CN" altLang="en-US" dirty="0"/>
              <a:t>功能卸载到能力组件，</a:t>
            </a:r>
            <a:r>
              <a:rPr lang="en-US" altLang="zh-CN" dirty="0"/>
              <a:t>OS</a:t>
            </a:r>
            <a:r>
              <a:rPr lang="zh-CN" altLang="en-US" dirty="0"/>
              <a:t>功能转变为</a:t>
            </a:r>
            <a:r>
              <a:rPr lang="en-US" altLang="zh-CN" dirty="0"/>
              <a:t>orchestration</a:t>
            </a:r>
            <a:r>
              <a:rPr lang="zh-CN" altLang="en-US" dirty="0"/>
              <a:t>和</a:t>
            </a:r>
            <a:r>
              <a:rPr lang="en-US" altLang="zh-CN" dirty="0"/>
              <a:t>management</a:t>
            </a:r>
          </a:p>
          <a:p>
            <a:r>
              <a:rPr lang="zh-CN" altLang="en-US" dirty="0"/>
              <a:t>能力组件北向提供基于工业标准的</a:t>
            </a:r>
            <a:r>
              <a:rPr lang="en-US" altLang="zh-CN" dirty="0"/>
              <a:t>API</a:t>
            </a:r>
            <a:r>
              <a:rPr lang="zh-CN" altLang="en-US" dirty="0"/>
              <a:t>，其上构建面向领域的</a:t>
            </a:r>
            <a:r>
              <a:rPr lang="en-US" altLang="zh-CN" dirty="0"/>
              <a:t>framework</a:t>
            </a:r>
            <a:r>
              <a:rPr lang="zh-CN" altLang="en-US" dirty="0"/>
              <a:t>，</a:t>
            </a:r>
            <a:r>
              <a:rPr lang="en-US" altLang="zh-CN" dirty="0"/>
              <a:t>framework</a:t>
            </a:r>
            <a:r>
              <a:rPr lang="zh-CN" altLang="en-US" dirty="0"/>
              <a:t>提供松耦合和紧耦合的集成模式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4C9-2B57-4C0D-ADC5-BF6C004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orchestration DSL </a:t>
            </a:r>
            <a:r>
              <a:rPr lang="zh-CN" altLang="en-US" dirty="0"/>
              <a:t>的机会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19A36-F733-47A0-8A04-97985FC7B5FC}"/>
              </a:ext>
            </a:extLst>
          </p:cNvPr>
          <p:cNvSpPr/>
          <p:nvPr/>
        </p:nvSpPr>
        <p:spPr>
          <a:xfrm>
            <a:off x="713014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Daemon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BFBDF-D619-4604-B609-00FE91E824D1}"/>
              </a:ext>
            </a:extLst>
          </p:cNvPr>
          <p:cNvSpPr/>
          <p:nvPr/>
        </p:nvSpPr>
        <p:spPr>
          <a:xfrm>
            <a:off x="731749" y="3610720"/>
            <a:ext cx="3236221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DSL interpreter and APIs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56E2D-94A2-41BD-A76A-02A93BACB866}"/>
              </a:ext>
            </a:extLst>
          </p:cNvPr>
          <p:cNvGrpSpPr/>
          <p:nvPr/>
        </p:nvGrpSpPr>
        <p:grpSpPr>
          <a:xfrm>
            <a:off x="722382" y="4252355"/>
            <a:ext cx="3245589" cy="620248"/>
            <a:chOff x="1763486" y="3121479"/>
            <a:chExt cx="5823855" cy="789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7A380-8582-440D-8423-A923D0412574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 &amp; REPL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72FE9F-F447-4D77-9A4E-E0B65A0EC230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92AF13-460B-4264-8F9E-6FD0E1BB6D3A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Graph execution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AC1705-2F24-4FED-8E64-94E5974DEBD7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Events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9FA10-706E-4643-8684-042EAFEE77C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 &amp; Tracing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AAE62-CFFB-4546-9629-1C7A2B428D87}"/>
              </a:ext>
            </a:extLst>
          </p:cNvPr>
          <p:cNvSpPr/>
          <p:nvPr/>
        </p:nvSpPr>
        <p:spPr>
          <a:xfrm>
            <a:off x="4314539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Engine/Runtime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362DA7-2328-4AE0-81DD-6AC0D19EF7CE}"/>
              </a:ext>
            </a:extLst>
          </p:cNvPr>
          <p:cNvGrpSpPr/>
          <p:nvPr/>
        </p:nvGrpSpPr>
        <p:grpSpPr>
          <a:xfrm>
            <a:off x="722381" y="2969085"/>
            <a:ext cx="3245589" cy="620248"/>
            <a:chOff x="1763486" y="3121479"/>
            <a:chExt cx="5823855" cy="7892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CA50DF-A7A3-4750-B5D6-412330B03DFE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DE584-8B5D-4C42-A5BC-B2BF29C6AE5F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76DE14-9D93-4315-80BB-5837C79ED371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0991A-8F25-4ABC-AE38-0E50BD76B4BD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B01F7-A7E3-409C-9707-5852E94C440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BDB2-F5CA-474A-B47A-B2A1E851649D}"/>
              </a:ext>
            </a:extLst>
          </p:cNvPr>
          <p:cNvSpPr/>
          <p:nvPr/>
        </p:nvSpPr>
        <p:spPr>
          <a:xfrm>
            <a:off x="713014" y="5535624"/>
            <a:ext cx="7701643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58DC760-7DC3-4297-A39A-5B55C3325CFF}"/>
              </a:ext>
            </a:extLst>
          </p:cNvPr>
          <p:cNvSpPr/>
          <p:nvPr/>
        </p:nvSpPr>
        <p:spPr>
          <a:xfrm>
            <a:off x="3958603" y="5204113"/>
            <a:ext cx="355937" cy="17538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2F0D8-FA31-4F81-9B06-93BCC5715711}"/>
              </a:ext>
            </a:extLst>
          </p:cNvPr>
          <p:cNvGrpSpPr/>
          <p:nvPr/>
        </p:nvGrpSpPr>
        <p:grpSpPr>
          <a:xfrm>
            <a:off x="4307348" y="4258421"/>
            <a:ext cx="3245589" cy="620248"/>
            <a:chOff x="4860471" y="3624943"/>
            <a:chExt cx="3684815" cy="789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1C19F-DBCE-425D-A75F-3867507E43A3}"/>
                </a:ext>
              </a:extLst>
            </p:cNvPr>
            <p:cNvSpPr/>
            <p:nvPr/>
          </p:nvSpPr>
          <p:spPr>
            <a:xfrm>
              <a:off x="4860471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1D4F2-2DD8-493B-9813-5ABCD6C084B4}"/>
                </a:ext>
              </a:extLst>
            </p:cNvPr>
            <p:cNvSpPr/>
            <p:nvPr/>
          </p:nvSpPr>
          <p:spPr>
            <a:xfrm>
              <a:off x="5785757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38007-C606-42FE-8D96-ECD9750C2E35}"/>
                </a:ext>
              </a:extLst>
            </p:cNvPr>
            <p:cNvSpPr/>
            <p:nvPr/>
          </p:nvSpPr>
          <p:spPr>
            <a:xfrm>
              <a:off x="6711043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40C5AE-792A-454A-A86F-931379D5FC1D}"/>
                </a:ext>
              </a:extLst>
            </p:cNvPr>
            <p:cNvSpPr/>
            <p:nvPr/>
          </p:nvSpPr>
          <p:spPr>
            <a:xfrm>
              <a:off x="7636329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025E332-6160-4716-96CC-AF8B45947962}"/>
              </a:ext>
            </a:extLst>
          </p:cNvPr>
          <p:cNvSpPr/>
          <p:nvPr/>
        </p:nvSpPr>
        <p:spPr>
          <a:xfrm>
            <a:off x="7574511" y="4893989"/>
            <a:ext cx="800610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Libs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6B47B38-3E6C-4C0D-AB49-F59C024DF6CD}"/>
              </a:ext>
            </a:extLst>
          </p:cNvPr>
          <p:cNvSpPr/>
          <p:nvPr/>
        </p:nvSpPr>
        <p:spPr>
          <a:xfrm>
            <a:off x="9121412" y="4821132"/>
            <a:ext cx="1209129" cy="765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Repos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6754E830-B353-4D7E-A314-0772ED42B44A}"/>
              </a:ext>
            </a:extLst>
          </p:cNvPr>
          <p:cNvSpPr/>
          <p:nvPr/>
        </p:nvSpPr>
        <p:spPr>
          <a:xfrm>
            <a:off x="8412097" y="5105151"/>
            <a:ext cx="669779" cy="207078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0F050-C924-4B0A-80D3-D4DE8E4BF751}"/>
              </a:ext>
            </a:extLst>
          </p:cNvPr>
          <p:cNvSpPr txBox="1"/>
          <p:nvPr/>
        </p:nvSpPr>
        <p:spPr>
          <a:xfrm>
            <a:off x="4365059" y="1690688"/>
            <a:ext cx="39451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WASM</a:t>
            </a:r>
            <a:r>
              <a:rPr lang="zh-CN" altLang="en-US" sz="1600" dirty="0"/>
              <a:t>生态需要新的语言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低开销部署，否则破坏了</a:t>
            </a:r>
            <a:r>
              <a:rPr lang="en-US" altLang="zh-CN" sz="1600" dirty="0"/>
              <a:t>WASM</a:t>
            </a:r>
            <a:r>
              <a:rPr lang="zh-CN" altLang="en-US" sz="1600" dirty="0"/>
              <a:t>的优点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系统语言，可以和</a:t>
            </a:r>
            <a:r>
              <a:rPr lang="en-US" altLang="zh-CN" sz="1600" dirty="0"/>
              <a:t>OS</a:t>
            </a:r>
            <a:r>
              <a:rPr lang="zh-CN" altLang="en-US" sz="1600" dirty="0"/>
              <a:t>和</a:t>
            </a:r>
            <a:r>
              <a:rPr lang="en-US" altLang="zh-CN" sz="1600" dirty="0"/>
              <a:t>WASM</a:t>
            </a:r>
            <a:r>
              <a:rPr lang="zh-CN" altLang="en-US" sz="1600" dirty="0"/>
              <a:t>紧密整合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系统生态丰富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易学，开发速度快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Go</a:t>
            </a:r>
            <a:r>
              <a:rPr lang="zh-CN" altLang="en-US" sz="1600" dirty="0"/>
              <a:t>被</a:t>
            </a:r>
            <a:r>
              <a:rPr lang="en-US" altLang="zh-CN" sz="1600" dirty="0"/>
              <a:t>Docker</a:t>
            </a:r>
            <a:r>
              <a:rPr lang="zh-CN" altLang="en-US" sz="1600" dirty="0"/>
              <a:t>以及</a:t>
            </a:r>
            <a:r>
              <a:rPr lang="en-US" altLang="zh-CN" sz="1600" dirty="0"/>
              <a:t>K8S</a:t>
            </a:r>
            <a:r>
              <a:rPr lang="zh-CN" altLang="en-US" sz="1600" dirty="0"/>
              <a:t>选择</a:t>
            </a:r>
            <a:endParaRPr lang="en-US" altLang="zh-C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DFE5C-9392-49C6-B344-A1ED3D00A19E}"/>
              </a:ext>
            </a:extLst>
          </p:cNvPr>
          <p:cNvSpPr txBox="1"/>
          <p:nvPr/>
        </p:nvSpPr>
        <p:spPr>
          <a:xfrm>
            <a:off x="8421510" y="1635042"/>
            <a:ext cx="35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Rust </a:t>
            </a:r>
            <a:r>
              <a:rPr lang="zh-CN" altLang="en-US" sz="1600" dirty="0"/>
              <a:t>具备支持</a:t>
            </a:r>
            <a:r>
              <a:rPr lang="en-US" altLang="zh-CN" sz="1600" dirty="0"/>
              <a:t>DSL</a:t>
            </a:r>
            <a:r>
              <a:rPr lang="zh-CN" altLang="en-US" sz="1600" dirty="0"/>
              <a:t>设计的特点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Macro </a:t>
            </a:r>
            <a:r>
              <a:rPr lang="zh-CN" altLang="en-US" sz="1600" dirty="0"/>
              <a:t>展开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泛型 </a:t>
            </a:r>
            <a:r>
              <a:rPr lang="en-US" altLang="zh-CN" sz="1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</a:t>
            </a:r>
            <a:r>
              <a:rPr lang="en-US" altLang="zh-CN" sz="1600" dirty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也可以用于做编译器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已经广泛用于</a:t>
            </a:r>
            <a:r>
              <a:rPr lang="en-US" altLang="zh-CN" sz="1600" dirty="0"/>
              <a:t>DSL</a:t>
            </a:r>
            <a:r>
              <a:rPr lang="zh-CN" altLang="en-US" sz="1600" dirty="0"/>
              <a:t>设计，</a:t>
            </a:r>
            <a:r>
              <a:rPr lang="en-US" altLang="zh-CN" sz="1600" dirty="0"/>
              <a:t>FB</a:t>
            </a:r>
            <a:r>
              <a:rPr lang="zh-CN" altLang="en-US" sz="1600" dirty="0"/>
              <a:t>的</a:t>
            </a:r>
            <a:r>
              <a:rPr lang="en-US" altLang="zh-CN" sz="1600" dirty="0"/>
              <a:t>move</a:t>
            </a:r>
            <a:r>
              <a:rPr lang="zh-CN" altLang="en-US" sz="1600" dirty="0"/>
              <a:t>，伯克利的</a:t>
            </a:r>
            <a:r>
              <a:rPr lang="en-US" altLang="zh-CN" sz="1600" dirty="0" err="1"/>
              <a:t>Hydroflow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826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FB8-56ED-4A56-B872-6DA7D1BD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/XR </a:t>
            </a:r>
            <a:r>
              <a:rPr lang="zh-CN" altLang="en-US" dirty="0"/>
              <a:t>业务前端语言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6198-A935-4475-A896-DC6F5AF4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游戏场景渲染</a:t>
            </a:r>
            <a:endParaRPr lang="en-US" altLang="zh-CN" dirty="0"/>
          </a:p>
          <a:p>
            <a:pPr lvl="1"/>
            <a:r>
              <a:rPr lang="en-US" dirty="0" err="1"/>
              <a:t>Scengraph</a:t>
            </a:r>
            <a:endParaRPr lang="en-US" dirty="0"/>
          </a:p>
          <a:p>
            <a:r>
              <a:rPr lang="zh-CN" altLang="en-US" dirty="0"/>
              <a:t>游戏策略</a:t>
            </a:r>
            <a:endParaRPr lang="en-US" altLang="zh-CN" dirty="0"/>
          </a:p>
          <a:p>
            <a:pPr lvl="1"/>
            <a:r>
              <a:rPr lang="en-US" dirty="0"/>
              <a:t>Behavior tree</a:t>
            </a:r>
          </a:p>
          <a:p>
            <a:r>
              <a:rPr lang="en-US" dirty="0"/>
              <a:t>Scripting and plugins</a:t>
            </a:r>
          </a:p>
          <a:p>
            <a:pPr lvl="1"/>
            <a:r>
              <a:rPr lang="en-US" dirty="0"/>
              <a:t>Unity </a:t>
            </a:r>
            <a:r>
              <a:rPr lang="zh-CN" altLang="en-US" dirty="0"/>
              <a:t>支持</a:t>
            </a:r>
            <a:r>
              <a:rPr lang="en-US" altLang="zh-CN" dirty="0"/>
              <a:t>C#, JS</a:t>
            </a:r>
            <a:r>
              <a:rPr lang="zh-CN" altLang="en-US" dirty="0"/>
              <a:t>的</a:t>
            </a:r>
            <a:r>
              <a:rPr lang="en-US" altLang="zh-CN" dirty="0" err="1"/>
              <a:t>pluging</a:t>
            </a:r>
            <a:r>
              <a:rPr lang="zh-CN" altLang="en-US" dirty="0"/>
              <a:t>，已经支持</a:t>
            </a:r>
            <a:r>
              <a:rPr lang="en-US" altLang="zh-CN" dirty="0"/>
              <a:t>WASM</a:t>
            </a:r>
          </a:p>
          <a:p>
            <a:pPr lvl="1"/>
            <a:r>
              <a:rPr lang="en-US" dirty="0" err="1"/>
              <a:t>Ulreal</a:t>
            </a:r>
            <a:r>
              <a:rPr lang="en-US" dirty="0"/>
              <a:t> </a:t>
            </a:r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，可以支持</a:t>
            </a:r>
            <a:r>
              <a:rPr lang="en-US" altLang="zh-CN" dirty="0"/>
              <a:t>WASM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WASM </a:t>
            </a:r>
            <a:r>
              <a:rPr lang="zh-CN" altLang="en-US" sz="2800" dirty="0"/>
              <a:t>在</a:t>
            </a:r>
            <a:r>
              <a:rPr lang="en-US" altLang="zh-CN" sz="2800" dirty="0"/>
              <a:t>Next Gen App</a:t>
            </a:r>
            <a:r>
              <a:rPr lang="zh-CN" altLang="en-US" sz="2800" dirty="0"/>
              <a:t>架构中的优势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basically makes C/C++ secure and modular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be used to package the C/C++ code assets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for the computing intensive, need WASI for interfacing with the OS/HW</a:t>
            </a:r>
          </a:p>
          <a:p>
            <a:pPr>
              <a:lnSpc>
                <a:spcPct val="120000"/>
              </a:lnSpc>
            </a:pPr>
            <a:r>
              <a:rPr lang="en-US" dirty="0"/>
              <a:t>WASM is also natively integrated with Rust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Minimum performance loss, secure by static checking and runtime protection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have optimized integration, i.e. compiling process optimization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Universal byte code/package running everywhere, e.g. XPUs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sandbox, allowing running the 3</a:t>
            </a:r>
            <a:r>
              <a:rPr lang="en-US" baseline="30000" dirty="0"/>
              <a:t>rd</a:t>
            </a:r>
            <a:r>
              <a:rPr lang="en-US" dirty="0"/>
              <a:t> party code everywhere, libraries for the foreign languages, inside OS kernels, inside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Refactor the OS, eliminated the kernel-user space separation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Capability based security model in WASI</a:t>
            </a:r>
          </a:p>
        </p:txBody>
      </p:sp>
    </p:spTree>
    <p:extLst>
      <p:ext uri="{BB962C8B-B14F-4D97-AF65-F5344CB8AC3E}">
        <p14:creationId xmlns:p14="http://schemas.microsoft.com/office/powerpoint/2010/main" val="6116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Webassembly</a:t>
            </a:r>
            <a:r>
              <a:rPr lang="zh-CN" altLang="en-US" sz="2800" dirty="0"/>
              <a:t>的设计特点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Integrated many language runtime/VM ideas from the past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JVM – WASI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LLVM, JavaScript, </a:t>
            </a:r>
            <a:r>
              <a:rPr lang="en-US" dirty="0" err="1"/>
              <a:t>GraalVM</a:t>
            </a:r>
            <a:r>
              <a:rPr lang="en-US" dirty="0"/>
              <a:t>/Truffle – language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Universal byte code/packaging format</a:t>
            </a:r>
          </a:p>
          <a:p>
            <a:pPr>
              <a:lnSpc>
                <a:spcPct val="120000"/>
              </a:lnSpc>
            </a:pPr>
            <a:r>
              <a:rPr lang="en-US" dirty="0"/>
              <a:t>Secure sandbox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Control flow integrity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Single address space, boundary check</a:t>
            </a:r>
          </a:p>
          <a:p>
            <a:pPr>
              <a:lnSpc>
                <a:spcPct val="120000"/>
              </a:lnSpc>
            </a:pPr>
            <a:r>
              <a:rPr lang="en-US" dirty="0"/>
              <a:t>Unified language integration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Interface type standard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a shared library for the foreign languages, WASM blobs integration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Abstraction of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Almost OS agnostic, from Linux to RTOS or simple runtime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Flexible linking mechanism, micro services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, </a:t>
            </a:r>
            <a:r>
              <a:rPr lang="en-US" dirty="0"/>
              <a:t>micro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 to the capability-based system</a:t>
            </a:r>
          </a:p>
        </p:txBody>
      </p:sp>
    </p:spTree>
    <p:extLst>
      <p:ext uri="{BB962C8B-B14F-4D97-AF65-F5344CB8AC3E}">
        <p14:creationId xmlns:p14="http://schemas.microsoft.com/office/powerpoint/2010/main" val="14230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F99-431F-4F57-96A7-AF8A23F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投资重点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75DB-5751-436A-88B4-FF21FFB2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WASM</a:t>
            </a:r>
            <a:r>
              <a:rPr lang="zh-CN" altLang="en-US" dirty="0"/>
              <a:t>的产业机会，作为新的基于服务能力的计算架构的底座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人才的获取，标准的制定，生态的影响力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重点构建服务能力底座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短期借助既有的计算生态，软能力胶囊，寄生于既有生态，长期软件</a:t>
            </a:r>
            <a:r>
              <a:rPr lang="en-US" altLang="zh-CN" dirty="0"/>
              <a:t>+</a:t>
            </a:r>
            <a:r>
              <a:rPr lang="zh-CN" altLang="en-US" dirty="0"/>
              <a:t>芯片实现能力超越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参与能力标准的制定和引领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DSL</a:t>
            </a:r>
            <a:r>
              <a:rPr lang="zh-CN" altLang="en-US" dirty="0"/>
              <a:t>语言和编译技术获取前端生态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顺应前端</a:t>
            </a:r>
            <a:r>
              <a:rPr lang="en-US" altLang="zh-CN" dirty="0"/>
              <a:t>Low coding, no coding</a:t>
            </a:r>
            <a:r>
              <a:rPr lang="zh-CN" altLang="en-US" dirty="0"/>
              <a:t>，微前端等趋势，重点投资能简化用户开发，降低开发成本的</a:t>
            </a:r>
            <a:r>
              <a:rPr lang="en-US" altLang="zh-CN" dirty="0"/>
              <a:t>DSL</a:t>
            </a:r>
            <a:r>
              <a:rPr lang="zh-CN" altLang="en-US" dirty="0"/>
              <a:t>和工具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在新兴业务领域抢先布局生态，例如：开放游戏引擎，</a:t>
            </a:r>
            <a:r>
              <a:rPr lang="en-US" altLang="zh-CN" dirty="0"/>
              <a:t>XR 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WASM</a:t>
            </a:r>
            <a:r>
              <a:rPr lang="zh-CN" altLang="en-US" dirty="0"/>
              <a:t>带来的浏览器第二计算平台，构建寄生生态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65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00-6AE1-4201-966E-620B700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 Nitro</a:t>
            </a:r>
            <a:r>
              <a:rPr lang="zh-CN" altLang="en-US" sz="2800" dirty="0"/>
              <a:t>卸载</a:t>
            </a:r>
            <a:r>
              <a:rPr lang="en-US" altLang="zh-CN" sz="2800" dirty="0"/>
              <a:t>CPU</a:t>
            </a:r>
            <a:r>
              <a:rPr lang="zh-CN" altLang="en-US" sz="2800" dirty="0"/>
              <a:t>负载</a:t>
            </a:r>
            <a:endParaRPr lang="en-US" sz="2800" dirty="0"/>
          </a:p>
        </p:txBody>
      </p:sp>
      <p:pic>
        <p:nvPicPr>
          <p:cNvPr id="1026" name="Picture 2" descr="AWS Nitro System | Cloud computing, Security monitoring, Cloud services">
            <a:extLst>
              <a:ext uri="{FF2B5EF4-FFF2-40B4-BE49-F238E27FC236}">
                <a16:creationId xmlns:a16="http://schemas.microsoft.com/office/drawing/2014/main" id="{81C33CD9-9F71-4CFC-92AD-FA3F25823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9" y="195897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8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BAC-63CC-4FF8-BEB2-ED19ADEF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Capsule</a:t>
            </a:r>
            <a:r>
              <a:rPr lang="zh-CN" altLang="en-US" sz="2800" dirty="0"/>
              <a:t> </a:t>
            </a:r>
            <a:r>
              <a:rPr lang="en-US" altLang="zh-CN" sz="2800" dirty="0"/>
              <a:t>based Trustworthy OS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ock architecture">
            <a:extLst>
              <a:ext uri="{FF2B5EF4-FFF2-40B4-BE49-F238E27FC236}">
                <a16:creationId xmlns:a16="http://schemas.microsoft.com/office/drawing/2014/main" id="{F859FE66-FF93-46A8-B635-21A3F28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676" y="2168601"/>
            <a:ext cx="7913202" cy="39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architecture vision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B26DC-1771-4EA9-8C7E-A582BE4EAE9F}"/>
              </a:ext>
            </a:extLst>
          </p:cNvPr>
          <p:cNvGrpSpPr/>
          <p:nvPr/>
        </p:nvGrpSpPr>
        <p:grpSpPr>
          <a:xfrm>
            <a:off x="1390650" y="1736268"/>
            <a:ext cx="9631136" cy="4849589"/>
            <a:chOff x="1643744" y="1807025"/>
            <a:chExt cx="8496299" cy="47244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MVPP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E82D98-FFBA-469C-93EE-69A3CB92DCC7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58CF301-9639-4845-9F56-86D86E012BA6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D0380FB-39D1-4893-B254-C05A2DE231C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UI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347774-BE48-43BE-A549-FD456E6980E7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AI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90BCBB-590B-4021-8395-D8FB590301F8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98DE07-EC18-4B63-A60F-DFD2E2CBF14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Networking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4942F3-E797-4E00-BF49-FEBA243F79CC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C0FA06-26CF-4236-85C6-D1BCCC0701E1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A/V Media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1856E5-F234-4420-8529-D0D8284E1B8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Storage/DB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A524E9-0E4F-4560-A4D6-28E22177A789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Controller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CA1257-DCDE-4162-8D52-038C423815A3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Security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856CA3-200E-4128-B3F5-23F9CA0FBC6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1C11C83-FE9B-4884-AB39-0745DE31F132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3A9B0AA-3C3B-4395-9AEB-F3E124044641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F24930A-EC9A-470D-B999-14725AE64183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F6EA857-1EFA-459A-82A5-F575C142F04B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9EB0DA6-E972-4CC4-A6BD-8B558B85ED84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0F67190-3560-4677-AED2-F2522C6A2E20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/>
                      <a:t>WASM</a:t>
                    </a:r>
                  </a:p>
                  <a:p>
                    <a:pPr algn="ctr"/>
                    <a:r>
                      <a:rPr lang="en-US" sz="800" dirty="0"/>
                      <a:t>OS</a:t>
                    </a:r>
                  </a:p>
                </p:txBody>
              </p: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D2945B-8034-4798-A3BF-C11EF41F9D25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484818A-2B07-4461-BEC5-393C1FAF009B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A73E927-CD74-4DE4-9259-6D79216BA0E1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B77576-CC74-4110-92C8-95A03DAA6C4C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582BD6F-9C31-4692-90B5-1AF0E67A9CD5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60C168-469A-469E-B19F-9422CAF42D85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NextGen Bus + </a:t>
              </a:r>
              <a:r>
                <a:rPr lang="en-US" altLang="zh-CN" sz="800" dirty="0" err="1"/>
                <a:t>Chiplet</a:t>
              </a:r>
              <a:r>
                <a:rPr lang="en-US" altLang="zh-CN" sz="800" dirty="0"/>
                <a:t> + Advanced packaging</a:t>
              </a:r>
              <a:endParaRPr lang="en-US" sz="8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746A4D-C5EE-4D61-B32F-D5C64B4FA811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E45726F-5A25-44CC-AD66-F84C89AC5003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7ED55CA-C393-4AF3-9EA1-16ADF7F719E3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DF661B66-D4DB-4EE9-9609-8DEF008CE356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GPU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C0F1B5FD-2A4A-4A5B-AF37-3900E92C325B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NPU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178C3A5-6207-494D-ADD2-67A654B8CFA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PPU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BA155023-1B26-47E6-B8EA-1ECF0E997CFA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Ethernet</a:t>
                    </a:r>
                  </a:p>
                </p:txBody>
              </p:sp>
            </p:grp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40E3979-24ED-42A3-BE52-B5CAA7DD49A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SensorHub</a:t>
                  </a:r>
                  <a:endParaRPr lang="en-US" sz="800" dirty="0"/>
                </a:p>
              </p:txBody>
            </p:sp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F271840-2485-4A6A-95F4-35CC4471AFAB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MPU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1D9496A-8915-403B-BE6B-716038A4BAAC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PIM/FLASH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9EBED6-D7A4-4359-ADFD-DC3DC53C259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SensorHub</a:t>
                </a:r>
                <a:r>
                  <a:rPr lang="en-US" sz="800" dirty="0"/>
                  <a:t>/GPU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4A3291-CA31-4C80-9FD7-E9DD279FE4D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</a:t>
                </a:r>
                <a:r>
                  <a:rPr lang="en-US" altLang="zh-CN" sz="800" dirty="0"/>
                  <a:t>PU</a:t>
                </a:r>
                <a:endParaRPr lang="en-US" sz="800" dirty="0"/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0DC2BD2-D6AB-4C3D-9463-F6F66AAE5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AAFBCE1-2DB1-4E88-AAA9-BEDCE29BCFCF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A33DDC2-FBBE-4A63-A5EA-EF35008885EB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EE90E27-06A2-4CBA-934F-4F7B2AE5CEE5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DF51D81-6D20-4154-8B25-C57DE9C2483A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CBCFCBA-6545-4621-905A-FAAA900DEF7A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6A9FDED-0D51-48CF-81EA-E450E1129BA3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96E757-B4C7-4F12-808E-FECB2C0D0D2B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FA7FDC1-AC5D-4179-A6B6-5A949B2D72A8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42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集成能力容器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MVPP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3158" y="4425043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Disaggrated </a:t>
            </a:r>
            <a:r>
              <a:rPr lang="zh-CN" altLang="en-US" dirty="0"/>
              <a:t>架构的优势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软件硬件协同设计，优化性能和功耗（</a:t>
            </a:r>
            <a:r>
              <a:rPr lang="en-US" altLang="zh-CN" dirty="0"/>
              <a:t>AWS nitro</a:t>
            </a:r>
            <a:r>
              <a:rPr lang="zh-CN" altLang="en-US" dirty="0"/>
              <a:t>卸载）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更好的供应链管理，拜托</a:t>
            </a:r>
            <a:r>
              <a:rPr lang="en-US" altLang="zh-CN" dirty="0"/>
              <a:t>CPU/OS</a:t>
            </a:r>
            <a:r>
              <a:rPr lang="zh-CN" altLang="en-US" dirty="0"/>
              <a:t>生态控制（手机</a:t>
            </a:r>
            <a:r>
              <a:rPr lang="en-US" altLang="zh-CN" dirty="0" err="1"/>
              <a:t>sensorhub</a:t>
            </a:r>
            <a:r>
              <a:rPr lang="zh-CN" altLang="en-US" dirty="0"/>
              <a:t>，智能手表）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符合能力发展趋势，</a:t>
            </a:r>
            <a:r>
              <a:rPr lang="en-US" altLang="zh-CN" dirty="0"/>
              <a:t>AI</a:t>
            </a:r>
            <a:r>
              <a:rPr lang="zh-CN" altLang="en-US" dirty="0"/>
              <a:t>，多模，图像为代表的异构计算模式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符合后摩尔时代半导体技术的趋势，异构集成，优化技术效能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Capability based OS</a:t>
            </a:r>
            <a:r>
              <a:rPr lang="zh-CN" altLang="en-US" dirty="0"/>
              <a:t>趋势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Rust</a:t>
            </a:r>
            <a:r>
              <a:rPr lang="zh-CN" altLang="en-US" dirty="0"/>
              <a:t>为代表的</a:t>
            </a:r>
            <a:r>
              <a:rPr lang="en-US" altLang="zh-CN" dirty="0"/>
              <a:t>Tock OS</a:t>
            </a:r>
            <a:r>
              <a:rPr lang="zh-CN" altLang="en-US" dirty="0"/>
              <a:t>的</a:t>
            </a:r>
            <a:r>
              <a:rPr lang="en-US" altLang="zh-CN" dirty="0" err="1"/>
              <a:t>capsul</a:t>
            </a:r>
            <a:r>
              <a:rPr lang="zh-CN" altLang="en-US" dirty="0"/>
              <a:t>，</a:t>
            </a:r>
            <a:r>
              <a:rPr lang="en-US" altLang="zh-CN" dirty="0" err="1"/>
              <a:t>theseus</a:t>
            </a:r>
            <a:r>
              <a:rPr lang="en-US" altLang="zh-CN" dirty="0"/>
              <a:t> OS</a:t>
            </a:r>
            <a:r>
              <a:rPr lang="zh-CN" altLang="en-US" dirty="0"/>
              <a:t>的</a:t>
            </a:r>
            <a:r>
              <a:rPr lang="en-US" altLang="zh-CN" dirty="0"/>
              <a:t>cell</a:t>
            </a:r>
            <a:r>
              <a:rPr lang="zh-CN" altLang="en-US" dirty="0"/>
              <a:t>，是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micro kernel</a:t>
            </a:r>
            <a:r>
              <a:rPr lang="zh-CN" altLang="en-US" dirty="0"/>
              <a:t>趋势的延续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WASM+Rust</a:t>
            </a:r>
            <a:r>
              <a:rPr lang="zh-CN" altLang="en-US" dirty="0"/>
              <a:t>是未来能力化</a:t>
            </a:r>
            <a:r>
              <a:rPr lang="en-US" altLang="zh-CN" dirty="0"/>
              <a:t>OS</a:t>
            </a:r>
            <a:r>
              <a:rPr lang="zh-CN" altLang="en-US" dirty="0"/>
              <a:t>的基础技术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灵活的能力访问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可以是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也可以在能力硬件中动态部署</a:t>
            </a:r>
            <a:r>
              <a:rPr lang="en-US" altLang="zh-CN" dirty="0"/>
              <a:t>WASM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9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CPU+OS </a:t>
            </a:r>
            <a:r>
              <a:rPr lang="zh-CN" altLang="en-US" sz="3200" dirty="0"/>
              <a:t>瘦身，可信计算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MVPP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168730" y="337004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传统</a:t>
            </a:r>
            <a:r>
              <a:rPr lang="en-US" altLang="zh-CN" sz="2400" dirty="0"/>
              <a:t>CPU+OS</a:t>
            </a:r>
            <a:r>
              <a:rPr lang="zh-CN" altLang="en-US" sz="2400" dirty="0"/>
              <a:t>职能转换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提供用户和能力的连接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提供逻辑和数据胶水能力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</a:t>
            </a:r>
            <a:r>
              <a:rPr lang="en-US" altLang="zh-CN" sz="2000" dirty="0"/>
              <a:t>Rust</a:t>
            </a:r>
            <a:r>
              <a:rPr lang="zh-CN" altLang="en-US" sz="2000" dirty="0"/>
              <a:t>和</a:t>
            </a:r>
            <a:r>
              <a:rPr lang="en-US" altLang="zh-CN" sz="2000" dirty="0"/>
              <a:t>WASM</a:t>
            </a:r>
            <a:r>
              <a:rPr lang="zh-CN" altLang="en-US" sz="2000" dirty="0"/>
              <a:t>的运行引擎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Rust</a:t>
            </a:r>
            <a:r>
              <a:rPr lang="zh-CN" altLang="en-US" sz="2400" dirty="0"/>
              <a:t>和</a:t>
            </a:r>
            <a:r>
              <a:rPr lang="en-US" altLang="zh-CN" sz="2400" dirty="0"/>
              <a:t>WASM</a:t>
            </a:r>
            <a:r>
              <a:rPr lang="zh-CN" altLang="en-US" sz="2400" dirty="0"/>
              <a:t>的可信</a:t>
            </a:r>
            <a:r>
              <a:rPr lang="en-US" altLang="zh-CN" sz="2400" dirty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能力微内核（</a:t>
            </a:r>
            <a:r>
              <a:rPr lang="en-US" altLang="zh-CN" sz="2000" dirty="0"/>
              <a:t>capsule, cell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可信访问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单地址空间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Ring0 </a:t>
            </a:r>
            <a:r>
              <a:rPr lang="zh-CN" altLang="en-US" sz="2000" dirty="0"/>
              <a:t>空间运行</a:t>
            </a:r>
            <a:r>
              <a:rPr lang="en-US" altLang="zh-CN" sz="2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0185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基于工业标准的能力开放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MVPP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0995" y="273533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基础能力开放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拉通工业标准能力</a:t>
            </a:r>
            <a:r>
              <a:rPr lang="en-US" altLang="zh-CN" sz="2000" dirty="0"/>
              <a:t>API</a:t>
            </a:r>
            <a:r>
              <a:rPr lang="zh-CN" altLang="en-US" sz="2000" dirty="0"/>
              <a:t>和底层能力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北向提供多语言、多样化的集成模式</a:t>
            </a:r>
            <a:endParaRPr lang="en-US" altLang="zh-CN" sz="2000" dirty="0"/>
          </a:p>
          <a:p>
            <a:r>
              <a:rPr lang="zh-CN" altLang="en-US" sz="2400" dirty="0"/>
              <a:t>桥接</a:t>
            </a:r>
            <a:r>
              <a:rPr lang="en-US" sz="2400" dirty="0"/>
              <a:t>API</a:t>
            </a:r>
          </a:p>
          <a:p>
            <a:pPr lvl="1"/>
            <a:r>
              <a:rPr lang="zh-CN" altLang="en-US" sz="2000" dirty="0"/>
              <a:t>类</a:t>
            </a:r>
            <a:r>
              <a:rPr lang="en-US" altLang="zh-CN" sz="2000" dirty="0"/>
              <a:t>Rest</a:t>
            </a:r>
            <a:r>
              <a:rPr lang="zh-CN" altLang="en-US" sz="2000" dirty="0"/>
              <a:t>的</a:t>
            </a:r>
            <a:r>
              <a:rPr lang="en-US" altLang="zh-CN" sz="2000" dirty="0"/>
              <a:t>RPC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r>
              <a:rPr lang="en-US" sz="2400" dirty="0"/>
              <a:t>WASM embedding</a:t>
            </a:r>
          </a:p>
          <a:p>
            <a:pPr lvl="1"/>
            <a:r>
              <a:rPr lang="zh-CN" altLang="en-US" sz="2000" dirty="0"/>
              <a:t>归一化语言的优化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无数据串行化代价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无数据类型转换代价</a:t>
            </a:r>
            <a:endParaRPr lang="en-US" sz="2000" dirty="0"/>
          </a:p>
          <a:p>
            <a:pPr lvl="1"/>
            <a:r>
              <a:rPr lang="zh-CN" altLang="en-US" sz="2000" dirty="0"/>
              <a:t>用户代码和能力函数通过共享内存集成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741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基于基础能力的应用框架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MVPP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53272" y="1987578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基于基础能力支持不同应用场景，或者共存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应用框架提供设计模式和用户应用开发环境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应用开发环境需要用户</a:t>
            </a:r>
            <a:r>
              <a:rPr lang="en-US" altLang="zh-CN" sz="2000" dirty="0"/>
              <a:t>DSL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前端框架微服务化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用户代码对基础能力做</a:t>
            </a:r>
            <a:r>
              <a:rPr lang="en-US" altLang="zh-CN" sz="2000" dirty="0"/>
              <a:t>orchestration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能力基于</a:t>
            </a:r>
            <a:r>
              <a:rPr lang="en-US" altLang="zh-CN" sz="2000" dirty="0"/>
              <a:t>WASM</a:t>
            </a:r>
            <a:r>
              <a:rPr lang="zh-CN" altLang="en-US" sz="2000" dirty="0"/>
              <a:t>封装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875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WASM</a:t>
            </a:r>
            <a:r>
              <a:rPr lang="zh-CN" altLang="en-US" sz="2800" dirty="0"/>
              <a:t>以软能力胶囊寄生在浏览器生态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0D5FF-C870-41CE-866B-CB9545A61B5B}"/>
              </a:ext>
            </a:extLst>
          </p:cNvPr>
          <p:cNvGrpSpPr/>
          <p:nvPr/>
        </p:nvGrpSpPr>
        <p:grpSpPr>
          <a:xfrm>
            <a:off x="1400226" y="1736267"/>
            <a:ext cx="9639478" cy="4811489"/>
            <a:chOff x="1400226" y="1736268"/>
            <a:chExt cx="9639478" cy="36446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400229" y="2137544"/>
              <a:ext cx="9594201" cy="414375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MVPP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400229" y="1736268"/>
              <a:ext cx="3156153" cy="367729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400226" y="2994876"/>
              <a:ext cx="9586557" cy="410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406133" y="3435541"/>
              <a:ext cx="5323830" cy="369750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775662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855800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922358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A75C30-3021-4FAD-8AB3-450B7D2A198D}"/>
                </a:ext>
              </a:extLst>
            </p:cNvPr>
            <p:cNvGrpSpPr/>
            <p:nvPr/>
          </p:nvGrpSpPr>
          <p:grpSpPr>
            <a:xfrm>
              <a:off x="1400226" y="4219501"/>
              <a:ext cx="9611606" cy="372635"/>
              <a:chOff x="1406384" y="5423518"/>
              <a:chExt cx="9611606" cy="37263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E82D98-FFBA-469C-93EE-69A3CB92DCC7}"/>
                  </a:ext>
                </a:extLst>
              </p:cNvPr>
              <p:cNvGrpSpPr/>
              <p:nvPr/>
            </p:nvGrpSpPr>
            <p:grpSpPr>
              <a:xfrm>
                <a:off x="1406384" y="5423518"/>
                <a:ext cx="5323830" cy="369750"/>
                <a:chOff x="1376915" y="4359592"/>
                <a:chExt cx="4708368" cy="83733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58CF301-9639-4845-9F56-86D86E012BA6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D0380FB-39D1-4893-B254-C05A2DE231C8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UI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E347774-BE48-43BE-A549-FD456E6980E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AI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390BCBB-590B-4021-8395-D8FB590301F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Physics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798DE07-EC18-4B63-A60F-DFD2E2CBF14F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Networking</a:t>
                    </a: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4942F3-E797-4E00-BF49-FEBA243F79CC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Connectivity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C0FA06-26CF-4236-85C6-D1BCCC0701E1}"/>
                  </a:ext>
                </a:extLst>
              </p:cNvPr>
              <p:cNvSpPr/>
              <p:nvPr/>
            </p:nvSpPr>
            <p:spPr>
              <a:xfrm>
                <a:off x="6775913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A/V Media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1856E5-F234-4420-8529-D0D8284E1B86}"/>
                  </a:ext>
                </a:extLst>
              </p:cNvPr>
              <p:cNvSpPr/>
              <p:nvPr/>
            </p:nvSpPr>
            <p:spPr>
              <a:xfrm>
                <a:off x="7856050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Storage/DB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524E9-0E4F-4560-A4D6-28E22177A789}"/>
                  </a:ext>
                </a:extLst>
              </p:cNvPr>
              <p:cNvSpPr/>
              <p:nvPr/>
            </p:nvSpPr>
            <p:spPr>
              <a:xfrm>
                <a:off x="8922358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Controller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CA1257-DCDE-4162-8D52-038C423815A3}"/>
                  </a:ext>
                </a:extLst>
              </p:cNvPr>
              <p:cNvSpPr/>
              <p:nvPr/>
            </p:nvSpPr>
            <p:spPr>
              <a:xfrm>
                <a:off x="9989783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Security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989781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427849" y="5014489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427849" y="4619194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409932" y="3830607"/>
              <a:ext cx="9608055" cy="371171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619252" y="1741639"/>
              <a:ext cx="3156153" cy="367729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838276" y="1741639"/>
              <a:ext cx="3156153" cy="367729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406394" y="2562170"/>
              <a:ext cx="9594201" cy="414375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024-D01F-484F-8492-5670FB47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新语言的趋势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5ADD-D575-401B-9587-4AB90396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6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趋势判断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coding,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是前端发展的趋势，设计和实现一体的</a:t>
            </a:r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 err="1"/>
              <a:t>figma</a:t>
            </a:r>
            <a:r>
              <a:rPr lang="en-US" altLang="zh-CN" dirty="0"/>
              <a:t>, </a:t>
            </a:r>
            <a:r>
              <a:rPr lang="en-US" altLang="zh-CN" dirty="0" err="1"/>
              <a:t>webflow</a:t>
            </a:r>
            <a:r>
              <a:rPr lang="zh-CN" altLang="en-US" dirty="0"/>
              <a:t>），声明式编程的普遍采纳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Micro-frontend</a:t>
            </a:r>
            <a:r>
              <a:rPr lang="zh-CN" altLang="en-US" dirty="0"/>
              <a:t>，大厂内部实现了</a:t>
            </a:r>
            <a:r>
              <a:rPr lang="en-US" altLang="zh-CN" dirty="0"/>
              <a:t>App</a:t>
            </a:r>
            <a:r>
              <a:rPr lang="zh-CN" altLang="en-US" dirty="0"/>
              <a:t>能力组件化，云端和前端主要工作是粘贴和组合，相应的</a:t>
            </a:r>
            <a:r>
              <a:rPr lang="en-US" altLang="zh-CN" dirty="0"/>
              <a:t>SaaS</a:t>
            </a:r>
            <a:r>
              <a:rPr lang="zh-CN" altLang="en-US" dirty="0"/>
              <a:t>工具（</a:t>
            </a:r>
            <a:r>
              <a:rPr lang="en-US" altLang="zh-CN" dirty="0">
                <a:hlinkClick r:id="rId2"/>
              </a:rPr>
              <a:t>https://bit.dev/</a:t>
            </a:r>
            <a:r>
              <a:rPr lang="zh-CN" altLang="en-US" dirty="0"/>
              <a:t>，</a:t>
            </a:r>
            <a:r>
              <a:rPr lang="en-US" altLang="zh-CN" dirty="0"/>
              <a:t>https://www.framer.com/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针对对</a:t>
            </a:r>
            <a:r>
              <a:rPr lang="en-US" altLang="zh-CN" dirty="0"/>
              <a:t>domain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配合</a:t>
            </a:r>
            <a:r>
              <a:rPr lang="en-US" altLang="zh-CN" dirty="0"/>
              <a:t>compiler</a:t>
            </a:r>
            <a:r>
              <a:rPr lang="zh-CN" altLang="en-US" dirty="0"/>
              <a:t>优化</a:t>
            </a:r>
            <a:r>
              <a:rPr lang="en-US" altLang="zh-CN" dirty="0"/>
              <a:t>domain</a:t>
            </a:r>
            <a:r>
              <a:rPr lang="zh-CN" altLang="en-US" dirty="0"/>
              <a:t>问题，例如：</a:t>
            </a:r>
            <a:r>
              <a:rPr lang="en-US" altLang="zh-CN" dirty="0"/>
              <a:t>JS</a:t>
            </a:r>
            <a:r>
              <a:rPr lang="zh-CN" altLang="en-US" dirty="0"/>
              <a:t>之上发展出来的</a:t>
            </a:r>
            <a:r>
              <a:rPr lang="en-US" altLang="zh-CN" dirty="0"/>
              <a:t>DSL</a:t>
            </a:r>
            <a:r>
              <a:rPr lang="zh-CN" altLang="en-US" dirty="0"/>
              <a:t>，伯克利</a:t>
            </a:r>
            <a:r>
              <a:rPr lang="en-US" altLang="zh-CN" dirty="0"/>
              <a:t>hydro-flow</a:t>
            </a:r>
            <a:r>
              <a:rPr lang="zh-CN" altLang="en-US" dirty="0"/>
              <a:t>项目基于</a:t>
            </a:r>
            <a:r>
              <a:rPr lang="en-US" altLang="zh-CN" dirty="0"/>
              <a:t>Rust</a:t>
            </a:r>
            <a:r>
              <a:rPr lang="zh-CN" altLang="en-US" dirty="0"/>
              <a:t>构建的多个</a:t>
            </a:r>
            <a:r>
              <a:rPr lang="en-US" altLang="zh-CN" dirty="0"/>
              <a:t>DSL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新语言的战略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底座语言做能力：系统语言，性能，安全，跨平台，多语言集成，值得长期投资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胶水语言粘用户：拉通设计和工程，</a:t>
            </a:r>
            <a:r>
              <a:rPr lang="en-US" altLang="zh-CN" dirty="0"/>
              <a:t>low coding</a:t>
            </a:r>
            <a:r>
              <a:rPr lang="zh-CN" altLang="en-US" dirty="0"/>
              <a:t>，</a:t>
            </a:r>
            <a:r>
              <a:rPr lang="en-US" altLang="zh-CN" dirty="0"/>
              <a:t>no coding</a:t>
            </a:r>
            <a:r>
              <a:rPr lang="zh-CN" altLang="en-US" dirty="0"/>
              <a:t>，组件化，服务化，胶水</a:t>
            </a:r>
            <a:r>
              <a:rPr lang="en-US" altLang="zh-CN" dirty="0"/>
              <a:t>DSL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投资在基础底座语言上构建</a:t>
            </a:r>
            <a:r>
              <a:rPr lang="en-US" altLang="zh-CN" dirty="0"/>
              <a:t>DSL</a:t>
            </a:r>
            <a:r>
              <a:rPr lang="zh-CN" altLang="en-US" dirty="0"/>
              <a:t>的能力，通过开放社区快速迭代（微软的</a:t>
            </a:r>
            <a:r>
              <a:rPr lang="en-US" altLang="zh-CN" dirty="0"/>
              <a:t>TS</a:t>
            </a:r>
            <a:r>
              <a:rPr lang="zh-CN" altLang="en-US" dirty="0"/>
              <a:t>战略）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透明更换底座：把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变为</a:t>
            </a:r>
            <a:r>
              <a:rPr lang="en-US" altLang="zh-CN" dirty="0"/>
              <a:t>Rust DSL</a:t>
            </a:r>
            <a:r>
              <a:rPr lang="zh-CN" altLang="en-US" dirty="0"/>
              <a:t>，提升性能和安全性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40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A4C-E634-497E-B201-02C37BA2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前端语言的机会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B17-36E6-41D4-B804-23746D76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05402" cy="4460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前端语言的多样场景，导致已经在</a:t>
            </a:r>
            <a:r>
              <a:rPr lang="en-US" altLang="zh-CN" dirty="0"/>
              <a:t>JS</a:t>
            </a:r>
            <a:r>
              <a:rPr lang="zh-CN" altLang="en-US" dirty="0"/>
              <a:t>上长出不同的</a:t>
            </a:r>
            <a:r>
              <a:rPr lang="en-US" altLang="zh-CN" dirty="0"/>
              <a:t>DSL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Layout </a:t>
            </a:r>
            <a:r>
              <a:rPr lang="zh-CN" altLang="en-US" dirty="0"/>
              <a:t>设计，声明式编程主导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React JSX,  RAX, </a:t>
            </a:r>
            <a:r>
              <a:rPr lang="zh-CN" altLang="en-US" dirty="0"/>
              <a:t>基于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SwiftUI</a:t>
            </a:r>
            <a:r>
              <a:rPr lang="zh-CN" altLang="en-US" dirty="0"/>
              <a:t>，</a:t>
            </a:r>
            <a:r>
              <a:rPr lang="en-US" altLang="zh-CN" dirty="0"/>
              <a:t>Jetpack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dirty="0"/>
              <a:t>TypeScript</a:t>
            </a:r>
            <a:r>
              <a:rPr lang="zh-CN" altLang="en-US" dirty="0"/>
              <a:t>，强类型，通过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Dart</a:t>
            </a:r>
            <a:r>
              <a:rPr lang="zh-CN" altLang="en-US" dirty="0"/>
              <a:t>，强类型，通过</a:t>
            </a:r>
            <a:r>
              <a:rPr lang="en-US" altLang="zh-CN" dirty="0"/>
              <a:t>dart2js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，通过</a:t>
            </a:r>
            <a:r>
              <a:rPr lang="en-US" altLang="zh-CN" dirty="0"/>
              <a:t>asm.js</a:t>
            </a:r>
            <a:r>
              <a:rPr lang="zh-CN" altLang="en-US" dirty="0"/>
              <a:t> </a:t>
            </a:r>
            <a:r>
              <a:rPr lang="en-US" altLang="zh-CN" dirty="0"/>
              <a:t>compile 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GraphQL</a:t>
            </a:r>
            <a:r>
              <a:rPr lang="zh-CN" altLang="en-US" dirty="0"/>
              <a:t>，拉通前后台的数据图描述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A4186-9C3E-4148-8E35-0909A741F1F0}"/>
              </a:ext>
            </a:extLst>
          </p:cNvPr>
          <p:cNvSpPr txBox="1">
            <a:spLocks/>
          </p:cNvSpPr>
          <p:nvPr/>
        </p:nvSpPr>
        <p:spPr>
          <a:xfrm>
            <a:off x="6248401" y="1825625"/>
            <a:ext cx="4419600" cy="422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对标前端</a:t>
            </a:r>
            <a:r>
              <a:rPr lang="en-US" altLang="zh-CN" dirty="0"/>
              <a:t>JS DSL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排版布局 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Makepad</a:t>
            </a:r>
            <a:r>
              <a:rPr lang="zh-CN" altLang="en-US" dirty="0"/>
              <a:t> 的 </a:t>
            </a:r>
            <a:r>
              <a:rPr lang="en-US" altLang="zh-CN" dirty="0" err="1"/>
              <a:t>sharder</a:t>
            </a:r>
            <a:r>
              <a:rPr lang="en-US" altLang="zh-CN" dirty="0"/>
              <a:t> DSL</a:t>
            </a:r>
            <a:r>
              <a:rPr lang="zh-CN" altLang="en-US" dirty="0"/>
              <a:t>，兼容</a:t>
            </a:r>
            <a:r>
              <a:rPr lang="en-US" altLang="zh-CN" dirty="0"/>
              <a:t>CSS</a:t>
            </a:r>
            <a:r>
              <a:rPr lang="zh-CN" altLang="en-US" dirty="0"/>
              <a:t>，借鉴</a:t>
            </a:r>
            <a:r>
              <a:rPr lang="en-US" altLang="zh-CN" dirty="0" err="1"/>
              <a:t>sharder</a:t>
            </a:r>
            <a:r>
              <a:rPr lang="en-US" altLang="zh-CN" dirty="0"/>
              <a:t> DSL</a:t>
            </a:r>
            <a:r>
              <a:rPr lang="zh-CN" altLang="en-US" dirty="0"/>
              <a:t>，充分利用</a:t>
            </a:r>
            <a:r>
              <a:rPr lang="en-US" altLang="zh-CN" dirty="0"/>
              <a:t>GPU </a:t>
            </a:r>
            <a:r>
              <a:rPr lang="zh-CN" altLang="en-US" dirty="0"/>
              <a:t>（</a:t>
            </a:r>
            <a:r>
              <a:rPr lang="en-US" altLang="zh-CN" dirty="0"/>
              <a:t> https://github.com/makepad/makepad_docs/blob/main/Makepad%20Whitepaper%202020.pdf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TS, JS compiler in Rust, https://github.com/swc-project/swc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WASM</a:t>
            </a:r>
            <a:r>
              <a:rPr lang="zh-CN" altLang="en-US" dirty="0"/>
              <a:t>支持多种语言编写业务逻辑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WASM</a:t>
            </a:r>
            <a:r>
              <a:rPr lang="zh-CN" altLang="en-US" dirty="0"/>
              <a:t>的能力库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en-US" altLang="zh-CN" dirty="0" err="1"/>
              <a:t>GraphQL</a:t>
            </a:r>
            <a:r>
              <a:rPr lang="en-US" altLang="zh-CN" dirty="0"/>
              <a:t> in Rust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1972</Words>
  <Application>Microsoft Office PowerPoint</Application>
  <PresentationFormat>Widescreen</PresentationFormat>
  <Paragraphs>540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Office Theme</vt:lpstr>
      <vt:lpstr>Next Gen App架构大趋势</vt:lpstr>
      <vt:lpstr>Ultimate architecture vision</vt:lpstr>
      <vt:lpstr>集成能力容器</vt:lpstr>
      <vt:lpstr>CPU+OS 瘦身，可信计算</vt:lpstr>
      <vt:lpstr>基于工业标准的能力开放</vt:lpstr>
      <vt:lpstr>基于基础能力的应用框架</vt:lpstr>
      <vt:lpstr>通过WASM以软能力胶囊寄生在浏览器生态</vt:lpstr>
      <vt:lpstr>App新语言的趋势</vt:lpstr>
      <vt:lpstr>App前端语言的机会</vt:lpstr>
      <vt:lpstr>WASM orchestration DSL 的机会</vt:lpstr>
      <vt:lpstr>游戏/XR 业务前端语言</vt:lpstr>
      <vt:lpstr>WASM 在Next Gen App架构中的优势</vt:lpstr>
      <vt:lpstr>Webassembly的设计特点</vt:lpstr>
      <vt:lpstr>投资重点</vt:lpstr>
      <vt:lpstr>AWS Nitro卸载CPU负载</vt:lpstr>
      <vt:lpstr>Capsule based Trustworthy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196</cp:revision>
  <dcterms:created xsi:type="dcterms:W3CDTF">2021-09-03T06:19:18Z</dcterms:created>
  <dcterms:modified xsi:type="dcterms:W3CDTF">2021-10-09T01:24:30Z</dcterms:modified>
</cp:coreProperties>
</file>