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323" r:id="rId2"/>
    <p:sldId id="336" r:id="rId3"/>
    <p:sldId id="335" r:id="rId4"/>
    <p:sldId id="314" r:id="rId5"/>
    <p:sldId id="324" r:id="rId6"/>
    <p:sldId id="326" r:id="rId7"/>
    <p:sldId id="327" r:id="rId8"/>
    <p:sldId id="328" r:id="rId9"/>
    <p:sldId id="333" r:id="rId10"/>
    <p:sldId id="334" r:id="rId11"/>
    <p:sldId id="330" r:id="rId12"/>
    <p:sldId id="322" r:id="rId13"/>
    <p:sldId id="320" r:id="rId14"/>
    <p:sldId id="319" r:id="rId15"/>
    <p:sldId id="340" r:id="rId16"/>
    <p:sldId id="341" r:id="rId17"/>
    <p:sldId id="321" r:id="rId18"/>
    <p:sldId id="316" r:id="rId19"/>
    <p:sldId id="315" r:id="rId20"/>
    <p:sldId id="329" r:id="rId21"/>
    <p:sldId id="312" r:id="rId22"/>
    <p:sldId id="31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45" autoAdjust="0"/>
  </p:normalViewPr>
  <p:slideViewPr>
    <p:cSldViewPr snapToGrid="0">
      <p:cViewPr>
        <p:scale>
          <a:sx n="63" d="100"/>
          <a:sy n="63" d="100"/>
        </p:scale>
        <p:origin x="40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386B2-49BA-4555-B077-9CA629DF0A6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3EEB2-FF4B-4C18-A709-51FAD5025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EEB2-FF4B-4C18-A709-51FAD5025B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C0D4-8D80-48A1-8F57-3A6BB2A7A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F948F-0045-4E11-8C52-45DEE64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48B5-9FB3-499F-9746-01FA35F8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BF40-3878-4726-B0A4-A686F12A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4C4D-E466-4B96-9F73-D3EB1E8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AAA5-BF8B-4FB4-BFFD-A71B2D4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B83F7-ABA5-4937-9C6C-62A620F06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E086-21BD-49D5-817C-A50DA6E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23E6-7A2D-4F17-95CA-E192066B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1222-E178-4B6C-9FAB-8200DABF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2A9E-A376-4870-BE97-2C1FB59C0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668A-69FF-466B-A176-D21BFF1E5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C492-398D-4A60-87F2-C6E4E099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325C-3BA3-45B2-97B3-33261BEC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6EC9-8054-4F8B-9EEC-586D7584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6CB2-1194-4F33-9BB0-E345256A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YouYuan" panose="020105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0F7B-47A2-48D6-884D-AE8CD993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YouYuan" panose="02010509060101010101" pitchFamily="49" charset="-122"/>
              </a:defRPr>
            </a:lvl1pPr>
            <a:lvl2pPr>
              <a:defRPr baseline="0">
                <a:ea typeface="YouYuan" panose="02010509060101010101" pitchFamily="49" charset="-122"/>
              </a:defRPr>
            </a:lvl2pPr>
            <a:lvl3pPr>
              <a:defRPr baseline="0">
                <a:ea typeface="YouYuan" panose="02010509060101010101" pitchFamily="49" charset="-122"/>
              </a:defRPr>
            </a:lvl3pPr>
            <a:lvl4pPr>
              <a:defRPr baseline="0">
                <a:ea typeface="YouYuan" panose="02010509060101010101" pitchFamily="49" charset="-122"/>
              </a:defRPr>
            </a:lvl4pPr>
            <a:lvl5pPr>
              <a:defRPr baseline="0">
                <a:ea typeface="YouYuan" panose="020105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BBA7-9E3D-4171-B7B8-C59629C5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C983-DCFD-4224-83CC-1100E9D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0ED3-7789-4B7E-A8EE-2A3E90B0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6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5E62-DABA-4044-8D98-6F823E11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BBA0-CA8A-4E79-81A3-5834275B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4391-EB1D-43FC-8AD6-6B45B3A5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C1AD-32C5-4F31-BD5E-779552E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3390-4A33-44AA-9888-E888214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1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7BD-D291-4282-8518-71355C05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B999-EE8D-40A4-8B5C-286297AC5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97D3C-35C9-425E-BF1F-AFBD8E37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380A-511F-4FE2-BD91-1E78E0DE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8176-7AC5-4E36-A5C8-B58276E3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D83A-4A6F-4D3F-8DAB-53027544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26F-2BF4-4A07-ACC5-8C4009CE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908DF-33C4-48F5-952B-64F8EEE1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82A1-66A5-4F7F-AAE0-AB162033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08E77-A189-4E3D-96B3-5E6FA400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F910B-41CC-45AB-8463-E3A4ADA93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86994-0472-4513-94F7-1B4F8F07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5B14A-5A39-458D-B120-65F764E2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EE1E5-8596-4694-9CFB-999B6544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0212-BF95-46FC-A4DF-E51ADCA9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256B-88F0-418A-9E00-B30FABD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5FAE3-EBBD-4202-955F-88B6158D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C7C4E-8DD3-4532-B5DD-3D43D66B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9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566F-ED7D-4EAF-9BC5-AEE4CA6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0C07-6530-44F3-AE29-4A1BD26B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A4698-D0AC-4162-92E2-6C60FE92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9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4BC2-C2EA-4957-9955-5521567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180B-F102-48FC-8101-99F93B8F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97CAD-9577-4419-A155-EEE65CC0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C056-FCA2-4FB4-9A91-4ECDA5B1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74FEF-FD15-42BE-88E2-65790E46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75EB4-E29F-464A-AA44-5276A766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143-D8EE-46FA-885D-1AF2370A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BCBA6-108F-416A-A3F9-FFAB49822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AE41-EA18-4605-BAD7-D472D0BB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44F75-93B3-4762-B389-437B6090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AB83-99A6-4321-AF4B-35517477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E696-956A-40CC-8629-28D6BFE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3F406-4960-4091-BB9A-6DDAB533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46A8-469E-469D-BC09-F6EA0D6B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1322-41C5-496C-A1BA-3534BFE5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22B0-6F66-4C03-82FE-20F4EC6F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B5FB-02BB-4739-BC38-E4714807D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de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FE0-E569-436B-95A8-5EBA01DB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Next Gen App</a:t>
            </a:r>
            <a:r>
              <a:rPr lang="zh-CN" altLang="en-US" sz="2800" dirty="0"/>
              <a:t> </a:t>
            </a:r>
            <a:r>
              <a:rPr lang="en-US" altLang="zh-CN" sz="2800" dirty="0"/>
              <a:t>Architecture Trends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E7A8-CBFF-4E80-A5BD-C86E3D83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Disaggregated architecture for the cloud and device, capabilities served by the DSA/</a:t>
            </a:r>
            <a:r>
              <a:rPr lang="en-US" altLang="zh-CN" dirty="0" err="1"/>
              <a:t>chiplet</a:t>
            </a:r>
            <a:r>
              <a:rPr lang="en-US" altLang="zh-CN" dirty="0"/>
              <a:t> and orchestrated by the hardware and software “BUS”</a:t>
            </a:r>
          </a:p>
          <a:p>
            <a:r>
              <a:rPr lang="en-US" altLang="zh-CN" dirty="0"/>
              <a:t>Industry APIs exposed by the software/hardware capsules</a:t>
            </a:r>
          </a:p>
          <a:p>
            <a:r>
              <a:rPr lang="en-US" altLang="zh-CN" dirty="0"/>
              <a:t>The traditional OS functionalities are offloaded to the capsules and the OS is becoming the management and glue layer</a:t>
            </a:r>
          </a:p>
          <a:p>
            <a:r>
              <a:rPr lang="en-US" altLang="zh-CN" dirty="0"/>
              <a:t>The application framework is orchestrating the underline capsules with the industry APIs through the traditional APIs or WASM FFI integration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063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43A2-1779-4250-B093-345EB1D1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HM</a:t>
            </a:r>
            <a:r>
              <a:rPr lang="zh-CN" altLang="en-US" sz="3600" dirty="0"/>
              <a:t> 战略，通过</a:t>
            </a:r>
            <a:r>
              <a:rPr lang="en-US" altLang="zh-CN" sz="3600" dirty="0"/>
              <a:t>WASM+</a:t>
            </a:r>
            <a:r>
              <a:rPr lang="zh-CN" altLang="en-US" sz="3600" dirty="0"/>
              <a:t>浏览器实现跨平台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FE4D-F9BC-49F1-988A-473C8B04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15" y="1814286"/>
            <a:ext cx="5105399" cy="48641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构建</a:t>
            </a:r>
            <a:r>
              <a:rPr lang="en-US" altLang="zh-CN" sz="2400" dirty="0"/>
              <a:t>HM</a:t>
            </a:r>
            <a:r>
              <a:rPr lang="zh-CN" altLang="en-US" sz="2400" dirty="0"/>
              <a:t>跨平台</a:t>
            </a:r>
            <a:r>
              <a:rPr lang="en-US" altLang="zh-CN" sz="2400" dirty="0" err="1"/>
              <a:t>UIKit</a:t>
            </a:r>
            <a:r>
              <a:rPr lang="zh-CN" altLang="en-US" sz="2400" dirty="0"/>
              <a:t>层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C/C++</a:t>
            </a:r>
            <a:r>
              <a:rPr lang="zh-CN" altLang="en-US" sz="2000" dirty="0"/>
              <a:t>，</a:t>
            </a:r>
            <a:r>
              <a:rPr lang="en-US" altLang="zh-CN" sz="2000" dirty="0"/>
              <a:t>Rust </a:t>
            </a:r>
            <a:r>
              <a:rPr lang="zh-CN" altLang="en-US" sz="2000" dirty="0"/>
              <a:t>的</a:t>
            </a:r>
            <a:r>
              <a:rPr lang="en-US" altLang="zh-CN" sz="2000" dirty="0"/>
              <a:t>UI library</a:t>
            </a:r>
            <a:r>
              <a:rPr lang="zh-CN" altLang="en-US" sz="2000" dirty="0"/>
              <a:t> </a:t>
            </a:r>
            <a:r>
              <a:rPr lang="en-US" altLang="zh-CN" sz="2000" dirty="0"/>
              <a:t>=》WASM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err="1"/>
              <a:t>Skia</a:t>
            </a:r>
            <a:r>
              <a:rPr lang="en-US" altLang="zh-CN" sz="2000" dirty="0"/>
              <a:t> </a:t>
            </a:r>
            <a:r>
              <a:rPr lang="zh-CN" altLang="en-US" sz="2000" dirty="0"/>
              <a:t>已经可编译为</a:t>
            </a:r>
            <a:r>
              <a:rPr lang="en-US" altLang="zh-CN" sz="2000" dirty="0"/>
              <a:t>WASM </a:t>
            </a:r>
            <a:r>
              <a:rPr lang="en-US" altLang="zh-CN" sz="2000" dirty="0" err="1"/>
              <a:t>Canvaskit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WASM </a:t>
            </a:r>
            <a:r>
              <a:rPr lang="zh-CN" altLang="en-US" sz="2400" dirty="0"/>
              <a:t>编程语言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C/C++, Rust</a:t>
            </a:r>
            <a:r>
              <a:rPr lang="zh-CN" altLang="en-US" sz="2000" dirty="0"/>
              <a:t>平滑编译为</a:t>
            </a:r>
            <a:r>
              <a:rPr lang="en-US" altLang="zh-CN" sz="2000" dirty="0"/>
              <a:t>WASM</a:t>
            </a:r>
            <a:r>
              <a:rPr lang="zh-CN" altLang="en-US" sz="2000" dirty="0"/>
              <a:t>，</a:t>
            </a:r>
            <a:r>
              <a:rPr lang="en-US" altLang="zh-CN" sz="2000" dirty="0"/>
              <a:t>WASM </a:t>
            </a:r>
            <a:r>
              <a:rPr lang="en-US" altLang="zh-CN" sz="2000" dirty="0" err="1"/>
              <a:t>UIKit</a:t>
            </a:r>
            <a:r>
              <a:rPr lang="zh-CN" altLang="en-US" sz="2000" dirty="0"/>
              <a:t>编译为</a:t>
            </a:r>
            <a:r>
              <a:rPr lang="en-US" altLang="zh-CN" sz="2000" dirty="0"/>
              <a:t>libraries</a:t>
            </a:r>
            <a:r>
              <a:rPr lang="zh-CN" altLang="en-US" sz="2000" dirty="0"/>
              <a:t>实现和</a:t>
            </a:r>
            <a:r>
              <a:rPr lang="en-US" altLang="zh-CN" sz="2000" dirty="0"/>
              <a:t>flutter</a:t>
            </a:r>
            <a:r>
              <a:rPr lang="zh-CN" altLang="en-US" sz="2000" dirty="0"/>
              <a:t>类似的和</a:t>
            </a:r>
            <a:r>
              <a:rPr lang="en-US" altLang="zh-CN" sz="2000" dirty="0"/>
              <a:t>iOS/Android</a:t>
            </a:r>
            <a:r>
              <a:rPr lang="zh-CN" altLang="en-US" sz="2000" dirty="0"/>
              <a:t>集成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Interface type</a:t>
            </a:r>
            <a:r>
              <a:rPr lang="zh-CN" altLang="en-US" sz="2000" dirty="0"/>
              <a:t>提供多语言集成，用户态语言和</a:t>
            </a:r>
            <a:r>
              <a:rPr lang="en-US" altLang="zh-CN" sz="2000" dirty="0" err="1"/>
              <a:t>UIKit</a:t>
            </a:r>
            <a:r>
              <a:rPr lang="zh-CN" altLang="en-US" sz="2000" dirty="0"/>
              <a:t>公共</a:t>
            </a:r>
            <a:r>
              <a:rPr lang="en-US" altLang="zh-CN" sz="2000" dirty="0"/>
              <a:t>WASM</a:t>
            </a:r>
            <a:r>
              <a:rPr lang="zh-CN" altLang="en-US" sz="2000" dirty="0"/>
              <a:t>集成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</a:t>
            </a:r>
            <a:r>
              <a:rPr lang="zh-CN" altLang="en-US" sz="2000" dirty="0"/>
              <a:t> </a:t>
            </a:r>
            <a:r>
              <a:rPr lang="en-US" altLang="zh-CN" sz="2000" dirty="0"/>
              <a:t>sandbox</a:t>
            </a:r>
            <a:r>
              <a:rPr lang="zh-CN" altLang="en-US" sz="2000" dirty="0"/>
              <a:t>实现安全集成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WASM</a:t>
            </a:r>
            <a:r>
              <a:rPr lang="zh-CN" altLang="en-US" sz="2400" dirty="0"/>
              <a:t>的平台适配层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WASI </a:t>
            </a:r>
            <a:r>
              <a:rPr lang="zh-CN" altLang="en-US" sz="2000" dirty="0"/>
              <a:t>提供对</a:t>
            </a:r>
            <a:r>
              <a:rPr lang="en-US" altLang="zh-CN" sz="2000" dirty="0"/>
              <a:t>OS</a:t>
            </a:r>
            <a:r>
              <a:rPr lang="zh-CN" altLang="en-US" sz="2000" dirty="0"/>
              <a:t>的抽象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 AOT =》</a:t>
            </a:r>
            <a:r>
              <a:rPr lang="zh-CN" altLang="en-US" sz="2000" dirty="0"/>
              <a:t>平台</a:t>
            </a:r>
            <a:r>
              <a:rPr lang="en-US" altLang="zh-CN" sz="2000" dirty="0"/>
              <a:t>Library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WASM vs DART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</a:t>
            </a:r>
            <a:r>
              <a:rPr lang="zh-CN" altLang="en-US" sz="2000" dirty="0"/>
              <a:t>支持多语言集成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</a:t>
            </a:r>
            <a:r>
              <a:rPr lang="zh-CN" altLang="en-US" sz="2000" dirty="0"/>
              <a:t>没有开发者的</a:t>
            </a:r>
            <a:r>
              <a:rPr lang="en-US" altLang="zh-CN" sz="2000" dirty="0"/>
              <a:t>learning curve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提供和</a:t>
            </a:r>
            <a:r>
              <a:rPr lang="en-US" altLang="zh-CN" sz="2000" dirty="0"/>
              <a:t>DART</a:t>
            </a:r>
            <a:r>
              <a:rPr lang="zh-CN" altLang="en-US" sz="2000" dirty="0"/>
              <a:t>一样的</a:t>
            </a:r>
            <a:r>
              <a:rPr lang="en-US" altLang="zh-CN" sz="2000" dirty="0"/>
              <a:t>JIT</a:t>
            </a:r>
            <a:r>
              <a:rPr lang="zh-CN" altLang="en-US" sz="2000" dirty="0"/>
              <a:t>和</a:t>
            </a:r>
            <a:r>
              <a:rPr lang="en-US" altLang="zh-CN" sz="2000" dirty="0"/>
              <a:t>AOT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WASM AOT </a:t>
            </a:r>
            <a:r>
              <a:rPr lang="zh-CN" altLang="en-US" sz="2000"/>
              <a:t>性能存在安全带来的性能代价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4FC242-BD4A-4B84-B8E4-B481B39E13EA}"/>
              </a:ext>
            </a:extLst>
          </p:cNvPr>
          <p:cNvGrpSpPr/>
          <p:nvPr/>
        </p:nvGrpSpPr>
        <p:grpSpPr>
          <a:xfrm>
            <a:off x="5959928" y="4631870"/>
            <a:ext cx="2764972" cy="1611086"/>
            <a:chOff x="6210299" y="4103913"/>
            <a:chExt cx="3336472" cy="17308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3341C0-185C-4485-9BA6-D927212F260F}"/>
                </a:ext>
              </a:extLst>
            </p:cNvPr>
            <p:cNvSpPr/>
            <p:nvPr/>
          </p:nvSpPr>
          <p:spPr>
            <a:xfrm>
              <a:off x="6210300" y="5290456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Browser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56A210-8510-41C2-9E09-EDA1E2BC5ADF}"/>
                </a:ext>
              </a:extLst>
            </p:cNvPr>
            <p:cNvSpPr/>
            <p:nvPr/>
          </p:nvSpPr>
          <p:spPr>
            <a:xfrm>
              <a:off x="6210300" y="4697185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Capability APIs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B5BD91-E759-47E2-97B3-BE57328E2B22}"/>
                </a:ext>
              </a:extLst>
            </p:cNvPr>
            <p:cNvSpPr/>
            <p:nvPr/>
          </p:nvSpPr>
          <p:spPr>
            <a:xfrm>
              <a:off x="6210299" y="4103913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WASM+JS JIT Compiler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2840C9-4CC6-44FB-AAD4-501BE806C271}"/>
              </a:ext>
            </a:extLst>
          </p:cNvPr>
          <p:cNvGrpSpPr/>
          <p:nvPr/>
        </p:nvGrpSpPr>
        <p:grpSpPr>
          <a:xfrm>
            <a:off x="8822871" y="4631870"/>
            <a:ext cx="2764972" cy="1611086"/>
            <a:chOff x="6210299" y="4103913"/>
            <a:chExt cx="3336472" cy="17308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7A7BCE-456F-41C4-9E3A-05F156B3026F}"/>
                </a:ext>
              </a:extLst>
            </p:cNvPr>
            <p:cNvSpPr/>
            <p:nvPr/>
          </p:nvSpPr>
          <p:spPr>
            <a:xfrm>
              <a:off x="6210300" y="5290456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Android/iOS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66B720-7E30-4C32-8246-A32EDAE712B2}"/>
                </a:ext>
              </a:extLst>
            </p:cNvPr>
            <p:cNvSpPr/>
            <p:nvPr/>
          </p:nvSpPr>
          <p:spPr>
            <a:xfrm>
              <a:off x="6210300" y="4697185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 Capability APIs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9983FF-FB0F-4D93-841C-B70D47FFF8AB}"/>
                </a:ext>
              </a:extLst>
            </p:cNvPr>
            <p:cNvSpPr/>
            <p:nvPr/>
          </p:nvSpPr>
          <p:spPr>
            <a:xfrm>
              <a:off x="6210299" y="4103913"/>
              <a:ext cx="3336471" cy="544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WASM AOT Runtime</a:t>
              </a:r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9A5B50-5153-4EA7-B9D6-0095CBB7D0EB}"/>
              </a:ext>
            </a:extLst>
          </p:cNvPr>
          <p:cNvSpPr/>
          <p:nvPr/>
        </p:nvSpPr>
        <p:spPr>
          <a:xfrm>
            <a:off x="5959927" y="4078169"/>
            <a:ext cx="5627915" cy="5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HM </a:t>
            </a:r>
            <a:r>
              <a:rPr lang="en-US" altLang="zh-CN" dirty="0" err="1"/>
              <a:t>UIKit</a:t>
            </a:r>
            <a:r>
              <a:rPr lang="en-US" altLang="zh-CN" dirty="0"/>
              <a:t> Engine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0521A-23F8-437B-8CDA-BA1373ED1F47}"/>
              </a:ext>
            </a:extLst>
          </p:cNvPr>
          <p:cNvSpPr/>
          <p:nvPr/>
        </p:nvSpPr>
        <p:spPr>
          <a:xfrm>
            <a:off x="5959927" y="3525205"/>
            <a:ext cx="5627915" cy="5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HMS APIs/Function Embeddings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012055-E3F7-407E-9CBE-E0973AB6849E}"/>
              </a:ext>
            </a:extLst>
          </p:cNvPr>
          <p:cNvSpPr/>
          <p:nvPr/>
        </p:nvSpPr>
        <p:spPr>
          <a:xfrm>
            <a:off x="5959927" y="2972240"/>
            <a:ext cx="2721431" cy="5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JS: RN, VUE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B389E-8713-448D-87EA-0E2E2299C20B}"/>
              </a:ext>
            </a:extLst>
          </p:cNvPr>
          <p:cNvSpPr/>
          <p:nvPr/>
        </p:nvSpPr>
        <p:spPr>
          <a:xfrm>
            <a:off x="8822871" y="2972240"/>
            <a:ext cx="2721431" cy="5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Rust, C/C++ frameworks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44F6B7-A131-4F99-9B4E-CCFF17B1D643}"/>
              </a:ext>
            </a:extLst>
          </p:cNvPr>
          <p:cNvGrpSpPr/>
          <p:nvPr/>
        </p:nvGrpSpPr>
        <p:grpSpPr>
          <a:xfrm>
            <a:off x="5959927" y="2418538"/>
            <a:ext cx="2721431" cy="514288"/>
            <a:chOff x="5959927" y="2418538"/>
            <a:chExt cx="4152901" cy="514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F5D1EB-197F-41CD-9EA5-38C32A036D0D}"/>
                </a:ext>
              </a:extLst>
            </p:cNvPr>
            <p:cNvSpPr/>
            <p:nvPr/>
          </p:nvSpPr>
          <p:spPr>
            <a:xfrm>
              <a:off x="5959927" y="2418539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Layout</a:t>
              </a:r>
              <a:endParaRPr lang="en-US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B575CF-0A56-4F2B-9E4A-7A4818741A9E}"/>
                </a:ext>
              </a:extLst>
            </p:cNvPr>
            <p:cNvSpPr/>
            <p:nvPr/>
          </p:nvSpPr>
          <p:spPr>
            <a:xfrm>
              <a:off x="7010398" y="2418539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Biz Logic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9614E1-DE31-4A9C-9607-760813B99388}"/>
                </a:ext>
              </a:extLst>
            </p:cNvPr>
            <p:cNvSpPr/>
            <p:nvPr/>
          </p:nvSpPr>
          <p:spPr>
            <a:xfrm>
              <a:off x="8060869" y="2426195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Graph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18D64F-BE1E-4EF8-B43E-20BD81D8D2B0}"/>
                </a:ext>
              </a:extLst>
            </p:cNvPr>
            <p:cNvSpPr/>
            <p:nvPr/>
          </p:nvSpPr>
          <p:spPr>
            <a:xfrm>
              <a:off x="9111340" y="2418538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Libs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CE96D6-7D16-4BBA-B2BB-F54307EDA46E}"/>
              </a:ext>
            </a:extLst>
          </p:cNvPr>
          <p:cNvGrpSpPr/>
          <p:nvPr/>
        </p:nvGrpSpPr>
        <p:grpSpPr>
          <a:xfrm>
            <a:off x="8844640" y="2410881"/>
            <a:ext cx="2721431" cy="514288"/>
            <a:chOff x="5959927" y="2418538"/>
            <a:chExt cx="4152901" cy="51428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01BCBD-F6E0-4E5C-BAEF-F99EB09FBDC2}"/>
                </a:ext>
              </a:extLst>
            </p:cNvPr>
            <p:cNvSpPr/>
            <p:nvPr/>
          </p:nvSpPr>
          <p:spPr>
            <a:xfrm>
              <a:off x="5959927" y="2418539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Layout</a:t>
              </a:r>
              <a:endParaRPr lang="en-US" sz="1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322CBF-9531-4CC2-AEB4-BFDF64579DC7}"/>
                </a:ext>
              </a:extLst>
            </p:cNvPr>
            <p:cNvSpPr/>
            <p:nvPr/>
          </p:nvSpPr>
          <p:spPr>
            <a:xfrm>
              <a:off x="7010398" y="2418539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Biz Logic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BC6D08-5FED-49E5-8F4C-BAADADD9856B}"/>
                </a:ext>
              </a:extLst>
            </p:cNvPr>
            <p:cNvSpPr/>
            <p:nvPr/>
          </p:nvSpPr>
          <p:spPr>
            <a:xfrm>
              <a:off x="8060869" y="2426195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Graph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96BF04-05C2-4EB9-ACAB-795E0D6422C5}"/>
                </a:ext>
              </a:extLst>
            </p:cNvPr>
            <p:cNvSpPr/>
            <p:nvPr/>
          </p:nvSpPr>
          <p:spPr>
            <a:xfrm>
              <a:off x="9111340" y="2418538"/>
              <a:ext cx="1001488" cy="506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20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C7E4-1F5C-4D0B-AC12-D56DB1CC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通过</a:t>
            </a:r>
            <a:r>
              <a:rPr lang="en-US" altLang="zh-CN" sz="2800" dirty="0"/>
              <a:t>WASM</a:t>
            </a:r>
            <a:r>
              <a:rPr lang="zh-CN" altLang="en-US" sz="2800" dirty="0"/>
              <a:t>以软能力胶囊寄生在浏览器生态</a:t>
            </a:r>
            <a:endParaRPr lang="en-US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0D5FF-C870-41CE-866B-CB9545A61B5B}"/>
              </a:ext>
            </a:extLst>
          </p:cNvPr>
          <p:cNvGrpSpPr/>
          <p:nvPr/>
        </p:nvGrpSpPr>
        <p:grpSpPr>
          <a:xfrm>
            <a:off x="1400226" y="1736267"/>
            <a:ext cx="9639478" cy="4811489"/>
            <a:chOff x="1400226" y="1736268"/>
            <a:chExt cx="9639478" cy="364468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1C996F-323E-427B-8665-6CA5C29FB139}"/>
                </a:ext>
              </a:extLst>
            </p:cNvPr>
            <p:cNvGrpSpPr/>
            <p:nvPr/>
          </p:nvGrpSpPr>
          <p:grpSpPr>
            <a:xfrm>
              <a:off x="1400229" y="2137544"/>
              <a:ext cx="9594201" cy="414375"/>
              <a:chOff x="1385776" y="3833100"/>
              <a:chExt cx="6760535" cy="50266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27549E8-F634-4CDF-B927-284BBC6F942A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 Framework – MVVM 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709E15-9577-4D3A-8036-93157BC795A5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Game Framework – ECS, Behavior Tree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36D069-A093-468C-BB52-AC2F9F60FDA7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XR Framework – Behavior Tree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689A47-E15A-465B-A64C-EFAF19102B80}"/>
                </a:ext>
              </a:extLst>
            </p:cNvPr>
            <p:cNvGrpSpPr/>
            <p:nvPr/>
          </p:nvGrpSpPr>
          <p:grpSpPr>
            <a:xfrm>
              <a:off x="1400229" y="1736268"/>
              <a:ext cx="3156153" cy="367729"/>
              <a:chOff x="1398474" y="3867916"/>
              <a:chExt cx="1761122" cy="4351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F03345-F6F9-481E-814D-5F1754A4F27F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2AE192-C73F-478A-A277-442E83F2E736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142E132-AE97-4502-B50C-75F17B5D1F1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AA4902-2CE6-4FC8-9769-DDC93D078212}"/>
                </a:ext>
              </a:extLst>
            </p:cNvPr>
            <p:cNvSpPr/>
            <p:nvPr/>
          </p:nvSpPr>
          <p:spPr>
            <a:xfrm>
              <a:off x="1400226" y="2994876"/>
              <a:ext cx="9586557" cy="410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Unified  Polyglot API/Function Embedding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CE1E91A-C71A-47D1-A5E8-3F97335A7BC9}"/>
                </a:ext>
              </a:extLst>
            </p:cNvPr>
            <p:cNvGrpSpPr/>
            <p:nvPr/>
          </p:nvGrpSpPr>
          <p:grpSpPr>
            <a:xfrm>
              <a:off x="1406133" y="3435541"/>
              <a:ext cx="5323830" cy="369750"/>
              <a:chOff x="1376915" y="4359592"/>
              <a:chExt cx="4708368" cy="83733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013F3F1-5799-4009-B855-3389C733B8EE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F955CB7-1E16-4297-B90B-B08705FC056D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Metal</a:t>
                  </a:r>
                </a:p>
                <a:p>
                  <a:pPr algn="ctr"/>
                  <a:r>
                    <a:rPr lang="en-US" sz="800" dirty="0"/>
                    <a:t>Cupertino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4AFD731-AEF2-4A18-AB01-7FA8942547A6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/>
                    <a:t>CoreML</a:t>
                  </a:r>
                  <a:endParaRPr lang="en-US" sz="800" dirty="0"/>
                </a:p>
                <a:p>
                  <a:pPr algn="ctr"/>
                  <a:r>
                    <a:rPr lang="en-US" sz="800" dirty="0"/>
                    <a:t>WASM NN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26A1DAA-A1C0-48EC-B225-6317BA37F60B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Physics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AA5235E-BE75-4E17-8D56-092F0E92ADAC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Pub/Sub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289CCC-6E99-42AD-854B-96E310089C0B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Connectivity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D2B6F5F-1D7B-4EAA-B657-C591D13CFFA2}"/>
                </a:ext>
              </a:extLst>
            </p:cNvPr>
            <p:cNvSpPr/>
            <p:nvPr/>
          </p:nvSpPr>
          <p:spPr>
            <a:xfrm>
              <a:off x="6775662" y="3441713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OpenMedia</a:t>
              </a:r>
              <a:endParaRPr lang="en-US" sz="8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B54AF68-8A2E-4EBF-95A8-CFEAE2BC48F5}"/>
                </a:ext>
              </a:extLst>
            </p:cNvPr>
            <p:cNvSpPr/>
            <p:nvPr/>
          </p:nvSpPr>
          <p:spPr>
            <a:xfrm>
              <a:off x="7855800" y="3441713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K/V store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575734D-2ABD-4502-9C90-1B65748A307D}"/>
                </a:ext>
              </a:extLst>
            </p:cNvPr>
            <p:cNvSpPr/>
            <p:nvPr/>
          </p:nvSpPr>
          <p:spPr>
            <a:xfrm>
              <a:off x="8922358" y="3435541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OpenXR</a:t>
              </a:r>
              <a:endParaRPr lang="en-US" sz="8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A75C30-3021-4FAD-8AB3-450B7D2A198D}"/>
                </a:ext>
              </a:extLst>
            </p:cNvPr>
            <p:cNvGrpSpPr/>
            <p:nvPr/>
          </p:nvGrpSpPr>
          <p:grpSpPr>
            <a:xfrm>
              <a:off x="1400226" y="4219501"/>
              <a:ext cx="9611606" cy="372635"/>
              <a:chOff x="1406384" y="5423518"/>
              <a:chExt cx="9611606" cy="37263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4E82D98-FFBA-469C-93EE-69A3CB92DCC7}"/>
                  </a:ext>
                </a:extLst>
              </p:cNvPr>
              <p:cNvGrpSpPr/>
              <p:nvPr/>
            </p:nvGrpSpPr>
            <p:grpSpPr>
              <a:xfrm>
                <a:off x="1406384" y="5423518"/>
                <a:ext cx="5323830" cy="369750"/>
                <a:chOff x="1376915" y="4359592"/>
                <a:chExt cx="4708368" cy="837337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58CF301-9639-4845-9F56-86D86E012BA6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D0380FB-39D1-4893-B254-C05A2DE231C8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UI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E347774-BE48-43BE-A549-FD456E6980E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AI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3390BCBB-590B-4021-8395-D8FB590301F8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Physics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798DE07-EC18-4B63-A60F-DFD2E2CBF14F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Networking</a:t>
                    </a:r>
                  </a:p>
                </p:txBody>
              </p:sp>
            </p:grp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24942F3-E797-4E00-BF49-FEBA243F79CC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Connectivity</a:t>
                  </a: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C0FA06-26CF-4236-85C6-D1BCCC0701E1}"/>
                  </a:ext>
                </a:extLst>
              </p:cNvPr>
              <p:cNvSpPr/>
              <p:nvPr/>
            </p:nvSpPr>
            <p:spPr>
              <a:xfrm>
                <a:off x="6775913" y="5429690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A/V Media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91856E5-F234-4420-8529-D0D8284E1B86}"/>
                  </a:ext>
                </a:extLst>
              </p:cNvPr>
              <p:cNvSpPr/>
              <p:nvPr/>
            </p:nvSpPr>
            <p:spPr>
              <a:xfrm>
                <a:off x="7856050" y="5429690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Storage/DB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DA524E9-0E4F-4560-A4D6-28E22177A789}"/>
                  </a:ext>
                </a:extLst>
              </p:cNvPr>
              <p:cNvSpPr/>
              <p:nvPr/>
            </p:nvSpPr>
            <p:spPr>
              <a:xfrm>
                <a:off x="8922358" y="5423518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Controller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CA1257-DCDE-4162-8D52-038C423815A3}"/>
                  </a:ext>
                </a:extLst>
              </p:cNvPr>
              <p:cNvSpPr/>
              <p:nvPr/>
            </p:nvSpPr>
            <p:spPr>
              <a:xfrm>
                <a:off x="9989783" y="5423518"/>
                <a:ext cx="1028207" cy="3664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Security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42CFF8-03BF-44EB-902F-4D986BB65470}"/>
                </a:ext>
              </a:extLst>
            </p:cNvPr>
            <p:cNvSpPr/>
            <p:nvPr/>
          </p:nvSpPr>
          <p:spPr>
            <a:xfrm>
              <a:off x="9989781" y="3435541"/>
              <a:ext cx="1028207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OpenID?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F3797F-71A5-4F37-BEB3-93EB46E86DB5}"/>
                </a:ext>
              </a:extLst>
            </p:cNvPr>
            <p:cNvSpPr/>
            <p:nvPr/>
          </p:nvSpPr>
          <p:spPr>
            <a:xfrm>
              <a:off x="1427849" y="5014489"/>
              <a:ext cx="9611855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CPU</a:t>
              </a:r>
              <a:endParaRPr lang="en-US" sz="8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D0688DD-44F9-4C93-BAC5-5B4DB54D64DF}"/>
                </a:ext>
              </a:extLst>
            </p:cNvPr>
            <p:cNvSpPr/>
            <p:nvPr/>
          </p:nvSpPr>
          <p:spPr>
            <a:xfrm>
              <a:off x="1427849" y="4619194"/>
              <a:ext cx="9611855" cy="3664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OS</a:t>
              </a:r>
              <a:endParaRPr lang="en-US" sz="800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EF8A29A-060F-46F4-A4D5-69CCD68744F8}"/>
                </a:ext>
              </a:extLst>
            </p:cNvPr>
            <p:cNvGrpSpPr/>
            <p:nvPr/>
          </p:nvGrpSpPr>
          <p:grpSpPr>
            <a:xfrm>
              <a:off x="1409932" y="3830607"/>
              <a:ext cx="9608055" cy="371171"/>
              <a:chOff x="922604" y="4289422"/>
              <a:chExt cx="8381117" cy="37547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0372E24-A49A-4A9A-8E18-E9D3547C0B1B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Lang VM (Rust preferred)</a:t>
                </a:r>
                <a:endParaRPr lang="en-US" sz="8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2C850F-61ED-4EAF-9528-62E55B73B4C7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WASM Engine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222BED6-C038-44E8-86DC-434992BAEDAC}"/>
                </a:ext>
              </a:extLst>
            </p:cNvPr>
            <p:cNvGrpSpPr/>
            <p:nvPr/>
          </p:nvGrpSpPr>
          <p:grpSpPr>
            <a:xfrm>
              <a:off x="4619252" y="1741639"/>
              <a:ext cx="3156153" cy="367729"/>
              <a:chOff x="1398474" y="3867916"/>
              <a:chExt cx="1761122" cy="435171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AE2B6DB-6D25-447A-82D8-26DCAAB5777D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2FFC4B-0653-4893-9C28-EF73B8A5F72D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C74D645-6AA5-41FE-BF9F-100A167A9A07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75EECE5-BB28-4451-B38C-3457174C8AE5}"/>
                </a:ext>
              </a:extLst>
            </p:cNvPr>
            <p:cNvGrpSpPr/>
            <p:nvPr/>
          </p:nvGrpSpPr>
          <p:grpSpPr>
            <a:xfrm>
              <a:off x="7838276" y="1741639"/>
              <a:ext cx="3156153" cy="367729"/>
              <a:chOff x="1398474" y="3867916"/>
              <a:chExt cx="1761122" cy="435171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CD2DD2E-31DA-4ED0-B7AD-5354FA28E98A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C9E1ED9-14D8-43AE-9983-BFF1D77D6A54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1E7BA69-C68D-4B68-A41D-116DB2249679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Apps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77D5B7B-F62C-4F0D-A0D2-0EAE36E0D7EA}"/>
                </a:ext>
              </a:extLst>
            </p:cNvPr>
            <p:cNvGrpSpPr/>
            <p:nvPr/>
          </p:nvGrpSpPr>
          <p:grpSpPr>
            <a:xfrm>
              <a:off x="1406394" y="2562170"/>
              <a:ext cx="9594201" cy="414375"/>
              <a:chOff x="1385776" y="3833100"/>
              <a:chExt cx="6760535" cy="50266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CE54045-C165-4FF3-8740-85461B7C5ADB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UI Layout DSL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B4706B0-B3F2-4D8B-A912-1FF35D7B8A79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/>
                  <a:t>Scenegraph</a:t>
                </a:r>
                <a:r>
                  <a:rPr lang="en-US" sz="1100" dirty="0"/>
                  <a:t> DSL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713567E-B0DA-4A0D-8BEB-45E4F40FF92E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DAG graph DSL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3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024-D01F-484F-8492-5670FB47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新语言的趋势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5ADD-D575-401B-9587-4AB90396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6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趋势判断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coding,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coding</a:t>
            </a:r>
            <a:r>
              <a:rPr lang="zh-CN" altLang="en-US" dirty="0"/>
              <a:t>是前端发展的趋势，设计和实现一体的</a:t>
            </a:r>
            <a:r>
              <a:rPr lang="en-US" altLang="zh-CN" dirty="0"/>
              <a:t>IDE</a:t>
            </a:r>
            <a:r>
              <a:rPr lang="zh-CN" altLang="en-US" dirty="0"/>
              <a:t>（</a:t>
            </a:r>
            <a:r>
              <a:rPr lang="en-US" altLang="zh-CN" dirty="0" err="1"/>
              <a:t>figma</a:t>
            </a:r>
            <a:r>
              <a:rPr lang="en-US" altLang="zh-CN" dirty="0"/>
              <a:t>, </a:t>
            </a:r>
            <a:r>
              <a:rPr lang="en-US" altLang="zh-CN" dirty="0" err="1"/>
              <a:t>webflow</a:t>
            </a:r>
            <a:r>
              <a:rPr lang="zh-CN" altLang="en-US" dirty="0"/>
              <a:t>），声明式编程的普遍采纳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Micro-frontend</a:t>
            </a:r>
            <a:r>
              <a:rPr lang="zh-CN" altLang="en-US" dirty="0"/>
              <a:t>，大厂内部实现了</a:t>
            </a:r>
            <a:r>
              <a:rPr lang="en-US" altLang="zh-CN" dirty="0"/>
              <a:t>App</a:t>
            </a:r>
            <a:r>
              <a:rPr lang="zh-CN" altLang="en-US" dirty="0"/>
              <a:t>能力组件化，云端和前端主要工作是粘贴和组合，相应的</a:t>
            </a:r>
            <a:r>
              <a:rPr lang="en-US" altLang="zh-CN" dirty="0"/>
              <a:t>SaaS</a:t>
            </a:r>
            <a:r>
              <a:rPr lang="zh-CN" altLang="en-US" dirty="0"/>
              <a:t>工具（</a:t>
            </a:r>
            <a:r>
              <a:rPr lang="en-US" altLang="zh-CN" dirty="0">
                <a:hlinkClick r:id="rId2"/>
              </a:rPr>
              <a:t>https://bit.dev/</a:t>
            </a:r>
            <a:r>
              <a:rPr lang="zh-CN" altLang="en-US" dirty="0"/>
              <a:t>，</a:t>
            </a:r>
            <a:r>
              <a:rPr lang="en-US" altLang="zh-CN" dirty="0"/>
              <a:t>https://www.framer.com/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针对对</a:t>
            </a:r>
            <a:r>
              <a:rPr lang="en-US" altLang="zh-CN" dirty="0"/>
              <a:t>domain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配合</a:t>
            </a:r>
            <a:r>
              <a:rPr lang="en-US" altLang="zh-CN" dirty="0"/>
              <a:t>compiler</a:t>
            </a:r>
            <a:r>
              <a:rPr lang="zh-CN" altLang="en-US" dirty="0"/>
              <a:t>优化</a:t>
            </a:r>
            <a:r>
              <a:rPr lang="en-US" altLang="zh-CN" dirty="0"/>
              <a:t>domain</a:t>
            </a:r>
            <a:r>
              <a:rPr lang="zh-CN" altLang="en-US" dirty="0"/>
              <a:t>问题，例如：</a:t>
            </a:r>
            <a:r>
              <a:rPr lang="en-US" altLang="zh-CN" dirty="0"/>
              <a:t>JS</a:t>
            </a:r>
            <a:r>
              <a:rPr lang="zh-CN" altLang="en-US" dirty="0"/>
              <a:t>之上发展出来的</a:t>
            </a:r>
            <a:r>
              <a:rPr lang="en-US" altLang="zh-CN" dirty="0"/>
              <a:t>DSL</a:t>
            </a:r>
            <a:r>
              <a:rPr lang="zh-CN" altLang="en-US" dirty="0"/>
              <a:t>，伯克利</a:t>
            </a:r>
            <a:r>
              <a:rPr lang="en-US" altLang="zh-CN" dirty="0"/>
              <a:t>hydro-flow</a:t>
            </a:r>
            <a:r>
              <a:rPr lang="zh-CN" altLang="en-US" dirty="0"/>
              <a:t>项目基于</a:t>
            </a:r>
            <a:r>
              <a:rPr lang="en-US" altLang="zh-CN" dirty="0"/>
              <a:t>Rust</a:t>
            </a:r>
            <a:r>
              <a:rPr lang="zh-CN" altLang="en-US" dirty="0"/>
              <a:t>构建的多个</a:t>
            </a:r>
            <a:r>
              <a:rPr lang="en-US" altLang="zh-CN" dirty="0"/>
              <a:t>DSL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新语言的战略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底座语言做能力：系统语言，性能，安全，跨平台，多语言集成，值得长期投资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胶水语言粘用户：拉通设计和工程，</a:t>
            </a:r>
            <a:r>
              <a:rPr lang="en-US" altLang="zh-CN" dirty="0"/>
              <a:t>low coding</a:t>
            </a:r>
            <a:r>
              <a:rPr lang="zh-CN" altLang="en-US" dirty="0"/>
              <a:t>，</a:t>
            </a:r>
            <a:r>
              <a:rPr lang="en-US" altLang="zh-CN" dirty="0"/>
              <a:t>no coding</a:t>
            </a:r>
            <a:r>
              <a:rPr lang="zh-CN" altLang="en-US" dirty="0"/>
              <a:t>，组件化，服务化，胶水</a:t>
            </a:r>
            <a:r>
              <a:rPr lang="en-US" altLang="zh-CN" dirty="0"/>
              <a:t>DSL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投资在基础底座语言上构建</a:t>
            </a:r>
            <a:r>
              <a:rPr lang="en-US" altLang="zh-CN" dirty="0"/>
              <a:t>DSL</a:t>
            </a:r>
            <a:r>
              <a:rPr lang="zh-CN" altLang="en-US" dirty="0"/>
              <a:t>的能力，通过开放社区快速迭代（微软的</a:t>
            </a:r>
            <a:r>
              <a:rPr lang="en-US" altLang="zh-CN" dirty="0"/>
              <a:t>TS</a:t>
            </a:r>
            <a:r>
              <a:rPr lang="zh-CN" altLang="en-US" dirty="0"/>
              <a:t>战略）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透明更换底座：把</a:t>
            </a:r>
            <a:r>
              <a:rPr lang="en-US" altLang="zh-CN" dirty="0"/>
              <a:t>JS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变为</a:t>
            </a:r>
            <a:r>
              <a:rPr lang="en-US" altLang="zh-CN" dirty="0"/>
              <a:t>Rust DSL</a:t>
            </a:r>
            <a:r>
              <a:rPr lang="zh-CN" altLang="en-US" dirty="0"/>
              <a:t>，提升性能和安全性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640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9A4C-E634-497E-B201-02C37BA2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前端语言的机会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4B17-36E6-41D4-B804-23746D76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05402" cy="44608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前端语言的多样场景，导致已经在</a:t>
            </a:r>
            <a:r>
              <a:rPr lang="en-US" altLang="zh-CN" dirty="0"/>
              <a:t>JS</a:t>
            </a:r>
            <a:r>
              <a:rPr lang="zh-CN" altLang="en-US" dirty="0"/>
              <a:t>上长出不同的</a:t>
            </a:r>
            <a:r>
              <a:rPr lang="en-US" altLang="zh-CN" dirty="0"/>
              <a:t>DSL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Layout </a:t>
            </a:r>
            <a:r>
              <a:rPr lang="zh-CN" altLang="en-US" dirty="0"/>
              <a:t>设计，声明式编程主导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React JSX,  RAX, </a:t>
            </a:r>
            <a:r>
              <a:rPr lang="zh-CN" altLang="en-US" dirty="0"/>
              <a:t>基于</a:t>
            </a:r>
            <a:r>
              <a:rPr lang="en-US" altLang="zh-CN" dirty="0"/>
              <a:t>JS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，通过</a:t>
            </a:r>
            <a:r>
              <a:rPr lang="en-US" altLang="zh-CN" dirty="0"/>
              <a:t>Babel </a:t>
            </a:r>
            <a:r>
              <a:rPr lang="en-US" altLang="zh-CN" dirty="0" err="1"/>
              <a:t>transcompile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SwiftUI</a:t>
            </a:r>
            <a:r>
              <a:rPr lang="zh-CN" altLang="en-US" dirty="0"/>
              <a:t>，</a:t>
            </a:r>
            <a:r>
              <a:rPr lang="en-US" altLang="zh-CN" dirty="0"/>
              <a:t>Jetpack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业务逻辑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dirty="0"/>
              <a:t>TypeScript</a:t>
            </a:r>
            <a:r>
              <a:rPr lang="zh-CN" altLang="en-US" dirty="0"/>
              <a:t>，强类型，通过</a:t>
            </a:r>
            <a:r>
              <a:rPr lang="en-US" altLang="zh-CN" dirty="0"/>
              <a:t>Babel </a:t>
            </a:r>
            <a:r>
              <a:rPr lang="en-US" altLang="zh-CN" dirty="0" err="1"/>
              <a:t>transcompile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Dart</a:t>
            </a:r>
            <a:r>
              <a:rPr lang="zh-CN" altLang="en-US" dirty="0"/>
              <a:t>，强类型，通过</a:t>
            </a:r>
            <a:r>
              <a:rPr lang="en-US" altLang="zh-CN" dirty="0"/>
              <a:t>dart2js </a:t>
            </a:r>
            <a:r>
              <a:rPr lang="en-US" altLang="zh-CN" dirty="0" err="1"/>
              <a:t>transcompile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计算类型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Rust</a:t>
            </a:r>
            <a:r>
              <a:rPr lang="zh-CN" altLang="en-US" dirty="0"/>
              <a:t>，通过</a:t>
            </a:r>
            <a:r>
              <a:rPr lang="en-US" altLang="zh-CN" dirty="0"/>
              <a:t>asm.js</a:t>
            </a:r>
            <a:r>
              <a:rPr lang="zh-CN" altLang="en-US" dirty="0"/>
              <a:t> </a:t>
            </a:r>
            <a:r>
              <a:rPr lang="en-US" altLang="zh-CN" dirty="0"/>
              <a:t>compile </a:t>
            </a:r>
            <a:r>
              <a:rPr lang="zh-CN" altLang="en-US" dirty="0"/>
              <a:t>到</a:t>
            </a:r>
            <a:r>
              <a:rPr lang="en-US" altLang="zh-CN" dirty="0"/>
              <a:t>JS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ORM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GraphQL</a:t>
            </a:r>
            <a:r>
              <a:rPr lang="zh-CN" altLang="en-US" dirty="0"/>
              <a:t>，拉通前后台的数据图描述</a:t>
            </a:r>
            <a:endParaRPr lang="en-US" altLang="zh-CN" dirty="0"/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A4186-9C3E-4148-8E35-0909A741F1F0}"/>
              </a:ext>
            </a:extLst>
          </p:cNvPr>
          <p:cNvSpPr txBox="1">
            <a:spLocks/>
          </p:cNvSpPr>
          <p:nvPr/>
        </p:nvSpPr>
        <p:spPr>
          <a:xfrm>
            <a:off x="6248401" y="1825625"/>
            <a:ext cx="4419600" cy="422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Rust</a:t>
            </a:r>
            <a:r>
              <a:rPr lang="zh-CN" altLang="en-US" dirty="0"/>
              <a:t>的</a:t>
            </a:r>
            <a:r>
              <a:rPr lang="en-US" altLang="zh-CN" dirty="0"/>
              <a:t>DSL</a:t>
            </a:r>
            <a:r>
              <a:rPr lang="zh-CN" altLang="en-US" dirty="0"/>
              <a:t>对标前端</a:t>
            </a:r>
            <a:r>
              <a:rPr lang="en-US" altLang="zh-CN" dirty="0"/>
              <a:t>JS DSL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排版布局 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Makepad</a:t>
            </a:r>
            <a:r>
              <a:rPr lang="zh-CN" altLang="en-US" dirty="0"/>
              <a:t> 的 </a:t>
            </a:r>
            <a:r>
              <a:rPr lang="en-US" altLang="zh-CN" dirty="0"/>
              <a:t>shader DSL</a:t>
            </a:r>
            <a:r>
              <a:rPr lang="zh-CN" altLang="en-US" dirty="0"/>
              <a:t>，兼容</a:t>
            </a:r>
            <a:r>
              <a:rPr lang="en-US" altLang="zh-CN" dirty="0"/>
              <a:t>CSS</a:t>
            </a:r>
            <a:r>
              <a:rPr lang="zh-CN" altLang="en-US" dirty="0"/>
              <a:t>，借鉴</a:t>
            </a:r>
            <a:r>
              <a:rPr lang="en-US" altLang="zh-CN" dirty="0" err="1"/>
              <a:t>sharder</a:t>
            </a:r>
            <a:r>
              <a:rPr lang="en-US" altLang="zh-CN" dirty="0"/>
              <a:t> DSL</a:t>
            </a:r>
            <a:r>
              <a:rPr lang="zh-CN" altLang="en-US" dirty="0"/>
              <a:t>，充分利用</a:t>
            </a:r>
            <a:r>
              <a:rPr lang="en-US" altLang="zh-CN" dirty="0"/>
              <a:t>GPU </a:t>
            </a:r>
            <a:r>
              <a:rPr lang="zh-CN" altLang="en-US" dirty="0"/>
              <a:t>（</a:t>
            </a:r>
            <a:r>
              <a:rPr lang="en-US" altLang="zh-CN" dirty="0"/>
              <a:t> https://github.com/makepad/makepad_docs/blob/main/Makepad%20Whitepaper%202020.pdf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业务逻辑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TS, JS compiler in Rust, https://github.com/swc-project/swc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WASM</a:t>
            </a:r>
            <a:r>
              <a:rPr lang="zh-CN" altLang="en-US" dirty="0"/>
              <a:t>支持多种语言编写业务逻辑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计算类型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WASM</a:t>
            </a:r>
            <a:r>
              <a:rPr lang="zh-CN" altLang="en-US" dirty="0"/>
              <a:t>的能力库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数据</a:t>
            </a:r>
            <a:r>
              <a:rPr lang="en-US" altLang="zh-CN" dirty="0"/>
              <a:t>ORM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支持</a:t>
            </a:r>
            <a:r>
              <a:rPr lang="en-US" altLang="zh-CN" dirty="0" err="1"/>
              <a:t>GraphQL</a:t>
            </a:r>
            <a:r>
              <a:rPr lang="en-US" altLang="zh-CN" dirty="0"/>
              <a:t> in Rust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B4C9-2B57-4C0D-ADC5-BF6C004E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WASM orchestration DSL </a:t>
            </a:r>
            <a:r>
              <a:rPr lang="zh-CN" altLang="en-US" dirty="0"/>
              <a:t>的机会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19A36-F733-47A0-8A04-97985FC7B5FC}"/>
              </a:ext>
            </a:extLst>
          </p:cNvPr>
          <p:cNvSpPr/>
          <p:nvPr/>
        </p:nvSpPr>
        <p:spPr>
          <a:xfrm>
            <a:off x="713014" y="4893989"/>
            <a:ext cx="3245589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Daemon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BFBDF-D619-4604-B609-00FE91E824D1}"/>
              </a:ext>
            </a:extLst>
          </p:cNvPr>
          <p:cNvSpPr/>
          <p:nvPr/>
        </p:nvSpPr>
        <p:spPr>
          <a:xfrm>
            <a:off x="731749" y="3610720"/>
            <a:ext cx="3236221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DSL interpreter and APIs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856E2D-94A2-41BD-A76A-02A93BACB866}"/>
              </a:ext>
            </a:extLst>
          </p:cNvPr>
          <p:cNvGrpSpPr/>
          <p:nvPr/>
        </p:nvGrpSpPr>
        <p:grpSpPr>
          <a:xfrm>
            <a:off x="722382" y="4252355"/>
            <a:ext cx="3245589" cy="620248"/>
            <a:chOff x="1763486" y="3121479"/>
            <a:chExt cx="5823855" cy="7892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97A380-8582-440D-8423-A923D0412574}"/>
                </a:ext>
              </a:extLst>
            </p:cNvPr>
            <p:cNvSpPr/>
            <p:nvPr/>
          </p:nvSpPr>
          <p:spPr>
            <a:xfrm>
              <a:off x="1763486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 &amp; REPL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72FE9F-F447-4D77-9A4E-E0B65A0EC230}"/>
                </a:ext>
              </a:extLst>
            </p:cNvPr>
            <p:cNvSpPr/>
            <p:nvPr/>
          </p:nvSpPr>
          <p:spPr>
            <a:xfrm>
              <a:off x="292825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Admin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92AF13-460B-4264-8F9E-6FD0E1BB6D3A}"/>
                </a:ext>
              </a:extLst>
            </p:cNvPr>
            <p:cNvSpPr/>
            <p:nvPr/>
          </p:nvSpPr>
          <p:spPr>
            <a:xfrm>
              <a:off x="411207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Graph execution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AC1705-2F24-4FED-8E64-94E5974DEBD7}"/>
                </a:ext>
              </a:extLst>
            </p:cNvPr>
            <p:cNvSpPr/>
            <p:nvPr/>
          </p:nvSpPr>
          <p:spPr>
            <a:xfrm>
              <a:off x="5283652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Events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F9FA10-706E-4643-8684-042EAFEE77C3}"/>
                </a:ext>
              </a:extLst>
            </p:cNvPr>
            <p:cNvSpPr/>
            <p:nvPr/>
          </p:nvSpPr>
          <p:spPr>
            <a:xfrm>
              <a:off x="6460670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 &amp; Tracing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AAE62-CFFB-4546-9629-1C7A2B428D87}"/>
              </a:ext>
            </a:extLst>
          </p:cNvPr>
          <p:cNvSpPr/>
          <p:nvPr/>
        </p:nvSpPr>
        <p:spPr>
          <a:xfrm>
            <a:off x="4314539" y="4893989"/>
            <a:ext cx="3245589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WASM Engine/Runtime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362DA7-2328-4AE0-81DD-6AC0D19EF7CE}"/>
              </a:ext>
            </a:extLst>
          </p:cNvPr>
          <p:cNvGrpSpPr/>
          <p:nvPr/>
        </p:nvGrpSpPr>
        <p:grpSpPr>
          <a:xfrm>
            <a:off x="722381" y="2969085"/>
            <a:ext cx="3245589" cy="620248"/>
            <a:chOff x="1763486" y="3121479"/>
            <a:chExt cx="5823855" cy="78921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CA50DF-A7A3-4750-B5D6-412330B03DFE}"/>
                </a:ext>
              </a:extLst>
            </p:cNvPr>
            <p:cNvSpPr/>
            <p:nvPr/>
          </p:nvSpPr>
          <p:spPr>
            <a:xfrm>
              <a:off x="1763486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3DE584-8B5D-4C42-A5BC-B2BF29C6AE5F}"/>
                </a:ext>
              </a:extLst>
            </p:cNvPr>
            <p:cNvSpPr/>
            <p:nvPr/>
          </p:nvSpPr>
          <p:spPr>
            <a:xfrm>
              <a:off x="292825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76DE14-9D93-4315-80BB-5837C79ED371}"/>
                </a:ext>
              </a:extLst>
            </p:cNvPr>
            <p:cNvSpPr/>
            <p:nvPr/>
          </p:nvSpPr>
          <p:spPr>
            <a:xfrm>
              <a:off x="4112077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50991A-8F25-4ABC-AE38-0E50BD76B4BD}"/>
                </a:ext>
              </a:extLst>
            </p:cNvPr>
            <p:cNvSpPr/>
            <p:nvPr/>
          </p:nvSpPr>
          <p:spPr>
            <a:xfrm>
              <a:off x="5283652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2B01F7-A7E3-409C-9707-5852E94C4403}"/>
                </a:ext>
              </a:extLst>
            </p:cNvPr>
            <p:cNvSpPr/>
            <p:nvPr/>
          </p:nvSpPr>
          <p:spPr>
            <a:xfrm>
              <a:off x="6460670" y="3121479"/>
              <a:ext cx="1126671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Apps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BDB2-F5CA-474A-B47A-B2A1E851649D}"/>
              </a:ext>
            </a:extLst>
          </p:cNvPr>
          <p:cNvSpPr/>
          <p:nvPr/>
        </p:nvSpPr>
        <p:spPr>
          <a:xfrm>
            <a:off x="713014" y="5535624"/>
            <a:ext cx="7701643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OS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358DC760-7DC3-4297-A39A-5B55C3325CFF}"/>
              </a:ext>
            </a:extLst>
          </p:cNvPr>
          <p:cNvSpPr/>
          <p:nvPr/>
        </p:nvSpPr>
        <p:spPr>
          <a:xfrm>
            <a:off x="3958603" y="5204113"/>
            <a:ext cx="355937" cy="17538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62F0D8-FA31-4F81-9B06-93BCC5715711}"/>
              </a:ext>
            </a:extLst>
          </p:cNvPr>
          <p:cNvGrpSpPr/>
          <p:nvPr/>
        </p:nvGrpSpPr>
        <p:grpSpPr>
          <a:xfrm>
            <a:off x="4307348" y="4258421"/>
            <a:ext cx="3245589" cy="620248"/>
            <a:chOff x="4860471" y="3624943"/>
            <a:chExt cx="3684815" cy="7892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E1C19F-DBCE-425D-A75F-3867507E43A3}"/>
                </a:ext>
              </a:extLst>
            </p:cNvPr>
            <p:cNvSpPr/>
            <p:nvPr/>
          </p:nvSpPr>
          <p:spPr>
            <a:xfrm>
              <a:off x="4860471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81D4F2-2DD8-493B-9813-5ABCD6C084B4}"/>
                </a:ext>
              </a:extLst>
            </p:cNvPr>
            <p:cNvSpPr/>
            <p:nvPr/>
          </p:nvSpPr>
          <p:spPr>
            <a:xfrm>
              <a:off x="5785757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338007-C606-42FE-8D96-ECD9750C2E35}"/>
                </a:ext>
              </a:extLst>
            </p:cNvPr>
            <p:cNvSpPr/>
            <p:nvPr/>
          </p:nvSpPr>
          <p:spPr>
            <a:xfrm>
              <a:off x="6711043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40C5AE-792A-454A-A86F-931379D5FC1D}"/>
                </a:ext>
              </a:extLst>
            </p:cNvPr>
            <p:cNvSpPr/>
            <p:nvPr/>
          </p:nvSpPr>
          <p:spPr>
            <a:xfrm>
              <a:off x="7636329" y="3624943"/>
              <a:ext cx="908957" cy="7892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WASM Apps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025E332-6160-4716-96CC-AF8B45947962}"/>
              </a:ext>
            </a:extLst>
          </p:cNvPr>
          <p:cNvSpPr/>
          <p:nvPr/>
        </p:nvSpPr>
        <p:spPr>
          <a:xfrm>
            <a:off x="7574511" y="4893989"/>
            <a:ext cx="800610" cy="620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WASM Libs</a:t>
            </a: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66B47B38-3E6C-4C0D-AB49-F59C024DF6CD}"/>
              </a:ext>
            </a:extLst>
          </p:cNvPr>
          <p:cNvSpPr/>
          <p:nvPr/>
        </p:nvSpPr>
        <p:spPr>
          <a:xfrm>
            <a:off x="9121412" y="4821132"/>
            <a:ext cx="1209129" cy="7659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WASM Repos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6754E830-B353-4D7E-A314-0772ED42B44A}"/>
              </a:ext>
            </a:extLst>
          </p:cNvPr>
          <p:cNvSpPr/>
          <p:nvPr/>
        </p:nvSpPr>
        <p:spPr>
          <a:xfrm>
            <a:off x="8412097" y="5105151"/>
            <a:ext cx="669779" cy="207078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B0F050-C924-4B0A-80D3-D4DE8E4BF751}"/>
              </a:ext>
            </a:extLst>
          </p:cNvPr>
          <p:cNvSpPr txBox="1"/>
          <p:nvPr/>
        </p:nvSpPr>
        <p:spPr>
          <a:xfrm>
            <a:off x="4365059" y="1690688"/>
            <a:ext cx="39451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WASM</a:t>
            </a:r>
            <a:r>
              <a:rPr lang="zh-CN" altLang="en-US" sz="1600" dirty="0"/>
              <a:t>生态需要新的语言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低开销部署，否则破坏了</a:t>
            </a:r>
            <a:r>
              <a:rPr lang="en-US" altLang="zh-CN" sz="1600" dirty="0"/>
              <a:t>WASM</a:t>
            </a:r>
            <a:r>
              <a:rPr lang="zh-CN" altLang="en-US" sz="1600" dirty="0"/>
              <a:t>的优点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系统语言，可以和</a:t>
            </a:r>
            <a:r>
              <a:rPr lang="en-US" altLang="zh-CN" sz="1600" dirty="0"/>
              <a:t>OS</a:t>
            </a:r>
            <a:r>
              <a:rPr lang="zh-CN" altLang="en-US" sz="1600" dirty="0"/>
              <a:t>和</a:t>
            </a:r>
            <a:r>
              <a:rPr lang="en-US" altLang="zh-CN" sz="1600" dirty="0"/>
              <a:t>WASM</a:t>
            </a:r>
            <a:r>
              <a:rPr lang="zh-CN" altLang="en-US" sz="1600" dirty="0"/>
              <a:t>紧密整合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系统生态丰富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易学，开发速度快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Go</a:t>
            </a:r>
            <a:r>
              <a:rPr lang="zh-CN" altLang="en-US" sz="1600" dirty="0"/>
              <a:t>被</a:t>
            </a:r>
            <a:r>
              <a:rPr lang="en-US" altLang="zh-CN" sz="1600" dirty="0"/>
              <a:t>Docker</a:t>
            </a:r>
            <a:r>
              <a:rPr lang="zh-CN" altLang="en-US" sz="1600" dirty="0"/>
              <a:t>以及</a:t>
            </a:r>
            <a:r>
              <a:rPr lang="en-US" altLang="zh-CN" sz="1600" dirty="0"/>
              <a:t>K8S</a:t>
            </a:r>
            <a:r>
              <a:rPr lang="zh-CN" altLang="en-US" sz="1600" dirty="0"/>
              <a:t>选择</a:t>
            </a:r>
            <a:endParaRPr lang="en-US" altLang="zh-C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0DFE5C-9392-49C6-B344-A1ED3D00A19E}"/>
              </a:ext>
            </a:extLst>
          </p:cNvPr>
          <p:cNvSpPr txBox="1"/>
          <p:nvPr/>
        </p:nvSpPr>
        <p:spPr>
          <a:xfrm>
            <a:off x="8421510" y="1635042"/>
            <a:ext cx="35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Rust </a:t>
            </a:r>
            <a:r>
              <a:rPr lang="zh-CN" altLang="en-US" sz="1600" dirty="0"/>
              <a:t>具备支持</a:t>
            </a:r>
            <a:r>
              <a:rPr lang="en-US" altLang="zh-CN" sz="1600" dirty="0"/>
              <a:t>DSL</a:t>
            </a:r>
            <a:r>
              <a:rPr lang="zh-CN" altLang="en-US" sz="1600" dirty="0"/>
              <a:t>设计的特点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Macro </a:t>
            </a:r>
            <a:r>
              <a:rPr lang="zh-CN" altLang="en-US" sz="1600" dirty="0"/>
              <a:t>展开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泛型 </a:t>
            </a:r>
            <a:r>
              <a:rPr lang="en-US" altLang="zh-CN" sz="1600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强大的</a:t>
            </a:r>
            <a:r>
              <a:rPr lang="en-US" altLang="zh-CN" sz="1600" dirty="0"/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也可以用于做编译器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已经广泛用于</a:t>
            </a:r>
            <a:r>
              <a:rPr lang="en-US" altLang="zh-CN" sz="1600" dirty="0"/>
              <a:t>DSL</a:t>
            </a:r>
            <a:r>
              <a:rPr lang="zh-CN" altLang="en-US" sz="1600" dirty="0"/>
              <a:t>设计，</a:t>
            </a:r>
            <a:r>
              <a:rPr lang="en-US" altLang="zh-CN" sz="1600" dirty="0"/>
              <a:t>FB</a:t>
            </a:r>
            <a:r>
              <a:rPr lang="zh-CN" altLang="en-US" sz="1600" dirty="0"/>
              <a:t>的</a:t>
            </a:r>
            <a:r>
              <a:rPr lang="en-US" altLang="zh-CN" sz="1600" dirty="0"/>
              <a:t>move</a:t>
            </a:r>
            <a:r>
              <a:rPr lang="zh-CN" altLang="en-US" sz="1600" dirty="0"/>
              <a:t>，伯克利的</a:t>
            </a:r>
            <a:r>
              <a:rPr lang="en-US" altLang="zh-CN" sz="1600" dirty="0" err="1"/>
              <a:t>Hydroflow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8268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8ABF-6732-40CE-80BA-3EB8E145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zh-CN" altLang="en-US" dirty="0"/>
              <a:t>发展趋势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C66597-9BD0-4EEF-A66A-094E0A36CFA5}"/>
              </a:ext>
            </a:extLst>
          </p:cNvPr>
          <p:cNvGrpSpPr/>
          <p:nvPr/>
        </p:nvGrpSpPr>
        <p:grpSpPr>
          <a:xfrm>
            <a:off x="2804657" y="2708910"/>
            <a:ext cx="2816420" cy="2935534"/>
            <a:chOff x="1424197" y="2503019"/>
            <a:chExt cx="2816422" cy="29355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0AF469-31CA-4186-82E4-48B3266F6DC9}"/>
                </a:ext>
              </a:extLst>
            </p:cNvPr>
            <p:cNvSpPr/>
            <p:nvPr/>
          </p:nvSpPr>
          <p:spPr>
            <a:xfrm>
              <a:off x="1424198" y="4934331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OS GUI APIs</a:t>
              </a:r>
              <a:endParaRPr lang="en-US" sz="1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6B9E03-3CFA-4150-A5AA-68A1306F77A1}"/>
                </a:ext>
              </a:extLst>
            </p:cNvPr>
            <p:cNvSpPr/>
            <p:nvPr/>
          </p:nvSpPr>
          <p:spPr>
            <a:xfrm>
              <a:off x="1424197" y="3718675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GUI Objects</a:t>
              </a:r>
              <a:endParaRPr lang="en-US" sz="11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96AA37-B454-4349-9162-CBD7AE0847E2}"/>
                </a:ext>
              </a:extLst>
            </p:cNvPr>
            <p:cNvSpPr/>
            <p:nvPr/>
          </p:nvSpPr>
          <p:spPr>
            <a:xfrm>
              <a:off x="1424197" y="3110847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Callback GUI APIs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DF8883-C2C7-4FF8-BD62-961D4799B8FF}"/>
                </a:ext>
              </a:extLst>
            </p:cNvPr>
            <p:cNvSpPr/>
            <p:nvPr/>
          </p:nvSpPr>
          <p:spPr>
            <a:xfrm>
              <a:off x="1424197" y="2503019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BE5818-0D61-4803-8AA3-17EE0307E741}"/>
                </a:ext>
              </a:extLst>
            </p:cNvPr>
            <p:cNvGrpSpPr/>
            <p:nvPr/>
          </p:nvGrpSpPr>
          <p:grpSpPr>
            <a:xfrm>
              <a:off x="1424198" y="4326503"/>
              <a:ext cx="2816420" cy="504222"/>
              <a:chOff x="1360403" y="4326503"/>
              <a:chExt cx="2522254" cy="50422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37F27F-4830-4D51-9F87-430C7DCDB55F}"/>
                  </a:ext>
                </a:extLst>
              </p:cNvPr>
              <p:cNvSpPr/>
              <p:nvPr/>
            </p:nvSpPr>
            <p:spPr>
              <a:xfrm>
                <a:off x="1360403" y="4326503"/>
                <a:ext cx="803324" cy="50422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Paint</a:t>
                </a:r>
                <a:endParaRPr lang="en-US" sz="9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54C2DF-B18D-422E-BD54-180E185CE8D8}"/>
                  </a:ext>
                </a:extLst>
              </p:cNvPr>
              <p:cNvSpPr/>
              <p:nvPr/>
            </p:nvSpPr>
            <p:spPr>
              <a:xfrm>
                <a:off x="2219868" y="4326503"/>
                <a:ext cx="803324" cy="50422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Compositor</a:t>
                </a:r>
                <a:endParaRPr lang="en-US" sz="9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EF2D7A-324C-491D-9C9C-7191489F5BF5}"/>
                  </a:ext>
                </a:extLst>
              </p:cNvPr>
              <p:cNvSpPr/>
              <p:nvPr/>
            </p:nvSpPr>
            <p:spPr>
              <a:xfrm>
                <a:off x="3079333" y="4326503"/>
                <a:ext cx="803324" cy="50422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Buffer Optimization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4E6775-22FF-4C63-A9F3-9E3DFFCCC626}"/>
              </a:ext>
            </a:extLst>
          </p:cNvPr>
          <p:cNvGrpSpPr/>
          <p:nvPr/>
        </p:nvGrpSpPr>
        <p:grpSpPr>
          <a:xfrm>
            <a:off x="7681874" y="2487380"/>
            <a:ext cx="2699466" cy="3542008"/>
            <a:chOff x="5593929" y="2351287"/>
            <a:chExt cx="2816423" cy="35420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F81CAE-97D8-419B-B4E4-083A2D3C525E}"/>
                </a:ext>
              </a:extLst>
            </p:cNvPr>
            <p:cNvSpPr/>
            <p:nvPr/>
          </p:nvSpPr>
          <p:spPr>
            <a:xfrm>
              <a:off x="5593931" y="5389073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GPU APIs</a:t>
              </a:r>
              <a:endParaRPr lang="en-US" sz="11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12C35D-2E2E-40AE-AFF5-0CB3AEF9CFEA}"/>
                </a:ext>
              </a:extLst>
            </p:cNvPr>
            <p:cNvSpPr/>
            <p:nvPr/>
          </p:nvSpPr>
          <p:spPr>
            <a:xfrm>
              <a:off x="5593930" y="4173417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Shadow Retained Widget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12E07D-7FDC-4129-A2EE-35D40E5D085B}"/>
                </a:ext>
              </a:extLst>
            </p:cNvPr>
            <p:cNvSpPr/>
            <p:nvPr/>
          </p:nvSpPr>
          <p:spPr>
            <a:xfrm>
              <a:off x="5593930" y="3565589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Direct GUI APIs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BC98FB-2106-4918-9008-EDCE5B46A27A}"/>
                </a:ext>
              </a:extLst>
            </p:cNvPr>
            <p:cNvSpPr/>
            <p:nvPr/>
          </p:nvSpPr>
          <p:spPr>
            <a:xfrm>
              <a:off x="5593930" y="2957761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Declarative UI</a:t>
              </a:r>
              <a:endParaRPr lang="en-US" sz="11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B9E2B0-A2C1-49AF-A831-D2AF46D3B9FC}"/>
                </a:ext>
              </a:extLst>
            </p:cNvPr>
            <p:cNvSpPr/>
            <p:nvPr/>
          </p:nvSpPr>
          <p:spPr>
            <a:xfrm>
              <a:off x="5593929" y="2351287"/>
              <a:ext cx="2816421" cy="5042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Apps</a:t>
              </a:r>
              <a:endParaRPr lang="en-US" sz="11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9D88937-CB99-482D-B87E-E62612B1B67A}"/>
                </a:ext>
              </a:extLst>
            </p:cNvPr>
            <p:cNvGrpSpPr/>
            <p:nvPr/>
          </p:nvGrpSpPr>
          <p:grpSpPr>
            <a:xfrm>
              <a:off x="5593931" y="4781245"/>
              <a:ext cx="2816419" cy="504222"/>
              <a:chOff x="6040500" y="4326503"/>
              <a:chExt cx="3828288" cy="50422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817D73F-2CE8-49F6-9BA2-CBED7F71AE36}"/>
                  </a:ext>
                </a:extLst>
              </p:cNvPr>
              <p:cNvSpPr/>
              <p:nvPr/>
            </p:nvSpPr>
            <p:spPr>
              <a:xfrm>
                <a:off x="6040500" y="4326503"/>
                <a:ext cx="1226854" cy="50422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/>
                  <a:t>Render task Optimization</a:t>
                </a:r>
                <a:endParaRPr lang="en-US" sz="9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1E533D6-F129-4A45-B89B-8D83C803D093}"/>
                  </a:ext>
                </a:extLst>
              </p:cNvPr>
              <p:cNvSpPr/>
              <p:nvPr/>
            </p:nvSpPr>
            <p:spPr>
              <a:xfrm>
                <a:off x="7341217" y="4326503"/>
                <a:ext cx="1226854" cy="50422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Shader batching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8344BE-3391-407D-84EC-FFC3AE8B3B7E}"/>
                  </a:ext>
                </a:extLst>
              </p:cNvPr>
              <p:cNvSpPr/>
              <p:nvPr/>
            </p:nvSpPr>
            <p:spPr>
              <a:xfrm>
                <a:off x="8641934" y="4326503"/>
                <a:ext cx="1226854" cy="50422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/>
                  <a:t>Transcompiling</a:t>
                </a:r>
                <a:endParaRPr lang="en-US" sz="900" dirty="0"/>
              </a:p>
            </p:txBody>
          </p:sp>
        </p:grpSp>
      </p:grpSp>
      <p:pic>
        <p:nvPicPr>
          <p:cNvPr id="2056" name="Picture 8">
            <a:extLst>
              <a:ext uri="{FF2B5EF4-FFF2-40B4-BE49-F238E27FC236}">
                <a16:creationId xmlns:a16="http://schemas.microsoft.com/office/drawing/2014/main" id="{442C1A81-7C5F-4BDE-88B5-E338ECC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240" y="6140921"/>
            <a:ext cx="618462" cy="26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ulkan | NVIDIA Developer">
            <a:extLst>
              <a:ext uri="{FF2B5EF4-FFF2-40B4-BE49-F238E27FC236}">
                <a16:creationId xmlns:a16="http://schemas.microsoft.com/office/drawing/2014/main" id="{0E006E47-B773-44F2-BB39-65CADD05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747" y="6140921"/>
            <a:ext cx="733628" cy="2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554234D-2255-4230-8653-AB8C14D1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20" y="6092316"/>
            <a:ext cx="379388" cy="3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- gfx-rs/wgpu: Safe and portable GPU abstraction in Rust,  implementing WebGPU API.">
            <a:extLst>
              <a:ext uri="{FF2B5EF4-FFF2-40B4-BE49-F238E27FC236}">
                <a16:creationId xmlns:a16="http://schemas.microsoft.com/office/drawing/2014/main" id="{2E1D1E04-F569-47A7-9E89-25B93DC4C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050" y="5889955"/>
            <a:ext cx="739013" cy="7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BC7A460-CC6F-4FBE-AF03-2B912F68B970}"/>
              </a:ext>
            </a:extLst>
          </p:cNvPr>
          <p:cNvGrpSpPr/>
          <p:nvPr/>
        </p:nvGrpSpPr>
        <p:grpSpPr>
          <a:xfrm>
            <a:off x="2964710" y="5733865"/>
            <a:ext cx="2578626" cy="622013"/>
            <a:chOff x="1071886" y="5527974"/>
            <a:chExt cx="3362121" cy="85649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A48904-6C3B-484E-BEAC-D30841D7D0B5}"/>
                </a:ext>
              </a:extLst>
            </p:cNvPr>
            <p:cNvGrpSpPr/>
            <p:nvPr/>
          </p:nvGrpSpPr>
          <p:grpSpPr>
            <a:xfrm>
              <a:off x="1071886" y="5527974"/>
              <a:ext cx="2371061" cy="856497"/>
              <a:chOff x="1328778" y="5446739"/>
              <a:chExt cx="2149334" cy="825583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929BB3BF-72E6-47EB-879C-E9BAA0088C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8778" y="5542159"/>
                <a:ext cx="609414" cy="537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MACOS LOGO - Pinpoint Labs">
                <a:extLst>
                  <a:ext uri="{FF2B5EF4-FFF2-40B4-BE49-F238E27FC236}">
                    <a16:creationId xmlns:a16="http://schemas.microsoft.com/office/drawing/2014/main" id="{2AA4ACE6-2101-4A2E-A396-FD89652C4B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6149" y="5446739"/>
                <a:ext cx="728337" cy="728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Linux logo #AD , #SPONSORED, #SPONSORED, #logo, #Linux | Linux, Udemy  coupon, Udemy">
                <a:extLst>
                  <a:ext uri="{FF2B5EF4-FFF2-40B4-BE49-F238E27FC236}">
                    <a16:creationId xmlns:a16="http://schemas.microsoft.com/office/drawing/2014/main" id="{35203CE6-E97D-435B-AE09-2CB647C26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2442" y="5476652"/>
                <a:ext cx="795670" cy="795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70" name="Picture 22" descr="Android Logo PNG Transparent &amp;amp; SVG Vector - Freebie Supply">
              <a:extLst>
                <a:ext uri="{FF2B5EF4-FFF2-40B4-BE49-F238E27FC236}">
                  <a16:creationId xmlns:a16="http://schemas.microsoft.com/office/drawing/2014/main" id="{F7400529-4B06-4D61-8EAA-E73133386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992" y="5685215"/>
              <a:ext cx="379388" cy="499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>
              <a:extLst>
                <a:ext uri="{FF2B5EF4-FFF2-40B4-BE49-F238E27FC236}">
                  <a16:creationId xmlns:a16="http://schemas.microsoft.com/office/drawing/2014/main" id="{DBE84CCD-504F-4DDA-A019-3F4B2A05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255" y="5719527"/>
              <a:ext cx="430752" cy="43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ABD804CD-1774-4AC4-BD74-A93058B30559}"/>
              </a:ext>
            </a:extLst>
          </p:cNvPr>
          <p:cNvSpPr/>
          <p:nvPr/>
        </p:nvSpPr>
        <p:spPr>
          <a:xfrm>
            <a:off x="838200" y="3134612"/>
            <a:ext cx="1914374" cy="221688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App</a:t>
            </a:r>
            <a:r>
              <a:rPr lang="zh-CN" altLang="en-US" sz="1100" dirty="0"/>
              <a:t>和</a:t>
            </a:r>
            <a:r>
              <a:rPr lang="en-US" altLang="zh-CN" sz="1100" dirty="0"/>
              <a:t>GUI</a:t>
            </a:r>
            <a:r>
              <a:rPr lang="zh-CN" altLang="en-US" sz="1100" dirty="0"/>
              <a:t>的状态需要同步，用户程序复杂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只能优化</a:t>
            </a:r>
            <a:r>
              <a:rPr lang="en-US" altLang="zh-CN" sz="1100" dirty="0"/>
              <a:t>2D</a:t>
            </a:r>
            <a:r>
              <a:rPr lang="zh-CN" altLang="en-US" sz="1100" dirty="0"/>
              <a:t>显示，</a:t>
            </a:r>
            <a:r>
              <a:rPr lang="en-US" altLang="zh-CN" sz="1100" dirty="0"/>
              <a:t>3D</a:t>
            </a:r>
            <a:r>
              <a:rPr lang="zh-CN" altLang="en-US" sz="1100" dirty="0"/>
              <a:t>和动画需要单独</a:t>
            </a:r>
            <a:r>
              <a:rPr lang="en-US" altLang="zh-CN" sz="1100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CPU</a:t>
            </a:r>
            <a:r>
              <a:rPr lang="zh-CN" altLang="en-US" sz="1100" dirty="0"/>
              <a:t>为核心的渲染机制，没有充分利用</a:t>
            </a:r>
            <a:r>
              <a:rPr lang="en-US" altLang="zh-CN" sz="1100" dirty="0"/>
              <a:t>GPU</a:t>
            </a:r>
            <a:r>
              <a:rPr lang="zh-CN" altLang="en-US" sz="1100" dirty="0"/>
              <a:t>的并行计算模式</a:t>
            </a:r>
            <a:endParaRPr lang="en-US" sz="1100" dirty="0"/>
          </a:p>
        </p:txBody>
      </p:sp>
      <p:sp>
        <p:nvSpPr>
          <p:cNvPr id="43" name="Double Brace 42">
            <a:extLst>
              <a:ext uri="{FF2B5EF4-FFF2-40B4-BE49-F238E27FC236}">
                <a16:creationId xmlns:a16="http://schemas.microsoft.com/office/drawing/2014/main" id="{5A2A6128-F15E-4659-868C-713C4FB47370}"/>
              </a:ext>
            </a:extLst>
          </p:cNvPr>
          <p:cNvSpPr/>
          <p:nvPr/>
        </p:nvSpPr>
        <p:spPr>
          <a:xfrm>
            <a:off x="5741458" y="2923334"/>
            <a:ext cx="1914374" cy="221688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声明式编程，拉通设计和实现流程，简化</a:t>
            </a:r>
            <a:r>
              <a:rPr lang="en-US" altLang="zh-CN" sz="1100" dirty="0"/>
              <a:t>UI</a:t>
            </a:r>
            <a:r>
              <a:rPr lang="zh-CN" altLang="en-US" sz="1100" dirty="0"/>
              <a:t>设计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GUI </a:t>
            </a:r>
            <a:r>
              <a:rPr lang="zh-CN" altLang="en-US" sz="1100" dirty="0"/>
              <a:t>无状态，</a:t>
            </a:r>
            <a:r>
              <a:rPr lang="en-US" altLang="zh-CN" sz="1100" dirty="0"/>
              <a:t>App</a:t>
            </a:r>
            <a:r>
              <a:rPr lang="zh-CN" altLang="en-US" sz="1100" dirty="0"/>
              <a:t>直接调用</a:t>
            </a:r>
            <a:r>
              <a:rPr lang="en-US" altLang="zh-CN" sz="1100" dirty="0"/>
              <a:t>GPU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同时支持</a:t>
            </a:r>
            <a:r>
              <a:rPr lang="en-US" altLang="zh-CN" sz="1100" dirty="0"/>
              <a:t>2D</a:t>
            </a:r>
            <a:r>
              <a:rPr lang="zh-CN" altLang="en-US" sz="1100" dirty="0"/>
              <a:t>，动画和</a:t>
            </a:r>
            <a:r>
              <a:rPr lang="en-US" altLang="zh-CN" sz="1100" dirty="0"/>
              <a:t>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利用现代</a:t>
            </a:r>
            <a:r>
              <a:rPr lang="en-US" altLang="zh-CN" sz="1100" dirty="0"/>
              <a:t>GPU</a:t>
            </a:r>
            <a:r>
              <a:rPr lang="zh-CN" altLang="en-US" sz="1100" dirty="0"/>
              <a:t>的并行化计算能力，</a:t>
            </a:r>
            <a:r>
              <a:rPr lang="en-US" altLang="zh-CN" sz="1100" dirty="0"/>
              <a:t>60fps</a:t>
            </a:r>
            <a:endParaRPr lang="en-US" sz="1100" dirty="0"/>
          </a:p>
        </p:txBody>
      </p:sp>
      <p:pic>
        <p:nvPicPr>
          <p:cNvPr id="2076" name="Picture 28" descr="Html - 01 Html Clipart Full Size Clipart 1844079 Logo Html Png,Html Png -  free transparent png images - pngaaa.com">
            <a:extLst>
              <a:ext uri="{FF2B5EF4-FFF2-40B4-BE49-F238E27FC236}">
                <a16:creationId xmlns:a16="http://schemas.microsoft.com/office/drawing/2014/main" id="{2A4506DB-48FC-488A-8EE7-9F8969991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640" b="89867" l="9556" r="93778">
                        <a14:foregroundMark x1="9556" y1="6629" x2="9556" y2="6629"/>
                        <a14:foregroundMark x1="93778" y1="4640" x2="93778" y2="46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68" y="2057892"/>
            <a:ext cx="562015" cy="6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React – Logos Download">
            <a:extLst>
              <a:ext uri="{FF2B5EF4-FFF2-40B4-BE49-F238E27FC236}">
                <a16:creationId xmlns:a16="http://schemas.microsoft.com/office/drawing/2014/main" id="{C75E52C3-9983-47BC-B762-37B4F5BCB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049" y="2184326"/>
            <a:ext cx="957530" cy="32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kia Graphics Engine - Wikipedia">
            <a:extLst>
              <a:ext uri="{FF2B5EF4-FFF2-40B4-BE49-F238E27FC236}">
                <a16:creationId xmlns:a16="http://schemas.microsoft.com/office/drawing/2014/main" id="{F424E373-2FBD-4A8A-BE39-F928C582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56" y="2221116"/>
            <a:ext cx="572741" cy="3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Cinder Blocks">
            <a:extLst>
              <a:ext uri="{FF2B5EF4-FFF2-40B4-BE49-F238E27FC236}">
                <a16:creationId xmlns:a16="http://schemas.microsoft.com/office/drawing/2014/main" id="{B5691278-50CD-4C8B-A2CE-25F4AB4D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13281" y1="50000" x2="13281" y2="50000"/>
                        <a14:foregroundMark x1="48047" y1="46484" x2="48047" y2="46484"/>
                        <a14:foregroundMark x1="71484" y1="57031" x2="71484" y2="57031"/>
                        <a14:foregroundMark x1="87891" y1="41016" x2="87891" y2="41016"/>
                        <a14:foregroundMark x1="89063" y1="49219" x2="89063" y2="4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960" y="1998831"/>
            <a:ext cx="572742" cy="5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BA6021-15A8-4EBB-85EE-3F3B7D1B93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44868" y="2194454"/>
            <a:ext cx="821175" cy="1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7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B2A2-9A58-466F-8071-A521CEE2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WASM</a:t>
            </a:r>
            <a:r>
              <a:rPr lang="zh-CN" altLang="en-US" dirty="0"/>
              <a:t>的跨平台</a:t>
            </a:r>
            <a:r>
              <a:rPr lang="en-US" altLang="zh-CN" dirty="0" err="1"/>
              <a:t>UIKit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EF598-99CF-4169-8C30-47AEBE8255D5}"/>
              </a:ext>
            </a:extLst>
          </p:cNvPr>
          <p:cNvSpPr/>
          <p:nvPr/>
        </p:nvSpPr>
        <p:spPr>
          <a:xfrm>
            <a:off x="3554845" y="2536737"/>
            <a:ext cx="2699462" cy="504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UI DSL Code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55D86-6F18-4531-9DA2-9C635F7229E4}"/>
              </a:ext>
            </a:extLst>
          </p:cNvPr>
          <p:cNvSpPr/>
          <p:nvPr/>
        </p:nvSpPr>
        <p:spPr>
          <a:xfrm>
            <a:off x="3554845" y="3147076"/>
            <a:ext cx="2699462" cy="504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Rust DSL interpreter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F5672-2F05-41FD-B756-F990712CEB23}"/>
              </a:ext>
            </a:extLst>
          </p:cNvPr>
          <p:cNvSpPr/>
          <p:nvPr/>
        </p:nvSpPr>
        <p:spPr>
          <a:xfrm>
            <a:off x="1786411" y="1932893"/>
            <a:ext cx="4467895" cy="50422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Polygot</a:t>
            </a:r>
            <a:r>
              <a:rPr lang="en-US" sz="1100" dirty="0"/>
              <a:t> Binding to the User App Languages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200C-3758-4090-9121-24920716536A}"/>
              </a:ext>
            </a:extLst>
          </p:cNvPr>
          <p:cNvSpPr/>
          <p:nvPr/>
        </p:nvSpPr>
        <p:spPr>
          <a:xfrm>
            <a:off x="3554844" y="3755691"/>
            <a:ext cx="2699462" cy="504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Rust DSL interpreter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3A550F-EB05-4CE2-8360-EFFE9CE0D75F}"/>
              </a:ext>
            </a:extLst>
          </p:cNvPr>
          <p:cNvSpPr/>
          <p:nvPr/>
        </p:nvSpPr>
        <p:spPr>
          <a:xfrm>
            <a:off x="3554845" y="5569160"/>
            <a:ext cx="2699464" cy="504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GPU APIs</a:t>
            </a:r>
            <a:endParaRPr 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718770-5E57-42A4-8A3C-F6451EABF07D}"/>
              </a:ext>
            </a:extLst>
          </p:cNvPr>
          <p:cNvSpPr/>
          <p:nvPr/>
        </p:nvSpPr>
        <p:spPr>
          <a:xfrm>
            <a:off x="3554844" y="4353504"/>
            <a:ext cx="2699464" cy="504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Shadow Retained Widget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4856AC-9E6F-4835-99BE-4925899A29A4}"/>
              </a:ext>
            </a:extLst>
          </p:cNvPr>
          <p:cNvGrpSpPr/>
          <p:nvPr/>
        </p:nvGrpSpPr>
        <p:grpSpPr>
          <a:xfrm>
            <a:off x="3554845" y="4961332"/>
            <a:ext cx="2699462" cy="504222"/>
            <a:chOff x="6040500" y="4326503"/>
            <a:chExt cx="3828288" cy="5042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827A78-7D01-447F-BCC8-FBB7AE2BE36C}"/>
                </a:ext>
              </a:extLst>
            </p:cNvPr>
            <p:cNvSpPr/>
            <p:nvPr/>
          </p:nvSpPr>
          <p:spPr>
            <a:xfrm>
              <a:off x="6040500" y="4326503"/>
              <a:ext cx="1226854" cy="50422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Render task Optimization</a:t>
              </a:r>
              <a:endParaRPr lang="en-US" sz="9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DA05F7-202E-4DD7-9430-25DE16902CC0}"/>
                </a:ext>
              </a:extLst>
            </p:cNvPr>
            <p:cNvSpPr/>
            <p:nvPr/>
          </p:nvSpPr>
          <p:spPr>
            <a:xfrm>
              <a:off x="7341217" y="4326503"/>
              <a:ext cx="1226854" cy="50422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Shader batching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6769B0-ED41-4FB3-8F63-E1AE50454ED7}"/>
                </a:ext>
              </a:extLst>
            </p:cNvPr>
            <p:cNvSpPr/>
            <p:nvPr/>
          </p:nvSpPr>
          <p:spPr>
            <a:xfrm>
              <a:off x="8641934" y="4326503"/>
              <a:ext cx="1226854" cy="50422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Transcompiling</a:t>
              </a:r>
              <a:endParaRPr lang="en-US" sz="900" dirty="0"/>
            </a:p>
          </p:txBody>
        </p:sp>
      </p:grpSp>
      <p:pic>
        <p:nvPicPr>
          <p:cNvPr id="33" name="Picture 8">
            <a:extLst>
              <a:ext uri="{FF2B5EF4-FFF2-40B4-BE49-F238E27FC236}">
                <a16:creationId xmlns:a16="http://schemas.microsoft.com/office/drawing/2014/main" id="{A91414D6-56EE-4D38-BA36-45CD6D9A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09" y="6184915"/>
            <a:ext cx="618462" cy="26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Vulkan | NVIDIA Developer">
            <a:extLst>
              <a:ext uri="{FF2B5EF4-FFF2-40B4-BE49-F238E27FC236}">
                <a16:creationId xmlns:a16="http://schemas.microsoft.com/office/drawing/2014/main" id="{B9A79CCF-664F-48F1-8E0C-5E0525DE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16" y="6184915"/>
            <a:ext cx="733628" cy="2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05C787AB-30ED-4945-A476-B1015D04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89" y="6136310"/>
            <a:ext cx="379388" cy="3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0" descr="GitHub - gfx-rs/wgpu: Safe and portable GPU abstraction in Rust,  implementing WebGPU API.">
            <a:extLst>
              <a:ext uri="{FF2B5EF4-FFF2-40B4-BE49-F238E27FC236}">
                <a16:creationId xmlns:a16="http://schemas.microsoft.com/office/drawing/2014/main" id="{43B4B344-E8B2-4B36-8728-EE2AB0464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19" y="5933949"/>
            <a:ext cx="739013" cy="7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2242897-4FA0-49A6-A49A-6EF5C0CF3083}"/>
              </a:ext>
            </a:extLst>
          </p:cNvPr>
          <p:cNvSpPr/>
          <p:nvPr/>
        </p:nvSpPr>
        <p:spPr>
          <a:xfrm>
            <a:off x="1786411" y="2545454"/>
            <a:ext cx="1713596" cy="352792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App logics</a:t>
            </a:r>
            <a:endParaRPr lang="en-US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413346-700B-4FDA-8411-A2563B30B37D}"/>
              </a:ext>
            </a:extLst>
          </p:cNvPr>
          <p:cNvSpPr/>
          <p:nvPr/>
        </p:nvSpPr>
        <p:spPr>
          <a:xfrm>
            <a:off x="1778111" y="6136310"/>
            <a:ext cx="1721896" cy="26336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CPUs</a:t>
            </a:r>
            <a:endParaRPr lang="en-US" sz="9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86B1100-004D-4D96-BC9A-42DF29AB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526" y="1825625"/>
            <a:ext cx="4547273" cy="4520674"/>
          </a:xfrm>
        </p:spPr>
        <p:txBody>
          <a:bodyPr/>
          <a:lstStyle/>
          <a:p>
            <a:r>
              <a:rPr lang="en-US" dirty="0"/>
              <a:t>UI DSL </a:t>
            </a:r>
            <a:r>
              <a:rPr lang="zh-CN" altLang="en-US" dirty="0"/>
              <a:t>作为</a:t>
            </a:r>
            <a:r>
              <a:rPr lang="en-US" altLang="zh-CN" dirty="0"/>
              <a:t>intrinsic</a:t>
            </a:r>
            <a:r>
              <a:rPr lang="zh-CN" altLang="en-US" dirty="0"/>
              <a:t>嵌入用户语言，或在更高层面的声明式语言使用</a:t>
            </a:r>
            <a:endParaRPr lang="en-US" altLang="zh-CN" dirty="0"/>
          </a:p>
          <a:p>
            <a:r>
              <a:rPr lang="en-US" altLang="zh-CN" dirty="0"/>
              <a:t>DSL </a:t>
            </a:r>
            <a:r>
              <a:rPr lang="zh-CN" altLang="en-US" dirty="0"/>
              <a:t>代码被编译为</a:t>
            </a:r>
            <a:r>
              <a:rPr lang="en-US" altLang="zh-CN" dirty="0"/>
              <a:t>WASM</a:t>
            </a:r>
            <a:r>
              <a:rPr lang="zh-CN" altLang="en-US" dirty="0"/>
              <a:t>，被</a:t>
            </a:r>
            <a:r>
              <a:rPr lang="en-US" altLang="zh-CN" dirty="0"/>
              <a:t>Rust</a:t>
            </a:r>
            <a:r>
              <a:rPr lang="zh-CN" altLang="en-US" dirty="0"/>
              <a:t>编写的解释器执行</a:t>
            </a:r>
            <a:endParaRPr lang="en-US" altLang="zh-CN" dirty="0"/>
          </a:p>
          <a:p>
            <a:r>
              <a:rPr lang="en-US" altLang="zh-CN" dirty="0"/>
              <a:t>DSL</a:t>
            </a:r>
            <a:r>
              <a:rPr lang="zh-CN" altLang="en-US" dirty="0"/>
              <a:t>代码</a:t>
            </a:r>
            <a:r>
              <a:rPr lang="en-US" altLang="zh-CN" dirty="0"/>
              <a:t>WASM</a:t>
            </a:r>
            <a:r>
              <a:rPr lang="zh-CN" altLang="en-US" dirty="0"/>
              <a:t>作为</a:t>
            </a:r>
            <a:r>
              <a:rPr lang="en-US" altLang="zh-CN" dirty="0"/>
              <a:t>Library</a:t>
            </a:r>
            <a:r>
              <a:rPr lang="zh-CN" altLang="en-US" dirty="0"/>
              <a:t>和</a:t>
            </a:r>
            <a:r>
              <a:rPr lang="en-US" altLang="zh-CN" dirty="0"/>
              <a:t>app</a:t>
            </a:r>
            <a:r>
              <a:rPr lang="zh-CN" altLang="en-US" dirty="0"/>
              <a:t>代码链接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Rust</a:t>
            </a:r>
            <a:r>
              <a:rPr lang="zh-CN" altLang="en-US" dirty="0"/>
              <a:t>实现</a:t>
            </a:r>
            <a:r>
              <a:rPr lang="en-US" altLang="zh-CN" dirty="0"/>
              <a:t>immediate mode</a:t>
            </a:r>
            <a:r>
              <a:rPr lang="zh-CN" altLang="en-US" dirty="0"/>
              <a:t>的</a:t>
            </a:r>
            <a:r>
              <a:rPr lang="en-US" altLang="zh-CN" dirty="0"/>
              <a:t>GPU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9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4FB8-56ED-4A56-B872-6DA7D1BD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en-US" altLang="zh-CN" dirty="0"/>
              <a:t>/XR </a:t>
            </a:r>
            <a:r>
              <a:rPr lang="zh-CN" altLang="en-US" dirty="0"/>
              <a:t>业务前端语言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6198-A935-4475-A896-DC6F5AF4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游戏场景渲染</a:t>
            </a:r>
            <a:endParaRPr lang="en-US" altLang="zh-CN" dirty="0"/>
          </a:p>
          <a:p>
            <a:pPr lvl="1"/>
            <a:r>
              <a:rPr lang="en-US" dirty="0" err="1"/>
              <a:t>Scengraph</a:t>
            </a:r>
            <a:endParaRPr lang="en-US" dirty="0"/>
          </a:p>
          <a:p>
            <a:r>
              <a:rPr lang="zh-CN" altLang="en-US" dirty="0"/>
              <a:t>游戏策略</a:t>
            </a:r>
            <a:endParaRPr lang="en-US" altLang="zh-CN" dirty="0"/>
          </a:p>
          <a:p>
            <a:pPr lvl="1"/>
            <a:r>
              <a:rPr lang="en-US" dirty="0"/>
              <a:t>Behavior tree</a:t>
            </a:r>
          </a:p>
          <a:p>
            <a:r>
              <a:rPr lang="en-US" dirty="0"/>
              <a:t>Scripting and plugins</a:t>
            </a:r>
          </a:p>
          <a:p>
            <a:pPr lvl="1"/>
            <a:r>
              <a:rPr lang="en-US" dirty="0"/>
              <a:t>Unity </a:t>
            </a:r>
            <a:r>
              <a:rPr lang="zh-CN" altLang="en-US" dirty="0"/>
              <a:t>支持</a:t>
            </a:r>
            <a:r>
              <a:rPr lang="en-US" altLang="zh-CN" dirty="0"/>
              <a:t>C#, JS</a:t>
            </a:r>
            <a:r>
              <a:rPr lang="zh-CN" altLang="en-US" dirty="0"/>
              <a:t>的</a:t>
            </a:r>
            <a:r>
              <a:rPr lang="en-US" altLang="zh-CN" dirty="0" err="1"/>
              <a:t>pluging</a:t>
            </a:r>
            <a:r>
              <a:rPr lang="zh-CN" altLang="en-US" dirty="0"/>
              <a:t>，已经支持</a:t>
            </a:r>
            <a:r>
              <a:rPr lang="en-US" altLang="zh-CN" dirty="0"/>
              <a:t>WASM</a:t>
            </a:r>
          </a:p>
          <a:p>
            <a:pPr lvl="1"/>
            <a:r>
              <a:rPr lang="en-US" dirty="0" err="1"/>
              <a:t>Ulreal</a:t>
            </a:r>
            <a:r>
              <a:rPr lang="en-US" dirty="0"/>
              <a:t> </a:t>
            </a:r>
            <a:r>
              <a:rPr lang="zh-CN" altLang="en-US" dirty="0"/>
              <a:t>支持</a:t>
            </a:r>
            <a:r>
              <a:rPr lang="en-US" altLang="zh-CN" dirty="0"/>
              <a:t>C++</a:t>
            </a:r>
            <a:r>
              <a:rPr lang="zh-CN" altLang="en-US" dirty="0"/>
              <a:t>，可以支持</a:t>
            </a:r>
            <a:r>
              <a:rPr lang="en-US" altLang="zh-CN" dirty="0"/>
              <a:t>WASM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D96-2F5D-45AB-A295-6355B794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WASM </a:t>
            </a:r>
            <a:r>
              <a:rPr lang="en-US" altLang="zh-CN" sz="2800" dirty="0"/>
              <a:t>in the Next Gen App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8CEF-2FCE-49B5-A37D-39116C86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WASM basically makes C/C++ secure and modular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be used to package the C/C++ code assets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Easy for the computing intensive, need WASI for interfacing with the OS/HW</a:t>
            </a:r>
          </a:p>
          <a:p>
            <a:pPr>
              <a:lnSpc>
                <a:spcPct val="120000"/>
              </a:lnSpc>
            </a:pPr>
            <a:r>
              <a:rPr lang="en-US" dirty="0"/>
              <a:t>WASM is also natively integrated with Rust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Minimum performance loss, secure by static checking and runtime protection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Could have optimized integration, i.e. compiling process optimization</a:t>
            </a:r>
          </a:p>
          <a:p>
            <a:pPr>
              <a:lnSpc>
                <a:spcPct val="120000"/>
              </a:lnSpc>
            </a:pPr>
            <a:r>
              <a:rPr lang="en-US" dirty="0"/>
              <a:t>Benefits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Universal byte code/package running everywhere, e.g. XPUs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Secure sandbox, allowing running the 3</a:t>
            </a:r>
            <a:r>
              <a:rPr lang="en-US" baseline="30000" dirty="0"/>
              <a:t>rd</a:t>
            </a:r>
            <a:r>
              <a:rPr lang="en-US" dirty="0"/>
              <a:t> party code everywhere, libraries for the foreign languages, inside OS kernels, inside applications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Refactor the OS, eliminated the kernel-user space separation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Capability based security model in WASI</a:t>
            </a:r>
          </a:p>
        </p:txBody>
      </p:sp>
    </p:spTree>
    <p:extLst>
      <p:ext uri="{BB962C8B-B14F-4D97-AF65-F5344CB8AC3E}">
        <p14:creationId xmlns:p14="http://schemas.microsoft.com/office/powerpoint/2010/main" val="61165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D96-2F5D-45AB-A295-6355B794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Webassembly</a:t>
            </a:r>
            <a:r>
              <a:rPr lang="zh-CN" altLang="en-US" sz="2800" dirty="0"/>
              <a:t> </a:t>
            </a:r>
            <a:r>
              <a:rPr lang="en-US" altLang="zh-CN" sz="2800" dirty="0"/>
              <a:t>design principles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8CEF-2FCE-49B5-A37D-39116C86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Integrated many language runtime/VM ideas from the past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JVM – WASI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LLVM, JavaScript, </a:t>
            </a:r>
            <a:r>
              <a:rPr lang="en-US" dirty="0" err="1"/>
              <a:t>GraalVM</a:t>
            </a:r>
            <a:r>
              <a:rPr lang="en-US" dirty="0"/>
              <a:t>/Truffle – language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Universal byte code/packaging format</a:t>
            </a:r>
          </a:p>
          <a:p>
            <a:pPr>
              <a:lnSpc>
                <a:spcPct val="120000"/>
              </a:lnSpc>
            </a:pPr>
            <a:r>
              <a:rPr lang="en-US" dirty="0"/>
              <a:t>Secure sandbox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Control flow integrity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Single address space, boundary check</a:t>
            </a:r>
          </a:p>
          <a:p>
            <a:pPr>
              <a:lnSpc>
                <a:spcPct val="120000"/>
              </a:lnSpc>
            </a:pPr>
            <a:r>
              <a:rPr lang="en-US" dirty="0"/>
              <a:t>Unified language integration mechanism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Interface type standard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a shared library for the foreign languages, WASM blobs integration</a:t>
            </a:r>
          </a:p>
          <a:p>
            <a:pPr>
              <a:lnSpc>
                <a:spcPct val="120000"/>
              </a:lnSpc>
            </a:pPr>
            <a:r>
              <a:rPr lang="en-US" dirty="0"/>
              <a:t>Abstraction of the 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Almost OS agnostic, from Linux to RTOS or simple runtime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Low overhead</a:t>
            </a:r>
          </a:p>
          <a:p>
            <a:pPr>
              <a:lnSpc>
                <a:spcPct val="120000"/>
              </a:lnSpc>
            </a:pPr>
            <a:r>
              <a:rPr lang="en-US" dirty="0"/>
              <a:t>Flexible linking mechanism, micro services</a:t>
            </a:r>
            <a: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, </a:t>
            </a:r>
            <a:r>
              <a:rPr lang="en-US" dirty="0"/>
              <a:t>micro modules</a:t>
            </a:r>
          </a:p>
          <a:p>
            <a:pPr>
              <a:lnSpc>
                <a:spcPct val="120000"/>
              </a:lnSpc>
            </a:pPr>
            <a:r>
              <a:rPr lang="en-US" dirty="0"/>
              <a:t>Benefit to the capability-based system</a:t>
            </a:r>
          </a:p>
        </p:txBody>
      </p:sp>
    </p:spTree>
    <p:extLst>
      <p:ext uri="{BB962C8B-B14F-4D97-AF65-F5344CB8AC3E}">
        <p14:creationId xmlns:p14="http://schemas.microsoft.com/office/powerpoint/2010/main" val="142303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93B0-A86F-43A4-A4FC-BE6EE2AE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OpenHarmony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0B741-2096-4713-9735-63705DE2F882}"/>
              </a:ext>
            </a:extLst>
          </p:cNvPr>
          <p:cNvSpPr/>
          <p:nvPr/>
        </p:nvSpPr>
        <p:spPr>
          <a:xfrm>
            <a:off x="5566144" y="5816008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F7E36-9E3A-4721-BCD0-FE4FE7504593}"/>
              </a:ext>
            </a:extLst>
          </p:cNvPr>
          <p:cNvSpPr/>
          <p:nvPr/>
        </p:nvSpPr>
        <p:spPr>
          <a:xfrm>
            <a:off x="7791893" y="5816008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Cortex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20418-3501-4258-9426-E331ED9D821E}"/>
              </a:ext>
            </a:extLst>
          </p:cNvPr>
          <p:cNvSpPr/>
          <p:nvPr/>
        </p:nvSpPr>
        <p:spPr>
          <a:xfrm>
            <a:off x="3387356" y="5816008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SoC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1648B-9FDD-4C5F-BAD5-144A1A8B1E7B}"/>
              </a:ext>
            </a:extLst>
          </p:cNvPr>
          <p:cNvSpPr/>
          <p:nvPr/>
        </p:nvSpPr>
        <p:spPr>
          <a:xfrm>
            <a:off x="3387355" y="4440862"/>
            <a:ext cx="653636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233CE-5307-4406-9920-EF29A4BDF94E}"/>
              </a:ext>
            </a:extLst>
          </p:cNvPr>
          <p:cNvSpPr/>
          <p:nvPr/>
        </p:nvSpPr>
        <p:spPr>
          <a:xfrm>
            <a:off x="5566144" y="5128435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LiteOS</a:t>
            </a:r>
            <a:r>
              <a:rPr lang="en-US" dirty="0"/>
              <a:t> 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4B3408-7A50-43EC-85BD-FA92BE695073}"/>
              </a:ext>
            </a:extLst>
          </p:cNvPr>
          <p:cNvSpPr/>
          <p:nvPr/>
        </p:nvSpPr>
        <p:spPr>
          <a:xfrm>
            <a:off x="7791893" y="5128435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LiteOS</a:t>
            </a:r>
            <a:r>
              <a:rPr lang="en-US" dirty="0"/>
              <a:t> Tiny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E3FAB-1B37-433E-8AF8-A62BE7FE674E}"/>
              </a:ext>
            </a:extLst>
          </p:cNvPr>
          <p:cNvSpPr/>
          <p:nvPr/>
        </p:nvSpPr>
        <p:spPr>
          <a:xfrm>
            <a:off x="3387356" y="5128435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29BAD3-59E3-49C7-97F3-5FA13185ADDC}"/>
              </a:ext>
            </a:extLst>
          </p:cNvPr>
          <p:cNvSpPr/>
          <p:nvPr/>
        </p:nvSpPr>
        <p:spPr>
          <a:xfrm>
            <a:off x="3387355" y="3104703"/>
            <a:ext cx="653636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ACE </a:t>
            </a:r>
            <a:r>
              <a:rPr lang="en-US" dirty="0" err="1"/>
              <a:t>UIKit</a:t>
            </a:r>
            <a:r>
              <a:rPr lang="en-US" dirty="0"/>
              <a:t> (C++ libs w/ React Native fork)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F3793-025C-4728-BDEA-5D1B4912E589}"/>
              </a:ext>
            </a:extLst>
          </p:cNvPr>
          <p:cNvSpPr/>
          <p:nvPr/>
        </p:nvSpPr>
        <p:spPr>
          <a:xfrm>
            <a:off x="5566143" y="2440171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B816E-F61F-420B-8BBC-F34FCD64ACAD}"/>
              </a:ext>
            </a:extLst>
          </p:cNvPr>
          <p:cNvSpPr/>
          <p:nvPr/>
        </p:nvSpPr>
        <p:spPr>
          <a:xfrm>
            <a:off x="7791892" y="2440171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EFB8D-1C67-4FD5-A5EA-263FE57BD2DF}"/>
              </a:ext>
            </a:extLst>
          </p:cNvPr>
          <p:cNvSpPr/>
          <p:nvPr/>
        </p:nvSpPr>
        <p:spPr>
          <a:xfrm>
            <a:off x="3387355" y="2440171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C2048-DA2E-403C-AF85-1D3D34749A61}"/>
              </a:ext>
            </a:extLst>
          </p:cNvPr>
          <p:cNvSpPr/>
          <p:nvPr/>
        </p:nvSpPr>
        <p:spPr>
          <a:xfrm>
            <a:off x="1202365" y="3769235"/>
            <a:ext cx="872135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BUS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5E5056-9E31-4D94-9701-4A541A5C498C}"/>
              </a:ext>
            </a:extLst>
          </p:cNvPr>
          <p:cNvSpPr/>
          <p:nvPr/>
        </p:nvSpPr>
        <p:spPr>
          <a:xfrm>
            <a:off x="3387356" y="1775639"/>
            <a:ext cx="6536364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Ecosystem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CA627-5950-43A5-B2CD-DC1774068F43}"/>
              </a:ext>
            </a:extLst>
          </p:cNvPr>
          <p:cNvSpPr/>
          <p:nvPr/>
        </p:nvSpPr>
        <p:spPr>
          <a:xfrm>
            <a:off x="1202365" y="5816008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Mobile SoC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C56335-B4A8-48C3-8A9A-5E2F2955C7F0}"/>
              </a:ext>
            </a:extLst>
          </p:cNvPr>
          <p:cNvSpPr/>
          <p:nvPr/>
        </p:nvSpPr>
        <p:spPr>
          <a:xfrm>
            <a:off x="1202365" y="5128435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4E331-4A8A-4B47-8E03-22A0EBC1CFFC}"/>
              </a:ext>
            </a:extLst>
          </p:cNvPr>
          <p:cNvSpPr/>
          <p:nvPr/>
        </p:nvSpPr>
        <p:spPr>
          <a:xfrm>
            <a:off x="1202365" y="4440862"/>
            <a:ext cx="2131828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HarmonyOS</a:t>
            </a:r>
            <a:endParaRPr lang="en-US" sz="1200" dirty="0"/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ASOP fork, </a:t>
            </a:r>
            <a:r>
              <a:rPr lang="en-US" altLang="zh-CN" sz="1200" dirty="0" err="1"/>
              <a:t>OpenARK</a:t>
            </a:r>
            <a:r>
              <a:rPr lang="en-US" altLang="zh-CN" sz="1200" dirty="0"/>
              <a:t>, HMS</a:t>
            </a:r>
            <a:r>
              <a:rPr lang="zh-CN" altLang="en-US" sz="1200" dirty="0"/>
              <a:t>）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A97884-D218-4DFA-BE93-892E5B76B0BE}"/>
              </a:ext>
            </a:extLst>
          </p:cNvPr>
          <p:cNvSpPr/>
          <p:nvPr/>
        </p:nvSpPr>
        <p:spPr>
          <a:xfrm>
            <a:off x="1202364" y="1777469"/>
            <a:ext cx="2131827" cy="1931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908370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DF99-431F-4F57-96A7-AF8A23FE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投资重点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75DB-5751-436A-88B4-FF21FFB2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充分利用</a:t>
            </a:r>
            <a:r>
              <a:rPr lang="en-US" altLang="zh-CN" dirty="0"/>
              <a:t>Rust</a:t>
            </a:r>
            <a:r>
              <a:rPr lang="zh-CN" altLang="en-US" dirty="0"/>
              <a:t>和</a:t>
            </a:r>
            <a:r>
              <a:rPr lang="en-US" altLang="zh-CN" dirty="0"/>
              <a:t>WASM</a:t>
            </a:r>
            <a:r>
              <a:rPr lang="zh-CN" altLang="en-US" dirty="0"/>
              <a:t>的产业机会，作为新的基于服务能力的计算架构的底座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人才的获取，标准的制定，生态的影响力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重点构建服务能力底座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短期借助既有的计算生态，软能力胶囊，寄生于既有生态，长期软件</a:t>
            </a:r>
            <a:r>
              <a:rPr lang="en-US" altLang="zh-CN" dirty="0"/>
              <a:t>+</a:t>
            </a:r>
            <a:r>
              <a:rPr lang="zh-CN" altLang="en-US" dirty="0"/>
              <a:t>芯片实现能力超越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参与能力标准的制定和引领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DSL</a:t>
            </a:r>
            <a:r>
              <a:rPr lang="zh-CN" altLang="en-US" dirty="0"/>
              <a:t>语言和编译技术获取前端生态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顺应前端</a:t>
            </a:r>
            <a:r>
              <a:rPr lang="en-US" altLang="zh-CN" dirty="0"/>
              <a:t>Low coding, no coding</a:t>
            </a:r>
            <a:r>
              <a:rPr lang="zh-CN" altLang="en-US" dirty="0"/>
              <a:t>，微前端等趋势，重点投资能简化用户开发，降低开发成本的</a:t>
            </a:r>
            <a:r>
              <a:rPr lang="en-US" altLang="zh-CN" dirty="0"/>
              <a:t>DSL</a:t>
            </a:r>
            <a:r>
              <a:rPr lang="zh-CN" altLang="en-US" dirty="0"/>
              <a:t>和工具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在新兴业务领域抢先布局生态，例如：开放游戏引擎，</a:t>
            </a:r>
            <a:r>
              <a:rPr lang="en-US" altLang="zh-CN" dirty="0"/>
              <a:t>XR </a:t>
            </a:r>
            <a:r>
              <a:rPr lang="zh-CN" altLang="en-US" dirty="0"/>
              <a:t>引擎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充分利用</a:t>
            </a:r>
            <a:r>
              <a:rPr lang="en-US" altLang="zh-CN" dirty="0"/>
              <a:t>WASM</a:t>
            </a:r>
            <a:r>
              <a:rPr lang="zh-CN" altLang="en-US" dirty="0"/>
              <a:t>带来的浏览器第二计算平台，构建寄生生态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965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A00-6AE1-4201-966E-620B700C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AWS Nitro</a:t>
            </a:r>
            <a:r>
              <a:rPr lang="zh-CN" altLang="en-US" sz="2800" dirty="0"/>
              <a:t>卸载</a:t>
            </a:r>
            <a:r>
              <a:rPr lang="en-US" altLang="zh-CN" sz="2800" dirty="0"/>
              <a:t>CPU</a:t>
            </a:r>
            <a:r>
              <a:rPr lang="zh-CN" altLang="en-US" sz="2800" dirty="0"/>
              <a:t>负载</a:t>
            </a:r>
            <a:endParaRPr lang="en-US" sz="2800" dirty="0"/>
          </a:p>
        </p:txBody>
      </p:sp>
      <p:pic>
        <p:nvPicPr>
          <p:cNvPr id="1026" name="Picture 2" descr="AWS Nitro System | Cloud computing, Security monitoring, Cloud services">
            <a:extLst>
              <a:ext uri="{FF2B5EF4-FFF2-40B4-BE49-F238E27FC236}">
                <a16:creationId xmlns:a16="http://schemas.microsoft.com/office/drawing/2014/main" id="{81C33CD9-9F71-4CFC-92AD-FA3F25823D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19" y="195897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48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BBAC-63CC-4FF8-BEB2-ED19ADEF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Capsule</a:t>
            </a:r>
            <a:r>
              <a:rPr lang="zh-CN" altLang="en-US" sz="2800" dirty="0"/>
              <a:t> </a:t>
            </a:r>
            <a:r>
              <a:rPr lang="en-US" altLang="zh-CN" sz="2800" dirty="0"/>
              <a:t>based Trustworthy OS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Tock architecture">
            <a:extLst>
              <a:ext uri="{FF2B5EF4-FFF2-40B4-BE49-F238E27FC236}">
                <a16:creationId xmlns:a16="http://schemas.microsoft.com/office/drawing/2014/main" id="{F859FE66-FF93-46A8-B635-21A3F28CD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676" y="2168601"/>
            <a:ext cx="7913202" cy="397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3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B64-58EB-4574-BDF3-F2543A3C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WASM technology planning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1AB1-7EB4-4C8C-A1D8-EE266C5C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7493" cy="509085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WASM runtime/engine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Browser WASM as is – chrome, safari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Wasmtime</a:t>
            </a:r>
            <a:r>
              <a:rPr lang="en-US" dirty="0"/>
              <a:t> – JIT, Rust, </a:t>
            </a:r>
            <a:r>
              <a:rPr lang="en-US" dirty="0" err="1"/>
              <a:t>Cranelift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WasmEdge</a:t>
            </a:r>
            <a:r>
              <a:rPr lang="en-US" dirty="0"/>
              <a:t> – AOT, C++, LLVM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WAMR – Interpreter, C/C++, LLVM</a:t>
            </a:r>
          </a:p>
          <a:p>
            <a:pPr>
              <a:lnSpc>
                <a:spcPct val="120000"/>
              </a:lnSpc>
            </a:pPr>
            <a:r>
              <a:rPr lang="en-US" dirty="0"/>
              <a:t>WASM capabilities + Rust shim layer/Rust rewrite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NPU runtime, WASI NN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GPU, GLSL shader language, SPIR-V  intermedia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OpenXR</a:t>
            </a:r>
            <a:r>
              <a:rPr lang="en-US" dirty="0"/>
              <a:t>, </a:t>
            </a:r>
            <a:r>
              <a:rPr lang="en-US" dirty="0" err="1"/>
              <a:t>WebXR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Sycl</a:t>
            </a:r>
            <a:r>
              <a:rPr lang="en-US" dirty="0"/>
              <a:t> IoT, </a:t>
            </a:r>
            <a:r>
              <a:rPr lang="en-US" dirty="0" err="1"/>
              <a:t>Khronos</a:t>
            </a:r>
            <a:r>
              <a:rPr lang="en-US" dirty="0"/>
              <a:t> group?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Sensor Hub</a:t>
            </a:r>
          </a:p>
          <a:p>
            <a:pPr>
              <a:lnSpc>
                <a:spcPct val="120000"/>
              </a:lnSpc>
            </a:pPr>
            <a:r>
              <a:rPr lang="en-US" dirty="0"/>
              <a:t>New WASM 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Rust OS? Theseus OS+WASM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Mesalock</a:t>
            </a:r>
            <a:r>
              <a:rPr lang="en-US" dirty="0"/>
              <a:t>, Linux </a:t>
            </a:r>
            <a:r>
              <a:rPr lang="en-US" dirty="0" err="1"/>
              <a:t>userspace</a:t>
            </a:r>
            <a:r>
              <a:rPr lang="en-US" dirty="0"/>
              <a:t> Rust rewrite</a:t>
            </a:r>
          </a:p>
          <a:p>
            <a:pPr>
              <a:lnSpc>
                <a:spcPct val="120000"/>
              </a:lnSpc>
            </a:pPr>
            <a:r>
              <a:rPr lang="en-US" dirty="0"/>
              <a:t>WASM orchestration framework,  WASM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Rust DSL for WASM </a:t>
            </a:r>
            <a:r>
              <a:rPr lang="en-US" dirty="0" err="1"/>
              <a:t>orechestration</a:t>
            </a:r>
            <a:r>
              <a:rPr lang="en-US" dirty="0"/>
              <a:t> – </a:t>
            </a:r>
            <a:r>
              <a:rPr lang="en-US" dirty="0" err="1"/>
              <a:t>AssemblyScrpt</a:t>
            </a:r>
            <a:r>
              <a:rPr lang="en-US" dirty="0"/>
              <a:t>, </a:t>
            </a:r>
            <a:r>
              <a:rPr lang="en-US" dirty="0" err="1"/>
              <a:t>Rhai</a:t>
            </a:r>
            <a:r>
              <a:rPr lang="en-US" dirty="0"/>
              <a:t>, </a:t>
            </a:r>
            <a:r>
              <a:rPr lang="en-US" altLang="zh-CN" dirty="0" err="1"/>
              <a:t>Nushell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/>
              <a:t>WASM Edge – </a:t>
            </a:r>
            <a:r>
              <a:rPr lang="en-US" dirty="0" err="1"/>
              <a:t>zenoh</a:t>
            </a:r>
            <a:r>
              <a:rPr lang="en-US" dirty="0"/>
              <a:t>, </a:t>
            </a:r>
            <a:r>
              <a:rPr lang="en-US" dirty="0" err="1"/>
              <a:t>zenoh</a:t>
            </a:r>
            <a:r>
              <a:rPr lang="en-US" dirty="0"/>
              <a:t>-flow, Anna storage, deployment, orchestration, ops, open telemetry, </a:t>
            </a:r>
          </a:p>
        </p:txBody>
      </p:sp>
    </p:spTree>
    <p:extLst>
      <p:ext uri="{BB962C8B-B14F-4D97-AF65-F5344CB8AC3E}">
        <p14:creationId xmlns:p14="http://schemas.microsoft.com/office/powerpoint/2010/main" val="262171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C7E4-1F5C-4D0B-AC12-D56DB1CC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 architecture vision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1C996F-323E-427B-8665-6CA5C29FB139}"/>
              </a:ext>
            </a:extLst>
          </p:cNvPr>
          <p:cNvGrpSpPr/>
          <p:nvPr/>
        </p:nvGrpSpPr>
        <p:grpSpPr>
          <a:xfrm>
            <a:off x="1400229" y="2137544"/>
            <a:ext cx="9594201" cy="414375"/>
            <a:chOff x="1385776" y="3833100"/>
            <a:chExt cx="6760535" cy="5026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7549E8-F634-4CDF-B927-284BBC6F942A}"/>
                </a:ext>
              </a:extLst>
            </p:cNvPr>
            <p:cNvSpPr/>
            <p:nvPr/>
          </p:nvSpPr>
          <p:spPr>
            <a:xfrm>
              <a:off x="1385776" y="3838353"/>
              <a:ext cx="2223977" cy="49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 Framework – MVVM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709E15-9577-4D3A-8036-93157BC795A5}"/>
                </a:ext>
              </a:extLst>
            </p:cNvPr>
            <p:cNvSpPr/>
            <p:nvPr/>
          </p:nvSpPr>
          <p:spPr>
            <a:xfrm>
              <a:off x="3654055" y="3833100"/>
              <a:ext cx="2223977" cy="49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Game Framework – ECS, Behavior Tree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36D069-A093-468C-BB52-AC2F9F60FDA7}"/>
                </a:ext>
              </a:extLst>
            </p:cNvPr>
            <p:cNvSpPr/>
            <p:nvPr/>
          </p:nvSpPr>
          <p:spPr>
            <a:xfrm>
              <a:off x="5922334" y="3833100"/>
              <a:ext cx="2223977" cy="49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XR Framework – Behavior Tree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689A47-E15A-465B-A64C-EFAF19102B80}"/>
              </a:ext>
            </a:extLst>
          </p:cNvPr>
          <p:cNvGrpSpPr/>
          <p:nvPr/>
        </p:nvGrpSpPr>
        <p:grpSpPr>
          <a:xfrm>
            <a:off x="1400229" y="1736268"/>
            <a:ext cx="3156153" cy="367729"/>
            <a:chOff x="1398474" y="3867916"/>
            <a:chExt cx="1761122" cy="435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F03345-F6F9-481E-814D-5F1754A4F27F}"/>
                </a:ext>
              </a:extLst>
            </p:cNvPr>
            <p:cNvSpPr/>
            <p:nvPr/>
          </p:nvSpPr>
          <p:spPr>
            <a:xfrm>
              <a:off x="1398474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2AE192-C73F-478A-A277-442E83F2E736}"/>
                </a:ext>
              </a:extLst>
            </p:cNvPr>
            <p:cNvSpPr/>
            <p:nvPr/>
          </p:nvSpPr>
          <p:spPr>
            <a:xfrm>
              <a:off x="2000076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42E132-AE97-4502-B50C-75F17B5D1F1A}"/>
                </a:ext>
              </a:extLst>
            </p:cNvPr>
            <p:cNvSpPr/>
            <p:nvPr/>
          </p:nvSpPr>
          <p:spPr>
            <a:xfrm>
              <a:off x="2601679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A4902-2CE6-4FC8-9769-DDC93D078212}"/>
              </a:ext>
            </a:extLst>
          </p:cNvPr>
          <p:cNvSpPr/>
          <p:nvPr/>
        </p:nvSpPr>
        <p:spPr>
          <a:xfrm>
            <a:off x="1400226" y="2994876"/>
            <a:ext cx="9586557" cy="410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Unified  Polyglot API/Function Embedding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E82D98-FFBA-469C-93EE-69A3CB92DCC7}"/>
              </a:ext>
            </a:extLst>
          </p:cNvPr>
          <p:cNvGrpSpPr/>
          <p:nvPr/>
        </p:nvGrpSpPr>
        <p:grpSpPr>
          <a:xfrm>
            <a:off x="1406384" y="5423518"/>
            <a:ext cx="5323830" cy="369750"/>
            <a:chOff x="1376915" y="4359592"/>
            <a:chExt cx="4708368" cy="83733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8CF301-9639-4845-9F56-86D86E012BA6}"/>
                </a:ext>
              </a:extLst>
            </p:cNvPr>
            <p:cNvGrpSpPr/>
            <p:nvPr/>
          </p:nvGrpSpPr>
          <p:grpSpPr>
            <a:xfrm>
              <a:off x="1376915" y="4366021"/>
              <a:ext cx="3758611" cy="830908"/>
              <a:chOff x="606055" y="3666846"/>
              <a:chExt cx="5603359" cy="113532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0380FB-39D1-4893-B254-C05A2DE231C8}"/>
                  </a:ext>
                </a:extLst>
              </p:cNvPr>
              <p:cNvSpPr/>
              <p:nvPr/>
            </p:nvSpPr>
            <p:spPr>
              <a:xfrm>
                <a:off x="4853764" y="3668233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UI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E347774-BE48-43BE-A549-FD456E6980E7}"/>
                  </a:ext>
                </a:extLst>
              </p:cNvPr>
              <p:cNvSpPr/>
              <p:nvPr/>
            </p:nvSpPr>
            <p:spPr>
              <a:xfrm>
                <a:off x="3437861" y="3667058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AI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390BCBB-590B-4021-8395-D8FB590301F8}"/>
                  </a:ext>
                </a:extLst>
              </p:cNvPr>
              <p:cNvSpPr/>
              <p:nvPr/>
            </p:nvSpPr>
            <p:spPr>
              <a:xfrm>
                <a:off x="2021958" y="3667058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Physics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98DE07-EC18-4B63-A60F-DFD2E2CBF14F}"/>
                  </a:ext>
                </a:extLst>
              </p:cNvPr>
              <p:cNvSpPr/>
              <p:nvPr/>
            </p:nvSpPr>
            <p:spPr>
              <a:xfrm>
                <a:off x="606055" y="3666846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Networking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4942F3-E797-4E00-BF49-FEBA243F79CC}"/>
                </a:ext>
              </a:extLst>
            </p:cNvPr>
            <p:cNvSpPr/>
            <p:nvPr/>
          </p:nvSpPr>
          <p:spPr>
            <a:xfrm>
              <a:off x="5175943" y="4359592"/>
              <a:ext cx="909340" cy="829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Connectivity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EC0FA06-26CF-4236-85C6-D1BCCC0701E1}"/>
              </a:ext>
            </a:extLst>
          </p:cNvPr>
          <p:cNvSpPr/>
          <p:nvPr/>
        </p:nvSpPr>
        <p:spPr>
          <a:xfrm>
            <a:off x="6775913" y="5429690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A/V Media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856E5-F234-4420-8529-D0D8284E1B86}"/>
              </a:ext>
            </a:extLst>
          </p:cNvPr>
          <p:cNvSpPr/>
          <p:nvPr/>
        </p:nvSpPr>
        <p:spPr>
          <a:xfrm>
            <a:off x="7856050" y="5429690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Storage/DB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E1E91A-C71A-47D1-A5E8-3F97335A7BC9}"/>
              </a:ext>
            </a:extLst>
          </p:cNvPr>
          <p:cNvGrpSpPr/>
          <p:nvPr/>
        </p:nvGrpSpPr>
        <p:grpSpPr>
          <a:xfrm>
            <a:off x="1406133" y="3435541"/>
            <a:ext cx="5323830" cy="369750"/>
            <a:chOff x="1376915" y="4359592"/>
            <a:chExt cx="4708368" cy="83733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13F3F1-5799-4009-B855-3389C733B8EE}"/>
                </a:ext>
              </a:extLst>
            </p:cNvPr>
            <p:cNvGrpSpPr/>
            <p:nvPr/>
          </p:nvGrpSpPr>
          <p:grpSpPr>
            <a:xfrm>
              <a:off x="1376915" y="4366021"/>
              <a:ext cx="3758611" cy="830908"/>
              <a:chOff x="606055" y="3666846"/>
              <a:chExt cx="5603359" cy="113532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955CB7-1E16-4297-B90B-B08705FC056D}"/>
                  </a:ext>
                </a:extLst>
              </p:cNvPr>
              <p:cNvSpPr/>
              <p:nvPr/>
            </p:nvSpPr>
            <p:spPr>
              <a:xfrm>
                <a:off x="4853764" y="3668233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Metal</a:t>
                </a:r>
              </a:p>
              <a:p>
                <a:pPr algn="ctr"/>
                <a:r>
                  <a:rPr lang="en-US" sz="800" dirty="0"/>
                  <a:t>Cupertino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4AFD731-AEF2-4A18-AB01-7FA8942547A6}"/>
                  </a:ext>
                </a:extLst>
              </p:cNvPr>
              <p:cNvSpPr/>
              <p:nvPr/>
            </p:nvSpPr>
            <p:spPr>
              <a:xfrm>
                <a:off x="3437861" y="3667058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CoreML</a:t>
                </a:r>
                <a:endParaRPr lang="en-US" sz="800" dirty="0"/>
              </a:p>
              <a:p>
                <a:pPr algn="ctr"/>
                <a:r>
                  <a:rPr lang="en-US" sz="800" dirty="0"/>
                  <a:t>WASM NN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26A1DAA-A1C0-48EC-B225-6317BA37F60B}"/>
                  </a:ext>
                </a:extLst>
              </p:cNvPr>
              <p:cNvSpPr/>
              <p:nvPr/>
            </p:nvSpPr>
            <p:spPr>
              <a:xfrm>
                <a:off x="2021958" y="3667058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Physics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A5235E-BE75-4E17-8D56-092F0E92ADAC}"/>
                  </a:ext>
                </a:extLst>
              </p:cNvPr>
              <p:cNvSpPr/>
              <p:nvPr/>
            </p:nvSpPr>
            <p:spPr>
              <a:xfrm>
                <a:off x="606055" y="3666846"/>
                <a:ext cx="1355650" cy="11339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Pub/Sub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289CCC-6E99-42AD-854B-96E310089C0B}"/>
                </a:ext>
              </a:extLst>
            </p:cNvPr>
            <p:cNvSpPr/>
            <p:nvPr/>
          </p:nvSpPr>
          <p:spPr>
            <a:xfrm>
              <a:off x="5175943" y="4359592"/>
              <a:ext cx="909340" cy="8298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Connectivity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D2B6F5F-1D7B-4EAA-B657-C591D13CFFA2}"/>
              </a:ext>
            </a:extLst>
          </p:cNvPr>
          <p:cNvSpPr/>
          <p:nvPr/>
        </p:nvSpPr>
        <p:spPr>
          <a:xfrm>
            <a:off x="6775662" y="3441713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OpenMedia</a:t>
            </a:r>
            <a:endParaRPr lang="en-US" sz="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54AF68-8A2E-4EBF-95A8-CFEAE2BC48F5}"/>
              </a:ext>
            </a:extLst>
          </p:cNvPr>
          <p:cNvSpPr/>
          <p:nvPr/>
        </p:nvSpPr>
        <p:spPr>
          <a:xfrm>
            <a:off x="7855800" y="3441713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K/V store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A524E9-0E4F-4560-A4D6-28E22177A789}"/>
              </a:ext>
            </a:extLst>
          </p:cNvPr>
          <p:cNvSpPr/>
          <p:nvPr/>
        </p:nvSpPr>
        <p:spPr>
          <a:xfrm>
            <a:off x="8922358" y="5423518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75734D-2ABD-4502-9C90-1B65748A307D}"/>
              </a:ext>
            </a:extLst>
          </p:cNvPr>
          <p:cNvSpPr/>
          <p:nvPr/>
        </p:nvSpPr>
        <p:spPr>
          <a:xfrm>
            <a:off x="8922358" y="3435541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OpenXR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CA1257-DCDE-4162-8D52-038C423815A3}"/>
              </a:ext>
            </a:extLst>
          </p:cNvPr>
          <p:cNvSpPr/>
          <p:nvPr/>
        </p:nvSpPr>
        <p:spPr>
          <a:xfrm>
            <a:off x="9989783" y="5423518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Security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42CFF8-03BF-44EB-902F-4D986BB65470}"/>
              </a:ext>
            </a:extLst>
          </p:cNvPr>
          <p:cNvSpPr/>
          <p:nvPr/>
        </p:nvSpPr>
        <p:spPr>
          <a:xfrm>
            <a:off x="9989781" y="3435541"/>
            <a:ext cx="1028207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OpenID?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F856CA3-200E-4128-B3F5-23F9CA0FBC67}"/>
              </a:ext>
            </a:extLst>
          </p:cNvPr>
          <p:cNvGrpSpPr/>
          <p:nvPr/>
        </p:nvGrpSpPr>
        <p:grpSpPr>
          <a:xfrm>
            <a:off x="1404431" y="5810846"/>
            <a:ext cx="9611855" cy="372635"/>
            <a:chOff x="905884" y="4853578"/>
            <a:chExt cx="7123693" cy="37696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1C11C83-FE9B-4884-AB39-0745DE31F132}"/>
                </a:ext>
              </a:extLst>
            </p:cNvPr>
            <p:cNvGrpSpPr/>
            <p:nvPr/>
          </p:nvGrpSpPr>
          <p:grpSpPr>
            <a:xfrm>
              <a:off x="905884" y="4853578"/>
              <a:ext cx="3945683" cy="374041"/>
              <a:chOff x="1376915" y="4359592"/>
              <a:chExt cx="4708368" cy="83733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3A9B0AA-3C3B-4395-9AEB-F3E124044641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F24930A-EC9A-470D-B999-14725AE64183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WASM</a:t>
                  </a:r>
                </a:p>
                <a:p>
                  <a:pPr algn="ctr"/>
                  <a:r>
                    <a:rPr lang="en-US" sz="800" dirty="0"/>
                    <a:t>OS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F6EA857-1EFA-459A-82A5-F575C142F04B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WASM</a:t>
                  </a:r>
                </a:p>
                <a:p>
                  <a:pPr algn="ctr"/>
                  <a:r>
                    <a:rPr lang="en-US" sz="800" dirty="0"/>
                    <a:t>OS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9EB0DA6-E972-4CC4-A6BD-8B558B85ED8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WASM</a:t>
                  </a:r>
                </a:p>
                <a:p>
                  <a:pPr algn="ctr"/>
                  <a:r>
                    <a:rPr lang="en-US" sz="800" dirty="0"/>
                    <a:t>OS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0F67190-3560-4677-AED2-F2522C6A2E20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/>
                    <a:t>WASM</a:t>
                  </a:r>
                </a:p>
                <a:p>
                  <a:pPr algn="ctr"/>
                  <a:r>
                    <a:rPr lang="en-US" sz="800" dirty="0"/>
                    <a:t>OS</a:t>
                  </a:r>
                </a:p>
              </p:txBody>
            </p: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2D2945B-8034-4798-A3BF-C11EF41F9D25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WASM</a:t>
                </a:r>
              </a:p>
              <a:p>
                <a:pPr algn="ctr"/>
                <a:r>
                  <a:rPr lang="en-US" sz="800" dirty="0"/>
                  <a:t>OS</a:t>
                </a: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484818A-2B07-4461-BEC5-393C1FAF009B}"/>
                </a:ext>
              </a:extLst>
            </p:cNvPr>
            <p:cNvSpPr/>
            <p:nvPr/>
          </p:nvSpPr>
          <p:spPr>
            <a:xfrm>
              <a:off x="4885436" y="4859822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WASM</a:t>
              </a:r>
            </a:p>
            <a:p>
              <a:pPr algn="ctr"/>
              <a:r>
                <a:rPr lang="en-US" sz="800" dirty="0"/>
                <a:t>OS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A73E927-CD74-4DE4-9259-6D79216BA0E1}"/>
                </a:ext>
              </a:extLst>
            </p:cNvPr>
            <p:cNvSpPr/>
            <p:nvPr/>
          </p:nvSpPr>
          <p:spPr>
            <a:xfrm>
              <a:off x="5685965" y="4859822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WASM</a:t>
              </a:r>
            </a:p>
            <a:p>
              <a:pPr algn="ctr"/>
              <a:r>
                <a:rPr lang="en-US" sz="800" dirty="0"/>
                <a:t>OS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B77576-CC74-4110-92C8-95A03DAA6C4C}"/>
                </a:ext>
              </a:extLst>
            </p:cNvPr>
            <p:cNvSpPr/>
            <p:nvPr/>
          </p:nvSpPr>
          <p:spPr>
            <a:xfrm>
              <a:off x="6476430" y="4853578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WASM</a:t>
              </a:r>
            </a:p>
            <a:p>
              <a:pPr algn="ctr"/>
              <a:r>
                <a:rPr lang="en-US" sz="800" dirty="0"/>
                <a:t>OS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582BD6F-9C31-4692-90B5-1AF0E67A9CD5}"/>
                </a:ext>
              </a:extLst>
            </p:cNvPr>
            <p:cNvSpPr/>
            <p:nvPr/>
          </p:nvSpPr>
          <p:spPr>
            <a:xfrm>
              <a:off x="7267536" y="4853578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WASM</a:t>
              </a:r>
            </a:p>
            <a:p>
              <a:pPr algn="ctr"/>
              <a:r>
                <a:rPr lang="en-US" sz="800" dirty="0"/>
                <a:t>OS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2960C168-469A-469E-B19F-9422CAF42D85}"/>
              </a:ext>
            </a:extLst>
          </p:cNvPr>
          <p:cNvSpPr/>
          <p:nvPr/>
        </p:nvSpPr>
        <p:spPr>
          <a:xfrm>
            <a:off x="1400226" y="5028079"/>
            <a:ext cx="9611855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NextGen Bus + </a:t>
            </a:r>
            <a:r>
              <a:rPr lang="en-US" altLang="zh-CN" sz="800" dirty="0" err="1"/>
              <a:t>Chiplet</a:t>
            </a:r>
            <a:r>
              <a:rPr lang="en-US" altLang="zh-CN" sz="800" dirty="0"/>
              <a:t> + Advanced packaging</a:t>
            </a:r>
            <a:endParaRPr lang="en-US" sz="8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8F3797F-71A5-4F37-BEB3-93EB46E86DB5}"/>
              </a:ext>
            </a:extLst>
          </p:cNvPr>
          <p:cNvSpPr/>
          <p:nvPr/>
        </p:nvSpPr>
        <p:spPr>
          <a:xfrm>
            <a:off x="1409931" y="4628791"/>
            <a:ext cx="9611855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CPU</a:t>
            </a:r>
            <a:endParaRPr lang="en-US" sz="8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746A4D-C5EE-4D61-B32F-D5C64B4FA811}"/>
              </a:ext>
            </a:extLst>
          </p:cNvPr>
          <p:cNvGrpSpPr/>
          <p:nvPr/>
        </p:nvGrpSpPr>
        <p:grpSpPr>
          <a:xfrm>
            <a:off x="1401282" y="6213222"/>
            <a:ext cx="9611855" cy="372635"/>
            <a:chOff x="905884" y="4853578"/>
            <a:chExt cx="7123693" cy="37696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E45726F-5A25-44CC-AD66-F84C89AC5003}"/>
                </a:ext>
              </a:extLst>
            </p:cNvPr>
            <p:cNvGrpSpPr/>
            <p:nvPr/>
          </p:nvGrpSpPr>
          <p:grpSpPr>
            <a:xfrm>
              <a:off x="905884" y="4853578"/>
              <a:ext cx="3945683" cy="374041"/>
              <a:chOff x="1376915" y="4359592"/>
              <a:chExt cx="4708368" cy="837337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7ED55CA-C393-4AF3-9EA1-16ADF7F719E3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F661B66-D4DB-4EE9-9609-8DEF008CE356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GPU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0F1B5FD-2A4A-4A5B-AF37-3900E92C325B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NPU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178C3A5-6207-494D-ADD2-67A654B8CFA8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PPU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A155023-1B26-47E6-B8EA-1ECF0E997CFA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Ethernet</a:t>
                  </a:r>
                </a:p>
              </p:txBody>
            </p:sp>
          </p:grp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40E3979-24ED-42A3-BE52-B5CAA7DD49AB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/>
                  <a:t>SensorHub</a:t>
                </a:r>
                <a:endParaRPr lang="en-US" sz="800" dirty="0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271840-2485-4A6A-95F4-35CC4471AFAB}"/>
                </a:ext>
              </a:extLst>
            </p:cNvPr>
            <p:cNvSpPr/>
            <p:nvPr/>
          </p:nvSpPr>
          <p:spPr>
            <a:xfrm>
              <a:off x="4885436" y="4859822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MPU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D9496A-8915-403B-BE6B-716038A4BAAC}"/>
                </a:ext>
              </a:extLst>
            </p:cNvPr>
            <p:cNvSpPr/>
            <p:nvPr/>
          </p:nvSpPr>
          <p:spPr>
            <a:xfrm>
              <a:off x="5685965" y="4859822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PIM/FLASH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09EBED6-D7A4-4359-ADFD-DC3DC53C2594}"/>
                </a:ext>
              </a:extLst>
            </p:cNvPr>
            <p:cNvSpPr/>
            <p:nvPr/>
          </p:nvSpPr>
          <p:spPr>
            <a:xfrm>
              <a:off x="6476430" y="4853578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SensorHub</a:t>
              </a:r>
              <a:r>
                <a:rPr lang="en-US" sz="800" dirty="0"/>
                <a:t>/GPU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74A3291-CA31-4C80-9FD7-E9DD279FE4DC}"/>
                </a:ext>
              </a:extLst>
            </p:cNvPr>
            <p:cNvSpPr/>
            <p:nvPr/>
          </p:nvSpPr>
          <p:spPr>
            <a:xfrm>
              <a:off x="7267536" y="4853578"/>
              <a:ext cx="762041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</a:t>
              </a:r>
              <a:r>
                <a:rPr lang="en-US" altLang="zh-CN" sz="800" dirty="0"/>
                <a:t>PU</a:t>
              </a:r>
              <a:endParaRPr lang="en-US" sz="800" dirty="0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0688DD-44F9-4C93-BAC5-5B4DB54D64DF}"/>
              </a:ext>
            </a:extLst>
          </p:cNvPr>
          <p:cNvSpPr/>
          <p:nvPr/>
        </p:nvSpPr>
        <p:spPr>
          <a:xfrm>
            <a:off x="1409931" y="4233496"/>
            <a:ext cx="9611855" cy="366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OS</a:t>
            </a:r>
            <a:endParaRPr lang="en-US" sz="8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EF8A29A-060F-46F4-A4D5-69CCD68744F8}"/>
              </a:ext>
            </a:extLst>
          </p:cNvPr>
          <p:cNvGrpSpPr/>
          <p:nvPr/>
        </p:nvGrpSpPr>
        <p:grpSpPr>
          <a:xfrm>
            <a:off x="1409932" y="3830607"/>
            <a:ext cx="9608055" cy="371171"/>
            <a:chOff x="922604" y="4289422"/>
            <a:chExt cx="8381117" cy="37547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0372E24-A49A-4A9A-8E18-E9D3547C0B1B}"/>
                </a:ext>
              </a:extLst>
            </p:cNvPr>
            <p:cNvSpPr/>
            <p:nvPr/>
          </p:nvSpPr>
          <p:spPr>
            <a:xfrm>
              <a:off x="922604" y="4294185"/>
              <a:ext cx="4173272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Lang VM (Rust preferred)</a:t>
              </a:r>
              <a:endParaRPr lang="en-US" sz="8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F2C850F-61ED-4EAF-9528-62E55B73B4C7}"/>
                </a:ext>
              </a:extLst>
            </p:cNvPr>
            <p:cNvSpPr/>
            <p:nvPr/>
          </p:nvSpPr>
          <p:spPr>
            <a:xfrm>
              <a:off x="5130449" y="4289422"/>
              <a:ext cx="4173272" cy="370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WASM Engine</a:t>
              </a:r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0DC2BD2-D6AB-4C3D-9463-F6F66AAE5EAD}"/>
              </a:ext>
            </a:extLst>
          </p:cNvPr>
          <p:cNvCxnSpPr>
            <a:cxnSpLocks/>
          </p:cNvCxnSpPr>
          <p:nvPr/>
        </p:nvCxnSpPr>
        <p:spPr>
          <a:xfrm flipH="1" flipV="1">
            <a:off x="1906513" y="3792307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AAFBCE1-2DB1-4E88-AAA9-BEDCE29BCFCF}"/>
              </a:ext>
            </a:extLst>
          </p:cNvPr>
          <p:cNvCxnSpPr/>
          <p:nvPr/>
        </p:nvCxnSpPr>
        <p:spPr>
          <a:xfrm flipH="1" flipV="1">
            <a:off x="2987154" y="3790904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33DDC2-FBBE-4A63-A5EA-EF35008885EB}"/>
              </a:ext>
            </a:extLst>
          </p:cNvPr>
          <p:cNvCxnSpPr/>
          <p:nvPr/>
        </p:nvCxnSpPr>
        <p:spPr>
          <a:xfrm flipH="1" flipV="1">
            <a:off x="4078695" y="3786130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EE90E27-06A2-4CBA-934F-4F7B2AE5CEE5}"/>
              </a:ext>
            </a:extLst>
          </p:cNvPr>
          <p:cNvCxnSpPr/>
          <p:nvPr/>
        </p:nvCxnSpPr>
        <p:spPr>
          <a:xfrm flipH="1" flipV="1">
            <a:off x="5171353" y="3795686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DF51D81-6D20-4154-8B25-C57DE9C2483A}"/>
              </a:ext>
            </a:extLst>
          </p:cNvPr>
          <p:cNvCxnSpPr/>
          <p:nvPr/>
        </p:nvCxnSpPr>
        <p:spPr>
          <a:xfrm flipH="1" flipV="1">
            <a:off x="6192178" y="3802003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CBCFCBA-6545-4621-905A-FAAA900DEF7A}"/>
              </a:ext>
            </a:extLst>
          </p:cNvPr>
          <p:cNvCxnSpPr/>
          <p:nvPr/>
        </p:nvCxnSpPr>
        <p:spPr>
          <a:xfrm flipH="1" flipV="1">
            <a:off x="7253821" y="3787380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6A9FDED-0D51-48CF-81EA-E450E1129BA3}"/>
              </a:ext>
            </a:extLst>
          </p:cNvPr>
          <p:cNvCxnSpPr/>
          <p:nvPr/>
        </p:nvCxnSpPr>
        <p:spPr>
          <a:xfrm flipH="1" flipV="1">
            <a:off x="8351470" y="3794904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396E757-B4C7-4F12-808E-FECB2C0D0D2B}"/>
              </a:ext>
            </a:extLst>
          </p:cNvPr>
          <p:cNvCxnSpPr/>
          <p:nvPr/>
        </p:nvCxnSpPr>
        <p:spPr>
          <a:xfrm flipH="1" flipV="1">
            <a:off x="9443336" y="3802003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FA7FDC1-AC5D-4179-A6B6-5A949B2D72A8}"/>
              </a:ext>
            </a:extLst>
          </p:cNvPr>
          <p:cNvCxnSpPr/>
          <p:nvPr/>
        </p:nvCxnSpPr>
        <p:spPr>
          <a:xfrm flipH="1" flipV="1">
            <a:off x="10488401" y="3786130"/>
            <a:ext cx="13975" cy="1624354"/>
          </a:xfrm>
          <a:prstGeom prst="straightConnector1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222BED6-C038-44E8-86DC-434992BAEDAC}"/>
              </a:ext>
            </a:extLst>
          </p:cNvPr>
          <p:cNvGrpSpPr/>
          <p:nvPr/>
        </p:nvGrpSpPr>
        <p:grpSpPr>
          <a:xfrm>
            <a:off x="4619252" y="1741639"/>
            <a:ext cx="3156153" cy="367729"/>
            <a:chOff x="1398474" y="3867916"/>
            <a:chExt cx="1761122" cy="43517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E2B6DB-6D25-447A-82D8-26DCAAB5777D}"/>
                </a:ext>
              </a:extLst>
            </p:cNvPr>
            <p:cNvSpPr/>
            <p:nvPr/>
          </p:nvSpPr>
          <p:spPr>
            <a:xfrm>
              <a:off x="1398474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72FFC4B-0653-4893-9C28-EF73B8A5F72D}"/>
                </a:ext>
              </a:extLst>
            </p:cNvPr>
            <p:cNvSpPr/>
            <p:nvPr/>
          </p:nvSpPr>
          <p:spPr>
            <a:xfrm>
              <a:off x="2000076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C74D645-6AA5-41FE-BF9F-100A167A9A07}"/>
                </a:ext>
              </a:extLst>
            </p:cNvPr>
            <p:cNvSpPr/>
            <p:nvPr/>
          </p:nvSpPr>
          <p:spPr>
            <a:xfrm>
              <a:off x="2601679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75EECE5-BB28-4451-B38C-3457174C8AE5}"/>
              </a:ext>
            </a:extLst>
          </p:cNvPr>
          <p:cNvGrpSpPr/>
          <p:nvPr/>
        </p:nvGrpSpPr>
        <p:grpSpPr>
          <a:xfrm>
            <a:off x="7838276" y="1741639"/>
            <a:ext cx="3156153" cy="367729"/>
            <a:chOff x="1398474" y="3867916"/>
            <a:chExt cx="1761122" cy="43517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CD2DD2E-31DA-4ED0-B7AD-5354FA28E98A}"/>
                </a:ext>
              </a:extLst>
            </p:cNvPr>
            <p:cNvSpPr/>
            <p:nvPr/>
          </p:nvSpPr>
          <p:spPr>
            <a:xfrm>
              <a:off x="1398474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C9E1ED9-14D8-43AE-9983-BFF1D77D6A54}"/>
                </a:ext>
              </a:extLst>
            </p:cNvPr>
            <p:cNvSpPr/>
            <p:nvPr/>
          </p:nvSpPr>
          <p:spPr>
            <a:xfrm>
              <a:off x="2000076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1E7BA69-C68D-4B68-A41D-116DB2249679}"/>
                </a:ext>
              </a:extLst>
            </p:cNvPr>
            <p:cNvSpPr/>
            <p:nvPr/>
          </p:nvSpPr>
          <p:spPr>
            <a:xfrm>
              <a:off x="2601679" y="3867916"/>
              <a:ext cx="557917" cy="435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Apps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77D5B7B-F62C-4F0D-A0D2-0EAE36E0D7EA}"/>
              </a:ext>
            </a:extLst>
          </p:cNvPr>
          <p:cNvGrpSpPr/>
          <p:nvPr/>
        </p:nvGrpSpPr>
        <p:grpSpPr>
          <a:xfrm>
            <a:off x="1406394" y="2562170"/>
            <a:ext cx="9594201" cy="414375"/>
            <a:chOff x="1385776" y="3833100"/>
            <a:chExt cx="6760535" cy="50266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CE54045-C165-4FF3-8740-85461B7C5ADB}"/>
                </a:ext>
              </a:extLst>
            </p:cNvPr>
            <p:cNvSpPr/>
            <p:nvPr/>
          </p:nvSpPr>
          <p:spPr>
            <a:xfrm>
              <a:off x="1385776" y="3838353"/>
              <a:ext cx="2223977" cy="49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UI Layout DSL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B4706B0-B3F2-4D8B-A912-1FF35D7B8A79}"/>
                </a:ext>
              </a:extLst>
            </p:cNvPr>
            <p:cNvSpPr/>
            <p:nvPr/>
          </p:nvSpPr>
          <p:spPr>
            <a:xfrm>
              <a:off x="3654055" y="3833100"/>
              <a:ext cx="2223977" cy="49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Scenegraph</a:t>
              </a:r>
              <a:r>
                <a:rPr lang="en-US" sz="1100" dirty="0"/>
                <a:t> DSL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713567E-B0DA-4A0D-8BEB-45E4F40FF92E}"/>
                </a:ext>
              </a:extLst>
            </p:cNvPr>
            <p:cNvSpPr/>
            <p:nvPr/>
          </p:nvSpPr>
          <p:spPr>
            <a:xfrm>
              <a:off x="5922334" y="3833100"/>
              <a:ext cx="2223977" cy="497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DAG graph DSL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42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集成能力容器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MVVM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223158" y="4425043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94258" cy="495504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Disaggrated </a:t>
            </a:r>
            <a:r>
              <a:rPr lang="zh-CN" altLang="en-US" dirty="0"/>
              <a:t>架构的优势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软件硬件协同设计，优化性能和功耗（</a:t>
            </a:r>
            <a:r>
              <a:rPr lang="en-US" altLang="zh-CN" dirty="0"/>
              <a:t>AWS nitro</a:t>
            </a:r>
            <a:r>
              <a:rPr lang="zh-CN" altLang="en-US" dirty="0"/>
              <a:t>卸载）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更好的供应链管理，拜托</a:t>
            </a:r>
            <a:r>
              <a:rPr lang="en-US" altLang="zh-CN" dirty="0"/>
              <a:t>CPU/OS</a:t>
            </a:r>
            <a:r>
              <a:rPr lang="zh-CN" altLang="en-US" dirty="0"/>
              <a:t>生态控制（手机</a:t>
            </a:r>
            <a:r>
              <a:rPr lang="en-US" altLang="zh-CN" dirty="0" err="1"/>
              <a:t>sensorhub</a:t>
            </a:r>
            <a:r>
              <a:rPr lang="zh-CN" altLang="en-US" dirty="0"/>
              <a:t>，智能手表）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符合能力发展趋势，</a:t>
            </a:r>
            <a:r>
              <a:rPr lang="en-US" altLang="zh-CN" dirty="0"/>
              <a:t>AI</a:t>
            </a:r>
            <a:r>
              <a:rPr lang="zh-CN" altLang="en-US" dirty="0"/>
              <a:t>，多模，图像为代表的异构计算模式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符合后摩尔时代半导体技术的趋势，异构集成，优化技术效能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Capability based OS</a:t>
            </a:r>
            <a:r>
              <a:rPr lang="zh-CN" altLang="en-US" dirty="0"/>
              <a:t>趋势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Rust</a:t>
            </a:r>
            <a:r>
              <a:rPr lang="zh-CN" altLang="en-US" dirty="0"/>
              <a:t>为代表的</a:t>
            </a:r>
            <a:r>
              <a:rPr lang="en-US" altLang="zh-CN" dirty="0"/>
              <a:t>Tock OS</a:t>
            </a:r>
            <a:r>
              <a:rPr lang="zh-CN" altLang="en-US" dirty="0"/>
              <a:t>的</a:t>
            </a:r>
            <a:r>
              <a:rPr lang="en-US" altLang="zh-CN" dirty="0" err="1"/>
              <a:t>capsul</a:t>
            </a:r>
            <a:r>
              <a:rPr lang="zh-CN" altLang="en-US" dirty="0"/>
              <a:t>，</a:t>
            </a:r>
            <a:r>
              <a:rPr lang="en-US" altLang="zh-CN" dirty="0" err="1"/>
              <a:t>theseus</a:t>
            </a:r>
            <a:r>
              <a:rPr lang="en-US" altLang="zh-CN" dirty="0"/>
              <a:t> OS</a:t>
            </a:r>
            <a:r>
              <a:rPr lang="zh-CN" altLang="en-US" dirty="0"/>
              <a:t>的</a:t>
            </a:r>
            <a:r>
              <a:rPr lang="en-US" altLang="zh-CN" dirty="0"/>
              <a:t>cell</a:t>
            </a:r>
            <a:r>
              <a:rPr lang="zh-CN" altLang="en-US" dirty="0"/>
              <a:t>，是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/>
              <a:t>micro kernel</a:t>
            </a:r>
            <a:r>
              <a:rPr lang="zh-CN" altLang="en-US" dirty="0"/>
              <a:t>趋势的延续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WASM+Rust</a:t>
            </a:r>
            <a:r>
              <a:rPr lang="zh-CN" altLang="en-US" dirty="0"/>
              <a:t>是未来能力化</a:t>
            </a:r>
            <a:r>
              <a:rPr lang="en-US" altLang="zh-CN" dirty="0"/>
              <a:t>OS</a:t>
            </a:r>
            <a:r>
              <a:rPr lang="zh-CN" altLang="en-US" dirty="0"/>
              <a:t>的基础技术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灵活的能力访问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可以是</a:t>
            </a:r>
            <a:r>
              <a:rPr lang="en-US" altLang="zh-CN" dirty="0"/>
              <a:t>API</a:t>
            </a:r>
            <a:r>
              <a:rPr lang="zh-CN" altLang="en-US" dirty="0"/>
              <a:t>调用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也可以在能力硬件中动态部署</a:t>
            </a:r>
            <a:r>
              <a:rPr lang="en-US" altLang="zh-CN" dirty="0"/>
              <a:t>WASM</a:t>
            </a:r>
            <a:r>
              <a:rPr lang="zh-CN" altLang="en-US" dirty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95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CPU+OS </a:t>
            </a:r>
            <a:r>
              <a:rPr lang="zh-CN" altLang="en-US" sz="3200" dirty="0"/>
              <a:t>瘦身，可信计算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MVVM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168730" y="3370049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94258" cy="4955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传统</a:t>
            </a:r>
            <a:r>
              <a:rPr lang="en-US" altLang="zh-CN" sz="2400" dirty="0"/>
              <a:t>CPU+OS</a:t>
            </a:r>
            <a:r>
              <a:rPr lang="zh-CN" altLang="en-US" sz="2400" dirty="0"/>
              <a:t>职能转换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提供用户和能力的连接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提供逻辑和数据胶水能力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提供</a:t>
            </a:r>
            <a:r>
              <a:rPr lang="en-US" altLang="zh-CN" sz="2000" dirty="0"/>
              <a:t>Rust</a:t>
            </a:r>
            <a:r>
              <a:rPr lang="zh-CN" altLang="en-US" sz="2000" dirty="0"/>
              <a:t>和</a:t>
            </a:r>
            <a:r>
              <a:rPr lang="en-US" altLang="zh-CN" sz="2000" dirty="0"/>
              <a:t>WASM</a:t>
            </a:r>
            <a:r>
              <a:rPr lang="zh-CN" altLang="en-US" sz="2000" dirty="0"/>
              <a:t>的运行引擎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基于</a:t>
            </a:r>
            <a:r>
              <a:rPr lang="en-US" altLang="zh-CN" sz="2400" dirty="0"/>
              <a:t>Rust</a:t>
            </a:r>
            <a:r>
              <a:rPr lang="zh-CN" altLang="en-US" sz="2400" dirty="0"/>
              <a:t>和</a:t>
            </a:r>
            <a:r>
              <a:rPr lang="en-US" altLang="zh-CN" sz="2400" dirty="0"/>
              <a:t>WASM</a:t>
            </a:r>
            <a:r>
              <a:rPr lang="zh-CN" altLang="en-US" sz="2400" dirty="0"/>
              <a:t>的可信</a:t>
            </a:r>
            <a:r>
              <a:rPr lang="en-US" altLang="zh-CN" sz="2400" dirty="0"/>
              <a:t>OS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能力微内核（</a:t>
            </a:r>
            <a:r>
              <a:rPr lang="en-US" altLang="zh-CN" sz="2000" dirty="0"/>
              <a:t>capsule, cell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可信访问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单地址空间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Ring0 </a:t>
            </a:r>
            <a:r>
              <a:rPr lang="zh-CN" altLang="en-US" sz="2000" dirty="0"/>
              <a:t>空间运行</a:t>
            </a:r>
            <a:r>
              <a:rPr lang="en-US" altLang="zh-CN" sz="20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01859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基于工业标准的能力开放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MVVM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220995" y="2735339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70725" cy="4955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基础能力开放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拉通工业标准能力</a:t>
            </a:r>
            <a:r>
              <a:rPr lang="en-US" altLang="zh-CN" sz="2000" dirty="0"/>
              <a:t>API</a:t>
            </a:r>
            <a:r>
              <a:rPr lang="zh-CN" altLang="en-US" sz="2000" dirty="0"/>
              <a:t>和底层能力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北向提供多语言、多样化的集成模式</a:t>
            </a:r>
            <a:endParaRPr lang="en-US" altLang="zh-CN" sz="2000" dirty="0"/>
          </a:p>
          <a:p>
            <a:r>
              <a:rPr lang="zh-CN" altLang="en-US" sz="2400" dirty="0"/>
              <a:t>桥接</a:t>
            </a:r>
            <a:r>
              <a:rPr lang="en-US" sz="2400" dirty="0"/>
              <a:t>API</a:t>
            </a:r>
          </a:p>
          <a:p>
            <a:pPr lvl="1"/>
            <a:r>
              <a:rPr lang="zh-CN" altLang="en-US" sz="2000" dirty="0"/>
              <a:t>类</a:t>
            </a:r>
            <a:r>
              <a:rPr lang="en-US" altLang="zh-CN" sz="2000" dirty="0"/>
              <a:t>Rest</a:t>
            </a:r>
            <a:r>
              <a:rPr lang="zh-CN" altLang="en-US" sz="2000" dirty="0"/>
              <a:t>的</a:t>
            </a:r>
            <a:r>
              <a:rPr lang="en-US" altLang="zh-CN" sz="2000" dirty="0"/>
              <a:t>RPC</a:t>
            </a:r>
            <a:r>
              <a:rPr lang="zh-CN" altLang="en-US" sz="2000" dirty="0"/>
              <a:t>调用</a:t>
            </a:r>
            <a:endParaRPr lang="en-US" altLang="zh-CN" sz="2000" dirty="0"/>
          </a:p>
          <a:p>
            <a:r>
              <a:rPr lang="en-US" sz="2400" dirty="0"/>
              <a:t>WASM embedding</a:t>
            </a:r>
          </a:p>
          <a:p>
            <a:pPr lvl="1"/>
            <a:r>
              <a:rPr lang="zh-CN" altLang="en-US" sz="2000" dirty="0"/>
              <a:t>归一化语言的优化</a:t>
            </a:r>
            <a:endParaRPr lang="en-US" altLang="zh-CN" sz="2000" dirty="0"/>
          </a:p>
          <a:p>
            <a:pPr lvl="1"/>
            <a:r>
              <a:rPr lang="zh-CN" altLang="en-US" sz="2000" dirty="0"/>
              <a:t>无数据串行化代价</a:t>
            </a:r>
            <a:endParaRPr lang="en-US" altLang="zh-CN" sz="2000" dirty="0"/>
          </a:p>
          <a:p>
            <a:pPr lvl="1"/>
            <a:r>
              <a:rPr lang="zh-CN" altLang="en-US" sz="2000" dirty="0"/>
              <a:t>无数据类型转换代价</a:t>
            </a:r>
            <a:endParaRPr lang="en-US" sz="2000" dirty="0"/>
          </a:p>
          <a:p>
            <a:pPr lvl="1"/>
            <a:r>
              <a:rPr lang="zh-CN" altLang="en-US" sz="2000" dirty="0"/>
              <a:t>用户代码和能力函数通过共享内存集成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8741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82E9-7636-4FEC-B48F-83EEE78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基于基础能力的应用框架</a:t>
            </a:r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E14DF-D9AF-4E07-8341-AE11965C749A}"/>
              </a:ext>
            </a:extLst>
          </p:cNvPr>
          <p:cNvGrpSpPr/>
          <p:nvPr/>
        </p:nvGrpSpPr>
        <p:grpSpPr>
          <a:xfrm>
            <a:off x="492580" y="1904996"/>
            <a:ext cx="5293178" cy="3581403"/>
            <a:chOff x="1643744" y="1807025"/>
            <a:chExt cx="8496299" cy="47244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33ABED-56BA-4FA6-86FF-A833E315CD73}"/>
                </a:ext>
              </a:extLst>
            </p:cNvPr>
            <p:cNvGrpSpPr/>
            <p:nvPr/>
          </p:nvGrpSpPr>
          <p:grpSpPr>
            <a:xfrm>
              <a:off x="1652194" y="2197943"/>
              <a:ext cx="8463716" cy="403678"/>
              <a:chOff x="1385776" y="3833100"/>
              <a:chExt cx="6760535" cy="50266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2E4191C-2B57-46F8-9FC5-0C2A98A6739D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 Framework – MVVM 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F4805C-24C4-4415-B267-A30EB150312A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Game Framework – ECS, Behavior Tree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CB7AEA-0786-484D-927B-3CEF6D82771B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XR Framework – Behavior Tree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961D83-1451-422E-B8AF-BCF8A59B4911}"/>
                </a:ext>
              </a:extLst>
            </p:cNvPr>
            <p:cNvGrpSpPr/>
            <p:nvPr/>
          </p:nvGrpSpPr>
          <p:grpSpPr>
            <a:xfrm>
              <a:off x="1652194" y="1807025"/>
              <a:ext cx="2784263" cy="358237"/>
              <a:chOff x="1398474" y="3867916"/>
              <a:chExt cx="1761122" cy="4351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D8DC4-1A91-4481-B48D-9F339FEF7F4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70F7361-FAD6-4B03-A8B1-4AE1B4E67B9E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E331110-F27B-4FA4-85FD-CF8E80E6C82E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2EA3C-9608-4069-86F9-91873362615F}"/>
                </a:ext>
              </a:extLst>
            </p:cNvPr>
            <p:cNvSpPr/>
            <p:nvPr/>
          </p:nvSpPr>
          <p:spPr>
            <a:xfrm>
              <a:off x="1652192" y="3033144"/>
              <a:ext cx="8456973" cy="39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Unified  Polyglot API/Function Embedding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36E425-270D-461F-AACF-F9E4E64CDF92}"/>
                </a:ext>
              </a:extLst>
            </p:cNvPr>
            <p:cNvGrpSpPr/>
            <p:nvPr/>
          </p:nvGrpSpPr>
          <p:grpSpPr>
            <a:xfrm>
              <a:off x="1657624" y="5399093"/>
              <a:ext cx="4696523" cy="360205"/>
              <a:chOff x="1376915" y="4359592"/>
              <a:chExt cx="4708368" cy="83733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EE60661-63D0-4C07-9A3D-26863E260034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5EBA978-B09F-4DF0-842F-3BBE6285AAC2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UI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118B23B-AF95-4099-B284-FABBB63DE554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AI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4ED99AE-31DA-4D4B-90DC-F34F16AA9CD4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17EF61EA-FC0D-495B-AC4E-EC2B5E5936FF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Networking</a:t>
                  </a:r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856757-CE91-477E-B4C1-87A594ABC2B3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7963CF-AAFE-475A-9FDB-024A6A301789}"/>
                </a:ext>
              </a:extLst>
            </p:cNvPr>
            <p:cNvSpPr/>
            <p:nvPr/>
          </p:nvSpPr>
          <p:spPr>
            <a:xfrm>
              <a:off x="6394461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A/V Media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044C6-555B-430C-89EC-1819E0D1A9E6}"/>
                </a:ext>
              </a:extLst>
            </p:cNvPr>
            <p:cNvSpPr/>
            <p:nvPr/>
          </p:nvSpPr>
          <p:spPr>
            <a:xfrm>
              <a:off x="7347326" y="540510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Storage/DB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B0A411-1372-4B19-A4FE-572B7DE32595}"/>
                </a:ext>
              </a:extLst>
            </p:cNvPr>
            <p:cNvGrpSpPr/>
            <p:nvPr/>
          </p:nvGrpSpPr>
          <p:grpSpPr>
            <a:xfrm>
              <a:off x="1657403" y="3462433"/>
              <a:ext cx="4696523" cy="360205"/>
              <a:chOff x="1376915" y="4359592"/>
              <a:chExt cx="4708368" cy="8373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992628A-B61F-42DC-975A-F66890E0DACA}"/>
                  </a:ext>
                </a:extLst>
              </p:cNvPr>
              <p:cNvGrpSpPr/>
              <p:nvPr/>
            </p:nvGrpSpPr>
            <p:grpSpPr>
              <a:xfrm>
                <a:off x="1376915" y="4366021"/>
                <a:ext cx="3758611" cy="830908"/>
                <a:chOff x="606055" y="3666846"/>
                <a:chExt cx="5603359" cy="113532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418B4CD6-0CED-42DA-8941-128EC12057A8}"/>
                    </a:ext>
                  </a:extLst>
                </p:cNvPr>
                <p:cNvSpPr/>
                <p:nvPr/>
              </p:nvSpPr>
              <p:spPr>
                <a:xfrm>
                  <a:off x="4853764" y="3668233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Metal</a:t>
                  </a:r>
                </a:p>
                <a:p>
                  <a:pPr algn="ctr"/>
                  <a:r>
                    <a:rPr lang="en-US" sz="600" dirty="0"/>
                    <a:t>Cupertino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7EFCF77-1891-4AB7-BC2C-4E7F8E48F8FF}"/>
                    </a:ext>
                  </a:extLst>
                </p:cNvPr>
                <p:cNvSpPr/>
                <p:nvPr/>
              </p:nvSpPr>
              <p:spPr>
                <a:xfrm>
                  <a:off x="3437861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CoreML</a:t>
                  </a:r>
                  <a:endParaRPr lang="en-US" sz="600" dirty="0"/>
                </a:p>
                <a:p>
                  <a:pPr algn="ctr"/>
                  <a:r>
                    <a:rPr lang="en-US" sz="600" dirty="0"/>
                    <a:t>WASM NN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098C6A6-0793-45C7-976D-F9BF41E41A8C}"/>
                    </a:ext>
                  </a:extLst>
                </p:cNvPr>
                <p:cNvSpPr/>
                <p:nvPr/>
              </p:nvSpPr>
              <p:spPr>
                <a:xfrm>
                  <a:off x="2021958" y="3667058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Physics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7638271-6F86-4354-9E50-E807330FAC14}"/>
                    </a:ext>
                  </a:extLst>
                </p:cNvPr>
                <p:cNvSpPr/>
                <p:nvPr/>
              </p:nvSpPr>
              <p:spPr>
                <a:xfrm>
                  <a:off x="606055" y="3666846"/>
                  <a:ext cx="1355650" cy="113393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Pub/Sub</a:t>
                  </a:r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FAAF9D-6A6C-4F4C-BCAB-A149869D9B51}"/>
                  </a:ext>
                </a:extLst>
              </p:cNvPr>
              <p:cNvSpPr/>
              <p:nvPr/>
            </p:nvSpPr>
            <p:spPr>
              <a:xfrm>
                <a:off x="5175943" y="4359592"/>
                <a:ext cx="909340" cy="82989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Connectivity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D488D5-DF56-403B-9D38-850BF63D340D}"/>
                </a:ext>
              </a:extLst>
            </p:cNvPr>
            <p:cNvSpPr/>
            <p:nvPr/>
          </p:nvSpPr>
          <p:spPr>
            <a:xfrm>
              <a:off x="6394240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OpenMedia</a:t>
              </a:r>
              <a:endParaRPr lang="en-US" sz="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AC5F0-15BE-495E-B251-1504B19A1E2B}"/>
                </a:ext>
              </a:extLst>
            </p:cNvPr>
            <p:cNvSpPr/>
            <p:nvPr/>
          </p:nvSpPr>
          <p:spPr>
            <a:xfrm>
              <a:off x="7347105" y="3468446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K/V store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845B1-BA4C-4063-B955-4384A48BAA5B}"/>
                </a:ext>
              </a:extLst>
            </p:cNvPr>
            <p:cNvSpPr/>
            <p:nvPr/>
          </p:nvSpPr>
          <p:spPr>
            <a:xfrm>
              <a:off x="828799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Controller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28D9-EAB3-4828-985B-97DCB68D07F9}"/>
                </a:ext>
              </a:extLst>
            </p:cNvPr>
            <p:cNvSpPr/>
            <p:nvPr/>
          </p:nvSpPr>
          <p:spPr>
            <a:xfrm>
              <a:off x="8287991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OpenXR</a:t>
              </a:r>
              <a:endParaRPr lang="en-US" sz="6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6B2471-07C5-4C58-BB18-54E5CB21CC9D}"/>
                </a:ext>
              </a:extLst>
            </p:cNvPr>
            <p:cNvSpPr/>
            <p:nvPr/>
          </p:nvSpPr>
          <p:spPr>
            <a:xfrm>
              <a:off x="9229641" y="539909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A3530D-5162-4AE3-A296-FBDDDF36DC0E}"/>
                </a:ext>
              </a:extLst>
            </p:cNvPr>
            <p:cNvSpPr/>
            <p:nvPr/>
          </p:nvSpPr>
          <p:spPr>
            <a:xfrm>
              <a:off x="9229639" y="3462433"/>
              <a:ext cx="907053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OpenID?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B1944B-7739-4E2C-8B07-ED29F0A19917}"/>
                </a:ext>
              </a:extLst>
            </p:cNvPr>
            <p:cNvGrpSpPr/>
            <p:nvPr/>
          </p:nvGrpSpPr>
          <p:grpSpPr>
            <a:xfrm>
              <a:off x="1646522" y="5776423"/>
              <a:ext cx="8479290" cy="363016"/>
              <a:chOff x="905884" y="4853578"/>
              <a:chExt cx="7123693" cy="37696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19BE80B-35E7-409B-A90A-0E5A060108AD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48FDB45-EA86-4ABA-A1C9-CE37960EA36B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1564BCE-3357-4B99-9872-52F1D2F669D7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66243A7-B5D7-4ABF-B1A4-0159F8B24287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508A93B-8F18-44FE-8B6E-4868AF928537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790CD2D-9047-415F-949C-416A0F086CE6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00" dirty="0"/>
                      <a:t>WASM</a:t>
                    </a:r>
                  </a:p>
                  <a:p>
                    <a:pPr algn="ctr"/>
                    <a:r>
                      <a:rPr lang="en-US" sz="600" dirty="0"/>
                      <a:t>OS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0253F58-500A-4799-9FE4-4F1872854E0B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00" dirty="0"/>
                    <a:t>WASM</a:t>
                  </a:r>
                </a:p>
                <a:p>
                  <a:pPr algn="ctr"/>
                  <a:r>
                    <a:rPr lang="en-US" sz="600" dirty="0"/>
                    <a:t>OS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BA8100-D6FE-448C-B1BE-DD780FD0EDDC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95D1265-0D4C-4EB3-91D4-12B2A0820F03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BEB8450-4791-48E0-89B3-5918B962C483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050A05-57DE-4788-A26E-CEAC47390FA2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WASM</a:t>
                </a:r>
              </a:p>
              <a:p>
                <a:pPr algn="ctr"/>
                <a:r>
                  <a:rPr lang="en-US" sz="600" dirty="0"/>
                  <a:t>OS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DCAA8-03EC-4559-A1E8-626A380614C9}"/>
                </a:ext>
              </a:extLst>
            </p:cNvPr>
            <p:cNvSpPr/>
            <p:nvPr/>
          </p:nvSpPr>
          <p:spPr>
            <a:xfrm>
              <a:off x="1652192" y="5013862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NextGen Bus + </a:t>
              </a:r>
              <a:r>
                <a:rPr lang="en-US" altLang="zh-CN" sz="600" dirty="0" err="1"/>
                <a:t>Chiplet</a:t>
              </a:r>
              <a:r>
                <a:rPr lang="en-US" altLang="zh-CN" sz="600" dirty="0"/>
                <a:t> + Advanced packaging</a:t>
              </a:r>
              <a:endParaRPr lang="en-US" sz="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935DD9-1C71-4CF2-B3F7-6D19F98F66E2}"/>
                </a:ext>
              </a:extLst>
            </p:cNvPr>
            <p:cNvSpPr/>
            <p:nvPr/>
          </p:nvSpPr>
          <p:spPr>
            <a:xfrm>
              <a:off x="1660753" y="4624881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CPU</a:t>
              </a:r>
              <a:endParaRPr lang="en-US" sz="6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AC89A8-EB5F-46A0-BEA2-71D6824D099C}"/>
                </a:ext>
              </a:extLst>
            </p:cNvPr>
            <p:cNvGrpSpPr/>
            <p:nvPr/>
          </p:nvGrpSpPr>
          <p:grpSpPr>
            <a:xfrm>
              <a:off x="1643744" y="6168412"/>
              <a:ext cx="8479290" cy="363016"/>
              <a:chOff x="905884" y="4853578"/>
              <a:chExt cx="7123693" cy="3769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2024A7-1C99-4A15-A00C-CB5FB74FD878}"/>
                  </a:ext>
                </a:extLst>
              </p:cNvPr>
              <p:cNvGrpSpPr/>
              <p:nvPr/>
            </p:nvGrpSpPr>
            <p:grpSpPr>
              <a:xfrm>
                <a:off x="905884" y="4853578"/>
                <a:ext cx="3945683" cy="374041"/>
                <a:chOff x="1376915" y="4359592"/>
                <a:chExt cx="4708368" cy="83733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A3D98B4-1FC1-4561-AD83-498DFA908AB8}"/>
                    </a:ext>
                  </a:extLst>
                </p:cNvPr>
                <p:cNvGrpSpPr/>
                <p:nvPr/>
              </p:nvGrpSpPr>
              <p:grpSpPr>
                <a:xfrm>
                  <a:off x="1376915" y="4366021"/>
                  <a:ext cx="3758611" cy="830908"/>
                  <a:chOff x="606055" y="3666846"/>
                  <a:chExt cx="5603359" cy="1135322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8FF38B5C-24DF-4C0B-85EC-1D578119C45B}"/>
                      </a:ext>
                    </a:extLst>
                  </p:cNvPr>
                  <p:cNvSpPr/>
                  <p:nvPr/>
                </p:nvSpPr>
                <p:spPr>
                  <a:xfrm>
                    <a:off x="4853764" y="3668233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GPU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65D826B-7860-4464-B643-2EB11D9DBB66}"/>
                      </a:ext>
                    </a:extLst>
                  </p:cNvPr>
                  <p:cNvSpPr/>
                  <p:nvPr/>
                </p:nvSpPr>
                <p:spPr>
                  <a:xfrm>
                    <a:off x="3437861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NPU</a:t>
                    </a: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10F076F-5F1D-4872-96E8-47AA439F81C3}"/>
                      </a:ext>
                    </a:extLst>
                  </p:cNvPr>
                  <p:cNvSpPr/>
                  <p:nvPr/>
                </p:nvSpPr>
                <p:spPr>
                  <a:xfrm>
                    <a:off x="2021958" y="3667058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PPU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264C59-334B-4D0E-9565-8E32C96CE9DD}"/>
                      </a:ext>
                    </a:extLst>
                  </p:cNvPr>
                  <p:cNvSpPr/>
                  <p:nvPr/>
                </p:nvSpPr>
                <p:spPr>
                  <a:xfrm>
                    <a:off x="606055" y="3666846"/>
                    <a:ext cx="1355650" cy="113393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/>
                      <a:t>Ethernet</a:t>
                    </a:r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CBAB0DF-8774-4883-89A8-3841A575ACB7}"/>
                    </a:ext>
                  </a:extLst>
                </p:cNvPr>
                <p:cNvSpPr/>
                <p:nvPr/>
              </p:nvSpPr>
              <p:spPr>
                <a:xfrm>
                  <a:off x="5175943" y="4359592"/>
                  <a:ext cx="909340" cy="8298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err="1"/>
                    <a:t>SensorHub</a:t>
                  </a:r>
                  <a:endParaRPr lang="en-US" sz="600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088B22A-8A3B-4AC5-A843-EC73B53826B8}"/>
                  </a:ext>
                </a:extLst>
              </p:cNvPr>
              <p:cNvSpPr/>
              <p:nvPr/>
            </p:nvSpPr>
            <p:spPr>
              <a:xfrm>
                <a:off x="4885436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MPU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65671BF-AB44-4AD7-8924-4893BFFAE6D5}"/>
                  </a:ext>
                </a:extLst>
              </p:cNvPr>
              <p:cNvSpPr/>
              <p:nvPr/>
            </p:nvSpPr>
            <p:spPr>
              <a:xfrm>
                <a:off x="5685965" y="4859822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PIM/FLASH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377C8D-FD7C-4BE8-B336-ED7717245154}"/>
                  </a:ext>
                </a:extLst>
              </p:cNvPr>
              <p:cNvSpPr/>
              <p:nvPr/>
            </p:nvSpPr>
            <p:spPr>
              <a:xfrm>
                <a:off x="6476430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err="1"/>
                  <a:t>SensorHub</a:t>
                </a:r>
                <a:r>
                  <a:rPr lang="en-US" sz="600" dirty="0"/>
                  <a:t>/GPU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4EEDA2A-28AB-48F6-9F57-9BECFE2628AC}"/>
                  </a:ext>
                </a:extLst>
              </p:cNvPr>
              <p:cNvSpPr/>
              <p:nvPr/>
            </p:nvSpPr>
            <p:spPr>
              <a:xfrm>
                <a:off x="7267536" y="4853578"/>
                <a:ext cx="762041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</a:t>
                </a:r>
                <a:r>
                  <a:rPr lang="en-US" altLang="zh-CN" sz="600" dirty="0"/>
                  <a:t>PU</a:t>
                </a:r>
                <a:endParaRPr lang="en-US" sz="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23E90B-1612-4199-87CB-7999C61E3B61}"/>
                </a:ext>
              </a:extLst>
            </p:cNvPr>
            <p:cNvSpPr/>
            <p:nvPr/>
          </p:nvSpPr>
          <p:spPr>
            <a:xfrm>
              <a:off x="1660753" y="4239790"/>
              <a:ext cx="8479290" cy="357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OS</a:t>
              </a:r>
              <a:endParaRPr lang="en-US" sz="6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EB7CC-B52B-4B33-82EC-196A14885DB6}"/>
                </a:ext>
              </a:extLst>
            </p:cNvPr>
            <p:cNvGrpSpPr/>
            <p:nvPr/>
          </p:nvGrpSpPr>
          <p:grpSpPr>
            <a:xfrm>
              <a:off x="1660754" y="3847301"/>
              <a:ext cx="8475938" cy="361590"/>
              <a:chOff x="922604" y="4289422"/>
              <a:chExt cx="8381117" cy="3754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B715662-F5E2-44A1-8725-35FEB6348007}"/>
                  </a:ext>
                </a:extLst>
              </p:cNvPr>
              <p:cNvSpPr/>
              <p:nvPr/>
            </p:nvSpPr>
            <p:spPr>
              <a:xfrm>
                <a:off x="922604" y="4294185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/>
                  <a:t>Lang VM (Rust preferred)</a:t>
                </a:r>
                <a:endParaRPr lang="en-US" sz="6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126120-367B-4AD7-BF59-BE32EFBCE411}"/>
                  </a:ext>
                </a:extLst>
              </p:cNvPr>
              <p:cNvSpPr/>
              <p:nvPr/>
            </p:nvSpPr>
            <p:spPr>
              <a:xfrm>
                <a:off x="5130449" y="4289422"/>
                <a:ext cx="4173272" cy="3707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WASM Engine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564890-225E-400F-9DD7-B020C09E6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8823" y="38099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0E3533-7EC2-4BF2-8596-9386A9B1080E}"/>
                </a:ext>
              </a:extLst>
            </p:cNvPr>
            <p:cNvCxnSpPr/>
            <p:nvPr/>
          </p:nvCxnSpPr>
          <p:spPr>
            <a:xfrm flipH="1" flipV="1">
              <a:off x="3052132" y="3808623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4542E6-EB06-4820-8DF9-70C46F6613E7}"/>
                </a:ext>
              </a:extLst>
            </p:cNvPr>
            <p:cNvCxnSpPr/>
            <p:nvPr/>
          </p:nvCxnSpPr>
          <p:spPr>
            <a:xfrm flipH="1" flipV="1">
              <a:off x="401505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6BB6C9-6A9F-472E-870E-9CE2025265BD}"/>
                </a:ext>
              </a:extLst>
            </p:cNvPr>
            <p:cNvCxnSpPr/>
            <p:nvPr/>
          </p:nvCxnSpPr>
          <p:spPr>
            <a:xfrm flipH="1" flipV="1">
              <a:off x="4978967" y="381328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1B5872-208A-47A3-8794-E71D469F79D2}"/>
                </a:ext>
              </a:extLst>
            </p:cNvPr>
            <p:cNvCxnSpPr/>
            <p:nvPr/>
          </p:nvCxnSpPr>
          <p:spPr>
            <a:xfrm flipH="1" flipV="1">
              <a:off x="5879508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CB9439-4ED2-4E05-A18C-78DBC95CB0CB}"/>
                </a:ext>
              </a:extLst>
            </p:cNvPr>
            <p:cNvCxnSpPr/>
            <p:nvPr/>
          </p:nvCxnSpPr>
          <p:spPr>
            <a:xfrm flipH="1" flipV="1">
              <a:off x="6816057" y="380519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6E329A-1DD5-41EA-A333-42F83ADB1AED}"/>
                </a:ext>
              </a:extLst>
            </p:cNvPr>
            <p:cNvCxnSpPr/>
            <p:nvPr/>
          </p:nvCxnSpPr>
          <p:spPr>
            <a:xfrm flipH="1" flipV="1">
              <a:off x="7784370" y="3812520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CD61DE-D097-4F84-9E70-534AE6FF697D}"/>
                </a:ext>
              </a:extLst>
            </p:cNvPr>
            <p:cNvCxnSpPr/>
            <p:nvPr/>
          </p:nvCxnSpPr>
          <p:spPr>
            <a:xfrm flipH="1" flipV="1">
              <a:off x="8747582" y="3819436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883D8A-3069-47C2-86F8-48A5C572C784}"/>
                </a:ext>
              </a:extLst>
            </p:cNvPr>
            <p:cNvCxnSpPr/>
            <p:nvPr/>
          </p:nvCxnSpPr>
          <p:spPr>
            <a:xfrm flipH="1" flipV="1">
              <a:off x="9669507" y="3803972"/>
              <a:ext cx="12328" cy="1582423"/>
            </a:xfrm>
            <a:prstGeom prst="straightConnector1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5CE42A-981B-4FC5-A21D-FADE2ACB2394}"/>
                </a:ext>
              </a:extLst>
            </p:cNvPr>
            <p:cNvGrpSpPr/>
            <p:nvPr/>
          </p:nvGrpSpPr>
          <p:grpSpPr>
            <a:xfrm>
              <a:off x="4491920" y="1812257"/>
              <a:ext cx="2784263" cy="358237"/>
              <a:chOff x="1398474" y="3867916"/>
              <a:chExt cx="1761122" cy="43517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A5DF6F-ABF4-46D4-AFEE-674878C7AA91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2B0E01-EAA9-4B9C-BFF9-424FE32965C2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A5EDA1-B271-4B88-A0BB-6E49C8D74BD5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B1E85F0-F0D8-434D-A833-92516A72677B}"/>
                </a:ext>
              </a:extLst>
            </p:cNvPr>
            <p:cNvGrpSpPr/>
            <p:nvPr/>
          </p:nvGrpSpPr>
          <p:grpSpPr>
            <a:xfrm>
              <a:off x="7331646" y="1812257"/>
              <a:ext cx="2784263" cy="358237"/>
              <a:chOff x="1398474" y="3867916"/>
              <a:chExt cx="1761122" cy="43517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80E2FD-B5BB-4D97-923A-2048222873CE}"/>
                  </a:ext>
                </a:extLst>
              </p:cNvPr>
              <p:cNvSpPr/>
              <p:nvPr/>
            </p:nvSpPr>
            <p:spPr>
              <a:xfrm>
                <a:off x="1398474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6F88096-3B87-4D6B-B818-A67A8B3FCDE7}"/>
                  </a:ext>
                </a:extLst>
              </p:cNvPr>
              <p:cNvSpPr/>
              <p:nvPr/>
            </p:nvSpPr>
            <p:spPr>
              <a:xfrm>
                <a:off x="2000076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E60310-7895-4013-9504-9AB893F7B73A}"/>
                  </a:ext>
                </a:extLst>
              </p:cNvPr>
              <p:cNvSpPr/>
              <p:nvPr/>
            </p:nvSpPr>
            <p:spPr>
              <a:xfrm>
                <a:off x="2601679" y="3867916"/>
                <a:ext cx="557917" cy="4351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Apps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7DF8DB-2BB4-4B51-9833-C9A7A8D8F248}"/>
                </a:ext>
              </a:extLst>
            </p:cNvPr>
            <p:cNvGrpSpPr/>
            <p:nvPr/>
          </p:nvGrpSpPr>
          <p:grpSpPr>
            <a:xfrm>
              <a:off x="1657633" y="2611607"/>
              <a:ext cx="8463716" cy="403678"/>
              <a:chOff x="1385776" y="3833100"/>
              <a:chExt cx="6760535" cy="50266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6BA8C1-13B9-448F-B19E-5C19AA9FA885}"/>
                  </a:ext>
                </a:extLst>
              </p:cNvPr>
              <p:cNvSpPr/>
              <p:nvPr/>
            </p:nvSpPr>
            <p:spPr>
              <a:xfrm>
                <a:off x="1385776" y="3838353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UI Layout DSL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F72BC9-7979-4A66-B11E-423796FB4437}"/>
                  </a:ext>
                </a:extLst>
              </p:cNvPr>
              <p:cNvSpPr/>
              <p:nvPr/>
            </p:nvSpPr>
            <p:spPr>
              <a:xfrm>
                <a:off x="3654055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Scenegraph</a:t>
                </a:r>
                <a:r>
                  <a:rPr lang="en-US" sz="1000" dirty="0"/>
                  <a:t> DSL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1DF534-CAB2-41CA-8C8A-EF9935AD82C4}"/>
                  </a:ext>
                </a:extLst>
              </p:cNvPr>
              <p:cNvSpPr/>
              <p:nvPr/>
            </p:nvSpPr>
            <p:spPr>
              <a:xfrm>
                <a:off x="5922334" y="3833100"/>
                <a:ext cx="2223977" cy="4974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DAG graph DSL</a:t>
                </a:r>
              </a:p>
            </p:txBody>
          </p:sp>
        </p:grpSp>
      </p:grp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7AE19AD-9832-4C5C-B57C-3BDF1101C697}"/>
              </a:ext>
            </a:extLst>
          </p:cNvPr>
          <p:cNvSpPr/>
          <p:nvPr/>
        </p:nvSpPr>
        <p:spPr>
          <a:xfrm>
            <a:off x="253272" y="1987578"/>
            <a:ext cx="5802086" cy="11988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982BA66-DF14-4195-8D68-2B1C5DEC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866" y="1690688"/>
            <a:ext cx="5070725" cy="4955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基于基础能力支持不同应用场景，或者共存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应用框架提供设计模式和用户应用开发环境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应用开发环境需要用户</a:t>
            </a:r>
            <a:r>
              <a:rPr lang="en-US" altLang="zh-CN" sz="2000" dirty="0"/>
              <a:t>DSL</a:t>
            </a:r>
            <a:r>
              <a:rPr lang="zh-CN" altLang="en-US" sz="2000" dirty="0"/>
              <a:t>编程语言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前端框架微服务化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用户代码对基础能力做</a:t>
            </a:r>
            <a:r>
              <a:rPr lang="en-US" altLang="zh-CN" sz="2000" dirty="0"/>
              <a:t>orchestration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能力基于</a:t>
            </a:r>
            <a:r>
              <a:rPr lang="en-US" altLang="zh-CN" sz="2000" dirty="0"/>
              <a:t>WASM</a:t>
            </a:r>
            <a:r>
              <a:rPr lang="zh-CN" altLang="en-US" sz="2000" dirty="0"/>
              <a:t>封装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87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4CB5-CEC2-4F53-9694-03EDBDA0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zh-CN" altLang="en-US" dirty="0"/>
              <a:t>战略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6336-4B78-4BAA-B03B-747CE3395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5624"/>
            <a:ext cx="6025775" cy="4803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/>
              <a:t>通过跨平台的</a:t>
            </a:r>
            <a:r>
              <a:rPr lang="en-US" altLang="zh-CN" sz="1800" dirty="0" err="1"/>
              <a:t>UIKit</a:t>
            </a:r>
            <a:r>
              <a:rPr lang="en-US" altLang="zh-CN" sz="1800" dirty="0"/>
              <a:t> </a:t>
            </a:r>
            <a:r>
              <a:rPr lang="zh-CN" altLang="en-US" sz="1800" dirty="0"/>
              <a:t>获取开发者，可以寄生在既有平台，也可以和</a:t>
            </a:r>
            <a:r>
              <a:rPr lang="en-US" altLang="zh-CN" sz="1800" dirty="0" err="1"/>
              <a:t>Fuschia</a:t>
            </a:r>
            <a:r>
              <a:rPr lang="zh-CN" altLang="en-US" sz="1800" dirty="0"/>
              <a:t>会师构成完整平台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一套代码，跨平台部署</a:t>
            </a:r>
            <a:endParaRPr lang="en-US" altLang="zh-CN" sz="1600" dirty="0"/>
          </a:p>
          <a:p>
            <a:pPr lvl="2">
              <a:lnSpc>
                <a:spcPct val="110000"/>
              </a:lnSpc>
            </a:pPr>
            <a:r>
              <a:rPr lang="en-US" altLang="zh-CN" sz="1400" dirty="0"/>
              <a:t>iOS, Android, Web, </a:t>
            </a:r>
            <a:r>
              <a:rPr lang="en-US" altLang="zh-CN" sz="1400" dirty="0" err="1"/>
              <a:t>Fuschia</a:t>
            </a:r>
            <a:endParaRPr lang="en-US" altLang="zh-CN" sz="1400" dirty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原生</a:t>
            </a:r>
            <a:r>
              <a:rPr lang="en-US" altLang="zh-CN" sz="1600" dirty="0"/>
              <a:t>App</a:t>
            </a:r>
            <a:r>
              <a:rPr lang="zh-CN" altLang="en-US" sz="1600" dirty="0"/>
              <a:t>性能</a:t>
            </a:r>
            <a:endParaRPr lang="en-US" altLang="zh-CN" sz="1600" dirty="0"/>
          </a:p>
          <a:p>
            <a:pPr lvl="2">
              <a:lnSpc>
                <a:spcPct val="110000"/>
              </a:lnSpc>
            </a:pPr>
            <a:r>
              <a:rPr lang="en-US" altLang="zh-CN" sz="1400" dirty="0" err="1"/>
              <a:t>Skia</a:t>
            </a:r>
            <a:r>
              <a:rPr lang="zh-CN" altLang="en-US" sz="1400" dirty="0"/>
              <a:t>图形引擎和自绘原生支持</a:t>
            </a:r>
            <a:r>
              <a:rPr lang="en-US" altLang="zh-CN" sz="1400" dirty="0"/>
              <a:t>iOS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Andriod</a:t>
            </a:r>
            <a:r>
              <a:rPr lang="zh-CN" altLang="en-US" sz="1400" dirty="0"/>
              <a:t>的组件库，消除了底层使用</a:t>
            </a:r>
            <a:r>
              <a:rPr lang="en-US" altLang="zh-CN" sz="1400" dirty="0" err="1"/>
              <a:t>webview</a:t>
            </a:r>
            <a:r>
              <a:rPr lang="zh-CN" altLang="en-US" sz="1400" dirty="0"/>
              <a:t>等异构引擎的开销</a:t>
            </a:r>
            <a:endParaRPr lang="en-US" altLang="zh-CN" sz="1400" dirty="0"/>
          </a:p>
          <a:p>
            <a:pPr lvl="2">
              <a:lnSpc>
                <a:spcPct val="110000"/>
              </a:lnSpc>
            </a:pPr>
            <a:r>
              <a:rPr lang="en-US" altLang="zh-CN" sz="1400" dirty="0"/>
              <a:t>DART</a:t>
            </a:r>
            <a:r>
              <a:rPr lang="zh-CN" altLang="en-US" sz="1400" dirty="0"/>
              <a:t>用于引擎和用户侧语言，相比其他</a:t>
            </a:r>
            <a:r>
              <a:rPr lang="en-US" altLang="zh-CN" sz="1400" dirty="0"/>
              <a:t>hybrid</a:t>
            </a:r>
            <a:r>
              <a:rPr lang="zh-CN" altLang="en-US" sz="1400" dirty="0"/>
              <a:t>框架，降低数据</a:t>
            </a:r>
            <a:r>
              <a:rPr lang="en-US" altLang="zh-CN" sz="1400" dirty="0"/>
              <a:t>bridge</a:t>
            </a:r>
            <a:r>
              <a:rPr lang="zh-CN" altLang="en-US" sz="1400" dirty="0"/>
              <a:t>带来的开销</a:t>
            </a:r>
            <a:endParaRPr lang="en-US" altLang="zh-CN" sz="1400" dirty="0"/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DART</a:t>
            </a:r>
            <a:r>
              <a:rPr lang="zh-CN" altLang="en-US" sz="1600" dirty="0"/>
              <a:t>语言和平台适配层实现和底层平台的高性能集成</a:t>
            </a:r>
            <a:endParaRPr lang="en-US" altLang="zh-CN" sz="1600" dirty="0"/>
          </a:p>
          <a:p>
            <a:pPr lvl="2">
              <a:lnSpc>
                <a:spcPct val="110000"/>
              </a:lnSpc>
            </a:pPr>
            <a:r>
              <a:rPr lang="en-US" altLang="zh-CN" sz="1400" dirty="0"/>
              <a:t>DART</a:t>
            </a:r>
            <a:r>
              <a:rPr lang="zh-CN" altLang="en-US" sz="1400" dirty="0"/>
              <a:t>应用和平台适配层编译为支持</a:t>
            </a:r>
            <a:r>
              <a:rPr lang="en-US" altLang="zh-CN" sz="1400" dirty="0"/>
              <a:t>iOS</a:t>
            </a:r>
            <a:r>
              <a:rPr lang="zh-CN" altLang="en-US" sz="1400" dirty="0"/>
              <a:t>和</a:t>
            </a:r>
            <a:r>
              <a:rPr lang="en-US" altLang="zh-CN" sz="1400" dirty="0"/>
              <a:t>Android</a:t>
            </a:r>
            <a:r>
              <a:rPr lang="zh-CN" altLang="en-US" sz="1400" dirty="0"/>
              <a:t>的</a:t>
            </a:r>
            <a:r>
              <a:rPr lang="en-US" altLang="zh-CN" sz="1400" dirty="0"/>
              <a:t>C/C++ ABI</a:t>
            </a:r>
            <a:r>
              <a:rPr lang="zh-CN" altLang="en-US" sz="1400" dirty="0"/>
              <a:t>，</a:t>
            </a:r>
            <a:r>
              <a:rPr lang="en-US" altLang="zh-CN" sz="1400" dirty="0"/>
              <a:t>Flutter</a:t>
            </a:r>
            <a:r>
              <a:rPr lang="zh-CN" altLang="en-US" sz="1400" dirty="0"/>
              <a:t>作为</a:t>
            </a:r>
            <a:r>
              <a:rPr lang="en-US" altLang="zh-CN" sz="1400" dirty="0"/>
              <a:t>iOS/Android library</a:t>
            </a:r>
            <a:r>
              <a:rPr lang="zh-CN" altLang="en-US" sz="1400" dirty="0"/>
              <a:t>集成</a:t>
            </a:r>
            <a:endParaRPr lang="en-US" altLang="zh-CN" sz="1400" dirty="0"/>
          </a:p>
          <a:p>
            <a:pPr>
              <a:lnSpc>
                <a:spcPct val="110000"/>
              </a:lnSpc>
            </a:pPr>
            <a:r>
              <a:rPr lang="en-US" altLang="zh-CN" sz="1800" dirty="0"/>
              <a:t>DART</a:t>
            </a:r>
            <a:r>
              <a:rPr lang="zh-CN" altLang="en-US" sz="1800" dirty="0"/>
              <a:t>语言双模设计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400" dirty="0"/>
              <a:t>在开放阶段支持</a:t>
            </a:r>
            <a:r>
              <a:rPr lang="en-US" altLang="zh-CN" sz="1400" dirty="0"/>
              <a:t>JIT</a:t>
            </a:r>
            <a:r>
              <a:rPr lang="zh-CN" altLang="en-US" sz="1400" dirty="0"/>
              <a:t>模式，</a:t>
            </a:r>
            <a:r>
              <a:rPr lang="en-US" altLang="zh-CN" sz="1400" dirty="0"/>
              <a:t>hot reloading</a:t>
            </a:r>
            <a:r>
              <a:rPr lang="zh-CN" altLang="en-US" sz="1400" dirty="0"/>
              <a:t>，加快开放迭代速度</a:t>
            </a:r>
            <a:endParaRPr lang="en-US" altLang="zh-CN" sz="1400" dirty="0"/>
          </a:p>
          <a:p>
            <a:pPr lvl="1">
              <a:lnSpc>
                <a:spcPct val="110000"/>
              </a:lnSpc>
            </a:pPr>
            <a:r>
              <a:rPr lang="zh-CN" altLang="en-US" sz="1400" dirty="0"/>
              <a:t>在产品发布阶段支持</a:t>
            </a:r>
            <a:r>
              <a:rPr lang="en-US" altLang="zh-CN" sz="1400" dirty="0"/>
              <a:t>AOT</a:t>
            </a:r>
            <a:r>
              <a:rPr lang="zh-CN" altLang="en-US" sz="1400" dirty="0"/>
              <a:t>模式，提供性能和安全</a:t>
            </a:r>
            <a:endParaRPr lang="en-US" altLang="zh-CN" sz="1400" dirty="0"/>
          </a:p>
        </p:txBody>
      </p:sp>
      <p:pic>
        <p:nvPicPr>
          <p:cNvPr id="7170" name="Picture 2" descr="How is Flutter/Dart &quot;Transformed&quot; to a Native App?">
            <a:extLst>
              <a:ext uri="{FF2B5EF4-FFF2-40B4-BE49-F238E27FC236}">
                <a16:creationId xmlns:a16="http://schemas.microsoft.com/office/drawing/2014/main" id="{29C32E20-039D-4BCB-B118-A923D0D7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90" y="3641272"/>
            <a:ext cx="5721276" cy="321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lutter architectural overview | Flutter">
            <a:extLst>
              <a:ext uri="{FF2B5EF4-FFF2-40B4-BE49-F238E27FC236}">
                <a16:creationId xmlns:a16="http://schemas.microsoft.com/office/drawing/2014/main" id="{A21155B8-7582-4D86-BDDA-82306870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6086" y="812838"/>
            <a:ext cx="3624942" cy="29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2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venir Next LT Pro"/>
        <a:ea typeface="Microsoft YaHei"/>
        <a:cs typeface=""/>
      </a:majorFont>
      <a:minorFont>
        <a:latin typeface="Avenir Next LT Pro Light"/>
        <a:ea typeface="Microsoft Ya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12951</TotalTime>
  <Words>2655</Words>
  <Application>Microsoft Office PowerPoint</Application>
  <PresentationFormat>Widescreen</PresentationFormat>
  <Paragraphs>665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Avenir Next LT Pro Light</vt:lpstr>
      <vt:lpstr>Calibri</vt:lpstr>
      <vt:lpstr>Office Theme</vt:lpstr>
      <vt:lpstr>Next Gen App Architecture Trends</vt:lpstr>
      <vt:lpstr>OpenHarmony </vt:lpstr>
      <vt:lpstr>Key WASM technology planning areas</vt:lpstr>
      <vt:lpstr>Ultimate architecture vision</vt:lpstr>
      <vt:lpstr>集成能力容器</vt:lpstr>
      <vt:lpstr>CPU+OS 瘦身，可信计算</vt:lpstr>
      <vt:lpstr>基于工业标准的能力开放</vt:lpstr>
      <vt:lpstr>基于基础能力的应用框架</vt:lpstr>
      <vt:lpstr>Flutter 战略</vt:lpstr>
      <vt:lpstr>HM 战略，通过WASM+浏览器实现跨平台</vt:lpstr>
      <vt:lpstr>通过WASM以软能力胶囊寄生在浏览器生态</vt:lpstr>
      <vt:lpstr>App新语言的趋势</vt:lpstr>
      <vt:lpstr>App前端语言的机会</vt:lpstr>
      <vt:lpstr>WASM orchestration DSL 的机会</vt:lpstr>
      <vt:lpstr>GUI 发展趋势</vt:lpstr>
      <vt:lpstr>基于WASM的跨平台UIKit</vt:lpstr>
      <vt:lpstr>游戏/XR 业务前端语言</vt:lpstr>
      <vt:lpstr>WASM in the Next Gen App</vt:lpstr>
      <vt:lpstr>Webassembly design principles</vt:lpstr>
      <vt:lpstr>投资重点</vt:lpstr>
      <vt:lpstr>AWS Nitro卸载CPU负载</vt:lpstr>
      <vt:lpstr>Capsule based Trustworthy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Yue Chen</cp:lastModifiedBy>
  <cp:revision>205</cp:revision>
  <dcterms:created xsi:type="dcterms:W3CDTF">2021-09-03T06:19:18Z</dcterms:created>
  <dcterms:modified xsi:type="dcterms:W3CDTF">2021-11-24T01:48:15Z</dcterms:modified>
</cp:coreProperties>
</file>