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076137553" r:id="rId2"/>
    <p:sldId id="2076137552" r:id="rId3"/>
    <p:sldId id="2076137561" r:id="rId4"/>
    <p:sldId id="2076137558" r:id="rId5"/>
    <p:sldId id="2076137557" r:id="rId6"/>
    <p:sldId id="2076137533" r:id="rId7"/>
    <p:sldId id="2076137542" r:id="rId8"/>
    <p:sldId id="2076137562" r:id="rId9"/>
    <p:sldId id="2076137543" r:id="rId10"/>
    <p:sldId id="2076137545" r:id="rId11"/>
    <p:sldId id="2076137554" r:id="rId12"/>
    <p:sldId id="2076137564" r:id="rId13"/>
    <p:sldId id="2076137566" r:id="rId14"/>
    <p:sldId id="2076137568" r:id="rId15"/>
    <p:sldId id="2076137567" r:id="rId16"/>
    <p:sldId id="20761375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E8F1FC"/>
    <a:srgbClr val="DBE9FB"/>
    <a:srgbClr val="DEF3F8"/>
    <a:srgbClr val="83F19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90816" autoAdjust="0"/>
  </p:normalViewPr>
  <p:slideViewPr>
    <p:cSldViewPr snapToGrid="0">
      <p:cViewPr varScale="1">
        <p:scale>
          <a:sx n="116" d="100"/>
          <a:sy n="116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93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386B2-49BA-4555-B077-9CA629DF0A69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3EEB2-FF4B-4C18-A709-51FAD502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traveloka</a:t>
            </a:r>
            <a:r>
              <a:rPr lang="en-US" dirty="0"/>
              <a:t>-engineering/cooperative-vs-preemptive-a-quest-to-maximize-concurrency-power-3b10c5a920fe</a:t>
            </a:r>
          </a:p>
          <a:p>
            <a:r>
              <a:rPr lang="en-US" dirty="0"/>
              <a:t>https://</a:t>
            </a:r>
            <a:r>
              <a:rPr lang="en-US" dirty="0" err="1"/>
              <a:t>luminousmen.com</a:t>
            </a:r>
            <a:r>
              <a:rPr lang="en-US" dirty="0"/>
              <a:t>/post/asynchronous-programming-cooperative-multitasking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EEB2-FF4B-4C18-A709-51FAD5025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www.infoq.com</a:t>
            </a:r>
            <a:r>
              <a:rPr lang="en-US" dirty="0"/>
              <a:t>/presentations/raft-</a:t>
            </a:r>
            <a:r>
              <a:rPr lang="en-US" dirty="0" err="1"/>
              <a:t>kafka</a:t>
            </a:r>
            <a:r>
              <a:rPr lang="en-US" dirty="0"/>
              <a:t>-</a:t>
            </a:r>
            <a:r>
              <a:rPr lang="en-US" dirty="0" err="1"/>
              <a:t>api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www.usenix.org</a:t>
            </a:r>
            <a:r>
              <a:rPr lang="en-US" dirty="0"/>
              <a:t>/legacy/events/expcs07/papers/2-li.pdf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EEB2-FF4B-4C18-A709-51FAD5025B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04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EEB2-FF4B-4C18-A709-51FAD5025B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/questions/70056816/how-can-</a:t>
            </a:r>
            <a:r>
              <a:rPr lang="en-US" dirty="0" err="1"/>
              <a:t>i</a:t>
            </a:r>
            <a:r>
              <a:rPr lang="en-US" dirty="0"/>
              <a:t>-convert-to-swift-async-await-from-</a:t>
            </a:r>
            <a:r>
              <a:rPr lang="en-US" dirty="0" err="1"/>
              <a:t>gcd</a:t>
            </a:r>
            <a:r>
              <a:rPr lang="en-US" dirty="0"/>
              <a:t>-</a:t>
            </a:r>
            <a:r>
              <a:rPr lang="en-US" dirty="0" err="1"/>
              <a:t>dispatchqueue</a:t>
            </a:r>
            <a:endParaRPr lang="en-US" dirty="0"/>
          </a:p>
          <a:p>
            <a:r>
              <a:rPr lang="en-US" dirty="0"/>
              <a:t>https://cs193p.sites.stanford.edu/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EEB2-FF4B-4C18-A709-51FAD5025B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62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EEB2-FF4B-4C18-A709-51FAD5025B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C0D4-8D80-48A1-8F57-3A6BB2A7A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F948F-0045-4E11-8C52-45DEE64C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48B5-9FB3-499F-9746-01FA35F8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BF40-3878-4726-B0A4-A686F12A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4C4D-E466-4B96-9F73-D3EB1E8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5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AAA5-BF8B-4FB4-BFFD-A71B2D4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B83F7-ABA5-4937-9C6C-62A620F06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E086-21BD-49D5-817C-A50DA6E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C23E6-7A2D-4F17-95CA-E192066B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71222-E178-4B6C-9FAB-8200DABF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42A9E-A376-4870-BE97-2C1FB59C0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5668A-69FF-466B-A176-D21BFF1E5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C492-398D-4A60-87F2-C6E4E099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325C-3BA3-45B2-97B3-33261BEC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6EC9-8054-4F8B-9EEC-586D7584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6CB2-1194-4F33-9BB0-E345256A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0F7B-47A2-48D6-884D-AE8CD993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4BBA7-9E3D-4171-B7B8-C59629C5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C983-DCFD-4224-83CC-1100E9DD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0ED3-7789-4B7E-A8EE-2A3E90B0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6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5E62-DABA-4044-8D98-6F823E11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DBBA0-CA8A-4E79-81A3-5834275B5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4391-EB1D-43FC-8AD6-6B45B3A5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C1AD-32C5-4F31-BD5E-779552E8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33390-4A33-44AA-9888-E888214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1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E7BD-D291-4282-8518-71355C05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B999-EE8D-40A4-8B5C-286297AC5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97D3C-35C9-425E-BF1F-AFBD8E37B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D380A-511F-4FE2-BD91-1E78E0DE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78176-7AC5-4E36-A5C8-B58276E3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4D83A-4A6F-4D3F-8DAB-53027544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526F-2BF4-4A07-ACC5-8C4009CE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908DF-33C4-48F5-952B-64F8EEE1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82A1-66A5-4F7F-AAE0-AB162033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08E77-A189-4E3D-96B3-5E6FA4005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F910B-41CC-45AB-8463-E3A4ADA93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86994-0472-4513-94F7-1B4F8F07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5B14A-5A39-458D-B120-65F764E2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EE1E5-8596-4694-9CFB-999B6544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2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0212-BF95-46FC-A4DF-E51ADCA9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6256B-88F0-418A-9E00-B30FABD0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5FAE3-EBBD-4202-955F-88B6158D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C7C4E-8DD3-4532-B5DD-3D43D66B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9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0566F-ED7D-4EAF-9BC5-AEE4CA6B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6/28/22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00C07-6530-44F3-AE29-4A1BD26B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A4698-D0AC-4162-92E2-6C60FE92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9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4BC2-C2EA-4957-9955-5521567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180B-F102-48FC-8101-99F93B8F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97CAD-9577-4419-A155-EEE65CC00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9C056-FCA2-4FB4-9A91-4ECDA5B1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74FEF-FD15-42BE-88E2-65790E46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75EB4-E29F-464A-AA44-5276A766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9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143-D8EE-46FA-885D-1AF2370A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BCBA6-108F-416A-A3F9-FFAB49822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AE41-EA18-4605-BAD7-D472D0BB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44F75-93B3-4762-B389-437B6090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BAB83-99A6-4321-AF4B-35517477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AE696-956A-40CC-8629-28D6BFEC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8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3F406-4960-4091-BB9A-6DDAB533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246A8-469E-469D-BC09-F6EA0D6B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61322-41C5-496C-A1BA-3534BFE5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22B0-6F66-4C03-82FE-20F4EC6FF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B5FB-02BB-4739-BC38-E4714807D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9682-B116-4CA6-01F9-5F576C2A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并行和并发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4277-367C-01AB-F441-28BDF289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58" y="1825624"/>
            <a:ext cx="5522892" cy="2163911"/>
          </a:xfrm>
        </p:spPr>
        <p:txBody>
          <a:bodyPr numCol="1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b="1" dirty="0" err="1"/>
              <a:t>并发</a:t>
            </a:r>
            <a:r>
              <a:rPr lang="zh-CN" altLang="en-US" sz="2200" b="1" dirty="0"/>
              <a:t>（</a:t>
            </a:r>
            <a:r>
              <a:rPr lang="en-US" altLang="zh-CN" sz="2200" b="1" dirty="0"/>
              <a:t>concurrent</a:t>
            </a:r>
            <a:r>
              <a:rPr lang="zh-CN" altLang="en-US" sz="2200" b="1" dirty="0"/>
              <a:t>）</a:t>
            </a:r>
            <a:endParaRPr lang="en-US" sz="1800" b="1" dirty="0"/>
          </a:p>
          <a:p>
            <a:pPr>
              <a:lnSpc>
                <a:spcPct val="120000"/>
              </a:lnSpc>
            </a:pPr>
            <a:r>
              <a:rPr lang="en-US" sz="2000" dirty="0" err="1"/>
              <a:t>起源于时分复用</a:t>
            </a:r>
            <a:r>
              <a:rPr lang="zh-CN" altLang="en-US" sz="2000" dirty="0"/>
              <a:t>，可以在单位时间在单位</a:t>
            </a:r>
            <a:r>
              <a:rPr lang="en-US" altLang="zh-CN" sz="2000" dirty="0"/>
              <a:t>CPU</a:t>
            </a:r>
            <a:r>
              <a:rPr lang="zh-CN" altLang="en-US" sz="2000" dirty="0"/>
              <a:t>处理更多的任务，满足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sz="1800" dirty="0" err="1"/>
              <a:t>主要如何有效利用任务存在的不同占空比</a:t>
            </a:r>
            <a:r>
              <a:rPr lang="zh-CN" altLang="en-US" sz="1800" dirty="0"/>
              <a:t>，增加</a:t>
            </a:r>
            <a:r>
              <a:rPr lang="en-US" altLang="zh-CN" sz="1800" dirty="0"/>
              <a:t>CPU</a:t>
            </a:r>
            <a:r>
              <a:rPr lang="zh-CN" altLang="en-US" sz="1800" dirty="0"/>
              <a:t>利用率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任务</a:t>
            </a:r>
            <a:r>
              <a:rPr lang="en-US" altLang="zh-CN" sz="1800" dirty="0"/>
              <a:t>QoS</a:t>
            </a:r>
            <a:r>
              <a:rPr lang="zh-CN" altLang="en-US" sz="1800" dirty="0"/>
              <a:t>的需求，高优先级任务需求优先满足，</a:t>
            </a:r>
            <a:r>
              <a:rPr lang="en-US" altLang="zh-CN" sz="1800" dirty="0"/>
              <a:t>RTOS</a:t>
            </a:r>
            <a:r>
              <a:rPr lang="zh-CN" altLang="en-US" sz="1800" dirty="0"/>
              <a:t>的确定性</a:t>
            </a:r>
            <a:endParaRPr lang="en-US" altLang="zh-CN" sz="1800" dirty="0"/>
          </a:p>
        </p:txBody>
      </p:sp>
      <p:pic>
        <p:nvPicPr>
          <p:cNvPr id="4" name="Picture 2" descr="Assemble an Ikea bed">
            <a:extLst>
              <a:ext uri="{FF2B5EF4-FFF2-40B4-BE49-F238E27FC236}">
                <a16:creationId xmlns:a16="http://schemas.microsoft.com/office/drawing/2014/main" id="{5CCE20AD-B40D-C9FF-4817-DF375FDCB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76" y="3989536"/>
            <a:ext cx="7085174" cy="301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73DA8-05BA-E2F7-DCB8-6FFCCC142A8F}"/>
              </a:ext>
            </a:extLst>
          </p:cNvPr>
          <p:cNvSpPr txBox="1">
            <a:spLocks/>
          </p:cNvSpPr>
          <p:nvPr/>
        </p:nvSpPr>
        <p:spPr>
          <a:xfrm>
            <a:off x="6096000" y="1825623"/>
            <a:ext cx="5522892" cy="216391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100" b="1" dirty="0"/>
              <a:t>并行（</a:t>
            </a:r>
            <a:r>
              <a:rPr lang="en-US" altLang="zh-CN" sz="2100" b="1" dirty="0"/>
              <a:t>parallelism</a:t>
            </a:r>
            <a:r>
              <a:rPr lang="zh-CN" altLang="en-US" sz="2100" b="1" dirty="0"/>
              <a:t>）</a:t>
            </a:r>
            <a:endParaRPr lang="en-US" altLang="zh-CN" sz="2100" b="1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起源于集群（</a:t>
            </a:r>
            <a:r>
              <a:rPr lang="en-US" altLang="zh-CN" sz="2000" dirty="0"/>
              <a:t>clustering</a:t>
            </a:r>
            <a:r>
              <a:rPr lang="zh-CN" altLang="en-US" sz="2000" dirty="0"/>
              <a:t>），</a:t>
            </a:r>
            <a:r>
              <a:rPr lang="en-US" altLang="zh-CN" sz="2000" dirty="0"/>
              <a:t>HPC</a:t>
            </a:r>
            <a:r>
              <a:rPr lang="zh-CN" altLang="en-US" sz="2000" dirty="0"/>
              <a:t>，多核处理器，网络处理器，通过投入更多的处理资源，提高单位时间的处理能力和吞吐能力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数据可并行，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 err="1"/>
              <a:t>parallism</a:t>
            </a:r>
            <a:r>
              <a:rPr lang="zh-CN" altLang="en-US" sz="1800" dirty="0"/>
              <a:t>，</a:t>
            </a:r>
            <a:r>
              <a:rPr lang="en-US" altLang="zh-CN" sz="1800" dirty="0"/>
              <a:t>SIMD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Stateless</a:t>
            </a:r>
            <a:r>
              <a:rPr lang="zh-CN" altLang="en-US" sz="1800" dirty="0"/>
              <a:t>，无状态无耦合，可以独立运行更多的程序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4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7A73-8E2C-FAEF-2AF7-B382D050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典型语言并发并行比较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E21C17-B18D-6CA8-68FC-CF120FD5F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05493"/>
              </p:ext>
            </p:extLst>
          </p:nvPr>
        </p:nvGraphicFramePr>
        <p:xfrm>
          <a:off x="567559" y="1818288"/>
          <a:ext cx="11214538" cy="405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048">
                  <a:extLst>
                    <a:ext uri="{9D8B030D-6E8A-4147-A177-3AD203B41FA5}">
                      <a16:colId xmlns:a16="http://schemas.microsoft.com/office/drawing/2014/main" val="3682043080"/>
                    </a:ext>
                  </a:extLst>
                </a:gridCol>
                <a:gridCol w="2659117">
                  <a:extLst>
                    <a:ext uri="{9D8B030D-6E8A-4147-A177-3AD203B41FA5}">
                      <a16:colId xmlns:a16="http://schemas.microsoft.com/office/drawing/2014/main" val="2185978198"/>
                    </a:ext>
                  </a:extLst>
                </a:gridCol>
                <a:gridCol w="2879835">
                  <a:extLst>
                    <a:ext uri="{9D8B030D-6E8A-4147-A177-3AD203B41FA5}">
                      <a16:colId xmlns:a16="http://schemas.microsoft.com/office/drawing/2014/main" val="3990251209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861406412"/>
                    </a:ext>
                  </a:extLst>
                </a:gridCol>
              </a:tblGrid>
              <a:tr h="41855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Goroutine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494323"/>
                  </a:ext>
                </a:extLst>
              </a:tr>
              <a:tr h="1262354">
                <a:tc>
                  <a:txBody>
                    <a:bodyPr/>
                    <a:lstStyle/>
                    <a:p>
                      <a:r>
                        <a:rPr lang="en-US" sz="1200" dirty="0" err="1"/>
                        <a:t>设计需求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POSIX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thread</a:t>
                      </a:r>
                      <a:r>
                        <a:rPr lang="zh-CN" altLang="en-US" sz="1200" dirty="0"/>
                        <a:t>用户体验差，多核处理器商用，需要简化并发并行开发，以提升用户体验，提升桌面和移动处理器处理效率，提升</a:t>
                      </a:r>
                      <a:r>
                        <a:rPr lang="en-US" altLang="zh-CN" sz="1200" dirty="0"/>
                        <a:t>UI</a:t>
                      </a:r>
                      <a:r>
                        <a:rPr lang="zh-CN" altLang="en-US" sz="1200" dirty="0"/>
                        <a:t>为核心的用户体验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在</a:t>
                      </a:r>
                      <a:r>
                        <a:rPr lang="en-US" altLang="zh-CN" sz="1200" dirty="0"/>
                        <a:t>Obj C</a:t>
                      </a:r>
                      <a:r>
                        <a:rPr lang="zh-CN" altLang="en-US" sz="1200" dirty="0"/>
                        <a:t>增加</a:t>
                      </a:r>
                      <a:r>
                        <a:rPr lang="en-US" altLang="zh-CN" sz="1200" dirty="0"/>
                        <a:t>Block</a:t>
                      </a:r>
                      <a:r>
                        <a:rPr lang="zh-CN" altLang="en-US" sz="1200" dirty="0"/>
                        <a:t>（</a:t>
                      </a:r>
                      <a:r>
                        <a:rPr lang="en-US" altLang="zh-CN" sz="1200" dirty="0"/>
                        <a:t>closure</a:t>
                      </a:r>
                      <a:r>
                        <a:rPr lang="zh-CN" altLang="en-US" sz="1200" dirty="0"/>
                        <a:t>），替换</a:t>
                      </a:r>
                      <a:r>
                        <a:rPr lang="en-US" altLang="zh-CN" sz="1200" dirty="0"/>
                        <a:t>Kernel</a:t>
                      </a:r>
                      <a:r>
                        <a:rPr lang="zh-CN" altLang="en-US" sz="1200" dirty="0"/>
                        <a:t>的</a:t>
                      </a:r>
                      <a:r>
                        <a:rPr lang="en-US" altLang="zh-CN" sz="1200" dirty="0"/>
                        <a:t>select</a:t>
                      </a:r>
                      <a:r>
                        <a:rPr lang="zh-CN" altLang="en-US" sz="1200" dirty="0"/>
                        <a:t>为</a:t>
                      </a:r>
                      <a:r>
                        <a:rPr lang="en-US" altLang="zh-CN" sz="1200" dirty="0" err="1"/>
                        <a:t>Kqueue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 err="1"/>
                        <a:t>Pthread</a:t>
                      </a:r>
                      <a:r>
                        <a:rPr lang="zh-CN" altLang="en-US" sz="1200" dirty="0"/>
                        <a:t>为</a:t>
                      </a:r>
                      <a:r>
                        <a:rPr lang="en-US" altLang="zh-CN" sz="1200" dirty="0" err="1"/>
                        <a:t>Pthread-Workqueue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需要给C程序员Python的开发体验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/>
                        <a:t>C/C++</a:t>
                      </a:r>
                      <a:r>
                        <a:rPr lang="zh-CN" altLang="en-US" sz="1200" dirty="0"/>
                        <a:t>并行并发开发能力工具落后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主要面向云计算后端业务，网络等高吞吐量业务</a:t>
                      </a:r>
                      <a:endParaRPr lang="en-US" altLang="zh-CN" sz="1200" dirty="0"/>
                    </a:p>
                    <a:p>
                      <a:r>
                        <a:rPr lang="en-US" sz="1200" dirty="0" err="1"/>
                        <a:t>声明式的并行并发编写方法</a:t>
                      </a:r>
                      <a:r>
                        <a:rPr lang="zh-CN" altLang="en-US" sz="1200" dirty="0"/>
                        <a:t>，由精英工程师优化</a:t>
                      </a:r>
                      <a:r>
                        <a:rPr lang="en-US" altLang="zh-CN" sz="1200" dirty="0"/>
                        <a:t>runtime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  <a:r>
                        <a:rPr lang="en-US" altLang="zh-CN" sz="1200" dirty="0"/>
                        <a:t>/C++</a:t>
                      </a:r>
                      <a:r>
                        <a:rPr lang="zh-CN" altLang="en-US" sz="1200" dirty="0"/>
                        <a:t>在多核处理器上开发并行和浏览器内核易出错，需要同时保证安全和性能，语言设计内存</a:t>
                      </a:r>
                      <a:r>
                        <a:rPr lang="en-US" altLang="zh-CN" sz="1200" dirty="0" err="1"/>
                        <a:t>onwershhip</a:t>
                      </a:r>
                      <a:r>
                        <a:rPr lang="zh-CN" altLang="en-US" sz="1200" dirty="0"/>
                        <a:t>和</a:t>
                      </a:r>
                      <a:r>
                        <a:rPr lang="en-US" altLang="zh-CN" sz="1200" dirty="0"/>
                        <a:t>borrow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checker</a:t>
                      </a:r>
                      <a:r>
                        <a:rPr lang="zh-CN" altLang="en-US" sz="1200" dirty="0"/>
                        <a:t>可以安全使用内存，语言设计内置并行和并发的能力，不安全的用法无无法通过编译，存在</a:t>
                      </a:r>
                      <a:r>
                        <a:rPr lang="en-US" altLang="zh-CN" sz="1200" dirty="0"/>
                        <a:t>known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unsafe</a:t>
                      </a:r>
                      <a:r>
                        <a:rPr lang="zh-CN" altLang="en-US" sz="1200" dirty="0"/>
                        <a:t>，可以通过精英工程师编程、反复测试来解决，不存在</a:t>
                      </a:r>
                      <a:r>
                        <a:rPr lang="en-US" altLang="zh-CN" sz="1200" dirty="0" err="1"/>
                        <a:t>unkown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unsafe</a:t>
                      </a:r>
                      <a:r>
                        <a:rPr lang="zh-CN" altLang="en-US" sz="1200" dirty="0"/>
                        <a:t>场景，的通过</a:t>
                      </a:r>
                      <a:r>
                        <a:rPr lang="en-US" altLang="zh-CN" sz="1200" dirty="0"/>
                        <a:t>library</a:t>
                      </a:r>
                      <a:r>
                        <a:rPr lang="zh-CN" altLang="en-US" sz="1200" dirty="0"/>
                        <a:t>机制来支持不同的高层并行并发框架，社区竞争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96524"/>
                  </a:ext>
                </a:extLst>
              </a:tr>
              <a:tr h="41855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Memory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sharing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Sharing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by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communicating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/>
                        <a:t>Channel</a:t>
                      </a:r>
                      <a:r>
                        <a:rPr lang="zh-CN" altLang="en-US" sz="1200" dirty="0"/>
                        <a:t>是主推的模式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语言核心lib提供基础channe和mutex</a:t>
                      </a:r>
                      <a:r>
                        <a:rPr lang="zh-CN" altLang="en-US" sz="1200" dirty="0"/>
                        <a:t>，生态实现不同的设计模式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31875"/>
                  </a:ext>
                </a:extLst>
              </a:tr>
              <a:tr h="418555">
                <a:tc>
                  <a:txBody>
                    <a:bodyPr/>
                    <a:lstStyle/>
                    <a:p>
                      <a:r>
                        <a:rPr lang="en-US" sz="1200" dirty="0" err="1"/>
                        <a:t>语言层面声明式的串并转化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Go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通过生态</a:t>
                      </a:r>
                      <a:r>
                        <a:rPr lang="en-US" altLang="zh-CN" sz="1200" dirty="0"/>
                        <a:t>library</a:t>
                      </a:r>
                      <a:r>
                        <a:rPr lang="zh-CN" altLang="en-US" sz="1200" dirty="0"/>
                        <a:t>提供，例如：</a:t>
                      </a:r>
                      <a:r>
                        <a:rPr lang="en-US" altLang="zh-CN" sz="1200" dirty="0"/>
                        <a:t>Rayon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02244"/>
                  </a:ext>
                </a:extLst>
              </a:tr>
              <a:tr h="567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Task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queue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w/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QoS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5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levels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可以在并发并行库支持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16142"/>
                  </a:ext>
                </a:extLst>
              </a:tr>
              <a:tr h="418555">
                <a:tc>
                  <a:txBody>
                    <a:bodyPr/>
                    <a:lstStyle/>
                    <a:p>
                      <a:r>
                        <a:rPr lang="en-US" sz="1200" dirty="0" err="1"/>
                        <a:t>社区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libgcd</a:t>
                      </a:r>
                      <a:r>
                        <a:rPr lang="zh-CN" altLang="en-US" sz="1200" dirty="0"/>
                        <a:t>是</a:t>
                      </a:r>
                      <a:r>
                        <a:rPr lang="en-US" altLang="zh-CN" sz="1200" dirty="0"/>
                        <a:t>swift</a:t>
                      </a:r>
                      <a:r>
                        <a:rPr lang="zh-CN" altLang="en-US" sz="1200" dirty="0"/>
                        <a:t>核心库，</a:t>
                      </a:r>
                      <a:r>
                        <a:rPr lang="en-US" altLang="zh-CN" sz="1200" dirty="0"/>
                        <a:t>Apple</a:t>
                      </a:r>
                      <a:r>
                        <a:rPr lang="zh-CN" altLang="en-US" sz="1200" dirty="0"/>
                        <a:t> 把控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Golang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Google</a:t>
                      </a:r>
                      <a:r>
                        <a:rPr lang="zh-CN" altLang="en-US" sz="1200" dirty="0"/>
                        <a:t>把控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开放治理</a:t>
                      </a:r>
                      <a:r>
                        <a:rPr lang="zh-CN" altLang="en-US" sz="1200" dirty="0"/>
                        <a:t>，语言支持</a:t>
                      </a:r>
                      <a:r>
                        <a:rPr lang="en-US" altLang="zh-CN" sz="1200" dirty="0"/>
                        <a:t>ATOMIC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/>
                        <a:t>Send/Sync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Traits</a:t>
                      </a:r>
                      <a:r>
                        <a:rPr lang="zh-CN" altLang="en-US" sz="1200" dirty="0"/>
                        <a:t>等并发并行机制，社区库支持</a:t>
                      </a:r>
                      <a:r>
                        <a:rPr lang="en-US" altLang="zh-CN" sz="1200" dirty="0"/>
                        <a:t>Rayon</a:t>
                      </a:r>
                      <a:r>
                        <a:rPr lang="zh-CN" altLang="en-US" sz="1200" dirty="0"/>
                        <a:t>声明式并发和</a:t>
                      </a:r>
                      <a:r>
                        <a:rPr lang="en-US" altLang="zh-CN" sz="1200" dirty="0"/>
                        <a:t>Crossbeam</a:t>
                      </a:r>
                      <a:r>
                        <a:rPr lang="zh-CN" altLang="en-US" sz="1200" dirty="0"/>
                        <a:t>并行算法库实现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82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5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3966-57C3-D4E2-D29B-94650C63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550C-2F22-7908-FE12-C21A3F86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505694"/>
            <a:ext cx="10661073" cy="490768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GCD</a:t>
            </a:r>
            <a:r>
              <a:rPr lang="zh-CN" altLang="en-US" dirty="0"/>
              <a:t>初衷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解决</a:t>
            </a:r>
            <a:r>
              <a:rPr lang="en-US" altLang="zh-CN" dirty="0" err="1"/>
              <a:t>pthread</a:t>
            </a:r>
            <a:r>
              <a:rPr lang="zh-CN" altLang="en-US" dirty="0"/>
              <a:t>用户体验差，难以使用，为此</a:t>
            </a:r>
            <a:r>
              <a:rPr lang="en-US" altLang="zh-CN" dirty="0" err="1"/>
              <a:t>objc</a:t>
            </a:r>
            <a:r>
              <a:rPr lang="zh-CN" altLang="en-US" dirty="0"/>
              <a:t>加入</a:t>
            </a:r>
            <a:r>
              <a:rPr lang="en-US" altLang="zh-CN" dirty="0"/>
              <a:t>block</a:t>
            </a:r>
            <a:r>
              <a:rPr lang="zh-CN" altLang="en-US" dirty="0"/>
              <a:t>，实现</a:t>
            </a:r>
            <a:r>
              <a:rPr lang="en-US" altLang="zh-CN" dirty="0"/>
              <a:t>closure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GCD</a:t>
            </a:r>
            <a:r>
              <a:rPr lang="zh-CN" altLang="en-US" dirty="0"/>
              <a:t>使用</a:t>
            </a:r>
            <a:r>
              <a:rPr lang="en-US" altLang="zh-CN" dirty="0" err="1"/>
              <a:t>Kqueue</a:t>
            </a:r>
            <a:r>
              <a:rPr lang="zh-CN" altLang="en-US" dirty="0"/>
              <a:t>和</a:t>
            </a:r>
            <a:r>
              <a:rPr lang="en-US" altLang="zh-CN" dirty="0" err="1"/>
              <a:t>Pthread-Workqueue</a:t>
            </a:r>
            <a:r>
              <a:rPr lang="zh-CN" altLang="en-US" dirty="0"/>
              <a:t>替换</a:t>
            </a:r>
            <a:r>
              <a:rPr lang="en-US" altLang="zh-CN" dirty="0"/>
              <a:t>select/poll</a:t>
            </a:r>
            <a:r>
              <a:rPr lang="zh-CN" altLang="en-US" dirty="0"/>
              <a:t>和</a:t>
            </a:r>
            <a:r>
              <a:rPr lang="en-US" altLang="zh-CN" dirty="0" err="1"/>
              <a:t>Pthread</a:t>
            </a:r>
            <a:r>
              <a:rPr lang="zh-CN" altLang="en-US" dirty="0"/>
              <a:t>，提高多线程性能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Swift</a:t>
            </a:r>
            <a:r>
              <a:rPr lang="zh-CN" altLang="en-US" dirty="0"/>
              <a:t>之后重写，成为</a:t>
            </a:r>
            <a:r>
              <a:rPr lang="en-US" altLang="zh-CN" dirty="0" err="1"/>
              <a:t>corelibrary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GCD</a:t>
            </a:r>
            <a:r>
              <a:rPr lang="zh-CN" altLang="en-US" dirty="0"/>
              <a:t> 成果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UI</a:t>
            </a:r>
            <a:r>
              <a:rPr lang="zh-CN" altLang="en-US" dirty="0"/>
              <a:t>线程优先级最高，</a:t>
            </a:r>
            <a:r>
              <a:rPr lang="en-US" altLang="zh-CN" dirty="0" err="1"/>
              <a:t>Preemmptive</a:t>
            </a:r>
            <a:r>
              <a:rPr lang="zh-CN" altLang="en-US" dirty="0"/>
              <a:t> </a:t>
            </a:r>
            <a:r>
              <a:rPr lang="en-US" altLang="zh-CN" dirty="0"/>
              <a:t>threading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，响应速度快，用户体验好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QoS</a:t>
            </a:r>
            <a:r>
              <a:rPr lang="zh-CN" altLang="en-US" dirty="0"/>
              <a:t>的调度策略，可以把</a:t>
            </a:r>
            <a:r>
              <a:rPr lang="en-US" altLang="zh-CN" dirty="0"/>
              <a:t>background</a:t>
            </a:r>
            <a:r>
              <a:rPr lang="zh-CN" altLang="en-US" dirty="0"/>
              <a:t>任务调度到小核，降速跑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GCD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Async</a:t>
            </a:r>
            <a:r>
              <a:rPr lang="zh-CN" altLang="en-US" dirty="0"/>
              <a:t>难以使用，</a:t>
            </a:r>
            <a:r>
              <a:rPr lang="en-US" altLang="zh-CN" dirty="0" err="1"/>
              <a:t>objc</a:t>
            </a:r>
            <a:r>
              <a:rPr lang="zh-CN" altLang="en-US" dirty="0"/>
              <a:t>是</a:t>
            </a:r>
            <a:r>
              <a:rPr lang="en-US" altLang="zh-CN" dirty="0"/>
              <a:t>80</a:t>
            </a:r>
            <a:r>
              <a:rPr lang="zh-CN" altLang="en-US" dirty="0"/>
              <a:t>年代语言，</a:t>
            </a:r>
            <a:r>
              <a:rPr lang="en-US" altLang="zh-CN" dirty="0"/>
              <a:t>swift</a:t>
            </a:r>
            <a:r>
              <a:rPr lang="zh-CN" altLang="en-US" dirty="0"/>
              <a:t> 封闭社区，难以坚持设计原则，</a:t>
            </a:r>
            <a:r>
              <a:rPr lang="en-US" altLang="zh-CN" dirty="0" err="1"/>
              <a:t>Chirs</a:t>
            </a:r>
            <a:r>
              <a:rPr lang="zh-CN" altLang="en-US" dirty="0"/>
              <a:t> </a:t>
            </a:r>
            <a:r>
              <a:rPr lang="en-US" altLang="zh-CN" dirty="0" err="1"/>
              <a:t>Lattner</a:t>
            </a:r>
            <a:r>
              <a:rPr lang="zh-CN" altLang="en-US" dirty="0"/>
              <a:t>离开，例如：</a:t>
            </a:r>
            <a:r>
              <a:rPr lang="en-US" altLang="zh-CN" dirty="0"/>
              <a:t>rust</a:t>
            </a:r>
            <a:r>
              <a:rPr lang="zh-CN" altLang="en-US" dirty="0"/>
              <a:t> </a:t>
            </a:r>
            <a:r>
              <a:rPr lang="en-US" altLang="zh-CN" dirty="0"/>
              <a:t>zero-overhead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r>
              <a:rPr lang="zh-CN" altLang="en-US" dirty="0"/>
              <a:t>，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pay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使用场景不明确，</a:t>
            </a:r>
            <a:r>
              <a:rPr lang="en-US" altLang="zh-CN" dirty="0"/>
              <a:t>async</a:t>
            </a:r>
            <a:r>
              <a:rPr lang="zh-CN" altLang="en-US" dirty="0"/>
              <a:t>不适合所有的多任务，但是</a:t>
            </a:r>
            <a:r>
              <a:rPr lang="en-US" altLang="zh-CN" dirty="0"/>
              <a:t>Apple</a:t>
            </a:r>
            <a:r>
              <a:rPr lang="zh-CN" altLang="en-US" dirty="0"/>
              <a:t>坚持</a:t>
            </a:r>
            <a:r>
              <a:rPr lang="en-US" altLang="zh-CN" dirty="0"/>
              <a:t>async</a:t>
            </a:r>
            <a:r>
              <a:rPr lang="zh-CN" altLang="en-US" dirty="0"/>
              <a:t>，一旦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chain</a:t>
            </a:r>
            <a:r>
              <a:rPr lang="zh-CN" altLang="en-US" dirty="0"/>
              <a:t>内有一个</a:t>
            </a:r>
            <a:r>
              <a:rPr lang="en-US" altLang="zh-CN" dirty="0"/>
              <a:t>async</a:t>
            </a:r>
            <a:r>
              <a:rPr lang="zh-CN" altLang="en-US" dirty="0"/>
              <a:t>，所有的</a:t>
            </a:r>
            <a:r>
              <a:rPr lang="en-US" altLang="zh-CN" dirty="0"/>
              <a:t>function</a:t>
            </a:r>
            <a:r>
              <a:rPr lang="zh-CN" altLang="en-US" dirty="0"/>
              <a:t>都必须是</a:t>
            </a:r>
            <a:r>
              <a:rPr lang="en-US" altLang="zh-CN" dirty="0"/>
              <a:t>async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性能下降，数据同步的开销大，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r>
              <a:rPr lang="zh-CN" altLang="en-US" dirty="0"/>
              <a:t>开销大，使用锁机制，改成</a:t>
            </a:r>
            <a:r>
              <a:rPr lang="en-US" altLang="zh-CN" dirty="0"/>
              <a:t>sync</a:t>
            </a:r>
            <a:r>
              <a:rPr lang="zh-CN" altLang="en-US" dirty="0"/>
              <a:t>后，更好维护，性能更高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GCD</a:t>
            </a:r>
            <a:r>
              <a:rPr lang="zh-CN" altLang="en-US" dirty="0"/>
              <a:t> 逐步会被</a:t>
            </a:r>
            <a:r>
              <a:rPr lang="en-US" altLang="zh-CN" dirty="0"/>
              <a:t>Swift</a:t>
            </a:r>
            <a:r>
              <a:rPr lang="zh-CN" altLang="en-US" dirty="0"/>
              <a:t> </a:t>
            </a:r>
            <a:r>
              <a:rPr lang="en-US" altLang="zh-CN" dirty="0"/>
              <a:t>async/await</a:t>
            </a:r>
            <a:r>
              <a:rPr lang="zh-CN" altLang="en-US" dirty="0"/>
              <a:t>替换</a:t>
            </a:r>
            <a:endParaRPr lang="en-US" altLang="zh-CN" dirty="0"/>
          </a:p>
          <a:p>
            <a:pPr lvl="1" fontAlgn="base"/>
            <a:r>
              <a:rPr lang="en-US" dirty="0"/>
              <a:t>"GCD has been mostly replaced by Swift's new built-in async API as of WWDC 2021"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5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8702-DFFF-F891-7D9F-3FF12D32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关键趋势</a:t>
            </a:r>
            <a:r>
              <a:rPr lang="zh-CN" altLang="en-US" sz="3200" dirty="0"/>
              <a:t>：</a:t>
            </a:r>
            <a:r>
              <a:rPr lang="en-US" sz="3200" dirty="0" err="1"/>
              <a:t>全栈异步化的并发并行框架</a:t>
            </a:r>
            <a:endParaRPr lang="en-US" sz="32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96F8DE-901F-F883-1239-1417ADDDB965}"/>
              </a:ext>
            </a:extLst>
          </p:cNvPr>
          <p:cNvGrpSpPr/>
          <p:nvPr/>
        </p:nvGrpSpPr>
        <p:grpSpPr>
          <a:xfrm>
            <a:off x="680402" y="4153951"/>
            <a:ext cx="6520394" cy="2338924"/>
            <a:chOff x="1554970" y="2486464"/>
            <a:chExt cx="8385440" cy="3597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2A0A36-8D1C-4BA0-B733-E49297DEA8EB}"/>
                </a:ext>
              </a:extLst>
            </p:cNvPr>
            <p:cNvSpPr/>
            <p:nvPr/>
          </p:nvSpPr>
          <p:spPr>
            <a:xfrm>
              <a:off x="2607910" y="3893153"/>
              <a:ext cx="1032164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OS</a:t>
              </a:r>
              <a:endParaRPr lang="en-US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0DEE3D-3747-1659-5C6C-264BB3714F3B}"/>
                </a:ext>
              </a:extLst>
            </p:cNvPr>
            <p:cNvSpPr/>
            <p:nvPr/>
          </p:nvSpPr>
          <p:spPr>
            <a:xfrm>
              <a:off x="1554970" y="5297407"/>
              <a:ext cx="8375051" cy="78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Multi</a:t>
              </a:r>
              <a:r>
                <a:rPr lang="en-US" altLang="zh-CN" sz="900" dirty="0"/>
                <a:t>-Core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CPU</a:t>
              </a:r>
              <a:endParaRPr lang="en-US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5E373-2053-2454-6F78-BF2012A3E9FD}"/>
                </a:ext>
              </a:extLst>
            </p:cNvPr>
            <p:cNvSpPr/>
            <p:nvPr/>
          </p:nvSpPr>
          <p:spPr>
            <a:xfrm>
              <a:off x="2607908" y="4597038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97E051-1EB7-30C1-83FB-140E27F0142C}"/>
                </a:ext>
              </a:extLst>
            </p:cNvPr>
            <p:cNvSpPr/>
            <p:nvPr/>
          </p:nvSpPr>
          <p:spPr>
            <a:xfrm>
              <a:off x="3653925" y="4597038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19AA1E-B6FF-6DED-DFC3-B4B2FBB9D3A8}"/>
                </a:ext>
              </a:extLst>
            </p:cNvPr>
            <p:cNvSpPr/>
            <p:nvPr/>
          </p:nvSpPr>
          <p:spPr>
            <a:xfrm>
              <a:off x="4699942" y="4597038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4A69BD-C685-2D94-1BF3-7B8BECAE421F}"/>
                </a:ext>
              </a:extLst>
            </p:cNvPr>
            <p:cNvSpPr/>
            <p:nvPr/>
          </p:nvSpPr>
          <p:spPr>
            <a:xfrm>
              <a:off x="5749422" y="4597038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6BE38C-3AC9-2193-99D8-57B915B62967}"/>
                </a:ext>
              </a:extLst>
            </p:cNvPr>
            <p:cNvSpPr/>
            <p:nvPr/>
          </p:nvSpPr>
          <p:spPr>
            <a:xfrm>
              <a:off x="6802360" y="4597038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D70F5BE-1B56-8E11-0407-851CAF780576}"/>
                </a:ext>
              </a:extLst>
            </p:cNvPr>
            <p:cNvSpPr/>
            <p:nvPr/>
          </p:nvSpPr>
          <p:spPr>
            <a:xfrm>
              <a:off x="7848377" y="4597038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3663E4E-292F-4BCB-7272-4B431B16DF3C}"/>
                </a:ext>
              </a:extLst>
            </p:cNvPr>
            <p:cNvSpPr/>
            <p:nvPr/>
          </p:nvSpPr>
          <p:spPr>
            <a:xfrm>
              <a:off x="8897857" y="4597038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A5942B-1EF7-5EFA-9EB1-49A24D2F2CC9}"/>
                </a:ext>
              </a:extLst>
            </p:cNvPr>
            <p:cNvSpPr/>
            <p:nvPr/>
          </p:nvSpPr>
          <p:spPr>
            <a:xfrm>
              <a:off x="1554970" y="4597652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626D50-29BB-84BE-5245-D3EC9F87D383}"/>
                </a:ext>
              </a:extLst>
            </p:cNvPr>
            <p:cNvSpPr/>
            <p:nvPr/>
          </p:nvSpPr>
          <p:spPr>
            <a:xfrm>
              <a:off x="1554970" y="3893153"/>
              <a:ext cx="1032164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Sync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Tasks</a:t>
              </a:r>
              <a:endParaRPr lang="en-US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51030A-7CE6-7BEE-4944-E8CDC6B74644}"/>
                </a:ext>
              </a:extLst>
            </p:cNvPr>
            <p:cNvSpPr/>
            <p:nvPr/>
          </p:nvSpPr>
          <p:spPr>
            <a:xfrm>
              <a:off x="3667777" y="3893153"/>
              <a:ext cx="2064329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Runtime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1</a:t>
              </a:r>
              <a:endParaRPr lang="en-US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BFA63F-8654-0A6F-B0E3-E4C536609A50}"/>
                </a:ext>
              </a:extLst>
            </p:cNvPr>
            <p:cNvSpPr/>
            <p:nvPr/>
          </p:nvSpPr>
          <p:spPr>
            <a:xfrm>
              <a:off x="5759809" y="3893153"/>
              <a:ext cx="3120733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Runtime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2</a:t>
              </a:r>
              <a:endParaRPr lang="en-US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E61B2E-598B-8FAF-CF4F-4232BA85E795}"/>
                </a:ext>
              </a:extLst>
            </p:cNvPr>
            <p:cNvSpPr/>
            <p:nvPr/>
          </p:nvSpPr>
          <p:spPr>
            <a:xfrm>
              <a:off x="8908245" y="3893153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Runtime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3</a:t>
              </a:r>
              <a:endParaRPr lang="en-US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D74BF-2145-8761-36AE-0FCE40A7A0FF}"/>
                </a:ext>
              </a:extLst>
            </p:cNvPr>
            <p:cNvSpPr/>
            <p:nvPr/>
          </p:nvSpPr>
          <p:spPr>
            <a:xfrm>
              <a:off x="3667777" y="3189268"/>
              <a:ext cx="2064329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/>
                <a:t>Uer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Space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Drivers</a:t>
              </a:r>
              <a:endParaRPr lang="en-US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5184D9-E1D2-3AD7-43C8-8CEE7C8503A4}"/>
                </a:ext>
              </a:extLst>
            </p:cNvPr>
            <p:cNvSpPr/>
            <p:nvPr/>
          </p:nvSpPr>
          <p:spPr>
            <a:xfrm>
              <a:off x="5759809" y="3189268"/>
              <a:ext cx="3120733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/>
                <a:t>Uer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Space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Drivers</a:t>
              </a:r>
              <a:endParaRPr lang="en-US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1347A4-4494-DBFD-D9E3-DEC5663C2780}"/>
                </a:ext>
              </a:extLst>
            </p:cNvPr>
            <p:cNvSpPr/>
            <p:nvPr/>
          </p:nvSpPr>
          <p:spPr>
            <a:xfrm>
              <a:off x="8908245" y="3189268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/>
                <a:t>Uer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Space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Drivers</a:t>
              </a:r>
              <a:endParaRPr lang="en-US" sz="9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D8D07E-5160-CFE5-90C5-A4D999314406}"/>
                </a:ext>
              </a:extLst>
            </p:cNvPr>
            <p:cNvSpPr/>
            <p:nvPr/>
          </p:nvSpPr>
          <p:spPr>
            <a:xfrm>
              <a:off x="2607909" y="3187204"/>
              <a:ext cx="1032164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Async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I/O</a:t>
              </a:r>
              <a:endParaRPr lang="en-US" sz="9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5BDDA8-7B1A-5A50-C85F-61168B0861DB}"/>
                </a:ext>
              </a:extLst>
            </p:cNvPr>
            <p:cNvSpPr/>
            <p:nvPr/>
          </p:nvSpPr>
          <p:spPr>
            <a:xfrm>
              <a:off x="3667777" y="2486464"/>
              <a:ext cx="2064329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Async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Tasks</a:t>
              </a:r>
              <a:endParaRPr lang="en-US" sz="9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43B584-6DAA-81BF-0FF6-7311AF95A787}"/>
                </a:ext>
              </a:extLst>
            </p:cNvPr>
            <p:cNvSpPr/>
            <p:nvPr/>
          </p:nvSpPr>
          <p:spPr>
            <a:xfrm>
              <a:off x="5759809" y="2486464"/>
              <a:ext cx="3120733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Async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Tasks</a:t>
              </a:r>
              <a:endParaRPr lang="en-US" sz="9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3AB923F-7075-9165-5C01-A47AA9658542}"/>
                </a:ext>
              </a:extLst>
            </p:cNvPr>
            <p:cNvSpPr/>
            <p:nvPr/>
          </p:nvSpPr>
          <p:spPr>
            <a:xfrm>
              <a:off x="8908245" y="2486464"/>
              <a:ext cx="1032165" cy="6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Async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Tasks</a:t>
              </a:r>
              <a:endParaRPr lang="en-US" sz="900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78E776-BD52-E79D-717F-FF8B547570BC}"/>
              </a:ext>
            </a:extLst>
          </p:cNvPr>
          <p:cNvSpPr/>
          <p:nvPr/>
        </p:nvSpPr>
        <p:spPr>
          <a:xfrm>
            <a:off x="511766" y="1697740"/>
            <a:ext cx="697560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err="1"/>
              <a:t>用户态Async</a:t>
            </a:r>
            <a:r>
              <a:rPr lang="zh-CN" altLang="en-US" sz="1300" b="1" dirty="0"/>
              <a:t> </a:t>
            </a:r>
            <a:r>
              <a:rPr lang="en-US" altLang="zh-CN" sz="1300" b="1" dirty="0"/>
              <a:t>Task</a:t>
            </a:r>
            <a:r>
              <a:rPr lang="zh-CN" altLang="en-US" sz="1300" b="1" dirty="0"/>
              <a:t>模式</a:t>
            </a:r>
            <a:endParaRPr lang="en-US" altLang="zh-CN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/>
              <a:t>传统的OS的multi</a:t>
            </a:r>
            <a:r>
              <a:rPr lang="en-US" altLang="zh-CN" sz="1300" dirty="0"/>
              <a:t>-threading</a:t>
            </a:r>
            <a:r>
              <a:rPr lang="zh-CN" altLang="en-US" sz="1300" dirty="0"/>
              <a:t>设计 </a:t>
            </a:r>
            <a:r>
              <a:rPr lang="en-US" altLang="zh-CN" sz="1300" dirty="0"/>
              <a:t>context</a:t>
            </a:r>
            <a:r>
              <a:rPr lang="zh-CN" altLang="en-US" sz="1300" dirty="0"/>
              <a:t> </a:t>
            </a:r>
            <a:r>
              <a:rPr lang="en-US" altLang="zh-CN" sz="1300" dirty="0"/>
              <a:t>switching</a:t>
            </a:r>
            <a:r>
              <a:rPr lang="zh-CN" altLang="en-US" sz="1300" dirty="0"/>
              <a:t> </a:t>
            </a:r>
            <a:r>
              <a:rPr lang="en-US" altLang="zh-CN" sz="1300" dirty="0"/>
              <a:t>(5-7us)</a:t>
            </a:r>
            <a:r>
              <a:rPr lang="zh-CN" altLang="en-US" sz="1300" dirty="0"/>
              <a:t>，</a:t>
            </a:r>
            <a:r>
              <a:rPr lang="en-US" altLang="zh-CN" sz="1300" dirty="0"/>
              <a:t>threading</a:t>
            </a:r>
            <a:r>
              <a:rPr lang="zh-CN" altLang="en-US" sz="1300" dirty="0"/>
              <a:t> </a:t>
            </a:r>
            <a:r>
              <a:rPr lang="en-US" altLang="zh-CN" sz="1300" dirty="0"/>
              <a:t>pooling</a:t>
            </a:r>
            <a:r>
              <a:rPr lang="zh-CN" altLang="en-US" sz="1300" dirty="0"/>
              <a:t> 代价太高，现代硬件处理能力很强，使用</a:t>
            </a:r>
            <a:r>
              <a:rPr lang="en-US" altLang="zh-CN" sz="1300" dirty="0"/>
              <a:t>coroutine</a:t>
            </a:r>
            <a:r>
              <a:rPr lang="zh-CN" altLang="en-US" sz="1300" dirty="0"/>
              <a:t>、</a:t>
            </a:r>
            <a:r>
              <a:rPr lang="en-US" altLang="zh-CN" sz="1300" dirty="0"/>
              <a:t>green</a:t>
            </a:r>
            <a:r>
              <a:rPr lang="zh-CN" altLang="en-US" sz="1300" dirty="0"/>
              <a:t> </a:t>
            </a:r>
            <a:r>
              <a:rPr lang="en-US" altLang="zh-CN" sz="1300" dirty="0"/>
              <a:t>task</a:t>
            </a:r>
            <a:r>
              <a:rPr lang="zh-CN" altLang="en-US" sz="1300" dirty="0"/>
              <a:t>等软件线程，和异步</a:t>
            </a:r>
            <a:r>
              <a:rPr lang="en-US" altLang="zh-CN" sz="1300" dirty="0"/>
              <a:t>kernel</a:t>
            </a:r>
            <a:r>
              <a:rPr lang="zh-CN" altLang="en-US" sz="1300" dirty="0"/>
              <a:t> </a:t>
            </a:r>
            <a:r>
              <a:rPr lang="en-US" altLang="zh-CN" sz="1300" dirty="0"/>
              <a:t>API</a:t>
            </a:r>
            <a:r>
              <a:rPr lang="zh-CN" altLang="en-US" sz="1300" dirty="0"/>
              <a:t>，结合可信语言（</a:t>
            </a:r>
            <a:r>
              <a:rPr lang="en-US" altLang="zh-CN" sz="1300" dirty="0"/>
              <a:t>context</a:t>
            </a:r>
            <a:r>
              <a:rPr lang="zh-CN" altLang="en-US" sz="1300" dirty="0"/>
              <a:t> </a:t>
            </a:r>
            <a:r>
              <a:rPr lang="en-US" altLang="zh-CN" sz="1300" dirty="0"/>
              <a:t>switch</a:t>
            </a:r>
            <a:r>
              <a:rPr lang="zh-CN" altLang="en-US" sz="1300" dirty="0"/>
              <a:t>也是隔离的需求），可以达到更高的处理效率</a:t>
            </a:r>
            <a:endParaRPr lang="en-US" altLang="zh-CN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/>
              <a:t>async/awaits</a:t>
            </a:r>
            <a:r>
              <a:rPr lang="zh-CN" altLang="en-US" sz="1300" dirty="0"/>
              <a:t> 使用逐渐标准化，成为前端并发编程标准，</a:t>
            </a:r>
            <a:r>
              <a:rPr lang="en-US" altLang="zh-CN" sz="1300" dirty="0"/>
              <a:t>JS/Rust/Kotlin/Swift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Task只有</a:t>
            </a:r>
            <a:r>
              <a:rPr lang="en-US" altLang="zh-CN" sz="1300" dirty="0"/>
              <a:t>100s</a:t>
            </a:r>
            <a:r>
              <a:rPr lang="zh-CN" altLang="en-US" sz="1300" dirty="0"/>
              <a:t> </a:t>
            </a:r>
            <a:r>
              <a:rPr lang="en-US" altLang="zh-CN" sz="1300" dirty="0"/>
              <a:t>byte</a:t>
            </a:r>
            <a:r>
              <a:rPr lang="zh-CN" altLang="en-US" sz="1300" dirty="0"/>
              <a:t>  内存，采用</a:t>
            </a:r>
            <a:r>
              <a:rPr lang="en-US" altLang="zh-CN" sz="1300" dirty="0"/>
              <a:t>cooperative</a:t>
            </a:r>
            <a:r>
              <a:rPr lang="zh-CN" altLang="en-US" sz="1300" dirty="0"/>
              <a:t> </a:t>
            </a:r>
            <a:r>
              <a:rPr lang="en-US" altLang="zh-CN" sz="1300" dirty="0"/>
              <a:t>scheduling</a:t>
            </a:r>
            <a:r>
              <a:rPr lang="zh-CN" altLang="en-US" sz="1300" dirty="0"/>
              <a:t>，不需要保护</a:t>
            </a:r>
            <a:r>
              <a:rPr lang="en-US" altLang="zh-CN" sz="1300" dirty="0"/>
              <a:t>context</a:t>
            </a:r>
            <a:r>
              <a:rPr lang="zh-CN" altLang="en-US" sz="1300" dirty="0"/>
              <a:t>，开销小</a:t>
            </a:r>
            <a:endParaRPr lang="en-US" altLang="zh-CN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可以</a:t>
            </a:r>
            <a:r>
              <a:rPr lang="en-US" altLang="zh-CN" sz="1300" dirty="0"/>
              <a:t>mapping</a:t>
            </a:r>
            <a:r>
              <a:rPr lang="zh-CN" altLang="en-US" sz="1300" dirty="0"/>
              <a:t>到多个</a:t>
            </a:r>
            <a:r>
              <a:rPr lang="en-US" altLang="zh-CN" sz="1300" dirty="0"/>
              <a:t>OS/</a:t>
            </a:r>
            <a:r>
              <a:rPr lang="zh-CN" altLang="en-US" sz="1300" dirty="0"/>
              <a:t>硬件线程，可以按照应用需求创建</a:t>
            </a:r>
            <a:r>
              <a:rPr lang="en-US" altLang="zh-CN" sz="1300" dirty="0"/>
              <a:t>cooperative</a:t>
            </a:r>
            <a:r>
              <a:rPr lang="zh-CN" altLang="en-US" sz="1300" dirty="0"/>
              <a:t>或者</a:t>
            </a:r>
            <a:r>
              <a:rPr lang="en-US" altLang="zh-CN" sz="1300" dirty="0"/>
              <a:t>preemptive</a:t>
            </a:r>
            <a:r>
              <a:rPr lang="zh-CN" altLang="en-US" sz="1300" dirty="0"/>
              <a:t> </a:t>
            </a:r>
            <a:r>
              <a:rPr lang="en-US" altLang="zh-CN" sz="1300" dirty="0"/>
              <a:t>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可以强化各种内存共享方式，例如：</a:t>
            </a:r>
            <a:r>
              <a:rPr lang="en-US" altLang="zh-CN" sz="1300" dirty="0"/>
              <a:t>channel</a:t>
            </a:r>
            <a:r>
              <a:rPr lang="zh-CN" altLang="en-US" sz="1300" dirty="0"/>
              <a:t>，减少锁的使用</a:t>
            </a:r>
            <a:endParaRPr lang="en-US" altLang="zh-CN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用户态创新，</a:t>
            </a:r>
            <a:r>
              <a:rPr lang="en-US" altLang="zh-CN" sz="1300" dirty="0"/>
              <a:t>domain</a:t>
            </a:r>
            <a:r>
              <a:rPr lang="zh-CN" altLang="en-US" sz="1300" dirty="0"/>
              <a:t> </a:t>
            </a:r>
            <a:r>
              <a:rPr lang="en-US" altLang="zh-CN" sz="1300" dirty="0"/>
              <a:t>specific</a:t>
            </a:r>
            <a:r>
              <a:rPr lang="zh-CN" altLang="en-US" sz="1300" dirty="0"/>
              <a:t> </a:t>
            </a:r>
            <a:r>
              <a:rPr lang="en-US" altLang="zh-CN" sz="1300" dirty="0"/>
              <a:t>async</a:t>
            </a:r>
            <a:r>
              <a:rPr lang="zh-CN" altLang="en-US" sz="1300" dirty="0"/>
              <a:t> </a:t>
            </a:r>
            <a:r>
              <a:rPr lang="en-US" altLang="zh-CN" sz="1300" dirty="0"/>
              <a:t>library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DB5111-9B3D-11A3-FB0D-7930A5ED605B}"/>
              </a:ext>
            </a:extLst>
          </p:cNvPr>
          <p:cNvSpPr/>
          <p:nvPr/>
        </p:nvSpPr>
        <p:spPr>
          <a:xfrm>
            <a:off x="8598077" y="5614443"/>
            <a:ext cx="1832165" cy="441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IO_URING</a:t>
            </a:r>
            <a:endParaRPr lang="en-US" sz="9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50ACE4-8F63-CE24-00A2-05353A6951B6}"/>
              </a:ext>
            </a:extLst>
          </p:cNvPr>
          <p:cNvSpPr/>
          <p:nvPr/>
        </p:nvSpPr>
        <p:spPr>
          <a:xfrm>
            <a:off x="8598076" y="4972173"/>
            <a:ext cx="1832165" cy="441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Async</a:t>
            </a:r>
            <a:r>
              <a:rPr lang="zh-CN" altLang="en-US" sz="900" dirty="0"/>
              <a:t> </a:t>
            </a:r>
            <a:r>
              <a:rPr lang="en-US" sz="900" dirty="0"/>
              <a:t>Runtime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84C5F1-D181-7D49-06A9-6D4423A915B8}"/>
              </a:ext>
            </a:extLst>
          </p:cNvPr>
          <p:cNvSpPr/>
          <p:nvPr/>
        </p:nvSpPr>
        <p:spPr>
          <a:xfrm>
            <a:off x="8598076" y="4375053"/>
            <a:ext cx="1832165" cy="441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Async</a:t>
            </a:r>
            <a:r>
              <a:rPr lang="zh-CN" altLang="en-US" sz="900" dirty="0"/>
              <a:t> </a:t>
            </a:r>
            <a:r>
              <a:rPr lang="en-US" altLang="zh-CN" sz="900" dirty="0"/>
              <a:t>Future</a:t>
            </a:r>
            <a:r>
              <a:rPr lang="zh-CN" altLang="en-US" sz="900" dirty="0"/>
              <a:t> </a:t>
            </a:r>
            <a:r>
              <a:rPr lang="en-US" altLang="zh-CN" sz="900" dirty="0"/>
              <a:t>Poll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4DCCDF-448B-707E-F784-98C5B7176319}"/>
              </a:ext>
            </a:extLst>
          </p:cNvPr>
          <p:cNvSpPr/>
          <p:nvPr/>
        </p:nvSpPr>
        <p:spPr>
          <a:xfrm>
            <a:off x="8598075" y="3791856"/>
            <a:ext cx="1832165" cy="441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AsyncEvent</a:t>
            </a:r>
            <a:r>
              <a:rPr lang="zh-CN" altLang="en-US" sz="900" dirty="0"/>
              <a:t> </a:t>
            </a:r>
            <a:r>
              <a:rPr lang="en-US" altLang="zh-CN" sz="900" dirty="0"/>
              <a:t>Loop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5CEED5-6D3D-D1D3-7544-B9F6E4CB972C}"/>
              </a:ext>
            </a:extLst>
          </p:cNvPr>
          <p:cNvSpPr/>
          <p:nvPr/>
        </p:nvSpPr>
        <p:spPr>
          <a:xfrm>
            <a:off x="8598074" y="6253072"/>
            <a:ext cx="1832165" cy="441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I/O</a:t>
            </a:r>
            <a:endParaRPr lang="en-US" sz="9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6CB958-8B60-02DE-09DA-E08278171713}"/>
              </a:ext>
            </a:extLst>
          </p:cNvPr>
          <p:cNvCxnSpPr/>
          <p:nvPr/>
        </p:nvCxnSpPr>
        <p:spPr>
          <a:xfrm flipV="1">
            <a:off x="8923662" y="5938532"/>
            <a:ext cx="0" cy="50677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1DBB12-8AF5-1E39-F498-D769F9A25FF3}"/>
              </a:ext>
            </a:extLst>
          </p:cNvPr>
          <p:cNvCxnSpPr/>
          <p:nvPr/>
        </p:nvCxnSpPr>
        <p:spPr>
          <a:xfrm flipV="1">
            <a:off x="8921825" y="5270456"/>
            <a:ext cx="0" cy="50677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AD98DA-EFDD-1657-FAED-B2E729BE86C1}"/>
              </a:ext>
            </a:extLst>
          </p:cNvPr>
          <p:cNvCxnSpPr/>
          <p:nvPr/>
        </p:nvCxnSpPr>
        <p:spPr>
          <a:xfrm flipV="1">
            <a:off x="8921825" y="4558146"/>
            <a:ext cx="0" cy="50677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E8AF81-3D1B-1B54-3ACF-0CF1A2094249}"/>
              </a:ext>
            </a:extLst>
          </p:cNvPr>
          <p:cNvCxnSpPr>
            <a:cxnSpLocks/>
          </p:cNvCxnSpPr>
          <p:nvPr/>
        </p:nvCxnSpPr>
        <p:spPr>
          <a:xfrm>
            <a:off x="10087776" y="5270456"/>
            <a:ext cx="0" cy="50677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917110B-32B0-C20C-7795-9895B3C70C33}"/>
              </a:ext>
            </a:extLst>
          </p:cNvPr>
          <p:cNvSpPr txBox="1"/>
          <p:nvPr/>
        </p:nvSpPr>
        <p:spPr>
          <a:xfrm>
            <a:off x="7945646" y="5979268"/>
            <a:ext cx="943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/>
              <a:t>polling</a:t>
            </a:r>
            <a:endParaRPr 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34572B-C808-8A05-3B0D-0851051E22D1}"/>
              </a:ext>
            </a:extLst>
          </p:cNvPr>
          <p:cNvSpPr txBox="1"/>
          <p:nvPr/>
        </p:nvSpPr>
        <p:spPr>
          <a:xfrm>
            <a:off x="10310599" y="5315377"/>
            <a:ext cx="943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/>
              <a:t>Register</a:t>
            </a:r>
            <a:r>
              <a:rPr lang="zh-CN" altLang="en-US" sz="1050" dirty="0"/>
              <a:t> </a:t>
            </a:r>
            <a:r>
              <a:rPr lang="en-US" altLang="zh-CN" sz="1050" dirty="0"/>
              <a:t>handler</a:t>
            </a:r>
            <a:endParaRPr lang="en-US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E716C-A1C3-4229-5150-30465A329FC3}"/>
              </a:ext>
            </a:extLst>
          </p:cNvPr>
          <p:cNvSpPr txBox="1"/>
          <p:nvPr/>
        </p:nvSpPr>
        <p:spPr>
          <a:xfrm>
            <a:off x="7894828" y="5403336"/>
            <a:ext cx="943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/>
              <a:t>notify</a:t>
            </a:r>
            <a:endParaRPr 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B39602-2E98-39F4-8955-1216ED9A2AC2}"/>
              </a:ext>
            </a:extLst>
          </p:cNvPr>
          <p:cNvSpPr txBox="1"/>
          <p:nvPr/>
        </p:nvSpPr>
        <p:spPr>
          <a:xfrm>
            <a:off x="7894828" y="4640949"/>
            <a:ext cx="943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/>
              <a:t>notify</a:t>
            </a:r>
            <a:endParaRPr lang="en-US" sz="105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298597-3D11-9B73-3895-887DA42AF856}"/>
              </a:ext>
            </a:extLst>
          </p:cNvPr>
          <p:cNvCxnSpPr>
            <a:cxnSpLocks/>
          </p:cNvCxnSpPr>
          <p:nvPr/>
        </p:nvCxnSpPr>
        <p:spPr>
          <a:xfrm>
            <a:off x="10087776" y="4577942"/>
            <a:ext cx="0" cy="50677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FC78CB0-FF65-4A33-8014-E482168CC2F9}"/>
              </a:ext>
            </a:extLst>
          </p:cNvPr>
          <p:cNvSpPr txBox="1"/>
          <p:nvPr/>
        </p:nvSpPr>
        <p:spPr>
          <a:xfrm>
            <a:off x="10243786" y="4618088"/>
            <a:ext cx="943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/>
              <a:t>Register</a:t>
            </a:r>
            <a:r>
              <a:rPr lang="zh-CN" altLang="en-US" sz="1050" dirty="0"/>
              <a:t> </a:t>
            </a:r>
            <a:r>
              <a:rPr lang="en-US" altLang="zh-CN" sz="1050" dirty="0" err="1"/>
              <a:t>waker</a:t>
            </a:r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4D7A93-A9A5-B2FA-C2E8-5931EDAF1B04}"/>
              </a:ext>
            </a:extLst>
          </p:cNvPr>
          <p:cNvSpPr txBox="1"/>
          <p:nvPr/>
        </p:nvSpPr>
        <p:spPr>
          <a:xfrm>
            <a:off x="7594478" y="1702882"/>
            <a:ext cx="4481407" cy="19476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IO</a:t>
            </a:r>
            <a:r>
              <a:rPr lang="en-US" altLang="zh-CN" sz="1300" dirty="0"/>
              <a:t>_URING</a:t>
            </a:r>
            <a:r>
              <a:rPr lang="zh-CN" altLang="en-US" sz="1300" dirty="0"/>
              <a:t>加入内核，使得</a:t>
            </a:r>
            <a:r>
              <a:rPr lang="en-US" altLang="zh-CN" sz="1300" dirty="0"/>
              <a:t>async</a:t>
            </a:r>
            <a:r>
              <a:rPr lang="zh-CN" altLang="en-US" sz="1300" dirty="0"/>
              <a:t> </a:t>
            </a:r>
            <a:r>
              <a:rPr lang="en-US" altLang="zh-CN" sz="1300" dirty="0"/>
              <a:t>I/O</a:t>
            </a:r>
            <a:r>
              <a:rPr lang="zh-CN" altLang="en-US" sz="1300" dirty="0"/>
              <a:t>使用更加方便，基于此大量设备驱动重写为</a:t>
            </a:r>
            <a:r>
              <a:rPr lang="en-US" altLang="zh-CN" sz="1300" dirty="0"/>
              <a:t>async</a:t>
            </a:r>
            <a:r>
              <a:rPr lang="zh-CN" altLang="en-US" sz="1300" dirty="0"/>
              <a:t>方式</a:t>
            </a:r>
            <a:endParaRPr lang="en-US" altLang="zh-CN" sz="1300" dirty="0"/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300" dirty="0"/>
              <a:t>设备中断代价太高，基于</a:t>
            </a:r>
            <a:r>
              <a:rPr lang="en-US" altLang="zh-CN" sz="1300" dirty="0"/>
              <a:t>IO-URING</a:t>
            </a:r>
            <a:r>
              <a:rPr lang="zh-CN" altLang="en-US" sz="1300" dirty="0"/>
              <a:t>实现高效率的</a:t>
            </a:r>
            <a:r>
              <a:rPr lang="en-US" altLang="zh-CN" sz="1300" dirty="0"/>
              <a:t>polling</a:t>
            </a:r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300" dirty="0" err="1"/>
              <a:t>eBPF</a:t>
            </a:r>
            <a:r>
              <a:rPr lang="zh-CN" altLang="en-US" sz="1300" dirty="0"/>
              <a:t>提供了内核编程能力，可以进一步在内核实现用户逻辑</a:t>
            </a:r>
            <a:endParaRPr lang="en-US" altLang="zh-CN" sz="1300" dirty="0"/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300" dirty="0"/>
              <a:t>Async</a:t>
            </a:r>
            <a:r>
              <a:rPr lang="zh-CN" altLang="en-US" sz="1300" dirty="0"/>
              <a:t> </a:t>
            </a:r>
            <a:r>
              <a:rPr lang="en-US" altLang="zh-CN" sz="1300" dirty="0"/>
              <a:t>function</a:t>
            </a:r>
            <a:r>
              <a:rPr lang="zh-CN" altLang="en-US" sz="1300" dirty="0"/>
              <a:t>的</a:t>
            </a:r>
            <a:r>
              <a:rPr lang="en-US" altLang="zh-CN" sz="1300" dirty="0" err="1"/>
              <a:t>waker</a:t>
            </a:r>
            <a:r>
              <a:rPr lang="zh-CN" altLang="en-US" sz="1300" dirty="0"/>
              <a:t>可以直接注册到内核</a:t>
            </a:r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283673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A87D-5712-1C59-48E4-E49D8710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Theseus</a:t>
            </a:r>
            <a:r>
              <a:rPr lang="zh-CN" altLang="en-US" dirty="0"/>
              <a:t> </a:t>
            </a:r>
            <a:r>
              <a:rPr lang="en-US" altLang="zh-CN" dirty="0"/>
              <a:t>OS:</a:t>
            </a:r>
            <a:r>
              <a:rPr lang="zh-CN" altLang="en-US" dirty="0"/>
              <a:t> </a:t>
            </a:r>
            <a:r>
              <a:rPr lang="en-US" altLang="zh-CN" dirty="0"/>
              <a:t>Zero-cost</a:t>
            </a:r>
            <a:r>
              <a:rPr lang="zh-CN" altLang="en-US" dirty="0"/>
              <a:t> </a:t>
            </a:r>
            <a:r>
              <a:rPr lang="en-US" altLang="zh-CN" dirty="0"/>
              <a:t>Isolation</a:t>
            </a:r>
            <a:endParaRPr lang="en-US" dirty="0"/>
          </a:p>
        </p:txBody>
      </p:sp>
      <p:pic>
        <p:nvPicPr>
          <p:cNvPr id="1026" name="Picture 2" descr="Design and Structure of Theseus - The Theseus OS Book">
            <a:extLst>
              <a:ext uri="{FF2B5EF4-FFF2-40B4-BE49-F238E27FC236}">
                <a16:creationId xmlns:a16="http://schemas.microsoft.com/office/drawing/2014/main" id="{2AEAE969-EAAA-208E-EAA4-759E16BE8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0" y="1940404"/>
            <a:ext cx="4953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1890C-6C65-CA53-22EA-C4FB69951A7D}"/>
              </a:ext>
            </a:extLst>
          </p:cNvPr>
          <p:cNvSpPr txBox="1"/>
          <p:nvPr/>
        </p:nvSpPr>
        <p:spPr>
          <a:xfrm>
            <a:off x="268076" y="3828420"/>
            <a:ext cx="61547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Theseus</a:t>
            </a:r>
            <a:r>
              <a:rPr lang="zh-CN" altLang="en-US" sz="1400" dirty="0"/>
              <a:t> </a:t>
            </a:r>
            <a:r>
              <a:rPr lang="en-US" altLang="zh-CN" sz="1400" dirty="0"/>
              <a:t>OS</a:t>
            </a:r>
            <a:r>
              <a:rPr lang="zh-CN" altLang="en-US" sz="1400" dirty="0"/>
              <a:t> 实现 </a:t>
            </a:r>
            <a:r>
              <a:rPr lang="en-US" altLang="zh-CN" sz="1400" dirty="0"/>
              <a:t>Single</a:t>
            </a:r>
            <a:r>
              <a:rPr lang="zh-CN" altLang="en-US" sz="1400" dirty="0"/>
              <a:t> </a:t>
            </a:r>
            <a:r>
              <a:rPr lang="en-US" altLang="zh-CN" sz="1400" dirty="0"/>
              <a:t>Address</a:t>
            </a:r>
            <a:r>
              <a:rPr lang="zh-CN" altLang="en-US" sz="1400" dirty="0"/>
              <a:t> </a:t>
            </a:r>
            <a:r>
              <a:rPr lang="en-US" altLang="zh-CN" sz="1400" dirty="0"/>
              <a:t>Space</a:t>
            </a:r>
            <a:r>
              <a:rPr lang="zh-CN" altLang="en-US" sz="1400" dirty="0"/>
              <a:t>和</a:t>
            </a:r>
            <a:r>
              <a:rPr lang="en-US" altLang="zh-CN" sz="1400" dirty="0"/>
              <a:t>Single</a:t>
            </a:r>
            <a:r>
              <a:rPr lang="zh-CN" altLang="en-US" sz="1400" dirty="0"/>
              <a:t> </a:t>
            </a:r>
            <a:r>
              <a:rPr lang="en-US" altLang="zh-CN" sz="1400" dirty="0" err="1"/>
              <a:t>Priviledge</a:t>
            </a:r>
            <a:r>
              <a:rPr lang="zh-CN" altLang="en-US" sz="1400" dirty="0"/>
              <a:t> </a:t>
            </a:r>
            <a:r>
              <a:rPr lang="en-US" altLang="zh-CN" sz="1400" dirty="0"/>
              <a:t>Level</a:t>
            </a:r>
            <a:r>
              <a:rPr lang="zh-CN" altLang="en-US" sz="1400" dirty="0"/>
              <a:t>的新型</a:t>
            </a:r>
            <a:r>
              <a:rPr lang="en-US" altLang="zh-CN" sz="1400" dirty="0"/>
              <a:t>OS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基于Rust</a:t>
            </a:r>
            <a:r>
              <a:rPr lang="zh-CN" altLang="en-US" sz="1400" dirty="0"/>
              <a:t> </a:t>
            </a:r>
            <a:r>
              <a:rPr lang="en-US" altLang="zh-CN" sz="1400" dirty="0"/>
              <a:t>Compiler</a:t>
            </a:r>
            <a:r>
              <a:rPr lang="zh-CN" altLang="en-US" sz="1400" dirty="0"/>
              <a:t>的内存</a:t>
            </a:r>
            <a:r>
              <a:rPr lang="en-US" altLang="zh-CN" sz="1400" dirty="0"/>
              <a:t>ownership</a:t>
            </a:r>
            <a:r>
              <a:rPr lang="zh-CN" altLang="en-US" sz="1400" dirty="0"/>
              <a:t>能力，保证基于</a:t>
            </a:r>
            <a:r>
              <a:rPr lang="en-US" altLang="zh-CN" sz="1400" dirty="0"/>
              <a:t>crate</a:t>
            </a:r>
            <a:r>
              <a:rPr lang="zh-CN" altLang="en-US" sz="1400" dirty="0"/>
              <a:t>构建的</a:t>
            </a:r>
            <a:r>
              <a:rPr lang="en-US" altLang="zh-CN" sz="1400" dirty="0"/>
              <a:t>App</a:t>
            </a:r>
            <a:r>
              <a:rPr lang="zh-CN" altLang="en-US" sz="1400" dirty="0"/>
              <a:t>实现内存隔离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以</a:t>
            </a:r>
            <a:r>
              <a:rPr lang="en-US" altLang="zh-CN" sz="1400" dirty="0"/>
              <a:t>crate</a:t>
            </a:r>
            <a:r>
              <a:rPr lang="zh-CN" altLang="en-US" sz="1400" dirty="0"/>
              <a:t>为基础的基本运算单元</a:t>
            </a:r>
            <a:r>
              <a:rPr lang="en-US" altLang="zh-CN" sz="1400" dirty="0"/>
              <a:t>cell</a:t>
            </a:r>
            <a:r>
              <a:rPr lang="zh-CN" altLang="en-US" sz="1400" dirty="0"/>
              <a:t>，可以不停机动态加载和升级，对关键业务领域非常有价值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用户态的驱动程序，</a:t>
            </a:r>
            <a:r>
              <a:rPr lang="en-US" altLang="zh-CN" sz="1400" dirty="0" err="1"/>
              <a:t>LibOS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Theseus</a:t>
            </a:r>
            <a:r>
              <a:rPr lang="zh-CN" altLang="en-US" sz="1400" dirty="0"/>
              <a:t> </a:t>
            </a:r>
            <a:r>
              <a:rPr lang="en-US" altLang="zh-CN" sz="1400" dirty="0"/>
              <a:t>Runtime</a:t>
            </a:r>
            <a:r>
              <a:rPr lang="zh-CN" altLang="en-US" sz="1400" dirty="0"/>
              <a:t>实现内存的管理和任务调度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通过</a:t>
            </a:r>
            <a:r>
              <a:rPr lang="en-US" altLang="zh-CN" sz="1400" dirty="0"/>
              <a:t>WASM</a:t>
            </a:r>
            <a:r>
              <a:rPr lang="zh-CN" altLang="en-US" sz="1400" dirty="0"/>
              <a:t>集成第三方库和</a:t>
            </a:r>
            <a:r>
              <a:rPr lang="en-US" altLang="zh-CN" sz="1400" dirty="0"/>
              <a:t>App</a:t>
            </a:r>
          </a:p>
          <a:p>
            <a:r>
              <a:rPr lang="zh-CN" altLang="en-US" sz="1400" dirty="0"/>
              <a:t>优势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性能，</a:t>
            </a:r>
            <a:r>
              <a:rPr lang="en-US" altLang="zh-CN" sz="1400" dirty="0"/>
              <a:t>zero-copy</a:t>
            </a:r>
            <a:r>
              <a:rPr lang="zh-CN" altLang="en-US" sz="1400" dirty="0"/>
              <a:t>内存使用，不存在</a:t>
            </a:r>
            <a:r>
              <a:rPr lang="en-US" altLang="zh-CN" sz="1400" dirty="0"/>
              <a:t>kernel</a:t>
            </a:r>
            <a:r>
              <a:rPr lang="zh-CN" altLang="en-US" sz="1400" dirty="0"/>
              <a:t>和</a:t>
            </a:r>
            <a:r>
              <a:rPr lang="en-US" altLang="zh-CN" sz="1400" dirty="0"/>
              <a:t>user</a:t>
            </a:r>
            <a:r>
              <a:rPr lang="zh-CN" altLang="en-US" sz="1400" dirty="0"/>
              <a:t> </a:t>
            </a:r>
            <a:r>
              <a:rPr lang="en-US" altLang="zh-CN" sz="1400" dirty="0"/>
              <a:t>space</a:t>
            </a:r>
            <a:r>
              <a:rPr lang="zh-CN" altLang="en-US" sz="1400" dirty="0"/>
              <a:t> </a:t>
            </a:r>
            <a:r>
              <a:rPr lang="en-US" altLang="zh-CN" sz="1400" dirty="0"/>
              <a:t>context</a:t>
            </a:r>
            <a:r>
              <a:rPr lang="zh-CN" altLang="en-US" sz="1400" dirty="0"/>
              <a:t> </a:t>
            </a:r>
            <a:r>
              <a:rPr lang="en-US" altLang="zh-CN" sz="1400" dirty="0"/>
              <a:t>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安全，编译器保证不存在内存越界访问</a:t>
            </a:r>
            <a:endParaRPr lang="en-US" altLang="zh-C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8632F-5567-6965-D62E-F8E968DA805C}"/>
              </a:ext>
            </a:extLst>
          </p:cNvPr>
          <p:cNvSpPr/>
          <p:nvPr/>
        </p:nvSpPr>
        <p:spPr>
          <a:xfrm>
            <a:off x="6770248" y="3751412"/>
            <a:ext cx="4485650" cy="5115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Theseus</a:t>
            </a:r>
            <a:r>
              <a:rPr lang="zh-CN" altLang="en-US" sz="900" dirty="0"/>
              <a:t> </a:t>
            </a:r>
            <a:r>
              <a:rPr lang="en-US" altLang="zh-CN" sz="900" dirty="0"/>
              <a:t>OS</a:t>
            </a:r>
            <a:r>
              <a:rPr lang="zh-CN" altLang="en-US" sz="900" dirty="0"/>
              <a:t> </a:t>
            </a:r>
            <a:r>
              <a:rPr lang="en-US" altLang="zh-CN" sz="900" dirty="0"/>
              <a:t>Runtime</a:t>
            </a:r>
            <a:r>
              <a:rPr lang="zh-CN" altLang="en-US" sz="900" dirty="0"/>
              <a:t> （</a:t>
            </a:r>
            <a:r>
              <a:rPr lang="en-US" altLang="zh-CN" sz="900" dirty="0"/>
              <a:t>Memory</a:t>
            </a:r>
            <a:r>
              <a:rPr lang="zh-CN" altLang="en-US" sz="900" dirty="0"/>
              <a:t>，</a:t>
            </a:r>
            <a:r>
              <a:rPr lang="en-US" altLang="zh-CN" sz="900" dirty="0"/>
              <a:t>Task</a:t>
            </a:r>
            <a:r>
              <a:rPr lang="zh-CN" altLang="en-US" sz="900" dirty="0"/>
              <a:t>， </a:t>
            </a:r>
            <a:r>
              <a:rPr lang="en-US" altLang="zh-CN" sz="900" dirty="0"/>
              <a:t>Unsafe</a:t>
            </a:r>
            <a:r>
              <a:rPr lang="zh-CN" altLang="en-US" sz="900" dirty="0"/>
              <a:t> </a:t>
            </a:r>
            <a:r>
              <a:rPr lang="en-US" altLang="zh-CN" sz="900" dirty="0"/>
              <a:t>HAL</a:t>
            </a:r>
            <a:r>
              <a:rPr lang="zh-CN" altLang="en-US" sz="900" dirty="0"/>
              <a:t>）</a:t>
            </a:r>
            <a:endParaRPr lang="en-US" sz="9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1F5F8A-9E52-10B5-7C24-90320BD6DA6D}"/>
              </a:ext>
            </a:extLst>
          </p:cNvPr>
          <p:cNvSpPr/>
          <p:nvPr/>
        </p:nvSpPr>
        <p:spPr>
          <a:xfrm>
            <a:off x="6770248" y="4746392"/>
            <a:ext cx="4485650" cy="511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Multi</a:t>
            </a:r>
            <a:r>
              <a:rPr lang="en-US" altLang="zh-CN" sz="900" dirty="0"/>
              <a:t>-Core</a:t>
            </a:r>
            <a:r>
              <a:rPr lang="zh-CN" altLang="en-US" sz="900" dirty="0"/>
              <a:t> </a:t>
            </a:r>
            <a:r>
              <a:rPr lang="en-US" altLang="zh-CN" sz="900" dirty="0"/>
              <a:t>CPU</a:t>
            </a:r>
            <a:endParaRPr lang="en-US" sz="9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0725257-C602-5B51-D12A-933B12A268C3}"/>
              </a:ext>
            </a:extLst>
          </p:cNvPr>
          <p:cNvGrpSpPr/>
          <p:nvPr/>
        </p:nvGrpSpPr>
        <p:grpSpPr>
          <a:xfrm>
            <a:off x="6770248" y="1861850"/>
            <a:ext cx="4474633" cy="1876543"/>
            <a:chOff x="6737195" y="1465244"/>
            <a:chExt cx="4512594" cy="187654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DF2F372-462E-CE43-097D-E7F203A6F59A}"/>
                </a:ext>
              </a:extLst>
            </p:cNvPr>
            <p:cNvSpPr/>
            <p:nvPr/>
          </p:nvSpPr>
          <p:spPr>
            <a:xfrm>
              <a:off x="6737195" y="1465244"/>
              <a:ext cx="2247661" cy="1865252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</a:rPr>
                <a:t>App1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C5634C6-00F1-115B-F060-6784B0DEFFE3}"/>
                </a:ext>
              </a:extLst>
            </p:cNvPr>
            <p:cNvGrpSpPr/>
            <p:nvPr/>
          </p:nvGrpSpPr>
          <p:grpSpPr>
            <a:xfrm>
              <a:off x="6852490" y="1868095"/>
              <a:ext cx="2014267" cy="1359846"/>
              <a:chOff x="6737195" y="1978265"/>
              <a:chExt cx="2228715" cy="1359846"/>
            </a:xfrm>
            <a:solidFill>
              <a:schemeClr val="tx2">
                <a:lumMod val="60000"/>
                <a:lumOff val="40000"/>
              </a:schemeClr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A23A873-1A63-7FEC-2ECF-15528422F2CF}"/>
                  </a:ext>
                </a:extLst>
              </p:cNvPr>
              <p:cNvGrpSpPr/>
              <p:nvPr/>
            </p:nvGrpSpPr>
            <p:grpSpPr>
              <a:xfrm>
                <a:off x="6737195" y="2433730"/>
                <a:ext cx="2228715" cy="441851"/>
                <a:chOff x="6737195" y="2422713"/>
                <a:chExt cx="2788048" cy="441851"/>
              </a:xfrm>
              <a:grpFill/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69C8678-7E29-45A2-8DF6-1D58F5C8B668}"/>
                    </a:ext>
                  </a:extLst>
                </p:cNvPr>
                <p:cNvSpPr/>
                <p:nvPr/>
              </p:nvSpPr>
              <p:spPr>
                <a:xfrm>
                  <a:off x="6737195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E46EA46-4942-78B6-AD27-1A7B808803D3}"/>
                    </a:ext>
                  </a:extLst>
                </p:cNvPr>
                <p:cNvSpPr/>
                <p:nvPr/>
              </p:nvSpPr>
              <p:spPr>
                <a:xfrm>
                  <a:off x="7438240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6CF3AB5-F62C-185A-435A-A47FDD608494}"/>
                    </a:ext>
                  </a:extLst>
                </p:cNvPr>
                <p:cNvSpPr/>
                <p:nvPr/>
              </p:nvSpPr>
              <p:spPr>
                <a:xfrm>
                  <a:off x="8141146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B1061F8-49C0-F232-0244-D601DF5D2943}"/>
                    </a:ext>
                  </a:extLst>
                </p:cNvPr>
                <p:cNvSpPr/>
                <p:nvPr/>
              </p:nvSpPr>
              <p:spPr>
                <a:xfrm>
                  <a:off x="8842191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AA1D522-D01C-4268-E2AD-D0077B7A647F}"/>
                  </a:ext>
                </a:extLst>
              </p:cNvPr>
              <p:cNvGrpSpPr/>
              <p:nvPr/>
            </p:nvGrpSpPr>
            <p:grpSpPr>
              <a:xfrm>
                <a:off x="6737195" y="1978265"/>
                <a:ext cx="2228715" cy="441851"/>
                <a:chOff x="6737195" y="2422713"/>
                <a:chExt cx="2788048" cy="441851"/>
              </a:xfrm>
              <a:grpFill/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2F6B826-1053-D224-D24B-517BEDAB7BEE}"/>
                    </a:ext>
                  </a:extLst>
                </p:cNvPr>
                <p:cNvSpPr/>
                <p:nvPr/>
              </p:nvSpPr>
              <p:spPr>
                <a:xfrm>
                  <a:off x="6737195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FD65D87-E00B-E89C-51FB-10CD4AE995C5}"/>
                    </a:ext>
                  </a:extLst>
                </p:cNvPr>
                <p:cNvSpPr/>
                <p:nvPr/>
              </p:nvSpPr>
              <p:spPr>
                <a:xfrm>
                  <a:off x="7438240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F9E1583-4B8D-8FEF-8DF4-644B6C711EC0}"/>
                    </a:ext>
                  </a:extLst>
                </p:cNvPr>
                <p:cNvSpPr/>
                <p:nvPr/>
              </p:nvSpPr>
              <p:spPr>
                <a:xfrm>
                  <a:off x="8141146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0C3812D-39D9-5859-C012-1852778512EF}"/>
                    </a:ext>
                  </a:extLst>
                </p:cNvPr>
                <p:cNvSpPr/>
                <p:nvPr/>
              </p:nvSpPr>
              <p:spPr>
                <a:xfrm>
                  <a:off x="8842191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9E886AA-7DD0-ABFA-C17F-9D2B707A4CB7}"/>
                  </a:ext>
                </a:extLst>
              </p:cNvPr>
              <p:cNvSpPr/>
              <p:nvPr/>
            </p:nvSpPr>
            <p:spPr>
              <a:xfrm>
                <a:off x="6737195" y="2896260"/>
                <a:ext cx="546019" cy="441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FS</a:t>
                </a:r>
                <a:endParaRPr lang="en-US" sz="9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F7B647E-C2DF-F07D-1D30-09A56FFE8AEC}"/>
                  </a:ext>
                </a:extLst>
              </p:cNvPr>
              <p:cNvSpPr/>
              <p:nvPr/>
            </p:nvSpPr>
            <p:spPr>
              <a:xfrm>
                <a:off x="7297598" y="2896260"/>
                <a:ext cx="546019" cy="441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Net</a:t>
                </a:r>
                <a:endParaRPr lang="en-US" sz="9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D199D6D-FF1C-0860-2342-32C08921EB5A}"/>
                  </a:ext>
                </a:extLst>
              </p:cNvPr>
              <p:cNvSpPr/>
              <p:nvPr/>
            </p:nvSpPr>
            <p:spPr>
              <a:xfrm>
                <a:off x="7859488" y="2896260"/>
                <a:ext cx="546019" cy="441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I/O</a:t>
                </a:r>
                <a:endParaRPr lang="en-US" sz="90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1984D35-0F3A-4AC2-A777-249E2D84B817}"/>
                  </a:ext>
                </a:extLst>
              </p:cNvPr>
              <p:cNvSpPr/>
              <p:nvPr/>
            </p:nvSpPr>
            <p:spPr>
              <a:xfrm>
                <a:off x="8419891" y="2896260"/>
                <a:ext cx="546019" cy="441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Graphics</a:t>
                </a:r>
                <a:endParaRPr lang="en-US" sz="900" dirty="0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B05C6A-0165-A560-7675-78AEC9ACE341}"/>
                </a:ext>
              </a:extLst>
            </p:cNvPr>
            <p:cNvSpPr/>
            <p:nvPr/>
          </p:nvSpPr>
          <p:spPr>
            <a:xfrm>
              <a:off x="9002128" y="1476535"/>
              <a:ext cx="2247661" cy="1865252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</a:rPr>
                <a:t>App2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387E005-A865-7695-2FA8-0061369DEB5B}"/>
                </a:ext>
              </a:extLst>
            </p:cNvPr>
            <p:cNvGrpSpPr/>
            <p:nvPr/>
          </p:nvGrpSpPr>
          <p:grpSpPr>
            <a:xfrm>
              <a:off x="9117423" y="1879386"/>
              <a:ext cx="2014267" cy="1359846"/>
              <a:chOff x="6737195" y="1978265"/>
              <a:chExt cx="2228715" cy="1359846"/>
            </a:xfrm>
            <a:solidFill>
              <a:schemeClr val="tx2">
                <a:lumMod val="60000"/>
                <a:lumOff val="40000"/>
              </a:schemeClr>
            </a:solidFill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1F97BC1-6227-0B22-4F1D-DF138DCCC9CE}"/>
                  </a:ext>
                </a:extLst>
              </p:cNvPr>
              <p:cNvGrpSpPr/>
              <p:nvPr/>
            </p:nvGrpSpPr>
            <p:grpSpPr>
              <a:xfrm>
                <a:off x="6737195" y="2433730"/>
                <a:ext cx="2228715" cy="441851"/>
                <a:chOff x="6737195" y="2422713"/>
                <a:chExt cx="2788048" cy="441851"/>
              </a:xfrm>
              <a:grpFill/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A398DFA1-C999-0F7B-68B3-11E8C1F41D3B}"/>
                    </a:ext>
                  </a:extLst>
                </p:cNvPr>
                <p:cNvSpPr/>
                <p:nvPr/>
              </p:nvSpPr>
              <p:spPr>
                <a:xfrm>
                  <a:off x="6737195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35A0334-C1AF-4C40-C10B-7CA517EA8CA9}"/>
                    </a:ext>
                  </a:extLst>
                </p:cNvPr>
                <p:cNvSpPr/>
                <p:nvPr/>
              </p:nvSpPr>
              <p:spPr>
                <a:xfrm>
                  <a:off x="7438240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414325E3-843F-6377-CF68-A15407CFFB44}"/>
                    </a:ext>
                  </a:extLst>
                </p:cNvPr>
                <p:cNvSpPr/>
                <p:nvPr/>
              </p:nvSpPr>
              <p:spPr>
                <a:xfrm>
                  <a:off x="8141146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1AC1598-ED58-0D61-A683-2AC5D55ABC9E}"/>
                    </a:ext>
                  </a:extLst>
                </p:cNvPr>
                <p:cNvSpPr/>
                <p:nvPr/>
              </p:nvSpPr>
              <p:spPr>
                <a:xfrm>
                  <a:off x="8842191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DAA29CB-7F8C-33DD-3467-8C58789B9559}"/>
                  </a:ext>
                </a:extLst>
              </p:cNvPr>
              <p:cNvGrpSpPr/>
              <p:nvPr/>
            </p:nvGrpSpPr>
            <p:grpSpPr>
              <a:xfrm>
                <a:off x="6737195" y="1978265"/>
                <a:ext cx="2228715" cy="441851"/>
                <a:chOff x="6737195" y="2422713"/>
                <a:chExt cx="2788048" cy="441851"/>
              </a:xfrm>
              <a:grpFill/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F47C5602-CF93-EB29-EAC6-B092F9666B06}"/>
                    </a:ext>
                  </a:extLst>
                </p:cNvPr>
                <p:cNvSpPr/>
                <p:nvPr/>
              </p:nvSpPr>
              <p:spPr>
                <a:xfrm>
                  <a:off x="6737195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36D3094-F3D2-65B3-221A-000B7E4DBB0A}"/>
                    </a:ext>
                  </a:extLst>
                </p:cNvPr>
                <p:cNvSpPr/>
                <p:nvPr/>
              </p:nvSpPr>
              <p:spPr>
                <a:xfrm>
                  <a:off x="7438240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0DAD4F7-DBCB-F304-8F8E-CDC5864CF3C3}"/>
                    </a:ext>
                  </a:extLst>
                </p:cNvPr>
                <p:cNvSpPr/>
                <p:nvPr/>
              </p:nvSpPr>
              <p:spPr>
                <a:xfrm>
                  <a:off x="8141146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33C399-210E-124E-33E5-AF62A87C79D2}"/>
                    </a:ext>
                  </a:extLst>
                </p:cNvPr>
                <p:cNvSpPr/>
                <p:nvPr/>
              </p:nvSpPr>
              <p:spPr>
                <a:xfrm>
                  <a:off x="8842191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C59DD98-74DF-A70B-D980-55B641370DBC}"/>
                  </a:ext>
                </a:extLst>
              </p:cNvPr>
              <p:cNvSpPr/>
              <p:nvPr/>
            </p:nvSpPr>
            <p:spPr>
              <a:xfrm>
                <a:off x="6737195" y="2896260"/>
                <a:ext cx="546019" cy="441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FS</a:t>
                </a:r>
                <a:endParaRPr lang="en-US" sz="9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E5628D5-47A0-FD4D-CE14-7577B5923D54}"/>
                  </a:ext>
                </a:extLst>
              </p:cNvPr>
              <p:cNvSpPr/>
              <p:nvPr/>
            </p:nvSpPr>
            <p:spPr>
              <a:xfrm>
                <a:off x="7297598" y="2896260"/>
                <a:ext cx="546019" cy="441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Net</a:t>
                </a:r>
                <a:endParaRPr lang="en-US" sz="9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ED82FB9-C73F-9577-0A9C-D9AE460C9D8B}"/>
                  </a:ext>
                </a:extLst>
              </p:cNvPr>
              <p:cNvSpPr/>
              <p:nvPr/>
            </p:nvSpPr>
            <p:spPr>
              <a:xfrm>
                <a:off x="7859488" y="2896260"/>
                <a:ext cx="546019" cy="441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GPU</a:t>
                </a:r>
                <a:endParaRPr lang="en-US" sz="9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F342C82-05A1-E3D4-E886-2320730A7BDA}"/>
                  </a:ext>
                </a:extLst>
              </p:cNvPr>
              <p:cNvSpPr/>
              <p:nvPr/>
            </p:nvSpPr>
            <p:spPr>
              <a:xfrm>
                <a:off x="8419891" y="2896260"/>
                <a:ext cx="546019" cy="441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Graphics</a:t>
                </a:r>
                <a:endParaRPr lang="en-US" sz="900" dirty="0"/>
              </a:p>
            </p:txBody>
          </p:sp>
        </p:grp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2C370B6-3F15-3AB8-3873-61FA74B2BDF8}"/>
              </a:ext>
            </a:extLst>
          </p:cNvPr>
          <p:cNvSpPr/>
          <p:nvPr/>
        </p:nvSpPr>
        <p:spPr>
          <a:xfrm>
            <a:off x="6544022" y="5376231"/>
            <a:ext cx="56810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挑战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从头构建</a:t>
            </a:r>
            <a:r>
              <a:rPr lang="en-US" altLang="zh-CN" sz="1400" dirty="0"/>
              <a:t>OS</a:t>
            </a:r>
            <a:r>
              <a:rPr lang="zh-CN" altLang="en-US" sz="1400" dirty="0"/>
              <a:t>生态，大量硬件，存量驱动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应用需要使用</a:t>
            </a:r>
            <a:r>
              <a:rPr lang="en-US" altLang="zh-CN" sz="1400" dirty="0"/>
              <a:t>Rust</a:t>
            </a:r>
            <a:r>
              <a:rPr lang="zh-CN" altLang="en-US" sz="1400" dirty="0"/>
              <a:t>编写（</a:t>
            </a:r>
            <a:r>
              <a:rPr lang="en-US" altLang="zh-CN" sz="1400" dirty="0"/>
              <a:t>WASM</a:t>
            </a:r>
            <a:r>
              <a:rPr lang="zh-CN" altLang="en-US" sz="1400" dirty="0"/>
              <a:t>可以缓解）</a:t>
            </a:r>
            <a:endParaRPr lang="en-US" altLang="zh-CN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E1DB1F4-015B-0D6B-7113-6527780CDCB9}"/>
              </a:ext>
            </a:extLst>
          </p:cNvPr>
          <p:cNvSpPr/>
          <p:nvPr/>
        </p:nvSpPr>
        <p:spPr>
          <a:xfrm>
            <a:off x="6771991" y="4289514"/>
            <a:ext cx="2226972" cy="441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CPU</a:t>
            </a:r>
            <a:r>
              <a:rPr lang="zh-CN" altLang="en-US" sz="900" dirty="0"/>
              <a:t> </a:t>
            </a:r>
            <a:r>
              <a:rPr lang="en-US" altLang="zh-CN" sz="900" dirty="0"/>
              <a:t>Thread</a:t>
            </a:r>
            <a:endParaRPr lang="en-US" sz="9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138409E-0DBB-74A5-F073-9EAFE8A1FDA7}"/>
              </a:ext>
            </a:extLst>
          </p:cNvPr>
          <p:cNvSpPr/>
          <p:nvPr/>
        </p:nvSpPr>
        <p:spPr>
          <a:xfrm>
            <a:off x="9017909" y="4289513"/>
            <a:ext cx="2226972" cy="441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CPU</a:t>
            </a:r>
            <a:r>
              <a:rPr lang="zh-CN" altLang="en-US" sz="900" dirty="0"/>
              <a:t> </a:t>
            </a:r>
            <a:r>
              <a:rPr lang="en-US" altLang="zh-CN" sz="900" dirty="0"/>
              <a:t>Thread</a:t>
            </a:r>
            <a:r>
              <a:rPr lang="zh-CN" altLang="en-US" sz="900" dirty="0"/>
              <a:t>  </a:t>
            </a:r>
            <a:r>
              <a:rPr lang="en-US" altLang="zh-CN" sz="900" dirty="0"/>
              <a:t>…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8252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1D0F-AE56-78EC-663A-C5A52580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Quark</a:t>
            </a:r>
            <a:r>
              <a:rPr lang="zh-CN" altLang="en-US" sz="3200" dirty="0"/>
              <a:t> 基于</a:t>
            </a:r>
            <a:r>
              <a:rPr lang="en-US" altLang="zh-CN" sz="3200" dirty="0"/>
              <a:t>Rust</a:t>
            </a:r>
            <a:r>
              <a:rPr lang="zh-CN" altLang="en-US" sz="3200" dirty="0"/>
              <a:t>实现的</a:t>
            </a:r>
            <a:r>
              <a:rPr lang="en-US" altLang="zh-CN" sz="3200" dirty="0"/>
              <a:t>I/O</a:t>
            </a:r>
            <a:r>
              <a:rPr lang="zh-CN" altLang="en-US" sz="3200" dirty="0"/>
              <a:t>虚拟化</a:t>
            </a:r>
            <a:endParaRPr lang="en-US" sz="3200" dirty="0"/>
          </a:p>
        </p:txBody>
      </p:sp>
      <p:pic>
        <p:nvPicPr>
          <p:cNvPr id="3076" name="Picture 4" descr="High Level Design">
            <a:extLst>
              <a:ext uri="{FF2B5EF4-FFF2-40B4-BE49-F238E27FC236}">
                <a16:creationId xmlns:a16="http://schemas.microsoft.com/office/drawing/2014/main" id="{1D15ED6C-1814-04B9-2CC5-E28E3EFED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4" y="1850834"/>
            <a:ext cx="6751385" cy="451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13B8D6-96AD-0FB2-29A9-A6B4899EA241}"/>
              </a:ext>
            </a:extLst>
          </p:cNvPr>
          <p:cNvSpPr/>
          <p:nvPr/>
        </p:nvSpPr>
        <p:spPr>
          <a:xfrm>
            <a:off x="7365269" y="2798284"/>
            <a:ext cx="43516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场景和</a:t>
            </a:r>
            <a:r>
              <a:rPr lang="en-US" altLang="zh-CN" sz="1400" dirty="0" err="1"/>
              <a:t>gVisor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Runc</a:t>
            </a:r>
            <a:r>
              <a:rPr lang="zh-CN" altLang="en-US" sz="1400" dirty="0"/>
              <a:t>一样，解决容器（广义，可以是</a:t>
            </a:r>
            <a:r>
              <a:rPr lang="en-US" altLang="zh-CN" sz="1400" dirty="0"/>
              <a:t>docker</a:t>
            </a:r>
            <a:r>
              <a:rPr lang="zh-CN" altLang="en-US" sz="1400" dirty="0"/>
              <a:t> </a:t>
            </a:r>
            <a:r>
              <a:rPr lang="en-US" altLang="zh-CN" sz="1400" dirty="0"/>
              <a:t>container</a:t>
            </a:r>
            <a:r>
              <a:rPr lang="zh-CN" altLang="en-US" sz="1400" dirty="0"/>
              <a:t>，也可以是</a:t>
            </a:r>
            <a:r>
              <a:rPr lang="en-US" altLang="zh-CN" sz="1400" dirty="0"/>
              <a:t>WASM</a:t>
            </a:r>
            <a:r>
              <a:rPr lang="zh-CN" altLang="en-US" sz="1400" dirty="0"/>
              <a:t>）直接访问</a:t>
            </a:r>
            <a:r>
              <a:rPr lang="en-US" altLang="zh-CN" sz="1400" dirty="0"/>
              <a:t>OS</a:t>
            </a:r>
            <a:r>
              <a:rPr lang="zh-CN" altLang="en-US" sz="1400" dirty="0"/>
              <a:t> </a:t>
            </a:r>
            <a:r>
              <a:rPr lang="en-US" altLang="zh-CN" sz="1400" dirty="0"/>
              <a:t>API</a:t>
            </a:r>
            <a:r>
              <a:rPr lang="zh-CN" altLang="en-US" sz="1400" dirty="0"/>
              <a:t>带来的潜在安全性，在</a:t>
            </a:r>
            <a:r>
              <a:rPr lang="en-US" altLang="zh-CN" sz="1400" dirty="0"/>
              <a:t>container</a:t>
            </a:r>
            <a:r>
              <a:rPr lang="zh-CN" altLang="en-US" sz="1400" dirty="0"/>
              <a:t>和</a:t>
            </a:r>
            <a:r>
              <a:rPr lang="en-US" altLang="zh-CN" sz="1400" dirty="0"/>
              <a:t>OS</a:t>
            </a:r>
            <a:r>
              <a:rPr lang="zh-CN" altLang="en-US" sz="1400" dirty="0"/>
              <a:t>之间构筑一个隔离层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这个层面可以</a:t>
            </a:r>
            <a:r>
              <a:rPr lang="en-US" altLang="zh-CN" sz="1400" dirty="0"/>
              <a:t>proxy</a:t>
            </a:r>
            <a:r>
              <a:rPr lang="zh-CN" altLang="en-US" sz="1400" dirty="0"/>
              <a:t> </a:t>
            </a:r>
            <a:r>
              <a:rPr lang="en-US" altLang="zh-CN" sz="1400" dirty="0"/>
              <a:t>API</a:t>
            </a:r>
            <a:r>
              <a:rPr lang="zh-CN" altLang="en-US" sz="1400" dirty="0"/>
              <a:t>访问，而且可以实施各种安全策略，例如：</a:t>
            </a:r>
            <a:r>
              <a:rPr lang="en-US" altLang="zh-CN" sz="1400" dirty="0"/>
              <a:t>capability</a:t>
            </a:r>
            <a:r>
              <a:rPr lang="zh-CN" altLang="en-US" sz="1400" dirty="0"/>
              <a:t> </a:t>
            </a:r>
            <a:r>
              <a:rPr lang="en-US" altLang="zh-CN" sz="1400" dirty="0"/>
              <a:t>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Quark</a:t>
            </a:r>
            <a:r>
              <a:rPr lang="zh-CN" altLang="en-US" sz="1400" dirty="0"/>
              <a:t> 利用</a:t>
            </a:r>
            <a:r>
              <a:rPr lang="en-US" altLang="zh-CN" sz="1400" dirty="0"/>
              <a:t>io-</a:t>
            </a:r>
            <a:r>
              <a:rPr lang="en-US" altLang="zh-CN" sz="1400" dirty="0" err="1"/>
              <a:t>uring</a:t>
            </a:r>
            <a:r>
              <a:rPr lang="zh-CN" altLang="en-US" sz="1400" dirty="0"/>
              <a:t>实现了全异步的</a:t>
            </a:r>
            <a:r>
              <a:rPr lang="en-US" altLang="zh-CN" sz="1400" dirty="0"/>
              <a:t>I/O</a:t>
            </a:r>
            <a:r>
              <a:rPr lang="zh-CN" altLang="en-US" sz="1400" dirty="0"/>
              <a:t>访问，只有设备</a:t>
            </a:r>
            <a:r>
              <a:rPr lang="en-US" altLang="zh-CN" sz="1400" dirty="0"/>
              <a:t>open/close</a:t>
            </a:r>
            <a:r>
              <a:rPr lang="zh-CN" altLang="en-US" sz="1400" dirty="0"/>
              <a:t>需要管理，数据传输是</a:t>
            </a:r>
            <a:r>
              <a:rPr lang="en-US" altLang="zh-CN" sz="1400" dirty="0"/>
              <a:t>pass</a:t>
            </a:r>
            <a:r>
              <a:rPr lang="zh-CN" altLang="en-US" sz="1400" dirty="0"/>
              <a:t> </a:t>
            </a:r>
            <a:r>
              <a:rPr lang="en-US" altLang="zh-CN" sz="1400" dirty="0"/>
              <a:t>through</a:t>
            </a:r>
            <a:r>
              <a:rPr lang="zh-CN" altLang="en-US" sz="1400" dirty="0"/>
              <a:t>模式</a:t>
            </a:r>
            <a:endParaRPr lang="en-US" altLang="zh-C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C249F-D0C0-B4CA-D6AB-D5E23F0BC307}"/>
              </a:ext>
            </a:extLst>
          </p:cNvPr>
          <p:cNvSpPr/>
          <p:nvPr/>
        </p:nvSpPr>
        <p:spPr>
          <a:xfrm>
            <a:off x="8799143" y="6492875"/>
            <a:ext cx="2917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github.com</a:t>
            </a:r>
            <a:r>
              <a:rPr lang="en-US" sz="1100" dirty="0"/>
              <a:t>/</a:t>
            </a:r>
            <a:r>
              <a:rPr lang="en-US" sz="1100" dirty="0" err="1"/>
              <a:t>QuarkContainer</a:t>
            </a:r>
            <a:r>
              <a:rPr lang="en-US" sz="1100" dirty="0"/>
              <a:t>/Quark</a:t>
            </a:r>
          </a:p>
        </p:txBody>
      </p:sp>
    </p:spTree>
    <p:extLst>
      <p:ext uri="{BB962C8B-B14F-4D97-AF65-F5344CB8AC3E}">
        <p14:creationId xmlns:p14="http://schemas.microsoft.com/office/powerpoint/2010/main" val="1658196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7CAC-BC15-72CB-3E5C-F0256DDF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Async</a:t>
            </a:r>
            <a:r>
              <a:rPr lang="zh-CN" altLang="en-US" sz="3200" dirty="0"/>
              <a:t> </a:t>
            </a:r>
            <a:r>
              <a:rPr lang="en-US" altLang="zh-CN" sz="3200" dirty="0"/>
              <a:t>App</a:t>
            </a:r>
            <a:r>
              <a:rPr lang="zh-CN" altLang="en-US" sz="3200" dirty="0"/>
              <a:t> </a:t>
            </a:r>
            <a:r>
              <a:rPr lang="en-US" altLang="zh-CN" sz="3200" dirty="0"/>
              <a:t>Runtime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Mobile</a:t>
            </a:r>
            <a:r>
              <a:rPr lang="zh-CN" altLang="en-US" sz="3200" dirty="0"/>
              <a:t> </a:t>
            </a:r>
            <a:r>
              <a:rPr lang="en-US" altLang="zh-CN" sz="3200" dirty="0"/>
              <a:t>OS</a:t>
            </a:r>
            <a:endParaRPr lang="en-US" sz="3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A6225B-EDC5-FC92-32EE-7A2C45C16C88}"/>
              </a:ext>
            </a:extLst>
          </p:cNvPr>
          <p:cNvSpPr/>
          <p:nvPr/>
        </p:nvSpPr>
        <p:spPr>
          <a:xfrm>
            <a:off x="424530" y="5687519"/>
            <a:ext cx="4485650" cy="511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Multi</a:t>
            </a:r>
            <a:r>
              <a:rPr lang="en-US" altLang="zh-CN" sz="900" dirty="0"/>
              <a:t>-Core</a:t>
            </a:r>
            <a:r>
              <a:rPr lang="zh-CN" altLang="en-US" sz="900" dirty="0"/>
              <a:t> </a:t>
            </a:r>
            <a:r>
              <a:rPr lang="en-US" altLang="zh-CN" sz="900" dirty="0"/>
              <a:t>CPU</a:t>
            </a:r>
            <a:endParaRPr lang="en-US" sz="9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DC546D-22C1-98B4-8775-40F63DD7601F}"/>
              </a:ext>
            </a:extLst>
          </p:cNvPr>
          <p:cNvSpPr/>
          <p:nvPr/>
        </p:nvSpPr>
        <p:spPr>
          <a:xfrm>
            <a:off x="424530" y="5155910"/>
            <a:ext cx="4485650" cy="511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Linux</a:t>
            </a:r>
            <a:endParaRPr lang="en-US" sz="9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E74C8F-496E-C551-F76C-FC2CFF8D6239}"/>
              </a:ext>
            </a:extLst>
          </p:cNvPr>
          <p:cNvSpPr/>
          <p:nvPr/>
        </p:nvSpPr>
        <p:spPr>
          <a:xfrm>
            <a:off x="424529" y="4170042"/>
            <a:ext cx="4485650" cy="5115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Quark</a:t>
            </a:r>
            <a:r>
              <a:rPr lang="zh-CN" altLang="en-US" sz="900" dirty="0"/>
              <a:t> </a:t>
            </a:r>
            <a:r>
              <a:rPr lang="en-US" altLang="zh-CN" sz="900" dirty="0" err="1"/>
              <a:t>Capbility</a:t>
            </a:r>
            <a:r>
              <a:rPr lang="zh-CN" altLang="en-US" sz="900" dirty="0"/>
              <a:t> </a:t>
            </a:r>
            <a:r>
              <a:rPr lang="en-US" altLang="zh-CN" sz="900" dirty="0"/>
              <a:t>Based</a:t>
            </a:r>
            <a:r>
              <a:rPr lang="zh-CN" altLang="en-US" sz="900" dirty="0"/>
              <a:t> </a:t>
            </a:r>
            <a:r>
              <a:rPr lang="en-US" altLang="zh-CN" sz="900" dirty="0"/>
              <a:t>Security</a:t>
            </a:r>
            <a:endParaRPr lang="en-US" sz="9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2D2864-465B-EF2D-1B66-14107B565BF0}"/>
              </a:ext>
            </a:extLst>
          </p:cNvPr>
          <p:cNvSpPr/>
          <p:nvPr/>
        </p:nvSpPr>
        <p:spPr>
          <a:xfrm>
            <a:off x="429651" y="3699720"/>
            <a:ext cx="4480528" cy="4418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Theseus</a:t>
            </a:r>
            <a:r>
              <a:rPr lang="zh-CN" altLang="en-US" sz="900" dirty="0"/>
              <a:t> </a:t>
            </a:r>
            <a:r>
              <a:rPr lang="en-US" altLang="zh-CN" sz="900" dirty="0"/>
              <a:t>Async</a:t>
            </a:r>
            <a:r>
              <a:rPr lang="zh-CN" altLang="en-US" sz="900" dirty="0"/>
              <a:t> </a:t>
            </a:r>
            <a:r>
              <a:rPr lang="en-US" altLang="zh-CN" sz="900" dirty="0"/>
              <a:t>Runtime</a:t>
            </a:r>
            <a:endParaRPr lang="en-US" sz="9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89318C-B990-6728-20F7-84426E7996C4}"/>
              </a:ext>
            </a:extLst>
          </p:cNvPr>
          <p:cNvSpPr txBox="1"/>
          <p:nvPr/>
        </p:nvSpPr>
        <p:spPr>
          <a:xfrm>
            <a:off x="5259411" y="1806318"/>
            <a:ext cx="66571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Theseus</a:t>
            </a:r>
            <a:r>
              <a:rPr lang="zh-CN" altLang="en-US" sz="1400" dirty="0"/>
              <a:t> </a:t>
            </a:r>
            <a:r>
              <a:rPr lang="en-US" altLang="zh-CN" sz="1400" dirty="0"/>
              <a:t>Async</a:t>
            </a:r>
            <a:r>
              <a:rPr lang="zh-CN" altLang="en-US" sz="1400" dirty="0"/>
              <a:t> </a:t>
            </a:r>
            <a:r>
              <a:rPr lang="en-US" altLang="zh-CN" sz="1400" dirty="0"/>
              <a:t>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可以对实现</a:t>
            </a:r>
            <a:r>
              <a:rPr lang="en-US" altLang="zh-CN" sz="1400" dirty="0"/>
              <a:t>App</a:t>
            </a:r>
            <a:r>
              <a:rPr lang="zh-CN" altLang="en-US" sz="1400" dirty="0"/>
              <a:t>分组，对组内</a:t>
            </a:r>
            <a:r>
              <a:rPr lang="en-US" altLang="zh-CN" sz="1400" dirty="0"/>
              <a:t>App</a:t>
            </a:r>
            <a:r>
              <a:rPr lang="zh-CN" altLang="en-US" sz="1400" dirty="0"/>
              <a:t>实现统一的管理策略，例如：</a:t>
            </a:r>
            <a:r>
              <a:rPr lang="en-US" altLang="zh-CN" sz="1400" dirty="0"/>
              <a:t>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实现了基于</a:t>
            </a:r>
            <a:r>
              <a:rPr lang="en-US" altLang="zh-CN" sz="1400" dirty="0"/>
              <a:t>crates</a:t>
            </a:r>
            <a:r>
              <a:rPr lang="zh-CN" altLang="en-US" sz="1400" dirty="0"/>
              <a:t>的细粒度生命周期管理策略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可以集成不同的</a:t>
            </a:r>
            <a:r>
              <a:rPr lang="en-US" altLang="zh-CN" sz="1400" dirty="0" err="1"/>
              <a:t>asyc</a:t>
            </a:r>
            <a:r>
              <a:rPr lang="zh-CN" altLang="en-US" sz="1400" dirty="0"/>
              <a:t> 框架，实现对不同</a:t>
            </a:r>
            <a:r>
              <a:rPr lang="en-US" altLang="zh-CN" sz="1400" dirty="0"/>
              <a:t>use</a:t>
            </a:r>
            <a:r>
              <a:rPr lang="zh-CN" altLang="en-US" sz="1400" dirty="0"/>
              <a:t> </a:t>
            </a:r>
            <a:r>
              <a:rPr lang="en-US" altLang="zh-CN" sz="1400" dirty="0"/>
              <a:t>case</a:t>
            </a:r>
            <a:r>
              <a:rPr lang="zh-CN" altLang="en-US" sz="1400" dirty="0"/>
              <a:t>的支持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用户态</a:t>
            </a:r>
            <a:r>
              <a:rPr lang="en-US" altLang="zh-CN" sz="1400" dirty="0"/>
              <a:t>Async</a:t>
            </a:r>
            <a:r>
              <a:rPr lang="zh-CN" altLang="en-US" sz="1400" dirty="0"/>
              <a:t>驱动和协议栈，配合</a:t>
            </a:r>
            <a:r>
              <a:rPr lang="en-US" altLang="zh-CN" sz="1400" dirty="0"/>
              <a:t>IO_URING</a:t>
            </a:r>
            <a:r>
              <a:rPr lang="zh-CN" altLang="en-US" sz="1400" dirty="0"/>
              <a:t>实现全异步访问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集成</a:t>
            </a:r>
            <a:r>
              <a:rPr lang="en-US" altLang="zh-CN" sz="1400" dirty="0"/>
              <a:t>Quark</a:t>
            </a:r>
            <a:r>
              <a:rPr lang="zh-CN" altLang="en-US" sz="1400" dirty="0"/>
              <a:t>实现</a:t>
            </a:r>
            <a:r>
              <a:rPr lang="en-US" altLang="zh-CN" sz="1400" dirty="0"/>
              <a:t>crate</a:t>
            </a:r>
            <a:r>
              <a:rPr lang="zh-CN" altLang="en-US" sz="1400" dirty="0"/>
              <a:t>对</a:t>
            </a:r>
            <a:r>
              <a:rPr lang="en-US" altLang="zh-CN" sz="1400" dirty="0"/>
              <a:t>host</a:t>
            </a:r>
            <a:r>
              <a:rPr lang="zh-CN" altLang="en-US" sz="1400" dirty="0"/>
              <a:t> </a:t>
            </a:r>
            <a:r>
              <a:rPr lang="en-US" altLang="zh-CN" sz="1400" dirty="0"/>
              <a:t>OS</a:t>
            </a:r>
            <a:r>
              <a:rPr lang="zh-CN" altLang="en-US" sz="1400" dirty="0"/>
              <a:t> </a:t>
            </a:r>
            <a:r>
              <a:rPr lang="en-US" altLang="zh-CN" sz="1400" dirty="0"/>
              <a:t>API</a:t>
            </a:r>
            <a:r>
              <a:rPr lang="zh-CN" altLang="en-US" sz="1400" dirty="0"/>
              <a:t>访问的隔离和基于</a:t>
            </a:r>
            <a:r>
              <a:rPr lang="en-US" altLang="zh-CN" sz="1400" dirty="0"/>
              <a:t>capability</a:t>
            </a:r>
            <a:r>
              <a:rPr lang="zh-CN" altLang="en-US" sz="1400" dirty="0"/>
              <a:t>的管理</a:t>
            </a:r>
            <a:endParaRPr lang="en-US" altLang="zh-CN" sz="1400" dirty="0"/>
          </a:p>
          <a:p>
            <a:r>
              <a:rPr lang="en-US" sz="1400" dirty="0"/>
              <a:t>Domain</a:t>
            </a:r>
            <a:r>
              <a:rPr lang="zh-CN" altLang="en-US" sz="1400" dirty="0"/>
              <a:t> </a:t>
            </a:r>
            <a:r>
              <a:rPr lang="en-US" altLang="zh-CN" sz="1400" dirty="0"/>
              <a:t>Specific</a:t>
            </a:r>
            <a:r>
              <a:rPr lang="zh-CN" altLang="en-US" sz="1400" dirty="0"/>
              <a:t> </a:t>
            </a:r>
            <a:r>
              <a:rPr lang="en-US" altLang="zh-CN" sz="1400" dirty="0" err="1"/>
              <a:t>Aysnc</a:t>
            </a:r>
            <a:r>
              <a:rPr lang="zh-CN" altLang="en-US" sz="1400" dirty="0"/>
              <a:t> </a:t>
            </a:r>
            <a:r>
              <a:rPr lang="en-US" altLang="zh-CN" sz="1400" dirty="0"/>
              <a:t>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基于use</a:t>
            </a:r>
            <a:r>
              <a:rPr lang="zh-CN" altLang="en-US" sz="1400" dirty="0"/>
              <a:t> </a:t>
            </a:r>
            <a:r>
              <a:rPr lang="en-US" altLang="zh-CN" sz="1400" dirty="0"/>
              <a:t>case</a:t>
            </a:r>
            <a:r>
              <a:rPr lang="zh-CN" altLang="en-US" sz="1400" dirty="0"/>
              <a:t>生态产生的</a:t>
            </a:r>
            <a:r>
              <a:rPr lang="en-US" altLang="zh-CN" sz="1400" dirty="0"/>
              <a:t>winning</a:t>
            </a:r>
            <a:r>
              <a:rPr lang="zh-CN" altLang="en-US" sz="1400" dirty="0"/>
              <a:t> 框架，例如：</a:t>
            </a:r>
            <a:r>
              <a:rPr lang="en-US" altLang="zh-CN" sz="1400" dirty="0" err="1"/>
              <a:t>tokio</a:t>
            </a:r>
            <a:r>
              <a:rPr lang="zh-CN" altLang="en-US" sz="1400" dirty="0"/>
              <a:t>在网络领域，</a:t>
            </a:r>
            <a:r>
              <a:rPr lang="en-US" altLang="zh-CN" sz="1400" dirty="0"/>
              <a:t>yew</a:t>
            </a:r>
            <a:r>
              <a:rPr lang="zh-CN" altLang="en-US" sz="1400" dirty="0"/>
              <a:t>在前端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因为Rust良好的composable的能力</a:t>
            </a:r>
            <a:r>
              <a:rPr lang="zh-CN" altLang="en-US" sz="1400" dirty="0"/>
              <a:t>（</a:t>
            </a:r>
            <a:r>
              <a:rPr lang="en-US" altLang="zh-CN" sz="1400" dirty="0"/>
              <a:t>traits</a:t>
            </a:r>
            <a:r>
              <a:rPr lang="zh-CN" altLang="en-US" sz="1400" dirty="0"/>
              <a:t>，</a:t>
            </a:r>
            <a:r>
              <a:rPr lang="en-US" altLang="zh-CN" sz="1400" dirty="0"/>
              <a:t>crate</a:t>
            </a:r>
            <a:r>
              <a:rPr lang="zh-CN" altLang="en-US" sz="1400" dirty="0"/>
              <a:t>），可以最大限度利用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差异化针对问题的易用性，</a:t>
            </a:r>
            <a:r>
              <a:rPr lang="en-US" altLang="zh-CN" sz="1400" dirty="0"/>
              <a:t>Runtime</a:t>
            </a:r>
            <a:r>
              <a:rPr lang="zh-CN" altLang="en-US" sz="1400" dirty="0"/>
              <a:t>调度策略等</a:t>
            </a:r>
            <a:endParaRPr lang="en-US" sz="1400" dirty="0"/>
          </a:p>
          <a:p>
            <a:endParaRPr lang="en-US" altLang="zh-CN" sz="1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4B684E-B8E5-BF30-21D6-BEE7B2A47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83505"/>
              </p:ext>
            </p:extLst>
          </p:nvPr>
        </p:nvGraphicFramePr>
        <p:xfrm>
          <a:off x="5399267" y="4359184"/>
          <a:ext cx="6517310" cy="200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462">
                  <a:extLst>
                    <a:ext uri="{9D8B030D-6E8A-4147-A177-3AD203B41FA5}">
                      <a16:colId xmlns:a16="http://schemas.microsoft.com/office/drawing/2014/main" val="3271608138"/>
                    </a:ext>
                  </a:extLst>
                </a:gridCol>
                <a:gridCol w="1303462">
                  <a:extLst>
                    <a:ext uri="{9D8B030D-6E8A-4147-A177-3AD203B41FA5}">
                      <a16:colId xmlns:a16="http://schemas.microsoft.com/office/drawing/2014/main" val="4123834510"/>
                    </a:ext>
                  </a:extLst>
                </a:gridCol>
                <a:gridCol w="1303462">
                  <a:extLst>
                    <a:ext uri="{9D8B030D-6E8A-4147-A177-3AD203B41FA5}">
                      <a16:colId xmlns:a16="http://schemas.microsoft.com/office/drawing/2014/main" val="4111099071"/>
                    </a:ext>
                  </a:extLst>
                </a:gridCol>
                <a:gridCol w="1303462">
                  <a:extLst>
                    <a:ext uri="{9D8B030D-6E8A-4147-A177-3AD203B41FA5}">
                      <a16:colId xmlns:a16="http://schemas.microsoft.com/office/drawing/2014/main" val="2476618236"/>
                    </a:ext>
                  </a:extLst>
                </a:gridCol>
                <a:gridCol w="1303462">
                  <a:extLst>
                    <a:ext uri="{9D8B030D-6E8A-4147-A177-3AD203B41FA5}">
                      <a16:colId xmlns:a16="http://schemas.microsoft.com/office/drawing/2014/main" val="623432764"/>
                    </a:ext>
                  </a:extLst>
                </a:gridCol>
              </a:tblGrid>
              <a:tr h="21247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内存管理</a:t>
                      </a:r>
                      <a:endParaRPr lang="en-US" sz="11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进程管理</a:t>
                      </a:r>
                      <a:endParaRPr lang="en-US" sz="11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设备驱动</a:t>
                      </a:r>
                      <a:endParaRPr lang="en-US" sz="11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I/</a:t>
                      </a:r>
                      <a:r>
                        <a:rPr lang="en-US" sz="1100" dirty="0" err="1"/>
                        <a:t>O虚拟化</a:t>
                      </a:r>
                      <a:endParaRPr lang="en-US" sz="11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076157"/>
                  </a:ext>
                </a:extLst>
              </a:tr>
              <a:tr h="349954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1"/>
                          </a:solidFill>
                        </a:rPr>
                        <a:t>Linux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进程隔离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进程</a:t>
                      </a:r>
                      <a:r>
                        <a:rPr lang="en-US" altLang="zh-CN" sz="11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1100" dirty="0">
                          <a:solidFill>
                            <a:schemeClr val="bg1"/>
                          </a:solidFill>
                        </a:rPr>
                        <a:t>线程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调度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内核态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Namespace</a:t>
                      </a:r>
                    </a:p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cgroup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81552"/>
                  </a:ext>
                </a:extLst>
              </a:tr>
              <a:tr h="349954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Thesueus</a:t>
                      </a:r>
                      <a:r>
                        <a:rPr lang="zh-CN" altLang="en-US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bg1"/>
                          </a:solidFill>
                        </a:rPr>
                        <a:t>OS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Rust静态分配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单一线程池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基于Cell管理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用户态library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用户态library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180806"/>
                  </a:ext>
                </a:extLst>
              </a:tr>
              <a:tr h="2128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Domain</a:t>
                      </a:r>
                      <a:r>
                        <a:rPr lang="zh-CN" altLang="en-US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bg1"/>
                          </a:solidFill>
                        </a:rPr>
                        <a:t>Specific</a:t>
                      </a:r>
                      <a:r>
                        <a:rPr lang="zh-CN" altLang="en-US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bg1"/>
                          </a:solidFill>
                        </a:rPr>
                        <a:t>Aysnc</a:t>
                      </a:r>
                      <a:r>
                        <a:rPr lang="zh-CN" altLang="en-US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bg1"/>
                          </a:solidFill>
                        </a:rPr>
                        <a:t>Runtime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Runtime调度管理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用户态library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用户态library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014666"/>
                  </a:ext>
                </a:extLst>
              </a:tr>
              <a:tr h="46832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Quark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1"/>
                          </a:solidFill>
                        </a:rPr>
                        <a:t>capability</a:t>
                      </a:r>
                      <a:r>
                        <a:rPr lang="zh-CN" altLang="en-US" sz="1100" dirty="0">
                          <a:solidFill>
                            <a:schemeClr val="bg1"/>
                          </a:solidFill>
                        </a:rPr>
                        <a:t>的</a:t>
                      </a:r>
                      <a:r>
                        <a:rPr lang="en-US" altLang="zh-CN" sz="1100" dirty="0">
                          <a:solidFill>
                            <a:schemeClr val="bg1"/>
                          </a:solidFill>
                        </a:rPr>
                        <a:t>I/O</a:t>
                      </a:r>
                      <a:r>
                        <a:rPr lang="zh-CN" altLang="en-US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bg1"/>
                          </a:solidFill>
                        </a:rPr>
                        <a:t>security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77302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46722F9-AD2F-B668-D4A3-C4F2A9771860}"/>
              </a:ext>
            </a:extLst>
          </p:cNvPr>
          <p:cNvSpPr/>
          <p:nvPr/>
        </p:nvSpPr>
        <p:spPr>
          <a:xfrm>
            <a:off x="5399266" y="4023221"/>
            <a:ext cx="6517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Theseus</a:t>
            </a:r>
            <a:r>
              <a:rPr lang="zh-CN" altLang="en-US" sz="1400" dirty="0"/>
              <a:t> </a:t>
            </a:r>
            <a:r>
              <a:rPr lang="en-US" altLang="zh-CN" sz="1400" dirty="0"/>
              <a:t>Async</a:t>
            </a:r>
            <a:r>
              <a:rPr lang="zh-CN" altLang="en-US" sz="1400" dirty="0"/>
              <a:t> </a:t>
            </a:r>
            <a:r>
              <a:rPr lang="en-US" altLang="zh-CN" sz="1400" dirty="0"/>
              <a:t>Runtime</a:t>
            </a:r>
            <a:r>
              <a:rPr lang="zh-CN" altLang="en-US" sz="1400" dirty="0"/>
              <a:t> </a:t>
            </a:r>
            <a:r>
              <a:rPr lang="en-US" altLang="zh-CN" sz="1400" dirty="0"/>
              <a:t>vs</a:t>
            </a:r>
            <a:r>
              <a:rPr lang="zh-CN" altLang="en-US" sz="1400" dirty="0"/>
              <a:t> </a:t>
            </a:r>
            <a:r>
              <a:rPr lang="en-US" altLang="zh-CN" sz="1400" dirty="0"/>
              <a:t>Linux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DB1B01-2DA3-6DE7-FBE8-26F2A843785F}"/>
              </a:ext>
            </a:extLst>
          </p:cNvPr>
          <p:cNvSpPr/>
          <p:nvPr/>
        </p:nvSpPr>
        <p:spPr>
          <a:xfrm>
            <a:off x="433699" y="3236289"/>
            <a:ext cx="2228715" cy="4418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Domain</a:t>
            </a:r>
            <a:r>
              <a:rPr lang="zh-CN" altLang="en-US" sz="900" dirty="0"/>
              <a:t> </a:t>
            </a:r>
            <a:r>
              <a:rPr lang="en-US" altLang="zh-CN" sz="900" dirty="0"/>
              <a:t>Specific</a:t>
            </a:r>
            <a:r>
              <a:rPr lang="zh-CN" altLang="en-US" sz="900" dirty="0"/>
              <a:t> </a:t>
            </a:r>
            <a:r>
              <a:rPr lang="en-US" altLang="zh-CN" sz="900" dirty="0" err="1"/>
              <a:t>Aysnc</a:t>
            </a:r>
            <a:r>
              <a:rPr lang="zh-CN" altLang="en-US" sz="900" dirty="0"/>
              <a:t> </a:t>
            </a:r>
            <a:r>
              <a:rPr lang="en-US" altLang="zh-CN" sz="900" dirty="0"/>
              <a:t>Runtime</a:t>
            </a:r>
            <a:endParaRPr lang="en-US" sz="9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ECDECE-4EC7-CCED-BD67-1F196B43D024}"/>
              </a:ext>
            </a:extLst>
          </p:cNvPr>
          <p:cNvSpPr/>
          <p:nvPr/>
        </p:nvSpPr>
        <p:spPr>
          <a:xfrm>
            <a:off x="2688892" y="3237905"/>
            <a:ext cx="2221288" cy="4418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Domain</a:t>
            </a:r>
            <a:r>
              <a:rPr lang="zh-CN" altLang="en-US" sz="900" dirty="0"/>
              <a:t> </a:t>
            </a:r>
            <a:r>
              <a:rPr lang="en-US" altLang="zh-CN" sz="900" dirty="0"/>
              <a:t>Specific</a:t>
            </a:r>
            <a:r>
              <a:rPr lang="zh-CN" altLang="en-US" sz="900" dirty="0"/>
              <a:t> </a:t>
            </a:r>
            <a:r>
              <a:rPr lang="en-US" altLang="zh-CN" sz="900" dirty="0" err="1"/>
              <a:t>Aysnc</a:t>
            </a:r>
            <a:r>
              <a:rPr lang="zh-CN" altLang="en-US" sz="900" dirty="0"/>
              <a:t> </a:t>
            </a:r>
            <a:r>
              <a:rPr lang="en-US" altLang="zh-CN" sz="900" dirty="0"/>
              <a:t>Runtime</a:t>
            </a:r>
            <a:endParaRPr lang="en-US" sz="9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AB43CA7-57FE-3507-E3C6-4EABF4BBB4BA}"/>
              </a:ext>
            </a:extLst>
          </p:cNvPr>
          <p:cNvGrpSpPr/>
          <p:nvPr/>
        </p:nvGrpSpPr>
        <p:grpSpPr>
          <a:xfrm>
            <a:off x="426272" y="4697125"/>
            <a:ext cx="2228715" cy="441851"/>
            <a:chOff x="1110030" y="4439488"/>
            <a:chExt cx="2243670" cy="4418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472BA1-DDF0-F2F0-0F91-7FC45243C8F6}"/>
                </a:ext>
              </a:extLst>
            </p:cNvPr>
            <p:cNvSpPr/>
            <p:nvPr/>
          </p:nvSpPr>
          <p:spPr>
            <a:xfrm>
              <a:off x="1110030" y="4439488"/>
              <a:ext cx="1114358" cy="4418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6AB805B-5B4A-4225-F5AB-ABF0B9BBAF6D}"/>
                </a:ext>
              </a:extLst>
            </p:cNvPr>
            <p:cNvSpPr/>
            <p:nvPr/>
          </p:nvSpPr>
          <p:spPr>
            <a:xfrm>
              <a:off x="2239342" y="4439488"/>
              <a:ext cx="1114358" cy="4418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9736477-6483-E0E1-7EC1-F5A10AC27617}"/>
              </a:ext>
            </a:extLst>
          </p:cNvPr>
          <p:cNvGrpSpPr/>
          <p:nvPr/>
        </p:nvGrpSpPr>
        <p:grpSpPr>
          <a:xfrm>
            <a:off x="2681464" y="4698741"/>
            <a:ext cx="2228715" cy="441851"/>
            <a:chOff x="1110030" y="4439488"/>
            <a:chExt cx="2243670" cy="44185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95FFB74-7A3F-DCF9-3018-F55E6850948D}"/>
                </a:ext>
              </a:extLst>
            </p:cNvPr>
            <p:cNvSpPr/>
            <p:nvPr/>
          </p:nvSpPr>
          <p:spPr>
            <a:xfrm>
              <a:off x="1110030" y="4439488"/>
              <a:ext cx="1114358" cy="4418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F94BC07-04CE-74C3-2440-EBCEA9DE5570}"/>
                </a:ext>
              </a:extLst>
            </p:cNvPr>
            <p:cNvSpPr/>
            <p:nvPr/>
          </p:nvSpPr>
          <p:spPr>
            <a:xfrm>
              <a:off x="2239342" y="4439488"/>
              <a:ext cx="1114358" cy="4418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CPU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Thread</a:t>
              </a:r>
              <a:endParaRPr lang="en-US" sz="9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182C70-5FA1-ABAD-738E-FBD6960090E3}"/>
              </a:ext>
            </a:extLst>
          </p:cNvPr>
          <p:cNvGrpSpPr/>
          <p:nvPr/>
        </p:nvGrpSpPr>
        <p:grpSpPr>
          <a:xfrm>
            <a:off x="444148" y="1806318"/>
            <a:ext cx="4466032" cy="1415445"/>
            <a:chOff x="6737195" y="1465244"/>
            <a:chExt cx="4512594" cy="187654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32B7D83-8D45-8084-63DB-80C297C0CE44}"/>
                </a:ext>
              </a:extLst>
            </p:cNvPr>
            <p:cNvSpPr/>
            <p:nvPr/>
          </p:nvSpPr>
          <p:spPr>
            <a:xfrm>
              <a:off x="6737195" y="1465244"/>
              <a:ext cx="2247661" cy="1865252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</a:rPr>
                <a:t>App1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9470C56-69B7-4EF9-DD76-973A71558558}"/>
                </a:ext>
              </a:extLst>
            </p:cNvPr>
            <p:cNvGrpSpPr/>
            <p:nvPr/>
          </p:nvGrpSpPr>
          <p:grpSpPr>
            <a:xfrm>
              <a:off x="6852490" y="1868095"/>
              <a:ext cx="2014267" cy="1359846"/>
              <a:chOff x="6737195" y="1978265"/>
              <a:chExt cx="2228715" cy="1359846"/>
            </a:xfrm>
            <a:solidFill>
              <a:schemeClr val="tx2">
                <a:lumMod val="60000"/>
                <a:lumOff val="40000"/>
              </a:schemeClr>
            </a:solidFill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E61029C-F578-982A-8419-424E29F6BAB1}"/>
                  </a:ext>
                </a:extLst>
              </p:cNvPr>
              <p:cNvGrpSpPr/>
              <p:nvPr/>
            </p:nvGrpSpPr>
            <p:grpSpPr>
              <a:xfrm>
                <a:off x="6737195" y="2433730"/>
                <a:ext cx="2228715" cy="441851"/>
                <a:chOff x="6737195" y="2422713"/>
                <a:chExt cx="2788048" cy="441851"/>
              </a:xfrm>
              <a:grpFill/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778713BD-0BF8-938C-10C5-A3F4E359D873}"/>
                    </a:ext>
                  </a:extLst>
                </p:cNvPr>
                <p:cNvSpPr/>
                <p:nvPr/>
              </p:nvSpPr>
              <p:spPr>
                <a:xfrm>
                  <a:off x="6737195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9513AA0C-4122-C2DA-3BFF-CFCB6D917A3B}"/>
                    </a:ext>
                  </a:extLst>
                </p:cNvPr>
                <p:cNvSpPr/>
                <p:nvPr/>
              </p:nvSpPr>
              <p:spPr>
                <a:xfrm>
                  <a:off x="7438240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6785202-E6F6-66B8-9BE6-4081732CB133}"/>
                    </a:ext>
                  </a:extLst>
                </p:cNvPr>
                <p:cNvSpPr/>
                <p:nvPr/>
              </p:nvSpPr>
              <p:spPr>
                <a:xfrm>
                  <a:off x="8141146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C464283-9A64-F0A7-4BBD-524679647282}"/>
                    </a:ext>
                  </a:extLst>
                </p:cNvPr>
                <p:cNvSpPr/>
                <p:nvPr/>
              </p:nvSpPr>
              <p:spPr>
                <a:xfrm>
                  <a:off x="8842191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78E99B3-1731-24D2-C112-998C462607FE}"/>
                  </a:ext>
                </a:extLst>
              </p:cNvPr>
              <p:cNvGrpSpPr/>
              <p:nvPr/>
            </p:nvGrpSpPr>
            <p:grpSpPr>
              <a:xfrm>
                <a:off x="6737195" y="1978265"/>
                <a:ext cx="2228715" cy="441851"/>
                <a:chOff x="6737195" y="2422713"/>
                <a:chExt cx="2788048" cy="441851"/>
              </a:xfrm>
              <a:grpFill/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EFDFE0A7-74AB-0B85-6520-A4429EC807A0}"/>
                    </a:ext>
                  </a:extLst>
                </p:cNvPr>
                <p:cNvSpPr/>
                <p:nvPr/>
              </p:nvSpPr>
              <p:spPr>
                <a:xfrm>
                  <a:off x="6737195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C276C773-E08D-AAD4-6D2E-762EBABF3DF2}"/>
                    </a:ext>
                  </a:extLst>
                </p:cNvPr>
                <p:cNvSpPr/>
                <p:nvPr/>
              </p:nvSpPr>
              <p:spPr>
                <a:xfrm>
                  <a:off x="7438240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BFC31CA-997F-A730-BAD9-10900181D90E}"/>
                    </a:ext>
                  </a:extLst>
                </p:cNvPr>
                <p:cNvSpPr/>
                <p:nvPr/>
              </p:nvSpPr>
              <p:spPr>
                <a:xfrm>
                  <a:off x="8141146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7DD2DD92-40D9-C21F-55A2-B55C94B83C32}"/>
                    </a:ext>
                  </a:extLst>
                </p:cNvPr>
                <p:cNvSpPr/>
                <p:nvPr/>
              </p:nvSpPr>
              <p:spPr>
                <a:xfrm>
                  <a:off x="8842191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</p:grp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DE35940-AAE2-A1BA-AD3D-ABD6632217BA}"/>
                  </a:ext>
                </a:extLst>
              </p:cNvPr>
              <p:cNvSpPr/>
              <p:nvPr/>
            </p:nvSpPr>
            <p:spPr>
              <a:xfrm>
                <a:off x="6737195" y="2896260"/>
                <a:ext cx="546019" cy="441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FS</a:t>
                </a:r>
                <a:endParaRPr lang="en-US" sz="900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7528773-178A-EE30-BADD-636FBACFAF1A}"/>
                  </a:ext>
                </a:extLst>
              </p:cNvPr>
              <p:cNvSpPr/>
              <p:nvPr/>
            </p:nvSpPr>
            <p:spPr>
              <a:xfrm>
                <a:off x="7297598" y="2896260"/>
                <a:ext cx="546019" cy="441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Net</a:t>
                </a:r>
                <a:endParaRPr lang="en-US" sz="900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95B5C4C-6C6D-AB44-077E-9A4E59F85F9C}"/>
                  </a:ext>
                </a:extLst>
              </p:cNvPr>
              <p:cNvSpPr/>
              <p:nvPr/>
            </p:nvSpPr>
            <p:spPr>
              <a:xfrm>
                <a:off x="7859488" y="2896260"/>
                <a:ext cx="546019" cy="441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I/O</a:t>
                </a:r>
                <a:endParaRPr lang="en-US" sz="90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5066C87-AA0C-581D-2885-483035934AD2}"/>
                  </a:ext>
                </a:extLst>
              </p:cNvPr>
              <p:cNvSpPr/>
              <p:nvPr/>
            </p:nvSpPr>
            <p:spPr>
              <a:xfrm>
                <a:off x="8419891" y="2896260"/>
                <a:ext cx="546019" cy="441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Graphics</a:t>
                </a:r>
                <a:endParaRPr lang="en-US" sz="900" dirty="0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5CC4FA1-0658-9C0D-ED40-8140DD0A1DD6}"/>
                </a:ext>
              </a:extLst>
            </p:cNvPr>
            <p:cNvSpPr/>
            <p:nvPr/>
          </p:nvSpPr>
          <p:spPr>
            <a:xfrm>
              <a:off x="9002128" y="1476535"/>
              <a:ext cx="2247661" cy="1865252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</a:rPr>
                <a:t>App2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0FC3431-B449-3D3A-5081-299FAFBD38E7}"/>
                </a:ext>
              </a:extLst>
            </p:cNvPr>
            <p:cNvGrpSpPr/>
            <p:nvPr/>
          </p:nvGrpSpPr>
          <p:grpSpPr>
            <a:xfrm>
              <a:off x="9117423" y="1879386"/>
              <a:ext cx="2014267" cy="1359846"/>
              <a:chOff x="6737195" y="1978265"/>
              <a:chExt cx="2228715" cy="1359846"/>
            </a:xfrm>
            <a:solidFill>
              <a:schemeClr val="tx2">
                <a:lumMod val="60000"/>
                <a:lumOff val="40000"/>
              </a:schemeClr>
            </a:solidFill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9D97569-E4FF-A563-F9DB-1771397DA90F}"/>
                  </a:ext>
                </a:extLst>
              </p:cNvPr>
              <p:cNvGrpSpPr/>
              <p:nvPr/>
            </p:nvGrpSpPr>
            <p:grpSpPr>
              <a:xfrm>
                <a:off x="6737195" y="2433730"/>
                <a:ext cx="2228715" cy="441851"/>
                <a:chOff x="6737195" y="2422713"/>
                <a:chExt cx="2788048" cy="441851"/>
              </a:xfrm>
              <a:grpFill/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1227C73-0CBB-444C-5F8B-11C6A8DDC338}"/>
                    </a:ext>
                  </a:extLst>
                </p:cNvPr>
                <p:cNvSpPr/>
                <p:nvPr/>
              </p:nvSpPr>
              <p:spPr>
                <a:xfrm>
                  <a:off x="6737195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30EF48B-AAB9-7955-8883-53F01152978B}"/>
                    </a:ext>
                  </a:extLst>
                </p:cNvPr>
                <p:cNvSpPr/>
                <p:nvPr/>
              </p:nvSpPr>
              <p:spPr>
                <a:xfrm>
                  <a:off x="7438240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3BC1878-902D-97F8-B4CA-603E21AB056E}"/>
                    </a:ext>
                  </a:extLst>
                </p:cNvPr>
                <p:cNvSpPr/>
                <p:nvPr/>
              </p:nvSpPr>
              <p:spPr>
                <a:xfrm>
                  <a:off x="8141146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79A31C74-7701-1C67-8832-96285FF3BED0}"/>
                    </a:ext>
                  </a:extLst>
                </p:cNvPr>
                <p:cNvSpPr/>
                <p:nvPr/>
              </p:nvSpPr>
              <p:spPr>
                <a:xfrm>
                  <a:off x="8842191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AB5D377-44E6-FEEC-A1AA-5477D4E77378}"/>
                  </a:ext>
                </a:extLst>
              </p:cNvPr>
              <p:cNvGrpSpPr/>
              <p:nvPr/>
            </p:nvGrpSpPr>
            <p:grpSpPr>
              <a:xfrm>
                <a:off x="6737195" y="1978265"/>
                <a:ext cx="2228715" cy="441851"/>
                <a:chOff x="6737195" y="2422713"/>
                <a:chExt cx="2788048" cy="441851"/>
              </a:xfrm>
              <a:grpFill/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DB4992E-73F4-8824-EE3E-D24865552E78}"/>
                    </a:ext>
                  </a:extLst>
                </p:cNvPr>
                <p:cNvSpPr/>
                <p:nvPr/>
              </p:nvSpPr>
              <p:spPr>
                <a:xfrm>
                  <a:off x="6737195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9D8278B-5AA0-42D9-93A6-E0F5D8A86CB9}"/>
                    </a:ext>
                  </a:extLst>
                </p:cNvPr>
                <p:cNvSpPr/>
                <p:nvPr/>
              </p:nvSpPr>
              <p:spPr>
                <a:xfrm>
                  <a:off x="7438240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FFE5C12-FC07-9552-026E-B080BEA86A8E}"/>
                    </a:ext>
                  </a:extLst>
                </p:cNvPr>
                <p:cNvSpPr/>
                <p:nvPr/>
              </p:nvSpPr>
              <p:spPr>
                <a:xfrm>
                  <a:off x="8141146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ABA85C8-E08F-245C-6E2F-74BD6679521B}"/>
                    </a:ext>
                  </a:extLst>
                </p:cNvPr>
                <p:cNvSpPr/>
                <p:nvPr/>
              </p:nvSpPr>
              <p:spPr>
                <a:xfrm>
                  <a:off x="8842191" y="2422713"/>
                  <a:ext cx="683052" cy="4418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Cell</a:t>
                  </a:r>
                  <a:endParaRPr lang="en-US" sz="900" dirty="0"/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129F3A9-A877-A085-FC9A-A7008EE5B38F}"/>
                  </a:ext>
                </a:extLst>
              </p:cNvPr>
              <p:cNvSpPr/>
              <p:nvPr/>
            </p:nvSpPr>
            <p:spPr>
              <a:xfrm>
                <a:off x="6737195" y="2896260"/>
                <a:ext cx="546019" cy="441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FS</a:t>
                </a:r>
                <a:endParaRPr lang="en-US" sz="900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7F4431-645D-0BDB-0347-3E1A5DD61F9E}"/>
                  </a:ext>
                </a:extLst>
              </p:cNvPr>
              <p:cNvSpPr/>
              <p:nvPr/>
            </p:nvSpPr>
            <p:spPr>
              <a:xfrm>
                <a:off x="7297598" y="2896260"/>
                <a:ext cx="546019" cy="441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Net</a:t>
                </a:r>
                <a:endParaRPr lang="en-US" sz="900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4BB18EB-E4CF-3D70-A17D-93BD71BB4AE9}"/>
                  </a:ext>
                </a:extLst>
              </p:cNvPr>
              <p:cNvSpPr/>
              <p:nvPr/>
            </p:nvSpPr>
            <p:spPr>
              <a:xfrm>
                <a:off x="7859488" y="2896260"/>
                <a:ext cx="546019" cy="441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GPU</a:t>
                </a:r>
                <a:endParaRPr lang="en-US" sz="9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50AAB8C-307F-7A67-8A21-C836E087D1EE}"/>
                  </a:ext>
                </a:extLst>
              </p:cNvPr>
              <p:cNvSpPr/>
              <p:nvPr/>
            </p:nvSpPr>
            <p:spPr>
              <a:xfrm>
                <a:off x="8419891" y="2896260"/>
                <a:ext cx="546019" cy="441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Graphics</a:t>
                </a:r>
                <a:endParaRPr 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1932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5E08-719F-EAA8-A3CC-6658C7D6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并发并行软件框架和硬件co</a:t>
            </a:r>
            <a:r>
              <a:rPr lang="en-US" sz="3200" dirty="0"/>
              <a:t>-design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16C8-C7A3-1C6E-C8D5-EEEF3D7FC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PL的并行和并发能力和PL的设计强相关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语义层面</a:t>
            </a:r>
            <a:r>
              <a:rPr lang="zh-CN" altLang="en-US" dirty="0"/>
              <a:t>，并发并行库生态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受制于</a:t>
            </a:r>
            <a:r>
              <a:rPr lang="en-US" altLang="zh-CN" dirty="0"/>
              <a:t>PL</a:t>
            </a:r>
            <a:r>
              <a:rPr lang="zh-CN" altLang="en-US" dirty="0"/>
              <a:t>的治理模式，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， </a:t>
            </a:r>
            <a:r>
              <a:rPr lang="en-US" altLang="zh-CN" dirty="0"/>
              <a:t>swift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apple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Microsoft</a:t>
            </a:r>
            <a:r>
              <a:rPr lang="zh-CN" altLang="en-US" dirty="0"/>
              <a:t>，都有自己的核心应用场景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硬件设计需要</a:t>
            </a:r>
            <a:r>
              <a:rPr lang="en-US" altLang="zh-CN" dirty="0"/>
              <a:t>PL</a:t>
            </a:r>
            <a:r>
              <a:rPr lang="zh-CN" altLang="en-US" dirty="0"/>
              <a:t>设计配合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并发并行的软件生态重构硬件架构，</a:t>
            </a:r>
            <a:r>
              <a:rPr lang="en-US" altLang="zh-CN" dirty="0"/>
              <a:t>SMP</a:t>
            </a:r>
            <a:r>
              <a:rPr lang="zh-CN" altLang="en-US" dirty="0"/>
              <a:t>模式转为</a:t>
            </a:r>
            <a:r>
              <a:rPr lang="en-US" altLang="zh-CN" dirty="0"/>
              <a:t>AMP</a:t>
            </a:r>
            <a:r>
              <a:rPr lang="zh-CN" altLang="en-US" dirty="0"/>
              <a:t>模式，</a:t>
            </a:r>
            <a:r>
              <a:rPr lang="en-US" altLang="zh-CN" dirty="0"/>
              <a:t>scaling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转变为 </a:t>
            </a:r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，云原生模式进入芯片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原来在</a:t>
            </a:r>
            <a:r>
              <a:rPr lang="en-US" altLang="zh-CN" dirty="0"/>
              <a:t>OS</a:t>
            </a:r>
            <a:r>
              <a:rPr lang="zh-CN" altLang="en-US" dirty="0"/>
              <a:t>配合，但是趋势是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driver</a:t>
            </a:r>
            <a:r>
              <a:rPr lang="zh-CN" altLang="en-US" dirty="0"/>
              <a:t>，</a:t>
            </a:r>
            <a:r>
              <a:rPr lang="en-US" altLang="zh-CN" dirty="0"/>
              <a:t>runtime</a:t>
            </a:r>
            <a:r>
              <a:rPr lang="zh-CN" altLang="en-US" dirty="0"/>
              <a:t>做厚，</a:t>
            </a:r>
            <a:r>
              <a:rPr lang="en-US" altLang="zh-CN" dirty="0"/>
              <a:t>OS</a:t>
            </a:r>
            <a:r>
              <a:rPr lang="zh-CN" altLang="en-US" dirty="0"/>
              <a:t>变薄，例如</a:t>
            </a:r>
            <a:r>
              <a:rPr lang="en-US" altLang="zh-CN" dirty="0"/>
              <a:t>Intel</a:t>
            </a:r>
            <a:r>
              <a:rPr lang="zh-CN" altLang="en-US" dirty="0"/>
              <a:t>的用户态中断可以减少</a:t>
            </a:r>
            <a:r>
              <a:rPr lang="en-US" altLang="zh-CN" dirty="0"/>
              <a:t>IPC</a:t>
            </a:r>
            <a:r>
              <a:rPr lang="zh-CN" altLang="en-US" dirty="0"/>
              <a:t>发送的</a:t>
            </a:r>
            <a:r>
              <a:rPr lang="en-US" altLang="zh-CN" dirty="0"/>
              <a:t>overhead</a:t>
            </a:r>
            <a:r>
              <a:rPr lang="zh-CN" altLang="en-US" dirty="0"/>
              <a:t>，</a:t>
            </a:r>
            <a:r>
              <a:rPr lang="en-US" altLang="zh-CN" dirty="0"/>
              <a:t>Rust</a:t>
            </a:r>
            <a:r>
              <a:rPr lang="zh-CN" altLang="en-US" dirty="0"/>
              <a:t>可以安全共享内存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PIE</a:t>
            </a:r>
            <a:r>
              <a:rPr lang="zh-CN" altLang="en-US" dirty="0"/>
              <a:t>理论，硬件提供</a:t>
            </a:r>
            <a:r>
              <a:rPr lang="en-US" altLang="zh-CN" dirty="0"/>
              <a:t>performance</a:t>
            </a:r>
            <a:r>
              <a:rPr lang="zh-CN" altLang="en-US" dirty="0"/>
              <a:t>，软件提供</a:t>
            </a:r>
            <a:r>
              <a:rPr lang="en-US" altLang="zh-CN" dirty="0"/>
              <a:t>isolation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为什么选择</a:t>
            </a:r>
            <a:r>
              <a:rPr lang="en-US" altLang="zh-CN" dirty="0"/>
              <a:t>Rust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下一代系统编程语言，即将进入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，主要用于写基础软件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zero</a:t>
            </a:r>
            <a:r>
              <a:rPr lang="zh-CN" altLang="en-US" dirty="0"/>
              <a:t> 理念和模块化构建支持系统编程，</a:t>
            </a:r>
            <a:r>
              <a:rPr lang="en-US" altLang="zh-CN" dirty="0"/>
              <a:t>zero-overhead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r>
              <a:rPr lang="zh-CN" altLang="en-US" dirty="0"/>
              <a:t>，</a:t>
            </a:r>
            <a:r>
              <a:rPr lang="en-US" altLang="zh-CN" dirty="0"/>
              <a:t>zero-overhead</a:t>
            </a:r>
            <a:r>
              <a:rPr lang="zh-CN" altLang="en-US" dirty="0"/>
              <a:t> </a:t>
            </a:r>
            <a:r>
              <a:rPr lang="en-US" altLang="zh-CN" dirty="0"/>
              <a:t>isolation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最新的软件技术的成果，语言设计</a:t>
            </a:r>
            <a:r>
              <a:rPr lang="en-US" altLang="zh-CN" dirty="0"/>
              <a:t>+</a:t>
            </a:r>
            <a:r>
              <a:rPr lang="zh-CN" altLang="en-US" dirty="0"/>
              <a:t>编译器</a:t>
            </a:r>
            <a:r>
              <a:rPr lang="en-US" altLang="zh-CN" dirty="0"/>
              <a:t>+</a:t>
            </a:r>
            <a:r>
              <a:rPr lang="zh-CN" altLang="en-US" dirty="0"/>
              <a:t>丰富的生态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开放治理模式，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pick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312113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EF37-F7FE-C57A-5590-BD8443B1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异步（</a:t>
            </a:r>
            <a:r>
              <a:rPr lang="en-US" altLang="zh-CN" sz="3200" dirty="0"/>
              <a:t>async</a:t>
            </a:r>
            <a:r>
              <a:rPr lang="zh-CN" altLang="en-US" sz="3200" dirty="0"/>
              <a:t>）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C713-15DC-22B6-6096-EDFA3FC48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6943725" cy="4889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起源于为了利用任务，尤其是</a:t>
            </a:r>
            <a:r>
              <a:rPr lang="en-US" altLang="zh-CN" sz="2000" dirty="0"/>
              <a:t>I/O</a:t>
            </a:r>
            <a:r>
              <a:rPr lang="zh-CN" altLang="en-US" sz="2000" dirty="0"/>
              <a:t>任务请求和响应中间的</a:t>
            </a:r>
            <a:r>
              <a:rPr lang="en-US" altLang="zh-CN" sz="2000" dirty="0"/>
              <a:t>IDLE</a:t>
            </a:r>
            <a:r>
              <a:rPr lang="zh-CN" altLang="en-US" sz="2000" dirty="0"/>
              <a:t>时间，来把不同任务有效复用在一起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典型应用：慢速的</a:t>
            </a:r>
            <a:r>
              <a:rPr lang="en-US" altLang="zh-CN" sz="2000" dirty="0"/>
              <a:t>I/O</a:t>
            </a:r>
            <a:r>
              <a:rPr lang="zh-CN" altLang="en-US" sz="2000" dirty="0"/>
              <a:t>设备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1600" dirty="0"/>
              <a:t>web</a:t>
            </a:r>
            <a:r>
              <a:rPr lang="zh-CN" altLang="en-US" sz="1600" dirty="0"/>
              <a:t>服务器，</a:t>
            </a:r>
            <a:r>
              <a:rPr lang="en-US" altLang="zh-CN" sz="1600" dirty="0"/>
              <a:t>HTTP</a:t>
            </a:r>
            <a:r>
              <a:rPr lang="zh-CN" altLang="en-US" sz="1600" dirty="0"/>
              <a:t>处理，文件系统，</a:t>
            </a:r>
            <a:r>
              <a:rPr lang="en-US" altLang="zh-CN" sz="1600" dirty="0"/>
              <a:t>C10K</a:t>
            </a:r>
            <a:r>
              <a:rPr lang="zh-CN" altLang="en-US" sz="1600" dirty="0"/>
              <a:t> 并发处理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en-US" altLang="zh-CN" sz="1600" dirty="0"/>
              <a:t>UI</a:t>
            </a:r>
            <a:r>
              <a:rPr lang="zh-CN" altLang="en-US" sz="1600" dirty="0"/>
              <a:t>前端设计，用户时间触发</a:t>
            </a:r>
            <a:r>
              <a:rPr lang="en-US" altLang="zh-CN" sz="1600" dirty="0"/>
              <a:t>UI</a:t>
            </a:r>
            <a:r>
              <a:rPr lang="zh-CN" altLang="en-US" sz="1600" dirty="0"/>
              <a:t>重绘，慢速网络下载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异构处理器加速器调度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是并行和并发的一种实现方式，解决如何用写串行程序的方法写异步应用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基于</a:t>
            </a:r>
            <a:r>
              <a:rPr lang="en-US" altLang="zh-CN" sz="1600" dirty="0"/>
              <a:t>event-driven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aysnc</a:t>
            </a:r>
            <a:r>
              <a:rPr lang="en-US" altLang="zh-CN" sz="1600" dirty="0"/>
              <a:t>/await/future</a:t>
            </a:r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调度的对象是</a:t>
            </a:r>
            <a:r>
              <a:rPr lang="en-US" altLang="zh-CN" sz="1600" dirty="0"/>
              <a:t>thread,</a:t>
            </a:r>
            <a:r>
              <a:rPr lang="zh-CN" altLang="en-US" sz="1600" dirty="0"/>
              <a:t> </a:t>
            </a:r>
            <a:r>
              <a:rPr lang="en-US" altLang="zh-CN" sz="1600" dirty="0" err="1"/>
              <a:t>corouting</a:t>
            </a:r>
            <a:r>
              <a:rPr lang="zh-CN" altLang="en-US" sz="1600" dirty="0"/>
              <a:t>，</a:t>
            </a:r>
            <a:r>
              <a:rPr lang="en-US" altLang="zh-CN" sz="1600" dirty="0"/>
              <a:t>closure</a:t>
            </a:r>
          </a:p>
          <a:p>
            <a:pPr lvl="2">
              <a:lnSpc>
                <a:spcPct val="100000"/>
              </a:lnSpc>
            </a:pPr>
            <a:r>
              <a:rPr lang="en-US" altLang="zh-CN" sz="1200" dirty="0"/>
              <a:t>Apache</a:t>
            </a:r>
            <a:r>
              <a:rPr lang="zh-CN" altLang="en-US" sz="1200" dirty="0"/>
              <a:t> </a:t>
            </a:r>
            <a:r>
              <a:rPr lang="en-US" altLang="zh-CN" sz="1200" dirty="0"/>
              <a:t>HTTPD</a:t>
            </a:r>
            <a:r>
              <a:rPr lang="zh-CN" altLang="en-US" sz="1200" dirty="0"/>
              <a:t> </a:t>
            </a:r>
            <a:r>
              <a:rPr lang="en-US" altLang="zh-CN" sz="1200" dirty="0"/>
              <a:t>MPM,</a:t>
            </a:r>
            <a:r>
              <a:rPr lang="zh-CN" altLang="en-US" sz="1200" dirty="0"/>
              <a:t> </a:t>
            </a:r>
            <a:r>
              <a:rPr lang="en-US" altLang="zh-CN" sz="1200" dirty="0"/>
              <a:t>threading</a:t>
            </a:r>
            <a:r>
              <a:rPr lang="zh-CN" altLang="en-US" sz="1200" dirty="0"/>
              <a:t> </a:t>
            </a:r>
            <a:r>
              <a:rPr lang="en-US" altLang="zh-CN" sz="1200" dirty="0"/>
              <a:t>pool,</a:t>
            </a:r>
            <a:r>
              <a:rPr lang="zh-CN" altLang="en-US" sz="1200" dirty="0"/>
              <a:t>  </a:t>
            </a:r>
            <a:r>
              <a:rPr lang="en-US" altLang="zh-CN" sz="1200" dirty="0"/>
              <a:t>select/</a:t>
            </a:r>
            <a:r>
              <a:rPr lang="en-US" altLang="zh-CN" sz="1200" dirty="0" err="1"/>
              <a:t>epoll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lvl="2">
              <a:lnSpc>
                <a:spcPct val="100000"/>
              </a:lnSpc>
            </a:pPr>
            <a:r>
              <a:rPr lang="en-US" altLang="zh-CN" sz="1200" dirty="0"/>
              <a:t>GCD</a:t>
            </a:r>
            <a:r>
              <a:rPr lang="zh-CN" altLang="en-US" sz="1200" dirty="0"/>
              <a:t> 改进</a:t>
            </a:r>
            <a:r>
              <a:rPr lang="en-US" altLang="zh-CN" sz="1200" dirty="0" err="1"/>
              <a:t>epoll</a:t>
            </a:r>
            <a:r>
              <a:rPr lang="en-US" altLang="zh-CN" sz="1200" dirty="0"/>
              <a:t>/select</a:t>
            </a:r>
            <a:r>
              <a:rPr lang="zh-CN" altLang="en-US" sz="1200" dirty="0"/>
              <a:t>，调度的还是</a:t>
            </a:r>
            <a:r>
              <a:rPr lang="en-US" altLang="zh-CN" sz="1200" dirty="0"/>
              <a:t>thread</a:t>
            </a:r>
          </a:p>
          <a:p>
            <a:pPr lvl="2">
              <a:lnSpc>
                <a:spcPct val="100000"/>
              </a:lnSpc>
            </a:pPr>
            <a:r>
              <a:rPr lang="en-US" altLang="zh-CN" sz="1200" dirty="0"/>
              <a:t>Nginx,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nodejs</a:t>
            </a:r>
            <a:r>
              <a:rPr lang="zh-CN" altLang="en-US" sz="1200" dirty="0"/>
              <a:t> </a:t>
            </a:r>
            <a:r>
              <a:rPr lang="en-US" altLang="zh-CN" sz="1200" dirty="0"/>
              <a:t>event-driven,</a:t>
            </a:r>
            <a:r>
              <a:rPr lang="zh-CN" altLang="en-US" sz="1200" dirty="0"/>
              <a:t> </a:t>
            </a:r>
            <a:r>
              <a:rPr lang="en-US" altLang="zh-CN" sz="1200" dirty="0"/>
              <a:t>coroutine,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lvl="2"/>
            <a:endParaRPr lang="en-US" altLang="zh-CN" sz="1200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284EA-9CA3-3641-162F-7B6FCB6B1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64" y="2562225"/>
            <a:ext cx="4977136" cy="25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6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E46D-4BA8-30CF-B6A3-91FAC01E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移动场景对并行和并发的需求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CBEF-9ED5-3E8F-A126-C8F5A86E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 err="1"/>
              <a:t>提升CPU使用率</a:t>
            </a:r>
            <a:r>
              <a:rPr lang="zh-CN" altLang="en-US" sz="2200" dirty="0"/>
              <a:t>，</a:t>
            </a:r>
            <a:r>
              <a:rPr lang="en-US" sz="2200" dirty="0" err="1"/>
              <a:t>面积换性能</a:t>
            </a:r>
            <a:endParaRPr lang="en-US" sz="2200" dirty="0"/>
          </a:p>
          <a:p>
            <a:pPr lvl="1">
              <a:lnSpc>
                <a:spcPct val="110000"/>
              </a:lnSpc>
            </a:pPr>
            <a:r>
              <a:rPr lang="en-US" sz="1900" dirty="0" err="1"/>
              <a:t>大核性能高</a:t>
            </a:r>
            <a:r>
              <a:rPr lang="zh-CN" altLang="en-US" sz="1900" dirty="0"/>
              <a:t>，但是功耗也高，为传统串行应用开发</a:t>
            </a:r>
            <a:endParaRPr lang="en-US" altLang="zh-CN" sz="1900" dirty="0"/>
          </a:p>
          <a:p>
            <a:pPr lvl="1">
              <a:lnSpc>
                <a:spcPct val="110000"/>
              </a:lnSpc>
            </a:pPr>
            <a:r>
              <a:rPr lang="zh-CN" altLang="en-US" sz="1900" dirty="0"/>
              <a:t>小核性能低，但是可以通过增加核数适配应用计算需求</a:t>
            </a:r>
            <a:endParaRPr lang="en-US" altLang="zh-CN" sz="1900" dirty="0"/>
          </a:p>
          <a:p>
            <a:pPr lvl="1">
              <a:lnSpc>
                <a:spcPct val="110000"/>
              </a:lnSpc>
            </a:pPr>
            <a:r>
              <a:rPr lang="zh-CN" altLang="en-US" sz="1900" dirty="0"/>
              <a:t>传统</a:t>
            </a:r>
            <a:r>
              <a:rPr lang="en-US" altLang="zh-CN" sz="1900" dirty="0"/>
              <a:t>SMP</a:t>
            </a:r>
            <a:r>
              <a:rPr lang="zh-CN" altLang="en-US" sz="1900" dirty="0"/>
              <a:t>多核，为串行同构应用开发，受制于</a:t>
            </a:r>
            <a:r>
              <a:rPr lang="en-US" altLang="zh-CN" sz="1900" dirty="0"/>
              <a:t>cache</a:t>
            </a:r>
            <a:r>
              <a:rPr lang="zh-CN" altLang="en-US" sz="1900" dirty="0"/>
              <a:t>一致性，内存交换带宽，难以做大，</a:t>
            </a:r>
            <a:endParaRPr lang="en-US" altLang="zh-CN" sz="1900" dirty="0"/>
          </a:p>
          <a:p>
            <a:pPr lvl="1">
              <a:lnSpc>
                <a:spcPct val="110000"/>
              </a:lnSpc>
            </a:pPr>
            <a:r>
              <a:rPr lang="zh-CN" altLang="en-US" sz="1900" dirty="0"/>
              <a:t>未来</a:t>
            </a:r>
            <a:r>
              <a:rPr lang="en-US" altLang="zh-CN" sz="1900" dirty="0" err="1"/>
              <a:t>chiplet</a:t>
            </a:r>
            <a:r>
              <a:rPr lang="zh-CN" altLang="en-US" sz="1900" dirty="0"/>
              <a:t> </a:t>
            </a:r>
            <a:r>
              <a:rPr lang="en-US" altLang="zh-CN" sz="1900" dirty="0"/>
              <a:t>scale</a:t>
            </a:r>
            <a:r>
              <a:rPr lang="zh-CN" altLang="en-US" sz="1900" dirty="0"/>
              <a:t>，为并行异构应用开发，通过并行并发框架达到计算和内存使用的区域化（</a:t>
            </a:r>
            <a:r>
              <a:rPr lang="en-US" altLang="zh-CN" sz="1900" dirty="0" err="1"/>
              <a:t>sharding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pPr>
              <a:lnSpc>
                <a:spcPct val="110000"/>
              </a:lnSpc>
            </a:pPr>
            <a:r>
              <a:rPr lang="zh-CN" altLang="en-US" sz="2200" dirty="0"/>
              <a:t>优化功耗</a:t>
            </a:r>
            <a:endParaRPr lang="en-US" altLang="zh-CN" sz="2200" dirty="0"/>
          </a:p>
          <a:p>
            <a:pPr lvl="1">
              <a:lnSpc>
                <a:spcPct val="110000"/>
              </a:lnSpc>
            </a:pPr>
            <a:r>
              <a:rPr lang="en-US" sz="1900" dirty="0" err="1"/>
              <a:t>并行并发的任务调度机制可以按照任务的QoS需求提供最适合的计算资源</a:t>
            </a:r>
            <a:r>
              <a:rPr lang="zh-CN" altLang="en-US" sz="1900" dirty="0"/>
              <a:t>，例如：大小核，降速，内存带宽等，优化计算效率，例如：</a:t>
            </a:r>
            <a:r>
              <a:rPr lang="en-US" altLang="zh-CN" sz="1900" dirty="0"/>
              <a:t>M1</a:t>
            </a:r>
            <a:r>
              <a:rPr lang="zh-CN" altLang="en-US" sz="1900" dirty="0"/>
              <a:t>的功耗远低于</a:t>
            </a:r>
            <a:r>
              <a:rPr lang="en-US" altLang="zh-CN" sz="1900" dirty="0"/>
              <a:t>Intel</a:t>
            </a:r>
            <a:r>
              <a:rPr lang="zh-CN" altLang="en-US" sz="1900" dirty="0"/>
              <a:t>，因为有大小核（</a:t>
            </a:r>
            <a:r>
              <a:rPr lang="en-US" altLang="zh-CN" sz="1900" dirty="0" err="1"/>
              <a:t>icestrom</a:t>
            </a:r>
            <a:r>
              <a:rPr lang="zh-CN" altLang="en-US" sz="1900" dirty="0"/>
              <a:t>，</a:t>
            </a:r>
            <a:r>
              <a:rPr lang="en-US" altLang="zh-CN" sz="1900" dirty="0"/>
              <a:t>firestorm</a:t>
            </a:r>
            <a:r>
              <a:rPr lang="zh-CN" altLang="en-US" sz="1900" dirty="0"/>
              <a:t>）调度，</a:t>
            </a:r>
            <a:r>
              <a:rPr lang="en-US" altLang="zh-CN" sz="1900" dirty="0"/>
              <a:t>background</a:t>
            </a:r>
            <a:r>
              <a:rPr lang="zh-CN" altLang="en-US" sz="1900" dirty="0"/>
              <a:t>任务跑在小核上，还可以降速</a:t>
            </a:r>
            <a:endParaRPr lang="en-US" altLang="zh-CN" sz="19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2763-CECF-50FD-1626-B159E9A1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移动OS的并发并行软件框架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D992-7E9A-6EB6-9D40-7B44CF520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21" y="1597572"/>
            <a:ext cx="10983309" cy="502394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err="1"/>
              <a:t>并发并行异步软件框架是充分发挥移动OS场景下多核多线程硬件能力的关键软件技术</a:t>
            </a:r>
            <a:r>
              <a:rPr lang="zh-CN" altLang="en-US" sz="2400" dirty="0"/>
              <a:t>，重点在让开发者容易、安全地使用多核和多线程硬件，提升用户体验的同时提升硬件使用效率，包括功耗，硬件利用率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编程语言是移动</a:t>
            </a:r>
            <a:r>
              <a:rPr lang="en-US" altLang="zh-CN" sz="2400" dirty="0"/>
              <a:t>OS</a:t>
            </a:r>
            <a:r>
              <a:rPr lang="zh-CN" altLang="en-US" sz="2400" dirty="0"/>
              <a:t>的最核心的技术，并行并发框架是编程语言生态的最重要部分，移动</a:t>
            </a:r>
            <a:r>
              <a:rPr lang="en-US" altLang="zh-CN" sz="2400" dirty="0"/>
              <a:t>OS</a:t>
            </a:r>
            <a:r>
              <a:rPr lang="zh-CN" altLang="en-US" sz="2400" dirty="0"/>
              <a:t>的主要对标对象都有基于其语言</a:t>
            </a:r>
            <a:r>
              <a:rPr lang="en-US" altLang="zh-CN" sz="2400" dirty="0"/>
              <a:t>+OS</a:t>
            </a:r>
            <a:r>
              <a:rPr lang="zh-CN" altLang="en-US" sz="2400" dirty="0"/>
              <a:t>实现的非常完备的软件并发并行框架，而且在不断演进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iOS</a:t>
            </a:r>
            <a:r>
              <a:rPr lang="zh-CN" altLang="en-US" sz="2000" dirty="0"/>
              <a:t>，</a:t>
            </a:r>
            <a:r>
              <a:rPr lang="en-US" altLang="zh-CN" sz="2000" dirty="0"/>
              <a:t>Object-C</a:t>
            </a:r>
            <a:r>
              <a:rPr lang="zh-CN" altLang="en-US" sz="2000" dirty="0"/>
              <a:t> </a:t>
            </a:r>
            <a:r>
              <a:rPr lang="en-US" altLang="zh-CN" sz="2000" dirty="0"/>
              <a:t>GCD</a:t>
            </a:r>
            <a:r>
              <a:rPr lang="zh-CN" altLang="en-US" sz="2000" dirty="0"/>
              <a:t> </a:t>
            </a:r>
            <a:r>
              <a:rPr lang="en-US" altLang="zh-CN" sz="2000" dirty="0"/>
              <a:t>=》Swift</a:t>
            </a:r>
            <a:r>
              <a:rPr lang="zh-CN" altLang="en-US" sz="2000" dirty="0"/>
              <a:t> </a:t>
            </a:r>
            <a:r>
              <a:rPr lang="en-US" altLang="zh-CN" sz="2000" dirty="0"/>
              <a:t>GCD</a:t>
            </a:r>
            <a:r>
              <a:rPr lang="zh-CN" altLang="en-US" sz="2000" dirty="0"/>
              <a:t> </a:t>
            </a:r>
            <a:r>
              <a:rPr lang="en-US" altLang="zh-CN" sz="2000" dirty="0"/>
              <a:t>=&gt;</a:t>
            </a:r>
            <a:r>
              <a:rPr lang="zh-CN" altLang="en-US" sz="2000" dirty="0"/>
              <a:t> </a:t>
            </a:r>
            <a:r>
              <a:rPr lang="en-US" altLang="zh-CN" sz="2000" dirty="0"/>
              <a:t>Swift</a:t>
            </a:r>
            <a:r>
              <a:rPr lang="zh-CN" altLang="en-US" sz="2000" dirty="0"/>
              <a:t> </a:t>
            </a:r>
            <a:r>
              <a:rPr lang="en-US" altLang="zh-CN" sz="2000" dirty="0"/>
              <a:t>Async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Android</a:t>
            </a:r>
            <a:r>
              <a:rPr lang="zh-CN" altLang="en-US" sz="2000" dirty="0"/>
              <a:t> 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Java</a:t>
            </a:r>
            <a:r>
              <a:rPr lang="zh-CN" altLang="en-US" sz="2000" dirty="0"/>
              <a:t> </a:t>
            </a:r>
            <a:r>
              <a:rPr lang="en-US" altLang="zh-CN" sz="2000" dirty="0"/>
              <a:t>Multi-threading</a:t>
            </a:r>
            <a:r>
              <a:rPr lang="zh-CN" altLang="en-US" sz="2000" dirty="0"/>
              <a:t> </a:t>
            </a:r>
            <a:r>
              <a:rPr lang="en-US" altLang="zh-CN" sz="2000" dirty="0"/>
              <a:t>=&gt;</a:t>
            </a:r>
            <a:r>
              <a:rPr lang="zh-CN" altLang="en-US" sz="2000" dirty="0"/>
              <a:t> </a:t>
            </a:r>
            <a:r>
              <a:rPr lang="en-US" altLang="zh-CN" sz="2000" dirty="0"/>
              <a:t>Kotlin</a:t>
            </a:r>
            <a:r>
              <a:rPr lang="zh-CN" altLang="en-US" sz="2000" dirty="0"/>
              <a:t> </a:t>
            </a:r>
            <a:r>
              <a:rPr lang="en-US" altLang="zh-CN" sz="2000" dirty="0"/>
              <a:t>Async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Web/HTML5,</a:t>
            </a:r>
            <a:r>
              <a:rPr lang="zh-CN" altLang="en-US" sz="2000" dirty="0"/>
              <a:t> </a:t>
            </a:r>
            <a:r>
              <a:rPr lang="en-US" altLang="zh-CN" sz="2000" dirty="0"/>
              <a:t>JS</a:t>
            </a:r>
            <a:r>
              <a:rPr lang="zh-CN" altLang="en-US" sz="2000" dirty="0"/>
              <a:t> </a:t>
            </a:r>
            <a:r>
              <a:rPr lang="en-US" altLang="zh-CN" sz="2000" dirty="0"/>
              <a:t>async/await,</a:t>
            </a:r>
            <a:r>
              <a:rPr lang="zh-CN" altLang="en-US" sz="2000" dirty="0"/>
              <a:t> </a:t>
            </a:r>
            <a:r>
              <a:rPr lang="en-US" altLang="zh-CN" sz="2000" dirty="0"/>
              <a:t>React</a:t>
            </a:r>
            <a:r>
              <a:rPr lang="zh-CN" altLang="en-US" sz="2000" dirty="0"/>
              <a:t> </a:t>
            </a:r>
            <a:r>
              <a:rPr lang="en-US" altLang="zh-CN" sz="2000" dirty="0"/>
              <a:t>Concurrent</a:t>
            </a:r>
            <a:r>
              <a:rPr lang="zh-CN" altLang="en-US" sz="2000" dirty="0"/>
              <a:t> </a:t>
            </a:r>
            <a:r>
              <a:rPr lang="en-US" altLang="zh-CN" sz="2000" dirty="0"/>
              <a:t>Mode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并行并发框架的发展趋势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从</a:t>
            </a:r>
            <a:r>
              <a:rPr lang="en-US" altLang="zh-CN" sz="2000" dirty="0"/>
              <a:t>OS</a:t>
            </a:r>
            <a:r>
              <a:rPr lang="zh-CN" altLang="en-US" sz="2000" dirty="0"/>
              <a:t>提供的线程抽象和管理调度演变为语言和</a:t>
            </a:r>
            <a:r>
              <a:rPr lang="en-US" altLang="zh-CN" sz="2000" dirty="0"/>
              <a:t>Runtime</a:t>
            </a:r>
            <a:r>
              <a:rPr lang="zh-CN" altLang="en-US" sz="2000" dirty="0"/>
              <a:t>为主的并行并发能力抽象和调度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并行并发异步软件框架在不同场景出现了占据主导地位的编程范式，</a:t>
            </a:r>
            <a:r>
              <a:rPr lang="en-US" altLang="zh-CN" sz="2000" dirty="0"/>
              <a:t>Goroutine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Tokio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Rust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硬件配合这些范式提供加速配合能力？传统的</a:t>
            </a:r>
            <a:r>
              <a:rPr lang="en-US" altLang="zh-CN" sz="2000" dirty="0"/>
              <a:t>SMP</a:t>
            </a:r>
            <a:r>
              <a:rPr lang="zh-CN" altLang="en-US" sz="2000" dirty="0"/>
              <a:t>架构演变为松耦合的</a:t>
            </a:r>
            <a:r>
              <a:rPr lang="en-US" altLang="zh-CN" sz="2000" dirty="0"/>
              <a:t>massive</a:t>
            </a:r>
            <a:r>
              <a:rPr lang="zh-CN" altLang="en-US" sz="2000" dirty="0"/>
              <a:t> </a:t>
            </a:r>
            <a:r>
              <a:rPr lang="en-US" altLang="zh-CN" sz="2000" dirty="0"/>
              <a:t>core</a:t>
            </a:r>
            <a:r>
              <a:rPr lang="zh-CN" altLang="en-US" sz="2000" dirty="0"/>
              <a:t> 架构？</a:t>
            </a:r>
            <a:r>
              <a:rPr lang="en-US" altLang="zh-CN" sz="2000" dirty="0" err="1"/>
              <a:t>Chiplet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Rust</a:t>
            </a:r>
            <a:r>
              <a:rPr lang="zh-CN" altLang="en-US" sz="2400" dirty="0"/>
              <a:t> 语言为并行和并发提供了核心能力 </a:t>
            </a:r>
            <a:r>
              <a:rPr lang="en-US" altLang="zh-CN" sz="2400" dirty="0"/>
              <a:t>fearless</a:t>
            </a:r>
            <a:r>
              <a:rPr lang="zh-CN" altLang="en-US" sz="2400" dirty="0"/>
              <a:t> </a:t>
            </a:r>
            <a:r>
              <a:rPr lang="en-US" altLang="zh-CN" sz="2400" dirty="0"/>
              <a:t>concurrent</a:t>
            </a:r>
            <a:r>
              <a:rPr lang="zh-CN" altLang="en-US" sz="2400" dirty="0"/>
              <a:t>（无畏的并发）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Zero-cost</a:t>
            </a:r>
            <a:r>
              <a:rPr lang="zh-CN" altLang="en-US" sz="2000" dirty="0"/>
              <a:t> </a:t>
            </a:r>
            <a:r>
              <a:rPr lang="en-US" altLang="zh-CN" sz="2000" dirty="0"/>
              <a:t>abstraction</a:t>
            </a:r>
            <a:r>
              <a:rPr lang="zh-CN" altLang="en-US" sz="2000" dirty="0"/>
              <a:t>高性能，靠静态编译解决问题， 最小化</a:t>
            </a:r>
            <a:r>
              <a:rPr lang="en-US" altLang="zh-CN" sz="2000" dirty="0"/>
              <a:t>runtime</a:t>
            </a:r>
            <a:r>
              <a:rPr lang="zh-CN" altLang="en-US" sz="2000" dirty="0"/>
              <a:t>，核心语言</a:t>
            </a:r>
            <a:r>
              <a:rPr lang="en-US" altLang="zh-CN" sz="2000" dirty="0"/>
              <a:t>+library</a:t>
            </a:r>
            <a:r>
              <a:rPr lang="zh-CN" altLang="en-US" sz="2000" dirty="0"/>
              <a:t>生态，语言仅仅提供最核心的语义支持，生态实现并行并发</a:t>
            </a:r>
            <a:r>
              <a:rPr lang="en-US" altLang="zh-CN" sz="2000" dirty="0"/>
              <a:t>library</a:t>
            </a:r>
            <a:r>
              <a:rPr lang="zh-CN" altLang="en-US" sz="2000" dirty="0"/>
              <a:t>，优胜劣汰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开放治理结构，社区创新，不存在</a:t>
            </a:r>
            <a:r>
              <a:rPr lang="en-US" altLang="zh-CN" sz="2000" dirty="0"/>
              <a:t>swift</a:t>
            </a:r>
            <a:r>
              <a:rPr lang="zh-CN" altLang="en-US" sz="2000" dirty="0"/>
              <a:t>，</a:t>
            </a:r>
            <a:r>
              <a:rPr lang="en-US" altLang="zh-CN" sz="2000" dirty="0"/>
              <a:t>go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kotlin</a:t>
            </a:r>
            <a:r>
              <a:rPr lang="zh-CN" altLang="en-US" sz="2000" dirty="0"/>
              <a:t>社区被独家掌控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系统编程语言，可以实现从</a:t>
            </a:r>
            <a:r>
              <a:rPr lang="en-US" altLang="zh-CN" sz="2000" dirty="0"/>
              <a:t>firmware</a:t>
            </a:r>
            <a:r>
              <a:rPr lang="zh-CN" altLang="en-US" sz="2000" dirty="0"/>
              <a:t>（</a:t>
            </a:r>
            <a:r>
              <a:rPr lang="en-US" altLang="zh-CN" sz="2000" dirty="0"/>
              <a:t>SBI</a:t>
            </a:r>
            <a:r>
              <a:rPr lang="zh-CN" altLang="en-US" sz="2000" dirty="0"/>
              <a:t>）</a:t>
            </a:r>
            <a:r>
              <a:rPr lang="en-US" altLang="zh-CN" sz="2000" dirty="0"/>
              <a:t>+</a:t>
            </a:r>
            <a:r>
              <a:rPr lang="zh-CN" altLang="en-US" sz="2000" dirty="0"/>
              <a:t> </a:t>
            </a:r>
            <a:r>
              <a:rPr lang="en-US" altLang="zh-CN" sz="2000" dirty="0"/>
              <a:t>OS</a:t>
            </a:r>
            <a:r>
              <a:rPr lang="zh-CN" altLang="en-US" sz="2000" dirty="0"/>
              <a:t> </a:t>
            </a:r>
            <a:r>
              <a:rPr lang="en-US" altLang="zh-CN" sz="2000" dirty="0"/>
              <a:t>+</a:t>
            </a:r>
            <a:r>
              <a:rPr lang="zh-CN" altLang="en-US" sz="2000" dirty="0"/>
              <a:t> </a:t>
            </a:r>
            <a:r>
              <a:rPr lang="en-US" altLang="zh-CN" sz="2000" dirty="0"/>
              <a:t>Runtime</a:t>
            </a:r>
            <a:r>
              <a:rPr lang="zh-CN" altLang="en-US" sz="2000" dirty="0"/>
              <a:t> </a:t>
            </a:r>
            <a:r>
              <a:rPr lang="en-US" altLang="zh-CN" sz="2000" dirty="0"/>
              <a:t>+</a:t>
            </a:r>
            <a:r>
              <a:rPr lang="zh-CN" altLang="en-US" sz="2000" dirty="0"/>
              <a:t> </a:t>
            </a:r>
            <a:r>
              <a:rPr lang="en-US" altLang="zh-CN" sz="2000" dirty="0"/>
              <a:t>library</a:t>
            </a:r>
            <a:r>
              <a:rPr lang="zh-CN" altLang="en-US" sz="2000" dirty="0"/>
              <a:t> </a:t>
            </a:r>
            <a:r>
              <a:rPr lang="en-US" altLang="zh-CN" sz="2000" dirty="0"/>
              <a:t>+</a:t>
            </a:r>
            <a:r>
              <a:rPr lang="zh-CN" altLang="en-US" sz="2000" dirty="0"/>
              <a:t> </a:t>
            </a:r>
            <a:r>
              <a:rPr lang="en-US" altLang="zh-CN" sz="2000" dirty="0"/>
              <a:t>language</a:t>
            </a:r>
            <a:r>
              <a:rPr lang="zh-CN" altLang="en-US" sz="2000" dirty="0"/>
              <a:t>全栈优化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9700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D0A7-849A-60DD-8D83-028096C9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移动</a:t>
            </a:r>
            <a:r>
              <a:rPr lang="en-US" altLang="zh-CN" sz="3200" dirty="0" err="1"/>
              <a:t>OS</a:t>
            </a:r>
            <a:r>
              <a:rPr lang="zh-CN" altLang="en-US" sz="3200" dirty="0"/>
              <a:t> 并行并发场景和生态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85AE-22F3-0B5A-749D-7D22FE20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18" y="1749534"/>
            <a:ext cx="10702159" cy="4743341"/>
          </a:xfrm>
        </p:spPr>
        <p:txBody>
          <a:bodyPr numCol="2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前端UI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慢速I</a:t>
            </a:r>
            <a:r>
              <a:rPr lang="en-US" dirty="0"/>
              <a:t>/O</a:t>
            </a:r>
            <a:r>
              <a:rPr lang="zh-CN" altLang="en-US" dirty="0"/>
              <a:t>：</a:t>
            </a:r>
            <a:r>
              <a:rPr lang="en-US" dirty="0" err="1"/>
              <a:t>多点触屏</a:t>
            </a:r>
            <a:r>
              <a:rPr lang="zh-CN" altLang="en-US" dirty="0"/>
              <a:t>，</a:t>
            </a:r>
            <a:r>
              <a:rPr lang="en-US" dirty="0" err="1"/>
              <a:t>鼠标</a:t>
            </a:r>
            <a:r>
              <a:rPr lang="zh-CN" altLang="en-US" dirty="0"/>
              <a:t>，键盘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Pattern:</a:t>
            </a:r>
            <a:r>
              <a:rPr lang="zh-CN" altLang="en-US" dirty="0"/>
              <a:t> </a:t>
            </a:r>
            <a:r>
              <a:rPr lang="en-US" altLang="zh-CN" dirty="0"/>
              <a:t>MVC,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controller;</a:t>
            </a:r>
            <a:r>
              <a:rPr lang="zh-CN" altLang="en-US" dirty="0"/>
              <a:t> </a:t>
            </a:r>
            <a:r>
              <a:rPr lang="en-US" altLang="zh-CN" dirty="0"/>
              <a:t>ECS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Component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；定义输入</a:t>
            </a:r>
            <a:r>
              <a:rPr lang="en-US" altLang="zh-CN" dirty="0"/>
              <a:t>=》</a:t>
            </a:r>
            <a:r>
              <a:rPr lang="zh-CN" altLang="en-US" dirty="0"/>
              <a:t>状态修改 </a:t>
            </a:r>
            <a:r>
              <a:rPr lang="en-US" altLang="zh-CN" dirty="0"/>
              <a:t>=〉UI</a:t>
            </a:r>
            <a:r>
              <a:rPr lang="zh-CN" altLang="en-US" dirty="0"/>
              <a:t>重绘流程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Declarative</a:t>
            </a:r>
            <a:r>
              <a:rPr lang="zh-CN" altLang="en-US" dirty="0"/>
              <a:t> </a:t>
            </a:r>
            <a:r>
              <a:rPr lang="en-US" altLang="zh-CN" dirty="0"/>
              <a:t>UI,</a:t>
            </a:r>
            <a:r>
              <a:rPr lang="zh-CN" altLang="en-US" dirty="0"/>
              <a:t> </a:t>
            </a:r>
            <a:r>
              <a:rPr lang="en-US" altLang="zh-CN" dirty="0"/>
              <a:t>React,</a:t>
            </a:r>
            <a:r>
              <a:rPr lang="zh-CN" altLang="en-US" dirty="0"/>
              <a:t> </a:t>
            </a:r>
            <a:r>
              <a:rPr lang="en-US" altLang="zh-CN" dirty="0" err="1"/>
              <a:t>swiftUI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Async</a:t>
            </a:r>
            <a:r>
              <a:rPr lang="zh-CN" altLang="en-US" dirty="0"/>
              <a:t>编程方式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React</a:t>
            </a:r>
            <a:r>
              <a:rPr lang="zh-CN" altLang="en-US" dirty="0"/>
              <a:t> </a:t>
            </a:r>
            <a:r>
              <a:rPr lang="en-US" altLang="zh-CN" dirty="0"/>
              <a:t>Concurrent,</a:t>
            </a:r>
            <a:r>
              <a:rPr lang="zh-CN" altLang="en-US" dirty="0"/>
              <a:t> </a:t>
            </a:r>
            <a:r>
              <a:rPr lang="en-US" altLang="zh-CN" dirty="0"/>
              <a:t>GCD	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2D</a:t>
            </a:r>
            <a:r>
              <a:rPr lang="zh-CN" altLang="en-US" dirty="0"/>
              <a:t>图像渲染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retained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zh-CN" altLang="en-US" dirty="0"/>
              <a:t>，大部分时间只有小部分区域需要重新渲染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不同的</a:t>
            </a:r>
            <a:r>
              <a:rPr lang="en-US" altLang="zh-CN" dirty="0"/>
              <a:t>windows/layer</a:t>
            </a:r>
            <a:r>
              <a:rPr lang="zh-CN" altLang="en-US" dirty="0"/>
              <a:t>单独线程渲染，</a:t>
            </a:r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composition</a:t>
            </a:r>
            <a:r>
              <a:rPr lang="zh-CN" altLang="en-US" dirty="0"/>
              <a:t>，</a:t>
            </a:r>
            <a:r>
              <a:rPr lang="en-US" dirty="0" err="1"/>
              <a:t>不需要redraw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pixel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Async</a:t>
            </a:r>
            <a:r>
              <a:rPr lang="zh-CN" altLang="en-US" dirty="0"/>
              <a:t> </a:t>
            </a:r>
            <a:r>
              <a:rPr lang="en-US" altLang="zh-CN" dirty="0"/>
              <a:t>graphics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，</a:t>
            </a:r>
            <a:r>
              <a:rPr lang="en-US" altLang="zh-CN" dirty="0"/>
              <a:t>Vulcan/Metal/</a:t>
            </a:r>
            <a:r>
              <a:rPr lang="en-US" altLang="zh-CN" dirty="0" err="1"/>
              <a:t>WebGPU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Servos</a:t>
            </a:r>
            <a:r>
              <a:rPr lang="zh-CN" altLang="en-US" dirty="0"/>
              <a:t>实现的并行并发向量图，字体渲染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3D </a:t>
            </a:r>
            <a:r>
              <a:rPr lang="zh-CN" altLang="en-US" dirty="0"/>
              <a:t>渲染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immediate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zh-CN" altLang="en-US" dirty="0"/>
              <a:t>，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pixel</a:t>
            </a:r>
            <a:r>
              <a:rPr lang="zh-CN" altLang="en-US" dirty="0"/>
              <a:t> </a:t>
            </a:r>
            <a:r>
              <a:rPr lang="en-US" altLang="zh-CN" dirty="0"/>
              <a:t>rendering@60fps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主要取决于</a:t>
            </a:r>
            <a:r>
              <a:rPr lang="en-US" altLang="zh-CN" dirty="0"/>
              <a:t>GPU</a:t>
            </a:r>
            <a:r>
              <a:rPr lang="zh-CN" altLang="en-US" dirty="0"/>
              <a:t>的并行并发实现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物理模型计算加速，</a:t>
            </a:r>
            <a:r>
              <a:rPr lang="en-US" altLang="zh-CN" dirty="0"/>
              <a:t>Raytracing</a:t>
            </a:r>
            <a:r>
              <a:rPr lang="zh-CN" altLang="en-US" dirty="0"/>
              <a:t>，</a:t>
            </a:r>
            <a:r>
              <a:rPr lang="en-US" altLang="zh-CN" dirty="0"/>
              <a:t>PBR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Gaming</a:t>
            </a:r>
            <a:r>
              <a:rPr lang="zh-CN" altLang="en-US" dirty="0"/>
              <a:t> 是另一条思路（原神 </a:t>
            </a:r>
            <a:r>
              <a:rPr lang="en-US" altLang="zh-CN" dirty="0"/>
              <a:t>90%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dirty="0"/>
              <a:t>I/</a:t>
            </a:r>
            <a:r>
              <a:rPr lang="en-US" dirty="0" err="1"/>
              <a:t>O后台任务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网络，文件系统，</a:t>
            </a:r>
            <a:r>
              <a:rPr lang="en-US" altLang="zh-CN" dirty="0"/>
              <a:t>Sensor </a:t>
            </a:r>
            <a:r>
              <a:rPr lang="zh-CN" altLang="en-US" dirty="0"/>
              <a:t>数据读取：</a:t>
            </a:r>
            <a:r>
              <a:rPr lang="en-US" altLang="zh-CN" dirty="0" err="1"/>
              <a:t>Tokio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Database</a:t>
            </a:r>
            <a:r>
              <a:rPr lang="zh-CN" altLang="en-US" dirty="0"/>
              <a:t>：</a:t>
            </a:r>
            <a:r>
              <a:rPr lang="en-US" altLang="zh-CN" dirty="0" err="1"/>
              <a:t>GraphQL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计算密集型任务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dirty="0" err="1"/>
              <a:t>视频</a:t>
            </a:r>
            <a:r>
              <a:rPr lang="zh-CN" altLang="en-US" dirty="0"/>
              <a:t>，音频编解码，</a:t>
            </a:r>
            <a:r>
              <a:rPr lang="en-US" altLang="zh-CN" dirty="0"/>
              <a:t>AI/ML</a:t>
            </a:r>
            <a:r>
              <a:rPr lang="zh-CN" altLang="en-US" dirty="0"/>
              <a:t>模型，物理引擎计算，图像</a:t>
            </a:r>
            <a:r>
              <a:rPr lang="en-US" altLang="zh-CN" dirty="0"/>
              <a:t>/</a:t>
            </a:r>
            <a:r>
              <a:rPr lang="zh-CN" altLang="en-US" dirty="0"/>
              <a:t>照片处理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异构处理器</a:t>
            </a:r>
            <a:r>
              <a:rPr lang="zh-CN" altLang="en-US" dirty="0"/>
              <a:t> </a:t>
            </a:r>
            <a:r>
              <a:rPr lang="en-US" dirty="0"/>
              <a:t>ISP</a:t>
            </a:r>
            <a:r>
              <a:rPr lang="en-US" altLang="zh-CN" dirty="0"/>
              <a:t>/</a:t>
            </a:r>
            <a:r>
              <a:rPr lang="en-US" dirty="0"/>
              <a:t>DSP</a:t>
            </a:r>
            <a:r>
              <a:rPr lang="en-US" altLang="zh-CN" dirty="0"/>
              <a:t>/</a:t>
            </a:r>
            <a:r>
              <a:rPr lang="en-US" dirty="0"/>
              <a:t>GPU</a:t>
            </a:r>
            <a:r>
              <a:rPr lang="en-US" altLang="zh-CN" dirty="0"/>
              <a:t>/NPU</a:t>
            </a:r>
            <a:r>
              <a:rPr lang="zh-CN" altLang="en-US" dirty="0"/>
              <a:t>加速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声明式并行并发计算框架：</a:t>
            </a:r>
            <a:r>
              <a:rPr lang="en-US" altLang="zh-CN" dirty="0"/>
              <a:t>TVM</a:t>
            </a:r>
            <a:r>
              <a:rPr lang="zh-CN" altLang="en-US" dirty="0"/>
              <a:t>，</a:t>
            </a:r>
            <a:r>
              <a:rPr lang="en-US" altLang="zh-CN" dirty="0"/>
              <a:t>ONNX</a:t>
            </a:r>
            <a:r>
              <a:rPr lang="zh-CN" altLang="en-US" dirty="0"/>
              <a:t>，</a:t>
            </a:r>
            <a:r>
              <a:rPr lang="en-US" altLang="zh-CN" dirty="0"/>
              <a:t>OpenCL/SYSCL,</a:t>
            </a:r>
            <a:r>
              <a:rPr lang="zh-CN" altLang="en-US" dirty="0"/>
              <a:t> </a:t>
            </a:r>
            <a:r>
              <a:rPr lang="en-US" altLang="zh-CN" dirty="0" err="1"/>
              <a:t>RenderScript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TaskGraph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324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C5E4-9F50-30A3-464C-84A96DF8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并行和并发的实现痛点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51AA-BF8A-AA35-49FB-4E1BBF79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81" y="183545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工具</a:t>
            </a:r>
            <a:r>
              <a:rPr lang="en-US" altLang="zh-CN" sz="2000" dirty="0"/>
              <a:t>/</a:t>
            </a:r>
            <a:r>
              <a:rPr lang="zh-CN" altLang="en-US" sz="2000" dirty="0"/>
              <a:t>方法论</a:t>
            </a:r>
            <a:r>
              <a:rPr lang="en-US" sz="2000" dirty="0" err="1"/>
              <a:t>问题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1600" dirty="0" err="1"/>
              <a:t>问题的形式化描述</a:t>
            </a:r>
            <a:r>
              <a:rPr lang="zh-CN" altLang="en-US" sz="1600" dirty="0"/>
              <a:t> </a:t>
            </a:r>
            <a:r>
              <a:rPr lang="en-US" altLang="zh-CN" sz="1600" dirty="0"/>
              <a:t>=》</a:t>
            </a:r>
            <a:r>
              <a:rPr lang="zh-CN" altLang="en-US" sz="1600" dirty="0"/>
              <a:t>代码实现 </a:t>
            </a:r>
            <a:r>
              <a:rPr lang="en-US" altLang="zh-CN" sz="1600" dirty="0"/>
              <a:t>=〉</a:t>
            </a:r>
            <a:r>
              <a:rPr lang="zh-CN" altLang="en-US" sz="1600" dirty="0"/>
              <a:t>不同逻辑执行链的触发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Edward</a:t>
            </a:r>
            <a:r>
              <a:rPr lang="zh-CN" altLang="en-US" sz="1800" dirty="0"/>
              <a:t> </a:t>
            </a:r>
            <a:r>
              <a:rPr lang="en-US" altLang="zh-CN" sz="1800" dirty="0"/>
              <a:t>Lee</a:t>
            </a:r>
            <a:r>
              <a:rPr lang="zh-CN" altLang="en-US" sz="1800" dirty="0"/>
              <a:t> “</a:t>
            </a:r>
            <a:r>
              <a:rPr lang="en-US" sz="1800" b="1" dirty="0"/>
              <a:t>The Problem with Threads</a:t>
            </a:r>
            <a:r>
              <a:rPr lang="zh-CN" altLang="en-US" sz="1800" dirty="0"/>
              <a:t>”，经过专业工具检查和专家开发的代码，</a:t>
            </a:r>
            <a:r>
              <a:rPr lang="en-US" altLang="zh-CN" sz="1800" dirty="0"/>
              <a:t>4</a:t>
            </a:r>
            <a:r>
              <a:rPr lang="zh-CN" altLang="en-US" sz="1800" dirty="0"/>
              <a:t>年后发生</a:t>
            </a:r>
            <a:r>
              <a:rPr lang="en-US" altLang="zh-CN" sz="1800" dirty="0"/>
              <a:t>deadlock</a:t>
            </a:r>
            <a:r>
              <a:rPr lang="zh-CN" altLang="en-US" sz="1800" dirty="0"/>
              <a:t>问题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并发并行编程问题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传统的并行并发元语</a:t>
            </a:r>
            <a:r>
              <a:rPr lang="zh-CN" altLang="en-US" sz="1800" dirty="0"/>
              <a:t>：</a:t>
            </a:r>
            <a:r>
              <a:rPr lang="en-US" altLang="zh-CN" sz="1800" dirty="0"/>
              <a:t>mutex</a:t>
            </a:r>
            <a:r>
              <a:rPr lang="zh-CN" altLang="en-US" sz="1800" dirty="0"/>
              <a:t>，</a:t>
            </a:r>
            <a:r>
              <a:rPr lang="en-US" altLang="zh-CN" sz="1800" dirty="0"/>
              <a:t>semaphore</a:t>
            </a:r>
            <a:r>
              <a:rPr lang="zh-CN" altLang="en-US" sz="1800" dirty="0"/>
              <a:t>，</a:t>
            </a:r>
            <a:r>
              <a:rPr lang="en-US" altLang="zh-CN" sz="1800" dirty="0"/>
              <a:t>messaging</a:t>
            </a:r>
            <a:r>
              <a:rPr lang="zh-CN" altLang="en-US" sz="1800" dirty="0"/>
              <a:t>，</a:t>
            </a:r>
            <a:r>
              <a:rPr lang="en-US" altLang="zh-CN" sz="1800" dirty="0"/>
              <a:t>thread-safe</a:t>
            </a:r>
            <a:r>
              <a:rPr lang="zh-CN" altLang="en-US" sz="1800" dirty="0"/>
              <a:t> </a:t>
            </a:r>
            <a:r>
              <a:rPr lang="en-US" altLang="zh-CN" sz="1800" dirty="0"/>
              <a:t>library</a:t>
            </a:r>
            <a:r>
              <a:rPr lang="zh-CN" altLang="en-US" sz="1800" dirty="0"/>
              <a:t>，</a:t>
            </a:r>
            <a:r>
              <a:rPr lang="en-US" altLang="zh-CN" sz="1800" dirty="0"/>
              <a:t>lock-free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structure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开发者需要有数据</a:t>
            </a:r>
            <a:r>
              <a:rPr lang="zh-CN" altLang="en-US" sz="1800" dirty="0"/>
              <a:t>、算法、控制流的并行专业知识，而且难以形式化证明，</a:t>
            </a:r>
            <a:r>
              <a:rPr lang="en-US" sz="1800" dirty="0"/>
              <a:t> </a:t>
            </a:r>
            <a:r>
              <a:rPr lang="en-US" sz="1800" dirty="0" err="1"/>
              <a:t>难以调试</a:t>
            </a:r>
            <a:endParaRPr lang="en-US" altLang="zh-CN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普通开发者因为缺乏语言和工具支持</a:t>
            </a:r>
            <a:r>
              <a:rPr lang="zh-CN" altLang="en-US" sz="1800" dirty="0"/>
              <a:t>，</a:t>
            </a:r>
            <a:r>
              <a:rPr lang="en-US" sz="1800" dirty="0" err="1"/>
              <a:t>大量的代码可以并行化但是写成了串行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大量存量系统代码是单CPU时代开发的</a:t>
            </a:r>
            <a:r>
              <a:rPr lang="zh-CN" altLang="en-US" sz="1800" dirty="0"/>
              <a:t>，</a:t>
            </a:r>
            <a:r>
              <a:rPr lang="en-US" sz="1800" dirty="0" err="1"/>
              <a:t>是串行模式的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340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096DF0CC-1F10-9B84-29E3-2CBAD16D69FF}"/>
              </a:ext>
            </a:extLst>
          </p:cNvPr>
          <p:cNvSpPr/>
          <p:nvPr/>
        </p:nvSpPr>
        <p:spPr>
          <a:xfrm>
            <a:off x="1549919" y="2220074"/>
            <a:ext cx="2076399" cy="15031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DF42D-7FED-C299-A020-80B9D9D3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并行和并发</a:t>
            </a:r>
            <a:endParaRPr lang="en-US" sz="3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B1F40F-3AF4-81EF-FC78-1537044C6B17}"/>
              </a:ext>
            </a:extLst>
          </p:cNvPr>
          <p:cNvGrpSpPr/>
          <p:nvPr/>
        </p:nvGrpSpPr>
        <p:grpSpPr>
          <a:xfrm>
            <a:off x="1542286" y="3748836"/>
            <a:ext cx="4193187" cy="861959"/>
            <a:chOff x="2039006" y="4580837"/>
            <a:chExt cx="7083975" cy="8792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97AC3D-8F5B-63FD-EB94-AC5467362AB6}"/>
                </a:ext>
              </a:extLst>
            </p:cNvPr>
            <p:cNvSpPr/>
            <p:nvPr/>
          </p:nvSpPr>
          <p:spPr>
            <a:xfrm>
              <a:off x="2039006" y="4580837"/>
              <a:ext cx="7083975" cy="8792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100" dirty="0"/>
                <a:t>OS</a:t>
              </a:r>
              <a:endParaRPr lang="en-US" sz="11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5302C2D-381A-32CF-E0F9-8FE309362CDE}"/>
                </a:ext>
              </a:extLst>
            </p:cNvPr>
            <p:cNvGrpSpPr/>
            <p:nvPr/>
          </p:nvGrpSpPr>
          <p:grpSpPr>
            <a:xfrm>
              <a:off x="2229046" y="4902872"/>
              <a:ext cx="6691234" cy="399395"/>
              <a:chOff x="2032352" y="4948285"/>
              <a:chExt cx="7083974" cy="39939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16F943-49E7-CE4A-2A6E-1DA7EA2EADDC}"/>
                  </a:ext>
                </a:extLst>
              </p:cNvPr>
              <p:cNvSpPr/>
              <p:nvPr/>
            </p:nvSpPr>
            <p:spPr>
              <a:xfrm>
                <a:off x="2032352" y="4948287"/>
                <a:ext cx="1755227" cy="3993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CPU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Thread</a:t>
                </a:r>
                <a:endParaRPr lang="en-US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8CFB263-5DCE-1259-5521-1D4AB13B1BC1}"/>
                  </a:ext>
                </a:extLst>
              </p:cNvPr>
              <p:cNvSpPr/>
              <p:nvPr/>
            </p:nvSpPr>
            <p:spPr>
              <a:xfrm>
                <a:off x="3803347" y="4948287"/>
                <a:ext cx="1755227" cy="3993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CPU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Thread</a:t>
                </a:r>
                <a:endParaRPr lang="en-US" sz="11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30BC209-4032-2902-F44B-2A8B333B6313}"/>
                  </a:ext>
                </a:extLst>
              </p:cNvPr>
              <p:cNvSpPr/>
              <p:nvPr/>
            </p:nvSpPr>
            <p:spPr>
              <a:xfrm>
                <a:off x="5579594" y="4948286"/>
                <a:ext cx="1755227" cy="3993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CPU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Thread</a:t>
                </a:r>
                <a:endParaRPr lang="en-US" sz="11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BC44C1-85DB-F2BB-81A5-BC4E33989939}"/>
                  </a:ext>
                </a:extLst>
              </p:cNvPr>
              <p:cNvSpPr/>
              <p:nvPr/>
            </p:nvSpPr>
            <p:spPr>
              <a:xfrm>
                <a:off x="7361099" y="4948285"/>
                <a:ext cx="1755227" cy="3993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CPU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Thread</a:t>
                </a:r>
                <a:endParaRPr lang="en-US" sz="1100" dirty="0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8B118EA-105E-C18B-BE85-E738383D5629}"/>
              </a:ext>
            </a:extLst>
          </p:cNvPr>
          <p:cNvGrpSpPr/>
          <p:nvPr/>
        </p:nvGrpSpPr>
        <p:grpSpPr>
          <a:xfrm>
            <a:off x="1549919" y="4628371"/>
            <a:ext cx="4193187" cy="861959"/>
            <a:chOff x="2039006" y="4580837"/>
            <a:chExt cx="7083975" cy="87928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90909D7-C581-55ED-F753-E447269ABA8D}"/>
                </a:ext>
              </a:extLst>
            </p:cNvPr>
            <p:cNvSpPr/>
            <p:nvPr/>
          </p:nvSpPr>
          <p:spPr>
            <a:xfrm>
              <a:off x="2039006" y="4580837"/>
              <a:ext cx="7083975" cy="8792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/>
                <a:t>CPU</a:t>
              </a:r>
              <a:endParaRPr lang="en-US" sz="1100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EF16483-8344-561A-2CE3-D757EA9BDB59}"/>
                </a:ext>
              </a:extLst>
            </p:cNvPr>
            <p:cNvGrpSpPr/>
            <p:nvPr/>
          </p:nvGrpSpPr>
          <p:grpSpPr>
            <a:xfrm>
              <a:off x="2229046" y="4902872"/>
              <a:ext cx="6691234" cy="399395"/>
              <a:chOff x="2032352" y="4948285"/>
              <a:chExt cx="7083974" cy="3993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3D692AC-799D-24A4-2FAE-AA9C6B5886E9}"/>
                  </a:ext>
                </a:extLst>
              </p:cNvPr>
              <p:cNvSpPr/>
              <p:nvPr/>
            </p:nvSpPr>
            <p:spPr>
              <a:xfrm>
                <a:off x="2032352" y="4948287"/>
                <a:ext cx="1755227" cy="39939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CPU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CORE</a:t>
                </a:r>
                <a:endParaRPr lang="en-US" sz="1100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7F15003-06A9-B5B6-9DF9-110899B4CAD9}"/>
                  </a:ext>
                </a:extLst>
              </p:cNvPr>
              <p:cNvSpPr/>
              <p:nvPr/>
            </p:nvSpPr>
            <p:spPr>
              <a:xfrm>
                <a:off x="3803347" y="4948287"/>
                <a:ext cx="1755227" cy="39939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CPU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CORE</a:t>
                </a:r>
                <a:endParaRPr lang="en-US" sz="11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9216E44-F28F-95EC-BB08-694E54A93147}"/>
                  </a:ext>
                </a:extLst>
              </p:cNvPr>
              <p:cNvSpPr/>
              <p:nvPr/>
            </p:nvSpPr>
            <p:spPr>
              <a:xfrm>
                <a:off x="5579594" y="4948286"/>
                <a:ext cx="1755227" cy="39939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CPU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CORE</a:t>
                </a:r>
                <a:endParaRPr lang="en-US" sz="1100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3809E02-4563-AFE0-575A-15386161C921}"/>
                  </a:ext>
                </a:extLst>
              </p:cNvPr>
              <p:cNvSpPr/>
              <p:nvPr/>
            </p:nvSpPr>
            <p:spPr>
              <a:xfrm>
                <a:off x="7361099" y="4948285"/>
                <a:ext cx="1755227" cy="39939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CPU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CORE</a:t>
                </a:r>
                <a:endParaRPr lang="en-US" sz="1100" dirty="0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06543D2-A2F0-2909-A615-0D5A32A99BC4}"/>
              </a:ext>
            </a:extLst>
          </p:cNvPr>
          <p:cNvSpPr/>
          <p:nvPr/>
        </p:nvSpPr>
        <p:spPr>
          <a:xfrm>
            <a:off x="6021360" y="1857041"/>
            <a:ext cx="5960386" cy="434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OS对CPU做</a:t>
            </a:r>
            <a:r>
              <a:rPr lang="en-US" altLang="zh-CN" sz="1400" dirty="0"/>
              <a:t>1:1</a:t>
            </a:r>
            <a:r>
              <a:rPr lang="zh-CN" altLang="en-US" sz="1400" dirty="0"/>
              <a:t>抽象，把</a:t>
            </a:r>
            <a:r>
              <a:rPr lang="en-US" altLang="zh-CN" sz="1400" dirty="0"/>
              <a:t>CPU</a:t>
            </a:r>
            <a:r>
              <a:rPr lang="zh-CN" altLang="en-US" sz="1400" dirty="0"/>
              <a:t>核</a:t>
            </a:r>
            <a:r>
              <a:rPr lang="en-US" altLang="zh-CN" sz="1400" dirty="0"/>
              <a:t>/</a:t>
            </a:r>
            <a:r>
              <a:rPr lang="zh-CN" altLang="en-US" sz="1400" dirty="0"/>
              <a:t>线程映射为</a:t>
            </a:r>
            <a:r>
              <a:rPr lang="en-US" altLang="zh-CN" sz="1400" dirty="0"/>
              <a:t>CPU</a:t>
            </a:r>
            <a:r>
              <a:rPr lang="zh-CN" altLang="en-US" sz="1400" dirty="0"/>
              <a:t>线程资源</a:t>
            </a:r>
            <a:endParaRPr lang="en-US" altLang="zh-CN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不同用户的任务通过</a:t>
            </a:r>
            <a:r>
              <a:rPr lang="en-US" altLang="zh-CN" sz="1400" dirty="0"/>
              <a:t>OS</a:t>
            </a:r>
            <a:r>
              <a:rPr lang="zh-CN" altLang="en-US" sz="1400" dirty="0"/>
              <a:t>进程隔离，进程通过</a:t>
            </a:r>
            <a:r>
              <a:rPr lang="en-US" altLang="zh-CN" sz="1400" dirty="0"/>
              <a:t>IPC</a:t>
            </a:r>
            <a:r>
              <a:rPr lang="zh-CN" altLang="en-US" sz="1400" dirty="0"/>
              <a:t>消息通讯，通过</a:t>
            </a:r>
            <a:r>
              <a:rPr lang="en-US" altLang="zh-CN" sz="1400" dirty="0"/>
              <a:t>OS</a:t>
            </a:r>
            <a:r>
              <a:rPr lang="zh-CN" altLang="en-US" sz="1400" dirty="0"/>
              <a:t>调度策略来管理不同用户的任务</a:t>
            </a:r>
            <a:endParaRPr lang="en-US" altLang="zh-CN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编程语言提供面向用户的</a:t>
            </a:r>
            <a:r>
              <a:rPr lang="en-US" altLang="zh-CN" sz="1400" dirty="0"/>
              <a:t>task</a:t>
            </a:r>
            <a:r>
              <a:rPr lang="zh-CN" altLang="en-US" sz="1400" dirty="0"/>
              <a:t>概念，</a:t>
            </a:r>
            <a:r>
              <a:rPr lang="en-US" altLang="zh-CN" sz="1400" dirty="0"/>
              <a:t>task</a:t>
            </a:r>
            <a:r>
              <a:rPr lang="zh-CN" altLang="en-US" sz="1400" dirty="0"/>
              <a:t>共享堆栈和内存空间，</a:t>
            </a:r>
            <a:r>
              <a:rPr lang="en-US" altLang="zh-CN" sz="1400" dirty="0"/>
              <a:t>PL</a:t>
            </a:r>
            <a:r>
              <a:rPr lang="zh-CN" altLang="en-US" sz="1400" dirty="0"/>
              <a:t> </a:t>
            </a:r>
            <a:r>
              <a:rPr lang="en-US" altLang="zh-CN" sz="1400" dirty="0"/>
              <a:t>runtime</a:t>
            </a:r>
            <a:r>
              <a:rPr lang="zh-CN" altLang="en-US" sz="1400" dirty="0"/>
              <a:t>负责用户</a:t>
            </a:r>
            <a:r>
              <a:rPr lang="en-US" altLang="zh-CN" sz="1400" dirty="0"/>
              <a:t>task</a:t>
            </a:r>
            <a:r>
              <a:rPr lang="zh-CN" altLang="en-US" sz="1400" dirty="0"/>
              <a:t>的调度</a:t>
            </a:r>
            <a:endParaRPr lang="en-US" altLang="zh-CN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通过用户进程可以实现并发并行</a:t>
            </a:r>
            <a:r>
              <a:rPr lang="zh-CN" altLang="en-US" sz="1400" dirty="0"/>
              <a:t>，避免</a:t>
            </a:r>
            <a:r>
              <a:rPr lang="en-US" altLang="zh-CN" sz="1400" dirty="0"/>
              <a:t>data</a:t>
            </a:r>
            <a:r>
              <a:rPr lang="zh-CN" altLang="en-US" sz="1400" dirty="0"/>
              <a:t> </a:t>
            </a:r>
            <a:r>
              <a:rPr lang="en-US" altLang="zh-CN" sz="1400" dirty="0"/>
              <a:t>race</a:t>
            </a:r>
            <a:r>
              <a:rPr lang="zh-CN" altLang="en-US" sz="1400" dirty="0"/>
              <a:t>，例如：</a:t>
            </a:r>
            <a:r>
              <a:rPr lang="en-US" altLang="zh-CN" sz="1400" dirty="0" err="1"/>
              <a:t>nodejs</a:t>
            </a:r>
            <a:r>
              <a:rPr lang="zh-CN" altLang="en-US" sz="1400" dirty="0"/>
              <a:t>，</a:t>
            </a:r>
            <a:r>
              <a:rPr lang="en-US" altLang="zh-CN" sz="1400" dirty="0"/>
              <a:t>python</a:t>
            </a:r>
            <a:r>
              <a:rPr lang="zh-CN" altLang="en-US" sz="1400" dirty="0"/>
              <a:t>，但是受制于</a:t>
            </a:r>
            <a:r>
              <a:rPr lang="en-US" altLang="zh-CN" sz="1400" dirty="0"/>
              <a:t>IPC</a:t>
            </a:r>
            <a:r>
              <a:rPr lang="zh-CN" altLang="en-US" sz="1400" dirty="0"/>
              <a:t>通信的开销和</a:t>
            </a:r>
            <a:r>
              <a:rPr lang="en-US" altLang="zh-CN" sz="1400" dirty="0"/>
              <a:t>OS</a:t>
            </a:r>
            <a:r>
              <a:rPr lang="zh-CN" altLang="en-US" sz="1400" dirty="0"/>
              <a:t>调度策略，适合无状态的任务并发，例如：</a:t>
            </a:r>
            <a:r>
              <a:rPr lang="en-US" altLang="zh-CN" sz="1400" dirty="0"/>
              <a:t>web</a:t>
            </a:r>
            <a:r>
              <a:rPr lang="zh-CN" altLang="en-US" sz="1400" dirty="0"/>
              <a:t>服务器</a:t>
            </a:r>
            <a:endParaRPr lang="en-US" altLang="zh-CN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语言runtim提供task级别的并行和并发</a:t>
            </a:r>
            <a:r>
              <a:rPr lang="zh-CN" altLang="en-US" sz="1400" dirty="0"/>
              <a:t>，从</a:t>
            </a:r>
            <a:r>
              <a:rPr lang="en-US" altLang="zh-CN" sz="1400" dirty="0"/>
              <a:t>OS</a:t>
            </a:r>
            <a:r>
              <a:rPr lang="zh-CN" altLang="en-US" sz="1400" dirty="0"/>
              <a:t>获得</a:t>
            </a:r>
            <a:r>
              <a:rPr lang="en-US" altLang="zh-CN" sz="1400" dirty="0"/>
              <a:t>thread</a:t>
            </a:r>
            <a:r>
              <a:rPr lang="zh-CN" altLang="en-US" sz="1400" dirty="0"/>
              <a:t> </a:t>
            </a:r>
            <a:r>
              <a:rPr lang="en-US" altLang="zh-CN" sz="1400" dirty="0"/>
              <a:t>pool</a:t>
            </a:r>
            <a:r>
              <a:rPr lang="zh-CN" altLang="en-US" sz="1400" dirty="0"/>
              <a:t>，通过自己的任务调度策略和内存共享机制，实现</a:t>
            </a:r>
            <a:r>
              <a:rPr lang="en-US" altLang="zh-CN" sz="1400" dirty="0"/>
              <a:t>task</a:t>
            </a:r>
            <a:r>
              <a:rPr lang="zh-CN" altLang="en-US" sz="1400" dirty="0"/>
              <a:t>的并行和并发，因为任务共享内存空间和应用</a:t>
            </a:r>
            <a:r>
              <a:rPr lang="en-US" altLang="zh-CN" sz="1400" dirty="0"/>
              <a:t>context</a:t>
            </a:r>
            <a:r>
              <a:rPr lang="zh-CN" altLang="en-US" sz="1400" dirty="0"/>
              <a:t>，任务可以进行高带宽通信，任务切换代价低</a:t>
            </a:r>
            <a:endParaRPr lang="en-US" altLang="zh-CN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 err="1"/>
              <a:t>问题本质是N个任务负载影射到M资源的调度问题</a:t>
            </a:r>
            <a:endParaRPr lang="en-US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任务的颗粒度</a:t>
            </a:r>
            <a:r>
              <a:rPr lang="zh-CN" altLang="en-US" sz="1400" dirty="0"/>
              <a:t>（时间、</a:t>
            </a:r>
            <a:r>
              <a:rPr lang="en-US" altLang="zh-CN" sz="1400" dirty="0"/>
              <a:t>workload</a:t>
            </a:r>
            <a:r>
              <a:rPr lang="zh-CN" altLang="en-US" sz="1400" dirty="0"/>
              <a:t>）</a:t>
            </a:r>
            <a:r>
              <a:rPr lang="en-US" sz="1400" dirty="0" err="1"/>
              <a:t>越小越容易增加调度的机会</a:t>
            </a:r>
            <a:r>
              <a:rPr lang="zh-CN" altLang="en-US" sz="1400" dirty="0"/>
              <a:t>，</a:t>
            </a:r>
            <a:r>
              <a:rPr lang="en-US" altLang="zh-CN" sz="1400" dirty="0"/>
              <a:t>fine</a:t>
            </a:r>
            <a:r>
              <a:rPr lang="zh-CN" altLang="en-US" sz="1400" dirty="0"/>
              <a:t> </a:t>
            </a:r>
            <a:r>
              <a:rPr lang="en-US" altLang="zh-CN" sz="1400" dirty="0"/>
              <a:t>grained</a:t>
            </a:r>
            <a:r>
              <a:rPr lang="zh-CN" altLang="en-US" sz="1400" dirty="0"/>
              <a:t>，类似</a:t>
            </a:r>
            <a:r>
              <a:rPr lang="en-US" altLang="zh-CN" sz="1400" dirty="0" err="1"/>
              <a:t>FaaS</a:t>
            </a:r>
            <a:r>
              <a:rPr lang="zh-CN" altLang="en-US" sz="1400" dirty="0"/>
              <a:t>的理念</a:t>
            </a:r>
            <a:endParaRPr lang="en-US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任务可随时打断越容易增加调度的机会</a:t>
            </a:r>
            <a:r>
              <a:rPr lang="zh-CN" altLang="en-US" sz="1400" dirty="0"/>
              <a:t>，</a:t>
            </a:r>
            <a:r>
              <a:rPr lang="en-US" altLang="zh-CN" sz="1400" dirty="0"/>
              <a:t>stateless</a:t>
            </a:r>
            <a:endParaRPr lang="en-US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任务的QoS越明确</a:t>
            </a:r>
            <a:r>
              <a:rPr lang="zh-CN" altLang="en-US" sz="1400" dirty="0"/>
              <a:t>，越容易实现最佳资源利用率，可以减少消峰填谷</a:t>
            </a:r>
            <a:endParaRPr lang="en-US" altLang="zh-C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EA19AE6-4B73-1FD1-EF74-F4D1968D5037}"/>
              </a:ext>
            </a:extLst>
          </p:cNvPr>
          <p:cNvSpPr txBox="1"/>
          <p:nvPr/>
        </p:nvSpPr>
        <p:spPr>
          <a:xfrm>
            <a:off x="58823" y="5059350"/>
            <a:ext cx="158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</a:t>
            </a:r>
            <a:r>
              <a:rPr lang="zh-CN" altLang="en-US" sz="1200" dirty="0"/>
              <a:t>：</a:t>
            </a:r>
            <a:r>
              <a:rPr lang="en-US" sz="1200" dirty="0"/>
              <a:t>CPU</a:t>
            </a:r>
            <a:r>
              <a:rPr lang="zh-CN" altLang="en-US" sz="1200" dirty="0"/>
              <a:t> </a:t>
            </a:r>
            <a:r>
              <a:rPr lang="en-US" sz="1200" dirty="0" err="1"/>
              <a:t>硬件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A92D8CF-6BDA-1E7D-78AC-B21C24A0B9C2}"/>
              </a:ext>
            </a:extLst>
          </p:cNvPr>
          <p:cNvSpPr txBox="1"/>
          <p:nvPr/>
        </p:nvSpPr>
        <p:spPr>
          <a:xfrm>
            <a:off x="45222" y="4121788"/>
            <a:ext cx="158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</a:t>
            </a:r>
            <a:r>
              <a:rPr lang="zh-CN" altLang="en-US" sz="1200" dirty="0"/>
              <a:t>：</a:t>
            </a:r>
            <a:r>
              <a:rPr lang="en-US" sz="1200" dirty="0"/>
              <a:t>OS</a:t>
            </a:r>
            <a:r>
              <a:rPr lang="zh-CN" altLang="en-US" sz="1200" dirty="0"/>
              <a:t> </a:t>
            </a:r>
            <a:r>
              <a:rPr lang="en-US" sz="1200" dirty="0" err="1"/>
              <a:t>抽象</a:t>
            </a:r>
            <a:endParaRPr 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DE41B7-04F2-94C1-F97D-94A8F1549C54}"/>
              </a:ext>
            </a:extLst>
          </p:cNvPr>
          <p:cNvSpPr txBox="1"/>
          <p:nvPr/>
        </p:nvSpPr>
        <p:spPr>
          <a:xfrm>
            <a:off x="0" y="2726782"/>
            <a:ext cx="158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</a:t>
            </a:r>
            <a:r>
              <a:rPr lang="zh-CN" altLang="en-US" sz="1200" dirty="0"/>
              <a:t>：</a:t>
            </a:r>
            <a:r>
              <a:rPr lang="en-US" sz="1200" dirty="0" err="1"/>
              <a:t>软件任务</a:t>
            </a:r>
            <a:r>
              <a:rPr lang="en-US" altLang="zh-CN" sz="1200" dirty="0"/>
              <a:t>/</a:t>
            </a:r>
            <a:r>
              <a:rPr lang="zh-CN" altLang="en-US" sz="1200" dirty="0"/>
              <a:t>线程</a:t>
            </a:r>
            <a:endParaRPr lang="en-US" sz="12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C53F7CF-6B92-0293-1094-1310A4BC1E92}"/>
              </a:ext>
            </a:extLst>
          </p:cNvPr>
          <p:cNvGrpSpPr/>
          <p:nvPr/>
        </p:nvGrpSpPr>
        <p:grpSpPr>
          <a:xfrm>
            <a:off x="1675259" y="2151739"/>
            <a:ext cx="1795327" cy="1467584"/>
            <a:chOff x="1546963" y="2259689"/>
            <a:chExt cx="2089038" cy="146758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B0C94B-B15D-3F37-8C70-C60E85B9B877}"/>
                </a:ext>
              </a:extLst>
            </p:cNvPr>
            <p:cNvSpPr/>
            <p:nvPr/>
          </p:nvSpPr>
          <p:spPr>
            <a:xfrm>
              <a:off x="1550061" y="3311458"/>
              <a:ext cx="2085940" cy="41581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PL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Runtime</a:t>
              </a:r>
              <a:endParaRPr lang="en-US" sz="8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F7672D7-E9F9-1BC5-1982-02254A272418}"/>
                </a:ext>
              </a:extLst>
            </p:cNvPr>
            <p:cNvGrpSpPr/>
            <p:nvPr/>
          </p:nvGrpSpPr>
          <p:grpSpPr>
            <a:xfrm>
              <a:off x="1546963" y="2876061"/>
              <a:ext cx="2083121" cy="415817"/>
              <a:chOff x="2044267" y="3731151"/>
              <a:chExt cx="3242435" cy="39939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1F0EF6C-42C3-2600-FC48-A33E1C746F4C}"/>
                  </a:ext>
                </a:extLst>
              </p:cNvPr>
              <p:cNvSpPr/>
              <p:nvPr/>
            </p:nvSpPr>
            <p:spPr>
              <a:xfrm>
                <a:off x="2044267" y="3731153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6BFF62B-45A9-528C-D522-1C9AD881C5CC}"/>
                  </a:ext>
                </a:extLst>
              </p:cNvPr>
              <p:cNvSpPr/>
              <p:nvPr/>
            </p:nvSpPr>
            <p:spPr>
              <a:xfrm>
                <a:off x="2857504" y="3731153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24E418-C463-D76F-F854-7E5E70637FB6}"/>
                  </a:ext>
                </a:extLst>
              </p:cNvPr>
              <p:cNvSpPr/>
              <p:nvPr/>
            </p:nvSpPr>
            <p:spPr>
              <a:xfrm>
                <a:off x="3673121" y="3731152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6116312-E066-2A92-F0F6-69F9F1A2B660}"/>
                  </a:ext>
                </a:extLst>
              </p:cNvPr>
              <p:cNvSpPr/>
              <p:nvPr/>
            </p:nvSpPr>
            <p:spPr>
              <a:xfrm>
                <a:off x="4491122" y="3731151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E11DE47-041E-B65B-BF88-70434A42BF71}"/>
                </a:ext>
              </a:extLst>
            </p:cNvPr>
            <p:cNvGrpSpPr/>
            <p:nvPr/>
          </p:nvGrpSpPr>
          <p:grpSpPr>
            <a:xfrm>
              <a:off x="1549920" y="2438338"/>
              <a:ext cx="2083121" cy="415817"/>
              <a:chOff x="2044267" y="3731151"/>
              <a:chExt cx="3242435" cy="39939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C5562C-4F7D-5925-6085-0740EB7CF632}"/>
                  </a:ext>
                </a:extLst>
              </p:cNvPr>
              <p:cNvSpPr/>
              <p:nvPr/>
            </p:nvSpPr>
            <p:spPr>
              <a:xfrm>
                <a:off x="2044267" y="3731153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2D517D1-D7C2-2A48-1482-3DD48186B980}"/>
                  </a:ext>
                </a:extLst>
              </p:cNvPr>
              <p:cNvSpPr/>
              <p:nvPr/>
            </p:nvSpPr>
            <p:spPr>
              <a:xfrm>
                <a:off x="2857504" y="3731153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4EA8456-F16D-1A6F-2717-B1BC9D984EEF}"/>
                  </a:ext>
                </a:extLst>
              </p:cNvPr>
              <p:cNvSpPr/>
              <p:nvPr/>
            </p:nvSpPr>
            <p:spPr>
              <a:xfrm>
                <a:off x="3673121" y="3731152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C607B7F-5780-6793-077D-0359858E8C08}"/>
                  </a:ext>
                </a:extLst>
              </p:cNvPr>
              <p:cNvSpPr/>
              <p:nvPr/>
            </p:nvSpPr>
            <p:spPr>
              <a:xfrm>
                <a:off x="4491122" y="3731151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</p:grp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CF6B955-11A1-401B-4413-F1144FA57491}"/>
                </a:ext>
              </a:extLst>
            </p:cNvPr>
            <p:cNvSpPr/>
            <p:nvPr/>
          </p:nvSpPr>
          <p:spPr>
            <a:xfrm>
              <a:off x="1807779" y="2259689"/>
              <a:ext cx="462455" cy="136670"/>
            </a:xfrm>
            <a:custGeom>
              <a:avLst/>
              <a:gdLst>
                <a:gd name="connsiteX0" fmla="*/ 0 w 462455"/>
                <a:gd name="connsiteY0" fmla="*/ 136670 h 136670"/>
                <a:gd name="connsiteX1" fmla="*/ 241738 w 462455"/>
                <a:gd name="connsiteY1" fmla="*/ 35 h 136670"/>
                <a:gd name="connsiteX2" fmla="*/ 462455 w 462455"/>
                <a:gd name="connsiteY2" fmla="*/ 126159 h 13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455" h="136670">
                  <a:moveTo>
                    <a:pt x="0" y="136670"/>
                  </a:moveTo>
                  <a:cubicBezTo>
                    <a:pt x="82331" y="69228"/>
                    <a:pt x="164662" y="1787"/>
                    <a:pt x="241738" y="35"/>
                  </a:cubicBezTo>
                  <a:cubicBezTo>
                    <a:pt x="318814" y="-1717"/>
                    <a:pt x="390634" y="62221"/>
                    <a:pt x="462455" y="126159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210DF89-16AA-62EE-79B4-A4F8B3E06B64}"/>
              </a:ext>
            </a:extLst>
          </p:cNvPr>
          <p:cNvSpPr/>
          <p:nvPr/>
        </p:nvSpPr>
        <p:spPr>
          <a:xfrm>
            <a:off x="3645704" y="2226203"/>
            <a:ext cx="2076399" cy="15031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4C277B-2EC9-A0A7-E949-3EF56963AE02}"/>
              </a:ext>
            </a:extLst>
          </p:cNvPr>
          <p:cNvGrpSpPr/>
          <p:nvPr/>
        </p:nvGrpSpPr>
        <p:grpSpPr>
          <a:xfrm>
            <a:off x="3771044" y="2336517"/>
            <a:ext cx="1795327" cy="1288935"/>
            <a:chOff x="1546963" y="2438338"/>
            <a:chExt cx="2089038" cy="128893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2906480-EDCA-7410-5EDB-266B0AC095C4}"/>
                </a:ext>
              </a:extLst>
            </p:cNvPr>
            <p:cNvSpPr/>
            <p:nvPr/>
          </p:nvSpPr>
          <p:spPr>
            <a:xfrm>
              <a:off x="1550061" y="3311458"/>
              <a:ext cx="2085940" cy="41581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PL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Runtime</a:t>
              </a:r>
              <a:endParaRPr lang="en-US" sz="8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B1F0B41-9264-F62A-6B2A-DC31B274E98E}"/>
                </a:ext>
              </a:extLst>
            </p:cNvPr>
            <p:cNvGrpSpPr/>
            <p:nvPr/>
          </p:nvGrpSpPr>
          <p:grpSpPr>
            <a:xfrm>
              <a:off x="1546963" y="2876061"/>
              <a:ext cx="2083121" cy="415817"/>
              <a:chOff x="2044267" y="3731151"/>
              <a:chExt cx="3242435" cy="39939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48BADFE-2625-0257-8D8C-C720113DFB31}"/>
                  </a:ext>
                </a:extLst>
              </p:cNvPr>
              <p:cNvSpPr/>
              <p:nvPr/>
            </p:nvSpPr>
            <p:spPr>
              <a:xfrm>
                <a:off x="2044267" y="3731153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5C79FCA-00E7-4850-2233-11250E8947F4}"/>
                  </a:ext>
                </a:extLst>
              </p:cNvPr>
              <p:cNvSpPr/>
              <p:nvPr/>
            </p:nvSpPr>
            <p:spPr>
              <a:xfrm>
                <a:off x="2857504" y="3731153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A742EE55-1812-60B3-6608-D87C61502488}"/>
                  </a:ext>
                </a:extLst>
              </p:cNvPr>
              <p:cNvSpPr/>
              <p:nvPr/>
            </p:nvSpPr>
            <p:spPr>
              <a:xfrm>
                <a:off x="3673121" y="3731152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8FC15A0-47E8-57A0-5260-4520B49D8872}"/>
                  </a:ext>
                </a:extLst>
              </p:cNvPr>
              <p:cNvSpPr/>
              <p:nvPr/>
            </p:nvSpPr>
            <p:spPr>
              <a:xfrm>
                <a:off x="4491122" y="3731151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27A3E03-C73F-E0D8-1F18-D2A1CC01D9C2}"/>
                </a:ext>
              </a:extLst>
            </p:cNvPr>
            <p:cNvGrpSpPr/>
            <p:nvPr/>
          </p:nvGrpSpPr>
          <p:grpSpPr>
            <a:xfrm>
              <a:off x="1549920" y="2438338"/>
              <a:ext cx="2083121" cy="415817"/>
              <a:chOff x="2044267" y="3731151"/>
              <a:chExt cx="3242435" cy="39939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92F8DBB-A47D-CB5C-44BC-0284F275C0E4}"/>
                  </a:ext>
                </a:extLst>
              </p:cNvPr>
              <p:cNvSpPr/>
              <p:nvPr/>
            </p:nvSpPr>
            <p:spPr>
              <a:xfrm>
                <a:off x="2044267" y="3731153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8928710-878E-F96E-857B-FF47F1451269}"/>
                  </a:ext>
                </a:extLst>
              </p:cNvPr>
              <p:cNvSpPr/>
              <p:nvPr/>
            </p:nvSpPr>
            <p:spPr>
              <a:xfrm>
                <a:off x="2857504" y="3731153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18A2CB-41E3-41A5-A00B-F8EA871A41AB}"/>
                  </a:ext>
                </a:extLst>
              </p:cNvPr>
              <p:cNvSpPr/>
              <p:nvPr/>
            </p:nvSpPr>
            <p:spPr>
              <a:xfrm>
                <a:off x="3673121" y="3731152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2E5020D-FA5A-12F2-B09C-2CF27F9572E4}"/>
                  </a:ext>
                </a:extLst>
              </p:cNvPr>
              <p:cNvSpPr/>
              <p:nvPr/>
            </p:nvSpPr>
            <p:spPr>
              <a:xfrm>
                <a:off x="4491122" y="3731151"/>
                <a:ext cx="795580" cy="3993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Tasks</a:t>
                </a:r>
                <a:endParaRPr lang="en-US" sz="800" dirty="0"/>
              </a:p>
            </p:txBody>
          </p:sp>
        </p:grpSp>
      </p:grpSp>
      <p:sp>
        <p:nvSpPr>
          <p:cNvPr id="127" name="Freeform 126">
            <a:extLst>
              <a:ext uri="{FF2B5EF4-FFF2-40B4-BE49-F238E27FC236}">
                <a16:creationId xmlns:a16="http://schemas.microsoft.com/office/drawing/2014/main" id="{E3AED8DF-4AA1-8332-AA6C-C47B30780B90}"/>
              </a:ext>
            </a:extLst>
          </p:cNvPr>
          <p:cNvSpPr/>
          <p:nvPr/>
        </p:nvSpPr>
        <p:spPr>
          <a:xfrm flipV="1">
            <a:off x="2544716" y="3608776"/>
            <a:ext cx="2074718" cy="365533"/>
          </a:xfrm>
          <a:custGeom>
            <a:avLst/>
            <a:gdLst>
              <a:gd name="connsiteX0" fmla="*/ 0 w 462455"/>
              <a:gd name="connsiteY0" fmla="*/ 136670 h 136670"/>
              <a:gd name="connsiteX1" fmla="*/ 241738 w 462455"/>
              <a:gd name="connsiteY1" fmla="*/ 35 h 136670"/>
              <a:gd name="connsiteX2" fmla="*/ 462455 w 462455"/>
              <a:gd name="connsiteY2" fmla="*/ 126159 h 13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455" h="136670">
                <a:moveTo>
                  <a:pt x="0" y="136670"/>
                </a:moveTo>
                <a:cubicBezTo>
                  <a:pt x="82331" y="69228"/>
                  <a:pt x="164662" y="1787"/>
                  <a:pt x="241738" y="35"/>
                </a:cubicBezTo>
                <a:cubicBezTo>
                  <a:pt x="318814" y="-1717"/>
                  <a:pt x="390634" y="62221"/>
                  <a:pt x="462455" y="126159"/>
                </a:cubicBezTo>
              </a:path>
            </a:pathLst>
          </a:cu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A896E5-63E2-38EB-C2B6-941B2DADEAE9}"/>
              </a:ext>
            </a:extLst>
          </p:cNvPr>
          <p:cNvSpPr txBox="1"/>
          <p:nvPr/>
        </p:nvSpPr>
        <p:spPr>
          <a:xfrm>
            <a:off x="1542285" y="1857041"/>
            <a:ext cx="1251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共享内存</a:t>
            </a:r>
            <a:endParaRPr 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54BECD5-8A93-7BF6-FF8E-43FC93472311}"/>
              </a:ext>
            </a:extLst>
          </p:cNvPr>
          <p:cNvSpPr txBox="1"/>
          <p:nvPr/>
        </p:nvSpPr>
        <p:spPr>
          <a:xfrm>
            <a:off x="3000347" y="3694295"/>
            <a:ext cx="1251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IPC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Msg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6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CFBA-2E48-11F0-3B12-FAFB6B2C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全栈解决并行和并发问题</a:t>
            </a:r>
            <a:endParaRPr lang="en-US" sz="3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D16D41-664D-884F-5019-EF8CD33B1D5C}"/>
              </a:ext>
            </a:extLst>
          </p:cNvPr>
          <p:cNvGrpSpPr/>
          <p:nvPr/>
        </p:nvGrpSpPr>
        <p:grpSpPr>
          <a:xfrm>
            <a:off x="4071442" y="2401201"/>
            <a:ext cx="2945524" cy="3710151"/>
            <a:chOff x="420414" y="3312488"/>
            <a:chExt cx="2711669" cy="30996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568F51-B5A1-E4EB-95C1-2809C2B56A58}"/>
                </a:ext>
              </a:extLst>
            </p:cNvPr>
            <p:cNvSpPr/>
            <p:nvPr/>
          </p:nvSpPr>
          <p:spPr>
            <a:xfrm>
              <a:off x="420414" y="5376894"/>
              <a:ext cx="2711669" cy="5044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616D09-7088-03C4-0F91-F1B8A83DC56C}"/>
                </a:ext>
              </a:extLst>
            </p:cNvPr>
            <p:cNvSpPr/>
            <p:nvPr/>
          </p:nvSpPr>
          <p:spPr>
            <a:xfrm>
              <a:off x="420414" y="5907669"/>
              <a:ext cx="2711669" cy="5044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多核CPU</a:t>
              </a:r>
              <a:endParaRPr lang="en-US" sz="14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56AFEA0-4F07-484E-E764-372CD911B925}"/>
                </a:ext>
              </a:extLst>
            </p:cNvPr>
            <p:cNvGrpSpPr/>
            <p:nvPr/>
          </p:nvGrpSpPr>
          <p:grpSpPr>
            <a:xfrm>
              <a:off x="420414" y="3312488"/>
              <a:ext cx="2711669" cy="2032022"/>
              <a:chOff x="420414" y="2286229"/>
              <a:chExt cx="2711669" cy="305828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84563F-F572-9271-61A7-B66F58A77D77}"/>
                  </a:ext>
                </a:extLst>
              </p:cNvPr>
              <p:cNvSpPr/>
              <p:nvPr/>
            </p:nvSpPr>
            <p:spPr>
              <a:xfrm>
                <a:off x="420414" y="3838166"/>
                <a:ext cx="2711669" cy="736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Compiler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21F6362-D1D8-CCCF-E12B-5F150FD02098}"/>
                  </a:ext>
                </a:extLst>
              </p:cNvPr>
              <p:cNvSpPr/>
              <p:nvPr/>
            </p:nvSpPr>
            <p:spPr>
              <a:xfrm>
                <a:off x="420414" y="3068805"/>
                <a:ext cx="2711669" cy="736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Library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API</a:t>
                </a:r>
                <a:r>
                  <a:rPr lang="zh-CN" altLang="en-US" sz="1400" dirty="0"/>
                  <a:t> </a:t>
                </a:r>
                <a:endParaRPr lang="en-US" sz="1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EE64CDF-EEAF-2206-12F0-BAB90CB16F1F}"/>
                  </a:ext>
                </a:extLst>
              </p:cNvPr>
              <p:cNvSpPr/>
              <p:nvPr/>
            </p:nvSpPr>
            <p:spPr>
              <a:xfrm>
                <a:off x="420414" y="2286229"/>
                <a:ext cx="2711669" cy="7369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编程语言</a:t>
                </a:r>
                <a:endParaRPr lang="en-US" sz="1400" dirty="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AB95098-B0AF-4693-6C1F-9D2086AC1CB8}"/>
                  </a:ext>
                </a:extLst>
              </p:cNvPr>
              <p:cNvGrpSpPr/>
              <p:nvPr/>
            </p:nvGrpSpPr>
            <p:grpSpPr>
              <a:xfrm>
                <a:off x="420415" y="4607527"/>
                <a:ext cx="2711668" cy="736984"/>
                <a:chOff x="493987" y="4018947"/>
                <a:chExt cx="5502166" cy="73698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4AA1664-2371-80E0-E1B7-81110FF96420}"/>
                    </a:ext>
                  </a:extLst>
                </p:cNvPr>
                <p:cNvSpPr/>
                <p:nvPr/>
              </p:nvSpPr>
              <p:spPr>
                <a:xfrm>
                  <a:off x="493987" y="4018947"/>
                  <a:ext cx="2711669" cy="736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App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52ED100-93B7-F086-A727-847FAD880FDC}"/>
                    </a:ext>
                  </a:extLst>
                </p:cNvPr>
                <p:cNvSpPr/>
                <p:nvPr/>
              </p:nvSpPr>
              <p:spPr>
                <a:xfrm>
                  <a:off x="3284484" y="4018947"/>
                  <a:ext cx="2711669" cy="736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/>
                    <a:t>Lbrary</a:t>
                  </a:r>
                  <a:r>
                    <a:rPr lang="zh-CN" altLang="en-US" sz="1400" dirty="0"/>
                    <a:t> </a:t>
                  </a:r>
                  <a:r>
                    <a:rPr lang="en-US" sz="1400" dirty="0"/>
                    <a:t>Runtime</a:t>
                  </a:r>
                </a:p>
              </p:txBody>
            </p:sp>
          </p:grpSp>
        </p:grpSp>
      </p:grpSp>
      <p:sp>
        <p:nvSpPr>
          <p:cNvPr id="19" name="Left Brace 18">
            <a:extLst>
              <a:ext uri="{FF2B5EF4-FFF2-40B4-BE49-F238E27FC236}">
                <a16:creationId xmlns:a16="http://schemas.microsoft.com/office/drawing/2014/main" id="{088EB756-6F7E-B638-7A80-A1A0111D4704}"/>
              </a:ext>
            </a:extLst>
          </p:cNvPr>
          <p:cNvSpPr/>
          <p:nvPr/>
        </p:nvSpPr>
        <p:spPr>
          <a:xfrm>
            <a:off x="7016966" y="3976132"/>
            <a:ext cx="294289" cy="1938992"/>
          </a:xfrm>
          <a:prstGeom prst="leftBrace">
            <a:avLst>
              <a:gd name="adj1" fmla="val 8333"/>
              <a:gd name="adj2" fmla="val 337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0D2DE9-1787-CCE9-2073-C6F5660D57B6}"/>
              </a:ext>
            </a:extLst>
          </p:cNvPr>
          <p:cNvSpPr txBox="1"/>
          <p:nvPr/>
        </p:nvSpPr>
        <p:spPr>
          <a:xfrm>
            <a:off x="7311255" y="4221558"/>
            <a:ext cx="4444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1"/>
            <a:r>
              <a:rPr lang="en-US" altLang="zh-CN" sz="1200" dirty="0"/>
              <a:t>Runtime</a:t>
            </a:r>
            <a:r>
              <a:rPr lang="zh-CN" altLang="en-US" sz="1200" dirty="0"/>
              <a:t>链接到用户应用，并行并发的</a:t>
            </a:r>
            <a:r>
              <a:rPr lang="en-US" altLang="zh-CN" sz="1200" dirty="0"/>
              <a:t>runtime</a:t>
            </a:r>
            <a:r>
              <a:rPr lang="zh-CN" altLang="en-US" sz="1200" dirty="0"/>
              <a:t>具备</a:t>
            </a:r>
            <a:endParaRPr lang="en-US" altLang="zh-CN" sz="1200" dirty="0"/>
          </a:p>
          <a:p>
            <a:pPr marL="262890" lvl="1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OS</a:t>
            </a:r>
            <a:r>
              <a:rPr lang="zh-CN" altLang="en-US" sz="1200" dirty="0"/>
              <a:t>向</a:t>
            </a:r>
            <a:r>
              <a:rPr lang="en-US" altLang="zh-CN" sz="1200" dirty="0"/>
              <a:t>Runtime</a:t>
            </a:r>
            <a:r>
              <a:rPr lang="zh-CN" altLang="en-US" sz="1200" dirty="0"/>
              <a:t>提供线程池，软件</a:t>
            </a:r>
            <a:r>
              <a:rPr lang="en-US" altLang="zh-CN" sz="1200" dirty="0"/>
              <a:t>task</a:t>
            </a:r>
            <a:r>
              <a:rPr lang="zh-CN" altLang="en-US" sz="1200" dirty="0"/>
              <a:t>由</a:t>
            </a:r>
            <a:r>
              <a:rPr lang="en-US" altLang="zh-CN" sz="1200" dirty="0"/>
              <a:t>Runtime</a:t>
            </a:r>
            <a:r>
              <a:rPr lang="zh-CN" altLang="en-US" sz="1200" dirty="0"/>
              <a:t>全权管理</a:t>
            </a:r>
            <a:endParaRPr lang="en-US" altLang="zh-CN" sz="1200" dirty="0"/>
          </a:p>
          <a:p>
            <a:pPr marL="262890" lvl="1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提供任务生命周期管理，任务调度，任务间通信等核心能力</a:t>
            </a:r>
            <a:endParaRPr lang="en-US" altLang="zh-CN" sz="1200" dirty="0"/>
          </a:p>
          <a:p>
            <a:pPr marL="262890" lvl="1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提供</a:t>
            </a:r>
            <a:r>
              <a:rPr lang="en-US" altLang="zh-CN" sz="1200" dirty="0"/>
              <a:t>async</a:t>
            </a:r>
            <a:r>
              <a:rPr lang="zh-CN" altLang="en-US" sz="1200" dirty="0"/>
              <a:t>的内核</a:t>
            </a:r>
            <a:r>
              <a:rPr lang="en-US" altLang="zh-CN" sz="1200" dirty="0"/>
              <a:t>API</a:t>
            </a:r>
            <a:r>
              <a:rPr lang="zh-CN" altLang="en-US" sz="1200" dirty="0"/>
              <a:t>，例如：网络、文件系统</a:t>
            </a:r>
            <a:endParaRPr lang="en-US" altLang="zh-CN" sz="1200" dirty="0"/>
          </a:p>
          <a:p>
            <a:pPr marL="262890" lvl="1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提供高性能的异步并行库，例如：</a:t>
            </a:r>
            <a:r>
              <a:rPr lang="en-US" altLang="zh-CN" sz="1200" dirty="0"/>
              <a:t>http</a:t>
            </a:r>
            <a:r>
              <a:rPr lang="zh-CN" altLang="en-US" sz="1200" dirty="0"/>
              <a:t>库</a:t>
            </a:r>
            <a:endParaRPr lang="en-US" altLang="zh-CN" sz="1200" dirty="0"/>
          </a:p>
          <a:p>
            <a:pPr marL="262890" lvl="1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提供串并转化能力</a:t>
            </a:r>
            <a:endParaRPr lang="en-US" sz="1200" dirty="0"/>
          </a:p>
          <a:p>
            <a:pPr marL="91440"/>
            <a:r>
              <a:rPr lang="en-US" sz="1200" dirty="0"/>
              <a:t>Runtime</a:t>
            </a:r>
            <a:r>
              <a:rPr lang="zh-CN" altLang="en-US" sz="1200" dirty="0"/>
              <a:t>接管了</a:t>
            </a:r>
            <a:r>
              <a:rPr lang="en-US" altLang="zh-CN" sz="1200" dirty="0"/>
              <a:t>OS</a:t>
            </a:r>
            <a:r>
              <a:rPr lang="zh-CN" altLang="en-US" sz="1200" dirty="0"/>
              <a:t>的并发并行的调度管理能力，对</a:t>
            </a:r>
            <a:r>
              <a:rPr lang="en-US" altLang="zh-CN" sz="1200" dirty="0"/>
              <a:t>thread</a:t>
            </a:r>
            <a:r>
              <a:rPr lang="zh-CN" altLang="en-US" sz="1200" dirty="0"/>
              <a:t>实现了虚拟化，</a:t>
            </a:r>
            <a:r>
              <a:rPr lang="en-US" altLang="zh-CN" sz="1200" dirty="0"/>
              <a:t>N</a:t>
            </a:r>
            <a:r>
              <a:rPr lang="zh-CN" altLang="en-US" sz="1200" dirty="0"/>
              <a:t>：</a:t>
            </a:r>
            <a:r>
              <a:rPr lang="en-US" altLang="zh-CN" sz="1200" dirty="0"/>
              <a:t>M</a:t>
            </a:r>
            <a:r>
              <a:rPr lang="zh-CN" altLang="en-US" sz="1200" dirty="0"/>
              <a:t> </a:t>
            </a:r>
            <a:r>
              <a:rPr lang="en-US" altLang="zh-CN" sz="1200" dirty="0"/>
              <a:t>model</a:t>
            </a:r>
            <a:r>
              <a:rPr lang="zh-CN" altLang="en-US" sz="1200" dirty="0"/>
              <a:t>提升</a:t>
            </a:r>
            <a:r>
              <a:rPr lang="en-US" altLang="zh-CN" sz="1200" dirty="0"/>
              <a:t>CPU</a:t>
            </a:r>
            <a:r>
              <a:rPr lang="zh-CN" altLang="en-US" sz="1200" dirty="0"/>
              <a:t>利用率，改善功耗，增加应用性能（</a:t>
            </a:r>
            <a:r>
              <a:rPr lang="en-US" altLang="zh-CN" sz="1200" dirty="0"/>
              <a:t>UI</a:t>
            </a:r>
            <a:r>
              <a:rPr lang="zh-CN" altLang="en-US" sz="1200" dirty="0"/>
              <a:t>顺滑，网络吞吐量，计算负载）</a:t>
            </a:r>
            <a:endParaRPr lang="en-US" altLang="zh-CN" sz="1200" dirty="0"/>
          </a:p>
          <a:p>
            <a:pPr marL="91440"/>
            <a:endParaRPr lang="en-US" sz="1200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D9E9544-26F5-B4A3-27EA-7FEEAFF64AB2}"/>
              </a:ext>
            </a:extLst>
          </p:cNvPr>
          <p:cNvSpPr/>
          <p:nvPr/>
        </p:nvSpPr>
        <p:spPr>
          <a:xfrm>
            <a:off x="3453961" y="3559965"/>
            <a:ext cx="491358" cy="1404615"/>
          </a:xfrm>
          <a:prstGeom prst="rightBrace">
            <a:avLst>
              <a:gd name="adj1" fmla="val 8333"/>
              <a:gd name="adj2" fmla="val 208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E9CB86-3AEE-1F0A-D2C6-F44BAC02FB54}"/>
              </a:ext>
            </a:extLst>
          </p:cNvPr>
          <p:cNvSpPr/>
          <p:nvPr/>
        </p:nvSpPr>
        <p:spPr>
          <a:xfrm>
            <a:off x="424110" y="3705897"/>
            <a:ext cx="3161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1"/>
            <a:r>
              <a:rPr lang="zh-CN" altLang="en-US" sz="1200" dirty="0"/>
              <a:t>编译器，主要衡量指标是指令翻译的效率。编译器</a:t>
            </a:r>
            <a:r>
              <a:rPr lang="en-US" altLang="zh-CN" sz="1200" dirty="0"/>
              <a:t>IR</a:t>
            </a:r>
            <a:r>
              <a:rPr lang="zh-CN" altLang="en-US" sz="1200" dirty="0"/>
              <a:t>可以实现数据流和控制流优化，实现对并行并发语法糖的</a:t>
            </a:r>
            <a:r>
              <a:rPr lang="en-US" altLang="zh-CN" sz="1200" dirty="0"/>
              <a:t>code</a:t>
            </a:r>
            <a:r>
              <a:rPr lang="zh-CN" altLang="en-US" sz="1200" dirty="0"/>
              <a:t> </a:t>
            </a:r>
            <a:r>
              <a:rPr lang="en-US" altLang="zh-CN" sz="1200" dirty="0"/>
              <a:t>gen</a:t>
            </a:r>
            <a:r>
              <a:rPr lang="zh-CN" altLang="en-US" sz="1200" dirty="0"/>
              <a:t>，例如：把</a:t>
            </a:r>
            <a:r>
              <a:rPr lang="en-US" altLang="zh-CN" sz="1200" dirty="0"/>
              <a:t>future</a:t>
            </a:r>
            <a:r>
              <a:rPr lang="zh-CN" altLang="en-US" sz="1200" dirty="0"/>
              <a:t>翻译为</a:t>
            </a:r>
            <a:r>
              <a:rPr lang="en-US" altLang="zh-CN" sz="1200" dirty="0"/>
              <a:t>state</a:t>
            </a:r>
            <a:r>
              <a:rPr lang="zh-CN" altLang="en-US" sz="1200" dirty="0"/>
              <a:t> </a:t>
            </a:r>
            <a:r>
              <a:rPr lang="en-US" altLang="zh-CN" sz="1200" dirty="0"/>
              <a:t>machine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2DCA45C6-E780-E43A-76F0-7F36A704AFA5}"/>
              </a:ext>
            </a:extLst>
          </p:cNvPr>
          <p:cNvSpPr/>
          <p:nvPr/>
        </p:nvSpPr>
        <p:spPr>
          <a:xfrm>
            <a:off x="7016966" y="2687217"/>
            <a:ext cx="294289" cy="1197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2D7B88-A2E3-750C-A48F-671817218AC6}"/>
              </a:ext>
            </a:extLst>
          </p:cNvPr>
          <p:cNvSpPr txBox="1"/>
          <p:nvPr/>
        </p:nvSpPr>
        <p:spPr>
          <a:xfrm>
            <a:off x="7311255" y="2809154"/>
            <a:ext cx="422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1"/>
            <a:r>
              <a:rPr lang="en-US" sz="1200" dirty="0" err="1"/>
              <a:t>针对领域问题</a:t>
            </a:r>
            <a:r>
              <a:rPr lang="zh-CN" altLang="en-US" sz="1200" dirty="0"/>
              <a:t>（</a:t>
            </a:r>
            <a:r>
              <a:rPr lang="en-US" altLang="zh-CN" sz="1200" dirty="0"/>
              <a:t>domain</a:t>
            </a:r>
            <a:r>
              <a:rPr lang="zh-CN" altLang="en-US" sz="1200" dirty="0"/>
              <a:t>）提供扩展语言能力的</a:t>
            </a:r>
            <a:r>
              <a:rPr lang="en-US" altLang="zh-CN" sz="1200" dirty="0"/>
              <a:t>API</a:t>
            </a:r>
            <a:r>
              <a:rPr lang="zh-CN" altLang="en-US" sz="1200" dirty="0"/>
              <a:t>，强化设计模式，大大简化面向领域问题的应用设计难度，是语言成功的关键。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C3D0F5-BD1E-B547-FBEB-782C6D965F49}"/>
              </a:ext>
            </a:extLst>
          </p:cNvPr>
          <p:cNvSpPr/>
          <p:nvPr/>
        </p:nvSpPr>
        <p:spPr>
          <a:xfrm>
            <a:off x="424111" y="2012930"/>
            <a:ext cx="3131630" cy="1404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1">
              <a:lnSpc>
                <a:spcPct val="120000"/>
              </a:lnSpc>
            </a:pPr>
            <a:r>
              <a:rPr lang="zh-CN" altLang="en-US" sz="1200" dirty="0"/>
              <a:t>人机交互界面，描述问题的表达能力，内置设计约束，例如：</a:t>
            </a:r>
            <a:r>
              <a:rPr lang="en-US" altLang="zh-CN" sz="1200" dirty="0"/>
              <a:t>Rust</a:t>
            </a:r>
            <a:r>
              <a:rPr lang="zh-CN" altLang="en-US" sz="1200" dirty="0"/>
              <a:t>的内存安全检查，</a:t>
            </a:r>
            <a:r>
              <a:rPr lang="en-US" altLang="zh-CN" sz="1200" dirty="0"/>
              <a:t>python/</a:t>
            </a:r>
            <a:r>
              <a:rPr lang="en-US" altLang="zh-CN" sz="1200" dirty="0" err="1"/>
              <a:t>js</a:t>
            </a:r>
            <a:r>
              <a:rPr lang="zh-CN" altLang="en-US" sz="1200" dirty="0"/>
              <a:t> 的单进程，</a:t>
            </a:r>
            <a:r>
              <a:rPr lang="en-US" altLang="zh-CN" sz="1200" dirty="0"/>
              <a:t>erlang</a:t>
            </a:r>
            <a:r>
              <a:rPr lang="zh-CN" altLang="en-US" sz="1200" dirty="0"/>
              <a:t>的</a:t>
            </a:r>
            <a:r>
              <a:rPr lang="en-US" altLang="zh-CN" sz="1200" dirty="0"/>
              <a:t>function</a:t>
            </a:r>
            <a:r>
              <a:rPr lang="zh-CN" altLang="en-US" sz="1200" dirty="0"/>
              <a:t> </a:t>
            </a:r>
            <a:r>
              <a:rPr lang="en-US" altLang="zh-CN" sz="1200" dirty="0"/>
              <a:t>programing</a:t>
            </a:r>
            <a:r>
              <a:rPr lang="zh-CN" altLang="en-US" sz="1200" dirty="0"/>
              <a:t>实现并发并行。现代语言都内置</a:t>
            </a:r>
            <a:r>
              <a:rPr lang="en-US" altLang="zh-CN" sz="1200" dirty="0"/>
              <a:t>mutex</a:t>
            </a:r>
            <a:r>
              <a:rPr lang="zh-CN" altLang="en-US" sz="1200" dirty="0"/>
              <a:t>，</a:t>
            </a:r>
            <a:r>
              <a:rPr lang="en-US" altLang="zh-CN" sz="1200" dirty="0"/>
              <a:t>async</a:t>
            </a:r>
            <a:r>
              <a:rPr lang="zh-CN" altLang="en-US" sz="1200" dirty="0"/>
              <a:t>，</a:t>
            </a:r>
            <a:r>
              <a:rPr lang="en-US" altLang="zh-CN" sz="1200" dirty="0"/>
              <a:t>channel</a:t>
            </a:r>
            <a:r>
              <a:rPr lang="zh-CN" altLang="en-US" sz="1200" dirty="0"/>
              <a:t>等支持并行并发的语义。</a:t>
            </a:r>
            <a:endParaRPr lang="en-US" altLang="zh-CN" sz="1200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BD49246-1DA9-F997-02EE-F4C95157A768}"/>
              </a:ext>
            </a:extLst>
          </p:cNvPr>
          <p:cNvSpPr/>
          <p:nvPr/>
        </p:nvSpPr>
        <p:spPr>
          <a:xfrm>
            <a:off x="3555740" y="2050825"/>
            <a:ext cx="491358" cy="11979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51092878-02ED-7368-D686-04E714DD3E29}"/>
              </a:ext>
            </a:extLst>
          </p:cNvPr>
          <p:cNvSpPr/>
          <p:nvPr/>
        </p:nvSpPr>
        <p:spPr>
          <a:xfrm>
            <a:off x="3453961" y="4964580"/>
            <a:ext cx="491358" cy="1404615"/>
          </a:xfrm>
          <a:prstGeom prst="rightBrace">
            <a:avLst>
              <a:gd name="adj1" fmla="val 8333"/>
              <a:gd name="adj2" fmla="val 22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CFD33F-9A09-8C95-6649-3F9E315F0962}"/>
              </a:ext>
            </a:extLst>
          </p:cNvPr>
          <p:cNvSpPr/>
          <p:nvPr/>
        </p:nvSpPr>
        <p:spPr>
          <a:xfrm>
            <a:off x="436419" y="5119615"/>
            <a:ext cx="3161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1"/>
            <a:r>
              <a:rPr lang="en-US" altLang="zh-CN" sz="1200" dirty="0"/>
              <a:t>OS</a:t>
            </a:r>
            <a:r>
              <a:rPr lang="zh-CN" altLang="en-US" sz="1200" dirty="0"/>
              <a:t>实现对</a:t>
            </a:r>
            <a:r>
              <a:rPr lang="en-US" altLang="zh-CN" sz="1200" dirty="0"/>
              <a:t>CPU</a:t>
            </a:r>
            <a:r>
              <a:rPr lang="zh-CN" altLang="en-US" sz="1200" dirty="0"/>
              <a:t>核的抽象，提供</a:t>
            </a:r>
            <a:r>
              <a:rPr lang="en-US" altLang="zh-CN" sz="1200" dirty="0"/>
              <a:t>thread</a:t>
            </a:r>
            <a:r>
              <a:rPr lang="zh-CN" altLang="en-US" sz="1200" dirty="0"/>
              <a:t>软件对象和对</a:t>
            </a:r>
            <a:r>
              <a:rPr lang="en-US" altLang="zh-CN" sz="1200" dirty="0"/>
              <a:t>thread</a:t>
            </a:r>
            <a:r>
              <a:rPr lang="zh-CN" altLang="en-US" sz="1200" dirty="0"/>
              <a:t>的管理调度能力，提供良好的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r>
              <a:rPr lang="en-US" altLang="zh-CN" sz="1200" dirty="0"/>
              <a:t>context</a:t>
            </a:r>
            <a:r>
              <a:rPr lang="zh-CN" altLang="en-US" sz="1200" dirty="0"/>
              <a:t>隔离，同时带来</a:t>
            </a:r>
            <a:r>
              <a:rPr lang="en-US" altLang="zh-CN" sz="1200" dirty="0"/>
              <a:t>context</a:t>
            </a:r>
            <a:r>
              <a:rPr lang="zh-CN" altLang="en-US" sz="1200" dirty="0"/>
              <a:t> </a:t>
            </a:r>
            <a:r>
              <a:rPr lang="en-US" altLang="zh-CN" sz="1200" dirty="0"/>
              <a:t>switch</a:t>
            </a:r>
            <a:r>
              <a:rPr lang="zh-CN" altLang="en-US" sz="1200" dirty="0"/>
              <a:t>的开销；内核是同步实现，设备驱动也是同步实现。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01621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ED71-522F-C07F-1BF6-ECEC4EA4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为什么PL对并行并发能力重要</a:t>
            </a:r>
            <a:r>
              <a:rPr lang="zh-CN" altLang="en-US" sz="3600" dirty="0"/>
              <a:t>？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C3E8-B8E3-C758-3117-C5232BF3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92" y="1690688"/>
            <a:ext cx="10649607" cy="48021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大量的代码可以写成并发并行</a:t>
            </a:r>
            <a:r>
              <a:rPr lang="zh-CN" altLang="en-US" dirty="0"/>
              <a:t>，主要取决于开发者，代码一旦写成了串行，很难并行化，因为用户的问题的逻辑难以传递给下游的工具</a:t>
            </a:r>
            <a:r>
              <a:rPr lang="en-US" altLang="zh-CN" dirty="0"/>
              <a:t>-runtime</a:t>
            </a:r>
            <a:r>
              <a:rPr lang="zh-CN" altLang="en-US" dirty="0"/>
              <a:t>，</a:t>
            </a:r>
            <a:r>
              <a:rPr lang="en-US" altLang="zh-CN" dirty="0"/>
              <a:t>compiler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要解决问题</a:t>
            </a:r>
            <a:r>
              <a:rPr lang="zh-CN" altLang="en-US" dirty="0"/>
              <a:t>，需要给用户好的工具，让用户更好的传递要解决的问题，而不是解决问题的方法，所以声明式编程可以优化的空间大于</a:t>
            </a:r>
            <a:r>
              <a:rPr lang="en-US" altLang="zh-CN" dirty="0"/>
              <a:t>imperative</a:t>
            </a:r>
            <a:r>
              <a:rPr lang="zh-CN" altLang="en-US" dirty="0"/>
              <a:t>方式，但是存在取舍，基于机器的优化还难以完全取代开发者，例如</a:t>
            </a:r>
            <a:r>
              <a:rPr lang="en-US" altLang="zh-CN" dirty="0"/>
              <a:t>TF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 err="1"/>
              <a:t>Pytorch</a:t>
            </a:r>
            <a:r>
              <a:rPr lang="zh-CN" altLang="en-US" dirty="0"/>
              <a:t>，</a:t>
            </a:r>
            <a:r>
              <a:rPr lang="en-US" altLang="zh-CN" dirty="0"/>
              <a:t>UML</a:t>
            </a:r>
            <a:r>
              <a:rPr lang="zh-CN" altLang="en-US" dirty="0"/>
              <a:t>自动编程，某些领域难以抽象，例如：用户逻辑，还是需要用户写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是必须的，精英工程师解决困难的问题，变为</a:t>
            </a:r>
            <a:r>
              <a:rPr lang="en-US" altLang="zh-CN" dirty="0"/>
              <a:t>library</a:t>
            </a:r>
            <a:r>
              <a:rPr lang="zh-CN" altLang="en-US" dirty="0"/>
              <a:t>和</a:t>
            </a:r>
            <a:r>
              <a:rPr lang="en-US" altLang="zh-CN" dirty="0"/>
              <a:t>runtime</a:t>
            </a:r>
            <a:r>
              <a:rPr lang="zh-CN" altLang="en-US" dirty="0"/>
              <a:t>，一般开发者使用声明式并行并发框架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尊重</a:t>
            </a:r>
            <a:r>
              <a:rPr lang="en-US" altLang="zh-CN" dirty="0"/>
              <a:t>domain</a:t>
            </a:r>
            <a:r>
              <a:rPr lang="zh-CN" altLang="en-US" dirty="0"/>
              <a:t>问题的生态，重要的</a:t>
            </a:r>
            <a:r>
              <a:rPr lang="en-US" altLang="zh-CN" dirty="0"/>
              <a:t>domain</a:t>
            </a:r>
            <a:r>
              <a:rPr lang="zh-CN" altLang="en-US" dirty="0"/>
              <a:t>都有激烈的竞争，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house</a:t>
            </a:r>
            <a:r>
              <a:rPr lang="zh-CN" altLang="en-US" dirty="0"/>
              <a:t>方案最大的弱点在生态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985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venir Next LT Pro"/>
        <a:ea typeface="Microsoft YaHei"/>
        <a:cs typeface=""/>
      </a:majorFont>
      <a:minorFont>
        <a:latin typeface="Avenir Next LT Pro Light"/>
        <a:ea typeface="Microsoft YaHe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77979</TotalTime>
  <Words>3195</Words>
  <Application>Microsoft Macintosh PowerPoint</Application>
  <PresentationFormat>Widescreen</PresentationFormat>
  <Paragraphs>369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Office Theme</vt:lpstr>
      <vt:lpstr>并行和并发</vt:lpstr>
      <vt:lpstr>异步（async）</vt:lpstr>
      <vt:lpstr>移动场景对并行和并发的需求</vt:lpstr>
      <vt:lpstr>移动OS的并发并行软件框架</vt:lpstr>
      <vt:lpstr>移动OS 并行并发场景和生态</vt:lpstr>
      <vt:lpstr>并行和并发的实现痛点</vt:lpstr>
      <vt:lpstr>并行和并发</vt:lpstr>
      <vt:lpstr>全栈解决并行和并发问题</vt:lpstr>
      <vt:lpstr>为什么PL对并行并发能力重要？</vt:lpstr>
      <vt:lpstr>典型语言并发并行比较</vt:lpstr>
      <vt:lpstr>GCD</vt:lpstr>
      <vt:lpstr>关键趋势：全栈异步化的并发并行框架</vt:lpstr>
      <vt:lpstr>Theseus OS: Zero-cost Isolation</vt:lpstr>
      <vt:lpstr>Quark 基于Rust实现的I/O虚拟化</vt:lpstr>
      <vt:lpstr>Async App Runtime for Mobile OS</vt:lpstr>
      <vt:lpstr>并发并行软件框架和硬件co-design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Yue Chen</cp:lastModifiedBy>
  <cp:revision>444</cp:revision>
  <dcterms:created xsi:type="dcterms:W3CDTF">2021-09-03T06:19:18Z</dcterms:created>
  <dcterms:modified xsi:type="dcterms:W3CDTF">2022-06-29T04:21:28Z</dcterms:modified>
</cp:coreProperties>
</file>