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a4ecdb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a4ecdb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a4ecdb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a4ecdb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6a4ecdbc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6a4ecdb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a4ecdbc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a4ecdbc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6a4ecdb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6a4ecdb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47a0429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47a0429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47a0429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47a0429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47a0429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47a0429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7a0429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47a0429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7a0429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47a0429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7a0429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7a0429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7a0429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7a0429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7a04298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47a04298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47a04298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47a04298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mpetitions/rossmann-store-sales/over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0450" y="15713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and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510450" y="3080576"/>
            <a:ext cx="83184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Exploring MLP Performance and Kaggle Competition Insight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67100" y="3608825"/>
            <a:ext cx="6511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Presentor : Samia Rahman Misty</a:t>
            </a:r>
            <a:endParaRPr sz="18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Registration</a:t>
            </a:r>
            <a:r>
              <a:rPr lang="en" sz="18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 No : 2400570 </a:t>
            </a:r>
            <a:endParaRPr sz="18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 12/ 2024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567100" y="2301776"/>
            <a:ext cx="83184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Course No : CE 889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91025" y="4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Pre-processing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68000" y="1380725"/>
            <a:ext cx="81279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Grouped the data by Year and Month and calculated the total sales for each month to identify trends.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Applied the same date conversion and feature extraction (year, month, day) to the test dataset for consistency.</a:t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accent4"/>
              </a:solidFill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91025" y="2408235"/>
            <a:ext cx="82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3. Train Test Split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68000" y="2980925"/>
            <a:ext cx="76080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Creating Training and Validation Datasets: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Training Dataset: Filtered data for years &lt;= 2014 to train the model on historical data.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Validation Dataset: Filtered data for the year 2015 to evaluate model performance on unseen data.</a:t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91025" y="4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Pre-processing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70700" y="1380725"/>
            <a:ext cx="82125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Training Features and Targets: 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Created separate copies of input features (train_features) and target (train_targets) from the training dataset.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Validation Features and Targets: 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Created separate copies of input features (validation_features) and target (validation_targets) from the validation dataset.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Test Features: 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Extracted input features from the test dataset (test_features) for prediction.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Numerical Columns: 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Identified columns containing numerical data for potential scaling or normalization.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Categorical Columns: </a:t>
            </a:r>
            <a:endParaRPr sz="1490">
              <a:solidFill>
                <a:schemeClr val="accent4"/>
              </a:solidFill>
            </a:endParaRPr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○"/>
            </a:pPr>
            <a:r>
              <a:rPr lang="en" sz="1490">
                <a:solidFill>
                  <a:schemeClr val="accent4"/>
                </a:solidFill>
              </a:rPr>
              <a:t>Identified columns requiring encoding or other preprocessing steps.</a:t>
            </a:r>
            <a:endParaRPr sz="149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accent4"/>
              </a:solidFill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91025" y="4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Pre-processing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00875" y="1762550"/>
            <a:ext cx="81279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Applied one-hot encoding to categorical columns in the dataset.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Each category is transformed into a separate binary column, enabling the model to handle categorical data effectively.</a:t>
            </a:r>
            <a:endParaRPr sz="1490">
              <a:solidFill>
                <a:schemeClr val="accent4"/>
              </a:solidFill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91025" y="1272622"/>
            <a:ext cx="82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4. Encoding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78000" y="2760085"/>
            <a:ext cx="82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5. Scaling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68000" y="3375038"/>
            <a:ext cx="76080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Used MinMaxScaler to scale numerical features to a range of [0, 1].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This helps to standardize the data, making it more suitable for model training.</a:t>
            </a:r>
            <a:endParaRPr sz="149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02125" y="62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Long Short-Term Memory (LSTM) 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02125" y="1603925"/>
            <a:ext cx="79179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7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●"/>
            </a:pPr>
            <a:r>
              <a:rPr lang="en" sz="1467">
                <a:solidFill>
                  <a:schemeClr val="accent4"/>
                </a:solidFill>
              </a:rPr>
              <a:t>Data Preprocessing: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Reshape features to 3D format: [samples, timesteps, features]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Run the model with 10 Epoch</a:t>
            </a:r>
            <a:endParaRPr sz="1467">
              <a:solidFill>
                <a:schemeClr val="accent4"/>
              </a:solidFill>
            </a:endParaRPr>
          </a:p>
          <a:p>
            <a:pPr indent="-3217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●"/>
            </a:pPr>
            <a:r>
              <a:rPr lang="en" sz="1467">
                <a:solidFill>
                  <a:schemeClr val="accent4"/>
                </a:solidFill>
              </a:rPr>
              <a:t>LSTM Architecture: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Layer 1: LSTM (64 units), activation='relu', input_shape=input_shape.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Dense Layer 1: 32 units, activation='relu'.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Output Layer: 1 unit for regression.</a:t>
            </a:r>
            <a:endParaRPr sz="1467">
              <a:solidFill>
                <a:schemeClr val="accent4"/>
              </a:solidFill>
            </a:endParaRPr>
          </a:p>
          <a:p>
            <a:pPr indent="-3217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●"/>
            </a:pPr>
            <a:r>
              <a:rPr lang="en" sz="1467">
                <a:solidFill>
                  <a:schemeClr val="accent4"/>
                </a:solidFill>
              </a:rPr>
              <a:t>Compilation: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Optimizer: Adam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Loss Function: MSE (Mean Squared Error)</a:t>
            </a:r>
            <a:endParaRPr sz="1467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89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55"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58758" y="456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560400" y="5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Results and Observations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279900" y="1716225"/>
            <a:ext cx="39204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7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●"/>
            </a:pPr>
            <a:r>
              <a:rPr lang="en" sz="1467">
                <a:solidFill>
                  <a:schemeClr val="accent4"/>
                </a:solidFill>
              </a:rPr>
              <a:t>Approach 1: </a:t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4"/>
                </a:solidFill>
              </a:rPr>
              <a:t>Using Time-Series Sequences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Sequence length: 30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Achieved RMSE: </a:t>
            </a:r>
            <a:r>
              <a:rPr lang="en" sz="1467">
                <a:solidFill>
                  <a:schemeClr val="accent5"/>
                </a:solidFill>
              </a:rPr>
              <a:t>587.822</a:t>
            </a:r>
            <a:endParaRPr sz="1467">
              <a:solidFill>
                <a:schemeClr val="accent5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Kaggle Scores:</a:t>
            </a:r>
            <a:endParaRPr sz="1467">
              <a:solidFill>
                <a:schemeClr val="accent4"/>
              </a:solidFill>
            </a:endParaRPr>
          </a:p>
          <a:p>
            <a:pPr indent="-32179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■"/>
            </a:pPr>
            <a:r>
              <a:rPr lang="en" sz="1467">
                <a:solidFill>
                  <a:schemeClr val="accent4"/>
                </a:solidFill>
              </a:rPr>
              <a:t>Private: </a:t>
            </a:r>
            <a:r>
              <a:rPr lang="en" sz="1467">
                <a:solidFill>
                  <a:schemeClr val="accent5"/>
                </a:solidFill>
              </a:rPr>
              <a:t>0.91120</a:t>
            </a:r>
            <a:endParaRPr sz="1467">
              <a:solidFill>
                <a:schemeClr val="accent5"/>
              </a:solidFill>
            </a:endParaRPr>
          </a:p>
          <a:p>
            <a:pPr indent="-32179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■"/>
            </a:pPr>
            <a:r>
              <a:rPr lang="en" sz="1467">
                <a:solidFill>
                  <a:schemeClr val="accent4"/>
                </a:solidFill>
              </a:rPr>
              <a:t>Public: </a:t>
            </a:r>
            <a:r>
              <a:rPr lang="en" sz="1467">
                <a:solidFill>
                  <a:schemeClr val="accent5"/>
                </a:solidFill>
              </a:rPr>
              <a:t>0.92310</a:t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89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55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200300" y="1716225"/>
            <a:ext cx="45054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79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●"/>
            </a:pPr>
            <a:r>
              <a:rPr lang="en" sz="1467">
                <a:solidFill>
                  <a:schemeClr val="accent4"/>
                </a:solidFill>
              </a:rPr>
              <a:t>Approach 2: </a:t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4"/>
                </a:solidFill>
              </a:rPr>
              <a:t>Without Using Time-Series Sequences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Trained the model directly without converting data into sequences.</a:t>
            </a:r>
            <a:endParaRPr sz="1467">
              <a:solidFill>
                <a:schemeClr val="accent4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Achieved RMSE: </a:t>
            </a:r>
            <a:r>
              <a:rPr lang="en" sz="1467">
                <a:solidFill>
                  <a:schemeClr val="accent5"/>
                </a:solidFill>
              </a:rPr>
              <a:t>2595.42</a:t>
            </a:r>
            <a:endParaRPr sz="1467">
              <a:solidFill>
                <a:schemeClr val="accent5"/>
              </a:solidFill>
            </a:endParaRPr>
          </a:p>
          <a:p>
            <a:pPr indent="-32179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○"/>
            </a:pPr>
            <a:r>
              <a:rPr lang="en" sz="1467">
                <a:solidFill>
                  <a:schemeClr val="accent4"/>
                </a:solidFill>
              </a:rPr>
              <a:t>Kaggle Scores:</a:t>
            </a:r>
            <a:endParaRPr sz="1467">
              <a:solidFill>
                <a:schemeClr val="accent4"/>
              </a:solidFill>
            </a:endParaRPr>
          </a:p>
          <a:p>
            <a:pPr indent="-32179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■"/>
            </a:pPr>
            <a:r>
              <a:rPr lang="en" sz="1467">
                <a:solidFill>
                  <a:schemeClr val="accent4"/>
                </a:solidFill>
              </a:rPr>
              <a:t>Private: </a:t>
            </a:r>
            <a:r>
              <a:rPr lang="en" sz="1467">
                <a:solidFill>
                  <a:schemeClr val="accent5"/>
                </a:solidFill>
              </a:rPr>
              <a:t>0.34994</a:t>
            </a:r>
            <a:endParaRPr sz="1467">
              <a:solidFill>
                <a:schemeClr val="accent5"/>
              </a:solidFill>
            </a:endParaRPr>
          </a:p>
          <a:p>
            <a:pPr indent="-32179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68"/>
              <a:buChar char="■"/>
            </a:pPr>
            <a:r>
              <a:rPr lang="en" sz="1467">
                <a:solidFill>
                  <a:schemeClr val="accent4"/>
                </a:solidFill>
              </a:rPr>
              <a:t>Public: </a:t>
            </a:r>
            <a:r>
              <a:rPr lang="en" sz="1467">
                <a:solidFill>
                  <a:schemeClr val="accent5"/>
                </a:solidFill>
              </a:rPr>
              <a:t>0.35775</a:t>
            </a:r>
            <a:endParaRPr sz="1467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89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55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00" y="4175175"/>
            <a:ext cx="6220124" cy="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363875" y="14960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Thank You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20025" y="2373925"/>
            <a:ext cx="38886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 are Welcome !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15175" y="1066775"/>
            <a:ext cx="56682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</a:rPr>
              <a:t>Multi-Layer Perceptron Performance for Rocket Landing Game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584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95" y="1540600"/>
            <a:ext cx="4253223" cy="33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02125" y="62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Data Processing Techniques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02125" y="1716225"/>
            <a:ext cx="79179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The dataset consisted of 733,582 rows with 4 columns: the first two columns served as inputs, and the last two as outputs.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Null values were removed to maintain data integrity.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Outliers were identified and handled, enhancing data reliability and robustness.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Normalization was applied post-outlier removal to ensure consistent scaling.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The dataset was split into 70% training and 30% testing sets after normalization.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Consistent scaling across training and testing was maintained for accurate predictions.</a:t>
            </a:r>
            <a:endParaRPr sz="2503">
              <a:solidFill>
                <a:schemeClr val="accent4"/>
              </a:solidFill>
            </a:endParaRPr>
          </a:p>
          <a:p>
            <a:pPr indent="-3279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2503">
                <a:solidFill>
                  <a:schemeClr val="accent4"/>
                </a:solidFill>
              </a:rPr>
              <a:t>Data shuffling was attempted but negatively impacted results, so it was excluded.</a:t>
            </a:r>
            <a:endParaRPr sz="2503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58758" y="456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8075"/>
            <a:ext cx="47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Parameter Justification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577000" y="1766525"/>
            <a:ext cx="32445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95308" y="4572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450"/>
            <a:ext cx="1840424" cy="16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500" y="1181450"/>
            <a:ext cx="1737650" cy="16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750" y="1181450"/>
            <a:ext cx="1650499" cy="16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0850" y="1181450"/>
            <a:ext cx="1737650" cy="16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1500" y="2990300"/>
            <a:ext cx="1737649" cy="16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0575" y="2990300"/>
            <a:ext cx="1650501" cy="1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Parameter Justification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636575"/>
            <a:ext cx="57813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132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6470">
                <a:solidFill>
                  <a:schemeClr val="accent4"/>
                </a:solidFill>
              </a:rPr>
              <a:t>Tested 8 combinations of hyperparameters to find the optimal configuration.</a:t>
            </a:r>
            <a:endParaRPr sz="6470">
              <a:solidFill>
                <a:schemeClr val="accent4"/>
              </a:solidFill>
            </a:endParaRPr>
          </a:p>
          <a:p>
            <a:pPr indent="-33132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6470">
                <a:solidFill>
                  <a:schemeClr val="accent5"/>
                </a:solidFill>
              </a:rPr>
              <a:t>Learning rate: 0.1</a:t>
            </a:r>
            <a:r>
              <a:rPr lang="en" sz="6470">
                <a:solidFill>
                  <a:schemeClr val="accent4"/>
                </a:solidFill>
              </a:rPr>
              <a:t>, </a:t>
            </a:r>
            <a:r>
              <a:rPr lang="en" sz="6470">
                <a:solidFill>
                  <a:schemeClr val="accent5"/>
                </a:solidFill>
              </a:rPr>
              <a:t>momentum: 0.1,</a:t>
            </a:r>
            <a:r>
              <a:rPr lang="en" sz="6470">
                <a:solidFill>
                  <a:schemeClr val="accent4"/>
                </a:solidFill>
              </a:rPr>
              <a:t> and </a:t>
            </a:r>
            <a:r>
              <a:rPr lang="en" sz="6470">
                <a:solidFill>
                  <a:schemeClr val="accent5"/>
                </a:solidFill>
              </a:rPr>
              <a:t>lambda: 0.9</a:t>
            </a:r>
            <a:r>
              <a:rPr lang="en" sz="6470">
                <a:solidFill>
                  <a:schemeClr val="accent4"/>
                </a:solidFill>
              </a:rPr>
              <a:t> with 3 neurons achieved the lowest RMSE value of 0.0042935.</a:t>
            </a:r>
            <a:endParaRPr sz="6470">
              <a:solidFill>
                <a:schemeClr val="accent4"/>
              </a:solidFill>
            </a:endParaRPr>
          </a:p>
          <a:p>
            <a:pPr indent="-33132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6470">
                <a:solidFill>
                  <a:schemeClr val="accent4"/>
                </a:solidFill>
              </a:rPr>
              <a:t>Despite the lowest RMSE, the model with 3 neurons did not perform well in the game.</a:t>
            </a:r>
            <a:endParaRPr sz="6470">
              <a:solidFill>
                <a:schemeClr val="accent4"/>
              </a:solidFill>
            </a:endParaRPr>
          </a:p>
          <a:p>
            <a:pPr indent="-33132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6470">
                <a:solidFill>
                  <a:schemeClr val="accent4"/>
                </a:solidFill>
              </a:rPr>
              <a:t>The same hyperparameter values with 5 neurons achieved better RMSE but also failed to deliver better in-game performance.</a:t>
            </a:r>
            <a:endParaRPr sz="6470">
              <a:solidFill>
                <a:schemeClr val="accent4"/>
              </a:solidFill>
            </a:endParaRPr>
          </a:p>
          <a:p>
            <a:pPr indent="-33132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6470">
                <a:solidFill>
                  <a:schemeClr val="accent4"/>
                </a:solidFill>
              </a:rPr>
              <a:t>The best in-game performance was achieved with </a:t>
            </a:r>
            <a:r>
              <a:rPr lang="en" sz="6470">
                <a:solidFill>
                  <a:schemeClr val="accent5"/>
                </a:solidFill>
              </a:rPr>
              <a:t>4 neurons</a:t>
            </a:r>
            <a:r>
              <a:rPr lang="en" sz="6470">
                <a:solidFill>
                  <a:schemeClr val="accent4"/>
                </a:solidFill>
              </a:rPr>
              <a:t> using the same hyperparameter values.</a:t>
            </a:r>
            <a:endParaRPr sz="647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75" y="445025"/>
            <a:ext cx="1786501" cy="17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275" y="2400350"/>
            <a:ext cx="1786500" cy="1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Stopping Criteria &amp; </a:t>
            </a:r>
            <a:r>
              <a:rPr lang="en" sz="3120">
                <a:solidFill>
                  <a:schemeClr val="lt1"/>
                </a:solidFill>
              </a:rPr>
              <a:t>RMSE Calculation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718275"/>
            <a:ext cx="43458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Initial training was done for </a:t>
            </a:r>
            <a:r>
              <a:rPr lang="en" sz="1600">
                <a:solidFill>
                  <a:schemeClr val="accent5"/>
                </a:solidFill>
              </a:rPr>
              <a:t>250</a:t>
            </a:r>
            <a:r>
              <a:rPr lang="en" sz="1600">
                <a:solidFill>
                  <a:schemeClr val="accent4"/>
                </a:solidFill>
              </a:rPr>
              <a:t> epochs, but RMSE plateaued after </a:t>
            </a:r>
            <a:r>
              <a:rPr lang="en" sz="1600">
                <a:solidFill>
                  <a:schemeClr val="accent4"/>
                </a:solidFill>
              </a:rPr>
              <a:t>124</a:t>
            </a:r>
            <a:r>
              <a:rPr lang="en" sz="1600">
                <a:solidFill>
                  <a:schemeClr val="accent4"/>
                </a:solidFill>
              </a:rPr>
              <a:t> epochs, suggesting early stopping at epoch </a:t>
            </a:r>
            <a:r>
              <a:rPr lang="en" sz="1600">
                <a:solidFill>
                  <a:schemeClr val="accent5"/>
                </a:solidFill>
              </a:rPr>
              <a:t>124 </a:t>
            </a:r>
            <a:r>
              <a:rPr lang="en" sz="1600">
                <a:solidFill>
                  <a:schemeClr val="accent4"/>
                </a:solidFill>
              </a:rPr>
              <a:t>for optimal performance. 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Achieved an RMSE of </a:t>
            </a:r>
            <a:r>
              <a:rPr lang="en" sz="1600">
                <a:solidFill>
                  <a:schemeClr val="accent5"/>
                </a:solidFill>
              </a:rPr>
              <a:t>0.146029</a:t>
            </a:r>
            <a:r>
              <a:rPr lang="en" sz="1600">
                <a:solidFill>
                  <a:schemeClr val="accent4"/>
                </a:solidFill>
              </a:rPr>
              <a:t> on the training dataset and </a:t>
            </a:r>
            <a:r>
              <a:rPr lang="en" sz="1600">
                <a:solidFill>
                  <a:schemeClr val="accent5"/>
                </a:solidFill>
              </a:rPr>
              <a:t>0.146012</a:t>
            </a:r>
            <a:r>
              <a:rPr lang="en" sz="1600">
                <a:solidFill>
                  <a:schemeClr val="accent4"/>
                </a:solidFill>
              </a:rPr>
              <a:t> on the test dataset, indicating effective learning and consistency between both datasets.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0" y="1833925"/>
            <a:ext cx="3995050" cy="2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00550" y="6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Game Performance Insights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23000" y="1831000"/>
            <a:ext cx="75336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5800">
                <a:solidFill>
                  <a:schemeClr val="accent4"/>
                </a:solidFill>
              </a:rPr>
              <a:t>The trained model successfully landed the rocket in several scenarios but missed some targets.</a:t>
            </a:r>
            <a:endParaRPr sz="5800">
              <a:solidFill>
                <a:schemeClr val="accent4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5800">
                <a:solidFill>
                  <a:schemeClr val="accent4"/>
                </a:solidFill>
              </a:rPr>
              <a:t>The rocket landed when the lander was on the right, left, or in the middle, but failed when it was near the middle.</a:t>
            </a:r>
            <a:endParaRPr sz="5800">
              <a:solidFill>
                <a:schemeClr val="accent4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5800">
                <a:solidFill>
                  <a:schemeClr val="accent4"/>
                </a:solidFill>
              </a:rPr>
              <a:t>The issue was identified as a lack of data in this specific scenario during data collection, affecting the model’s ability to handle it.</a:t>
            </a:r>
            <a:endParaRPr sz="5800">
              <a:solidFill>
                <a:schemeClr val="accent4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 sz="5800">
                <a:solidFill>
                  <a:schemeClr val="accent4"/>
                </a:solidFill>
              </a:rPr>
              <a:t>Initially, the game performance was suboptimal, but after swapping the X and Y values while </a:t>
            </a:r>
            <a:r>
              <a:rPr lang="en" sz="5800">
                <a:solidFill>
                  <a:schemeClr val="accent4"/>
                </a:solidFill>
              </a:rPr>
              <a:t>returning</a:t>
            </a:r>
            <a:r>
              <a:rPr lang="en" sz="5800">
                <a:solidFill>
                  <a:schemeClr val="accent4"/>
                </a:solidFill>
              </a:rPr>
              <a:t> to game, the game performance improved.</a:t>
            </a:r>
            <a:endParaRPr sz="5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/ 12/ 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Deep Learning: Kaggle Competition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6675" y="1290625"/>
            <a:ext cx="8252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Rossmann Store Sales :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6675" y="1888675"/>
            <a:ext cx="77208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Rossmann is challenging you to predict 6 weeks of daily sales for 1,115 stores in Germany, considering factors like promotions, holidays, and seasonality. Accurate forecasts will help store managers optimize staff schedules and enhance productivity.</a:t>
            </a:r>
            <a:endParaRPr sz="16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:</a:t>
            </a:r>
            <a:endParaRPr sz="16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https://www.kaggle.com/competitions/rossmann-store-sales/overview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1025" y="4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</a:rPr>
              <a:t>Pre-processing</a:t>
            </a:r>
            <a:endParaRPr sz="3120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00875" y="1762550"/>
            <a:ext cx="81279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Merged the train and test datasets with the store dataset.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Then, merged the sample dataset with the test dataset to get the predicted sales values.</a:t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accent4"/>
              </a:solidFill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91770" y="4663225"/>
            <a:ext cx="8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11/ 12/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91025" y="1272622"/>
            <a:ext cx="82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Merging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91025" y="2408235"/>
            <a:ext cx="82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2. Feature Engineering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68000" y="2980925"/>
            <a:ext cx="76080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Handling 'StateHoliday' Column: Replaced '0' with 0 in the StateHoliday column for both training and test datasets to maintain consistency.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Removing Irrelevant Rows: Filtered out rows where the store is closed (Open == 0), as these rows do not contribute to the sales analysis.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Converted the Date column to datetime format for easier manipulation and analysis.</a:t>
            </a:r>
            <a:endParaRPr sz="1490">
              <a:solidFill>
                <a:schemeClr val="accent4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90"/>
              <a:buChar char="●"/>
            </a:pPr>
            <a:r>
              <a:rPr lang="en" sz="1490">
                <a:solidFill>
                  <a:schemeClr val="accent4"/>
                </a:solidFill>
              </a:rPr>
              <a:t>Extracted the year, month, and day from the Date column to create new columns: Year, Month, and Day. These are helpful for time-based analysis.</a:t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