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68" r:id="rId4"/>
    <p:sldId id="261" r:id="rId5"/>
    <p:sldId id="285" r:id="rId6"/>
    <p:sldId id="262" r:id="rId7"/>
    <p:sldId id="264" r:id="rId8"/>
    <p:sldId id="265" r:id="rId9"/>
    <p:sldId id="279" r:id="rId10"/>
    <p:sldId id="284" r:id="rId11"/>
    <p:sldId id="267" r:id="rId12"/>
    <p:sldId id="270" r:id="rId13"/>
    <p:sldId id="282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81" r:id="rId22"/>
    <p:sldId id="280" r:id="rId23"/>
    <p:sldId id="278" r:id="rId24"/>
    <p:sldId id="28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51C5E-7B97-4D81-B18F-6B2CA71C1B3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714E-26C8-49B8-9C16-080FA582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EC46-C0BC-4CBF-B171-51372F4FF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E88AA-894F-45EA-B394-DB1397E0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8146-D420-4508-8E00-9FAAA3B5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0DA-6B05-4B15-9F58-FD799BFB7429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B8E7-342C-4092-8EAC-19BF8D54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E7C1-DE85-4FE0-8761-F72D932D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50C2-3905-4C64-B4DC-C54B21E6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F11C8-224E-42BC-B0FE-BD20243C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C84C-3470-4824-8F05-922C6759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EF22-75E6-491C-9989-D3D81350460A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DAF2-0331-4EE3-8C68-8C6A1DE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D8C-98A2-4901-8C76-0CF706DE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39644-9406-4513-9D82-8B1B109C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A7D0-6792-448B-B4B7-087E2FBA4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0CAE-0B37-45E1-B6C3-4C12A6FE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13D8-C524-416F-9A27-0DF203730A24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9B43-8289-4B74-B4EE-90EAC90B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2C7A-1EA7-4E86-8757-6D35BBB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C715-C648-4C02-AB23-7E97519A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41F6-FF13-4D30-9082-13E841C4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C6B2-8E2A-4AB2-A710-04EE4611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537-824F-4AD8-B87D-057CC5BDB9C9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09B4-DD3F-446B-BF5E-E500BE6B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F614-3B2E-4BF9-935B-BA9D0B6C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96F0-BB85-4BCF-9CCE-B3390573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DB77-9DE2-4CC4-903F-0A0649EB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4289-E4B8-490D-96EF-8EA36897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BB96-B367-4D52-B573-A5B9766EE52B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3F95-377D-47CA-B669-A091F8F4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25C4-97E5-4771-94BD-D20CC4F3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7063-D349-4E9B-967C-A4386B1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C905-C608-413D-961C-CBE809B28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032D-7F5E-496A-9E24-883E0AD2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3BC53-CE7A-4F2F-84B6-17381DDC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9B8-ECDD-42B9-9353-FAA0F48A5D9A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77E5-556C-4B35-AC75-76AA92C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54F8-AD7D-4C65-9ACB-F6EE167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37EC-D0EF-4391-AF4C-C0548198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B7239-1B26-4095-89EB-E536852E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D807D-23DF-476E-9B31-058F936A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DB3D3-94D2-4A28-9B3C-FBB964F81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1CD67-921A-42F8-9471-6A1EFA45F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2B764-131C-40CB-88C0-E5DD9254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221-7C9D-4124-8A58-4F6BC02DE46D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A7C42-7C04-462C-803B-D9060A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9D2FA-9D4D-4973-84ED-4EB3C52F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E2A4-A7CE-4650-8122-0611F2E0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E1BD-67A5-40A6-BA99-5203F568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EBB-A1F3-4C16-8E36-AABBAC783A77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A0D9D-AB21-410C-B0AD-9A10DA5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03174-40BC-4B2B-B298-B8B1BD6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FF16C-3ED1-4225-98DF-E49C226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2FDE-D4E2-40B8-A5FE-A87FFC16A3BF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F00DC-4250-43A0-9707-2870296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05874-3CC4-4565-8AF1-F2CB5A2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B114-B3B4-4AA4-AE4A-7603DA57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1F4-74A0-40FA-A94D-B16462D7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9713-B4E5-4043-812D-8A99A6E4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66290-6919-4DF1-9494-9B11110F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12F-8DA0-4610-830F-45BD221280D6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AEE1A-B3DD-4327-AD3C-A616413E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FF9AB-483E-4470-8ED7-F34C7721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452B-539D-46BA-BADB-59AA5588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9BDBB-C759-4F0A-A98D-5DC307AF2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945C4-8A5F-445C-99DB-715FC7D5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17702-8A7B-48BA-8310-056946F6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9A7-2922-4973-B4CA-A7923DB6826E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A23-1FB5-463B-BB69-61D33057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1F23-90E5-40B6-BDE3-78123EE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F854E-4FF7-4724-842E-95DD2320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27CE-BF0F-4FF6-90A3-412CDAA1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C3BB-101E-4020-A124-43D80357F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3039-635C-4378-AE55-1437584A4AF2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2FEA-C6FC-4AC8-B91C-7E7F4E38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5CB2-64BC-4A7E-99CA-BC5F4E14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webgl/webgl_drawing_point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b.gy/cpf3u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ct.senecacollege.ca/~chris.szalwinski/archives/gam670.071/content/shadr_p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tongerdelan.net/opengl/vertexbuffer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t.senecacollege.ca/~chris.szalwinski/archives/gam670.071/content/shadr_p.html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t.senecacollege.ca/~chris.szalwinski/archives/gam670.071/content/shadr_p.html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glearn.codelight.eu/pub/computer-graphics/computer-graph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ebgl/webgl_quick_guide.htm" TargetMode="External"/><Relationship Id="rId2" Type="http://schemas.openxmlformats.org/officeDocument/2006/relationships/hyperlink" Target="http://math.hws.edu/graphics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hyperlink" Target="https://pt.slideshare.net/senchainc/webgl-fundamentals-10013633/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ebgl/webgl_quick_guide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graphicsbook/index.html" TargetMode="External"/><Relationship Id="rId2" Type="http://schemas.openxmlformats.org/officeDocument/2006/relationships/hyperlink" Target="https://www.tutorialspoint.com/webgl/webgl_drawing_point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8794-D007-441E-BD98-9522EC91B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CSE4204</a:t>
            </a:r>
            <a:br>
              <a:rPr lang="en-US" dirty="0"/>
            </a:br>
            <a:r>
              <a:rPr lang="en-US" dirty="0"/>
              <a:t>LAB-1 : Intro to WebGL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0C87-7070-4011-B3E3-8770C6FCD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Imrul Jubair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E326-58A3-4B9D-A1EF-5F8610D4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B351-0CD9-49B5-9CAA-9ADCC216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5873-935B-430C-ADED-2E97F3BB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0010-F565-4D23-82FF-9A837D11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Step 1 − Prepare the canvas and get WebGL rendering context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Step 2 − Create and compile Shader programs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Step 3 − Associate the shader programs with buffer objects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Step 4 − Define the geometry and store it in buffer objects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Step 5 − Drawing the required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F0F0B-6BBB-4CDD-99C6-C4CF407E5CED}"/>
              </a:ext>
            </a:extLst>
          </p:cNvPr>
          <p:cNvSpPr txBox="1"/>
          <p:nvPr/>
        </p:nvSpPr>
        <p:spPr>
          <a:xfrm>
            <a:off x="1484789" y="597248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Modified from the source: </a:t>
            </a:r>
            <a:r>
              <a:rPr lang="en-US" sz="1200" dirty="0">
                <a:hlinkClick r:id="rId2"/>
              </a:rPr>
              <a:t>https://www.tutorialspoint.com/webgl/webgl_drawing_points.htm</a:t>
            </a:r>
            <a:endParaRPr lang="en-US" sz="1200" dirty="0"/>
          </a:p>
          <a:p>
            <a:pPr algn="r"/>
            <a:r>
              <a:rPr lang="en-US" sz="1200" dirty="0"/>
              <a:t>*Can be altered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40395-D4A7-4A6B-B7AC-5A9491514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15B93-A830-4461-8A21-727FB1500B1F}"/>
              </a:ext>
            </a:extLst>
          </p:cNvPr>
          <p:cNvSpPr txBox="1"/>
          <p:nvPr/>
        </p:nvSpPr>
        <p:spPr>
          <a:xfrm>
            <a:off x="2334788" y="1419603"/>
            <a:ext cx="3584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Get the code: </a:t>
            </a:r>
            <a:r>
              <a:rPr lang="en-US" sz="1600" dirty="0">
                <a:hlinkClick r:id="rId4"/>
              </a:rPr>
              <a:t>https://rb.gy/cpf3uo</a:t>
            </a:r>
            <a:r>
              <a:rPr lang="en-US" sz="16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9517D-C2A7-4AFC-B545-2C2B80B8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9CF8-3E8C-40D5-B383-62373B57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E60C-3C13-4EAF-953A-42ED1992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97101" cy="1325563"/>
          </a:xfrm>
        </p:spPr>
        <p:txBody>
          <a:bodyPr/>
          <a:lstStyle/>
          <a:p>
            <a:r>
              <a:rPr lang="en-US" dirty="0"/>
              <a:t>Step – 1: </a:t>
            </a:r>
            <a:r>
              <a:rPr lang="en-US" sz="4000" dirty="0"/>
              <a:t>Canvas and WebGL rendering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A730-6CC2-47D8-9D65-49F83D66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26" y="1894128"/>
            <a:ext cx="6754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&lt;canvas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webglcanvas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&lt;/canvas&gt;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canvas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webglcanvas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canvas.getContext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webgl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23AB8-46B4-4A58-9036-DDD62CB314B8}"/>
              </a:ext>
            </a:extLst>
          </p:cNvPr>
          <p:cNvSpPr txBox="1"/>
          <p:nvPr/>
        </p:nvSpPr>
        <p:spPr>
          <a:xfrm>
            <a:off x="9438443" y="1921146"/>
            <a:ext cx="191535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HTML-5 canvas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55B12-3849-4F4B-8050-1147E477CE81}"/>
              </a:ext>
            </a:extLst>
          </p:cNvPr>
          <p:cNvSpPr txBox="1"/>
          <p:nvPr/>
        </p:nvSpPr>
        <p:spPr>
          <a:xfrm>
            <a:off x="8356109" y="2521399"/>
            <a:ext cx="2909654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get the id of the current canvas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2B9302-2D29-44BB-8DCE-2705BF31B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pic>
        <p:nvPicPr>
          <p:cNvPr id="16" name="Picture 2" descr="Coordinates">
            <a:extLst>
              <a:ext uri="{FF2B5EF4-FFF2-40B4-BE49-F238E27FC236}">
                <a16:creationId xmlns:a16="http://schemas.microsoft.com/office/drawing/2014/main" id="{0587B11A-9BBE-4325-8095-59D0D98E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79" y="4412711"/>
            <a:ext cx="2519198" cy="21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C9718-01D9-453F-9420-E2E375EB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D4B1-9B4C-4CE2-BD16-CA52A807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0179-8E4A-426C-9DDD-12DE3344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4250" cy="1325563"/>
          </a:xfrm>
        </p:spPr>
        <p:txBody>
          <a:bodyPr/>
          <a:lstStyle/>
          <a:p>
            <a:r>
              <a:rPr lang="en-US" dirty="0"/>
              <a:t>Step – 1: </a:t>
            </a:r>
            <a:r>
              <a:rPr lang="en-US" sz="4000" dirty="0"/>
              <a:t>Background and reset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411-8F16-435D-A1A5-F50CF531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gl.clearColor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gl.clear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gl.COLOR_BUFFER_BIT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01BCE-54FE-4BA0-9C99-4167B085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23" y="3429000"/>
            <a:ext cx="2904876" cy="2545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8535-50B8-4468-8D73-1A302FB50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93B73-39E4-4EC9-8E97-E7CB8F14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71F4-0E18-45D7-AC52-FF3A948F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43AE-07BE-4AFB-81C6-69FA493D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2: 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6281-FDBD-4D5F-8B8A-F17E93A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`attribute vec3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void main() {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1.0);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}`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C49412-7F8F-43A7-933C-0580E909AE19}"/>
              </a:ext>
            </a:extLst>
          </p:cNvPr>
          <p:cNvGrpSpPr/>
          <p:nvPr/>
        </p:nvGrpSpPr>
        <p:grpSpPr>
          <a:xfrm>
            <a:off x="1518082" y="2103451"/>
            <a:ext cx="5014777" cy="3402569"/>
            <a:chOff x="4421080" y="2089180"/>
            <a:chExt cx="5014777" cy="34025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FB0C8E-79FB-4B3E-B2D8-203ED0F4DEBC}"/>
                </a:ext>
              </a:extLst>
            </p:cNvPr>
            <p:cNvSpPr/>
            <p:nvPr/>
          </p:nvSpPr>
          <p:spPr>
            <a:xfrm>
              <a:off x="6045693" y="3053786"/>
              <a:ext cx="1442252" cy="310718"/>
            </a:xfrm>
            <a:prstGeom prst="roundRect">
              <a:avLst>
                <a:gd name="adj" fmla="val 3381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910BFC-032A-47A1-A619-532BC53D55AC}"/>
                </a:ext>
              </a:extLst>
            </p:cNvPr>
            <p:cNvSpPr/>
            <p:nvPr/>
          </p:nvSpPr>
          <p:spPr>
            <a:xfrm>
              <a:off x="4421080" y="3872883"/>
              <a:ext cx="1686758" cy="310718"/>
            </a:xfrm>
            <a:prstGeom prst="roundRect">
              <a:avLst>
                <a:gd name="adj" fmla="val 3381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72E7DF-DC9C-4CEE-BDEE-44C1CB07EA21}"/>
                </a:ext>
              </a:extLst>
            </p:cNvPr>
            <p:cNvSpPr txBox="1"/>
            <p:nvPr/>
          </p:nvSpPr>
          <p:spPr>
            <a:xfrm>
              <a:off x="8105315" y="2089180"/>
              <a:ext cx="133054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vertices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E9DF8E-C5D4-4FBB-977E-139AA987C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729" y="2273846"/>
              <a:ext cx="1118586" cy="779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FD27D6-E76A-43CE-ADF9-C2CE2A04276A}"/>
                </a:ext>
              </a:extLst>
            </p:cNvPr>
            <p:cNvCxnSpPr>
              <a:cxnSpLocks/>
            </p:cNvCxnSpPr>
            <p:nvPr/>
          </p:nvCxnSpPr>
          <p:spPr>
            <a:xfrm>
              <a:off x="5095782" y="4201357"/>
              <a:ext cx="0" cy="903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12A93C-1301-41B5-A714-0C36257C86B7}"/>
                </a:ext>
              </a:extLst>
            </p:cNvPr>
            <p:cNvSpPr txBox="1"/>
            <p:nvPr/>
          </p:nvSpPr>
          <p:spPr>
            <a:xfrm>
              <a:off x="4502086" y="5122417"/>
              <a:ext cx="1268398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Clipping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1AE2D-F455-4265-B0BD-5172E7A69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pic>
        <p:nvPicPr>
          <p:cNvPr id="17" name="Picture 2" descr="WebGL Fundamentals">
            <a:extLst>
              <a:ext uri="{FF2B5EF4-FFF2-40B4-BE49-F238E27FC236}">
                <a16:creationId xmlns:a16="http://schemas.microsoft.com/office/drawing/2014/main" id="{6C8B4D3B-501E-4F19-AA5E-CF1430D93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2459" r="64323" b="9718"/>
          <a:stretch/>
        </p:blipFill>
        <p:spPr bwMode="auto">
          <a:xfrm>
            <a:off x="6511872" y="3692989"/>
            <a:ext cx="1331471" cy="259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EA3CF-2D4B-48AA-B397-CB5CE655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9BBD-BCE8-49DB-AD89-36CFA56E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43AE-07BE-4AFB-81C6-69FA493D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2: 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6281-FDBD-4D5F-8B8A-F17E93A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`attribute vec3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void main() {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1.0);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}`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910BFC-032A-47A1-A619-532BC53D55AC}"/>
              </a:ext>
            </a:extLst>
          </p:cNvPr>
          <p:cNvSpPr/>
          <p:nvPr/>
        </p:nvSpPr>
        <p:spPr>
          <a:xfrm>
            <a:off x="1038687" y="3014211"/>
            <a:ext cx="1395638" cy="357328"/>
          </a:xfrm>
          <a:prstGeom prst="roundRect">
            <a:avLst>
              <a:gd name="adj" fmla="val 338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2E7DF-DC9C-4CEE-BDEE-44C1CB07EA21}"/>
              </a:ext>
            </a:extLst>
          </p:cNvPr>
          <p:cNvSpPr txBox="1"/>
          <p:nvPr/>
        </p:nvSpPr>
        <p:spPr>
          <a:xfrm>
            <a:off x="2384767" y="6060595"/>
            <a:ext cx="1331650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Per-vertex</a:t>
            </a:r>
            <a:endParaRPr lang="en-US" sz="14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97D06F4-2F8D-473A-9FA4-046C1913703E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1049022" y="4059023"/>
            <a:ext cx="2689058" cy="1314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69FA9F4-7912-4887-9251-3431465C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47369"/>
            <a:ext cx="4323135" cy="6069028"/>
          </a:xfrm>
          <a:prstGeom prst="rect">
            <a:avLst/>
          </a:prstGeom>
        </p:spPr>
      </p:pic>
      <p:pic>
        <p:nvPicPr>
          <p:cNvPr id="11" name="Picture 2" descr="WebGL Fundamentals">
            <a:extLst>
              <a:ext uri="{FF2B5EF4-FFF2-40B4-BE49-F238E27FC236}">
                <a16:creationId xmlns:a16="http://schemas.microsoft.com/office/drawing/2014/main" id="{1A9BFECA-8565-46BF-B114-524886A10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2459" r="64323" b="9718"/>
          <a:stretch/>
        </p:blipFill>
        <p:spPr bwMode="auto">
          <a:xfrm>
            <a:off x="6511872" y="3692989"/>
            <a:ext cx="1331471" cy="259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73063-5A96-47AF-B8DC-4E6D818C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51E59-991E-4BB7-BF16-FF5F80D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13F3-5960-4B10-9F21-82245292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2: Fragment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7BD5-3371-4DC7-A186-8A3C5912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`void main() {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vec4(1.0, 0.0, 0.0, 1.0);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}`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EE8C26-1798-4BB7-B02E-84C9328C5ADB}"/>
              </a:ext>
            </a:extLst>
          </p:cNvPr>
          <p:cNvCxnSpPr>
            <a:cxnSpLocks/>
          </p:cNvCxnSpPr>
          <p:nvPr/>
        </p:nvCxnSpPr>
        <p:spPr>
          <a:xfrm>
            <a:off x="2290436" y="3429000"/>
            <a:ext cx="0" cy="11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1A831F-6B91-417F-92AE-73445E2AA1CF}"/>
              </a:ext>
            </a:extLst>
          </p:cNvPr>
          <p:cNvSpPr/>
          <p:nvPr/>
        </p:nvSpPr>
        <p:spPr>
          <a:xfrm>
            <a:off x="1411549" y="3062674"/>
            <a:ext cx="1828801" cy="354466"/>
          </a:xfrm>
          <a:prstGeom prst="roundRect">
            <a:avLst>
              <a:gd name="adj" fmla="val 338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E8692-F64B-45C6-9C47-51DE2000920D}"/>
              </a:ext>
            </a:extLst>
          </p:cNvPr>
          <p:cNvSpPr txBox="1"/>
          <p:nvPr/>
        </p:nvSpPr>
        <p:spPr>
          <a:xfrm>
            <a:off x="1180730" y="4620968"/>
            <a:ext cx="205962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Colored pixels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DC8D34-D124-4D60-A772-E92612805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pic>
        <p:nvPicPr>
          <p:cNvPr id="14" name="Picture 2" descr="WebGL Fundamentals">
            <a:extLst>
              <a:ext uri="{FF2B5EF4-FFF2-40B4-BE49-F238E27FC236}">
                <a16:creationId xmlns:a16="http://schemas.microsoft.com/office/drawing/2014/main" id="{DEA6BC14-1154-4CA5-8821-98DF70200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2459" r="64323" b="9718"/>
          <a:stretch/>
        </p:blipFill>
        <p:spPr bwMode="auto">
          <a:xfrm>
            <a:off x="6511872" y="3692989"/>
            <a:ext cx="1331471" cy="259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CF10B-9584-4FB9-BED7-B30654C5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77E20-FBEF-42D1-8280-2F91B0D5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2C14-28CA-4AC0-B358-F9EE3E50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2: </a:t>
            </a:r>
            <a:r>
              <a:rPr lang="en-US" sz="4000" dirty="0"/>
              <a:t>Create and Compile Shaders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689E-579F-42AA-BAAC-720EEE8E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9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gl.createShader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gl.VERTEX_SHADER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gl.compileShader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4D410-BAAE-409C-B779-0A766F0C6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67C73-3A05-41C1-9FE6-BEEA82A8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77B52-71E7-40E7-8FC2-B7AF277F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02A5-D4E1-421A-ACFC-A8585DA6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2: </a:t>
            </a:r>
            <a:r>
              <a:rPr lang="en-US" sz="4000" dirty="0"/>
              <a:t>Create and Compile Shaders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C11C-F06C-4AB9-9548-7E6B940A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4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gl.createShader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gl.FRAGMENT_SHADER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gl.compileShader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DCA55-D4A7-47ED-96EA-45A1F47E0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BC571-7390-4522-A87A-03782C62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21AB-F85E-4B4F-8BA2-4AAB1902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370-6CD6-46D7-BAAE-5AA3A15E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2: </a:t>
            </a:r>
            <a:r>
              <a:rPr lang="en-US" sz="4000" dirty="0"/>
              <a:t>Link shaders and use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F13D-0ADA-46B6-969A-A17E5988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3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prog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gl.createProgram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gl.attachShader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prog,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 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gl.attachShader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prog,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 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gl.linkProgram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prog ); 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gl.useProgram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(prog); 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FA044-E5FB-402B-8911-D0AD83973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6270-E474-473A-B588-83D4C7C3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BC77-A979-4376-B664-784B9E72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0921-D9FF-4BDF-8A30-DF3B643D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48169" cy="1325563"/>
          </a:xfrm>
        </p:spPr>
        <p:txBody>
          <a:bodyPr/>
          <a:lstStyle/>
          <a:p>
            <a:r>
              <a:rPr lang="en-US" dirty="0"/>
              <a:t>Step – 3: </a:t>
            </a:r>
            <a:r>
              <a:rPr lang="en-US" sz="4000" dirty="0"/>
              <a:t>Associate Shaders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02CD-C95E-4208-AFE3-E59CF64E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4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a_coords_location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gl.getAttribLocation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(prog,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25E76-B661-4679-96CA-6CC1FCE903C4}"/>
              </a:ext>
            </a:extLst>
          </p:cNvPr>
          <p:cNvSpPr txBox="1"/>
          <p:nvPr/>
        </p:nvSpPr>
        <p:spPr>
          <a:xfrm>
            <a:off x="2452456" y="2958483"/>
            <a:ext cx="4951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attribute vec3 </a:t>
            </a:r>
            <a:r>
              <a:rPr lang="en-US" b="1" dirty="0" err="1">
                <a:latin typeface="Consolas" panose="020B0609020204030204" pitchFamily="49" charset="0"/>
              </a:rPr>
              <a:t>a_coords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void main() {   			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1.0);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8A87A5-309E-4093-9483-205FA41F22D3}"/>
              </a:ext>
            </a:extLst>
          </p:cNvPr>
          <p:cNvCxnSpPr>
            <a:cxnSpLocks/>
          </p:cNvCxnSpPr>
          <p:nvPr/>
        </p:nvCxnSpPr>
        <p:spPr>
          <a:xfrm flipV="1">
            <a:off x="5042517" y="2549001"/>
            <a:ext cx="1169593" cy="4094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449E73-9DC4-47E7-BCE4-D1A8031CA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AC5B3-947A-4D37-AD9D-CA8A9503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CE66C-1261-46E4-AF51-ECE6F19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022-88CB-4CAB-AA7D-905EC2C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F44A-330B-4BD7-A675-9EBB99C6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OpenGL, WebGL, Direct3D, etc.</a:t>
            </a:r>
          </a:p>
        </p:txBody>
      </p:sp>
      <p:pic>
        <p:nvPicPr>
          <p:cNvPr id="5" name="Picture 2" descr="Seneca | Computer Studies | Game Programming Techniques">
            <a:extLst>
              <a:ext uri="{FF2B5EF4-FFF2-40B4-BE49-F238E27FC236}">
                <a16:creationId xmlns:a16="http://schemas.microsoft.com/office/drawing/2014/main" id="{7E345CD8-4D17-435F-A5FE-E91C5E5B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33" y="2805342"/>
            <a:ext cx="3508682" cy="29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06708F-3701-4F22-8B68-DB2BCE67C6B6}"/>
              </a:ext>
            </a:extLst>
          </p:cNvPr>
          <p:cNvSpPr txBox="1"/>
          <p:nvPr/>
        </p:nvSpPr>
        <p:spPr>
          <a:xfrm>
            <a:off x="5586272" y="6191032"/>
            <a:ext cx="6300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https://ict.senecacollege.ca/~chris.szalwinski/archives/gam670.071/content/shadr_p.html</a:t>
            </a:r>
            <a:r>
              <a:rPr lang="en-US" sz="12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14742-A2BB-44AA-B384-F7B9487A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3D4A-8FDA-4C73-A440-FD619590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1EA4-34D3-4424-A8A4-7CC342B6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4: Define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D36-50BF-47F4-A8C0-F17894EB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coords =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Float32Array( 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\\V0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\\V1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\\V2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0BF919E-32AF-4BC8-AE4A-0FB6A3620322}"/>
              </a:ext>
            </a:extLst>
          </p:cNvPr>
          <p:cNvSpPr/>
          <p:nvPr/>
        </p:nvSpPr>
        <p:spPr>
          <a:xfrm>
            <a:off x="3524435" y="4145872"/>
            <a:ext cx="1358283" cy="1402672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D48BC-A260-42FA-AD43-01E6A921E677}"/>
              </a:ext>
            </a:extLst>
          </p:cNvPr>
          <p:cNvSpPr txBox="1"/>
          <p:nvPr/>
        </p:nvSpPr>
        <p:spPr>
          <a:xfrm>
            <a:off x="3047260" y="5493421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518A-9F1B-4DA7-92EF-CC59E12F175E}"/>
              </a:ext>
            </a:extLst>
          </p:cNvPr>
          <p:cNvSpPr txBox="1"/>
          <p:nvPr/>
        </p:nvSpPr>
        <p:spPr>
          <a:xfrm>
            <a:off x="4829452" y="5495276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17642-1E58-4E0A-966A-4AD6C47CDA37}"/>
              </a:ext>
            </a:extLst>
          </p:cNvPr>
          <p:cNvSpPr txBox="1"/>
          <p:nvPr/>
        </p:nvSpPr>
        <p:spPr>
          <a:xfrm>
            <a:off x="3373515" y="3776540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0855C-0136-4EB8-AC50-03B621F78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47369"/>
            <a:ext cx="4323135" cy="606902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D9EE-D7D9-42E6-A145-8F709E77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FA04CD-747A-4967-B27B-956BF87A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975A-1B70-4545-8C9B-BAF4FBD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4: </a:t>
            </a:r>
            <a:r>
              <a:rPr lang="en-US" sz="4400" dirty="0"/>
              <a:t>Vertex Buffer Objects (VBOs)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4B86-1289-4C3A-8B1B-0CA1A80F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a_coords_buffer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gl.createBuffer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8CAE5-DDB7-4A62-A751-3D97AB86A65D}"/>
              </a:ext>
            </a:extLst>
          </p:cNvPr>
          <p:cNvSpPr/>
          <p:nvPr/>
        </p:nvSpPr>
        <p:spPr>
          <a:xfrm>
            <a:off x="2681053" y="4125583"/>
            <a:ext cx="1923495" cy="568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Vertex Buffer Object (VBO)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44A39B7-B0AD-414C-BA01-53EF22CB2C68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2606708" y="2975176"/>
            <a:ext cx="1036093" cy="115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D9C5809-FB27-4FB7-9A0D-26B07880DDC5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>
            <a:off x="4604548" y="4409669"/>
            <a:ext cx="715750" cy="991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D389D2-A518-4EB9-9C52-E86A7B8D1B54}"/>
              </a:ext>
            </a:extLst>
          </p:cNvPr>
          <p:cNvSpPr txBox="1"/>
          <p:nvPr/>
        </p:nvSpPr>
        <p:spPr>
          <a:xfrm>
            <a:off x="2750594" y="2606272"/>
            <a:ext cx="1784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Attribute 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3F9CC-FBE8-48B3-8C79-4DC23B870496}"/>
              </a:ext>
            </a:extLst>
          </p:cNvPr>
          <p:cNvSpPr txBox="1"/>
          <p:nvPr/>
        </p:nvSpPr>
        <p:spPr>
          <a:xfrm>
            <a:off x="8380883" y="5942568"/>
            <a:ext cx="72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GPU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6BF9A-D13B-48FB-B88C-4B3B4031D95E}"/>
              </a:ext>
            </a:extLst>
          </p:cNvPr>
          <p:cNvSpPr txBox="1"/>
          <p:nvPr/>
        </p:nvSpPr>
        <p:spPr>
          <a:xfrm>
            <a:off x="3026530" y="5401218"/>
            <a:ext cx="4587536" cy="98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attribute vec3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a_coords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void main() {   			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1.0);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B7E859-F077-4A56-BE09-2C966C645ED7}"/>
              </a:ext>
            </a:extLst>
          </p:cNvPr>
          <p:cNvSpPr txBox="1"/>
          <p:nvPr/>
        </p:nvSpPr>
        <p:spPr>
          <a:xfrm>
            <a:off x="867424" y="2605844"/>
            <a:ext cx="173928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CEF81-5450-4F77-8C4D-721DC017F5E2}"/>
              </a:ext>
            </a:extLst>
          </p:cNvPr>
          <p:cNvSpPr txBox="1"/>
          <p:nvPr/>
        </p:nvSpPr>
        <p:spPr>
          <a:xfrm>
            <a:off x="1374561" y="3324219"/>
            <a:ext cx="72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2A0CB-7E4B-457A-B200-485B1C6DB284}"/>
              </a:ext>
            </a:extLst>
          </p:cNvPr>
          <p:cNvSpPr txBox="1"/>
          <p:nvPr/>
        </p:nvSpPr>
        <p:spPr>
          <a:xfrm>
            <a:off x="2681053" y="4743682"/>
            <a:ext cx="2067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Memory accessible by GPU</a:t>
            </a:r>
            <a:endParaRPr lang="en-US" sz="1200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9F62E0-0005-48C4-A016-E93FA7D4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47369"/>
            <a:ext cx="4323135" cy="60690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5CC45-B195-4208-9DA3-02D3B4AE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E9681-78B6-49E4-A405-1A74106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975A-1B70-4545-8C9B-BAF4FBDE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4: </a:t>
            </a:r>
            <a:r>
              <a:rPr lang="en-US" sz="4400" dirty="0"/>
              <a:t>Vertex Buffer Objects (VBOs)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4B86-1289-4C3A-8B1B-0CA1A80F0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74793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gl.bindBuffer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gl.ARRAY_BUFFER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a_coords_buffer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gl.bufferData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gl.ARRAY_BUFFER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coords,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gl.STATIC_DRAW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gl.vertexAttribPointer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a_coords_location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gl.FLOAT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gl.enableVertexAttribArray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a_coords_location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23AD3-8DDD-4608-8583-6AF80CE58830}"/>
              </a:ext>
            </a:extLst>
          </p:cNvPr>
          <p:cNvSpPr txBox="1"/>
          <p:nvPr/>
        </p:nvSpPr>
        <p:spPr>
          <a:xfrm>
            <a:off x="4340771" y="2131962"/>
            <a:ext cx="2566056" cy="2842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It specifies how the VBO will be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F6C85-B222-481E-A2EF-D83C6DCDBE4B}"/>
              </a:ext>
            </a:extLst>
          </p:cNvPr>
          <p:cNvSpPr txBox="1"/>
          <p:nvPr/>
        </p:nvSpPr>
        <p:spPr>
          <a:xfrm>
            <a:off x="2263805" y="2139220"/>
            <a:ext cx="1822102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will be used for attribute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247DE-0A67-441C-BD8C-EE25F3E24F0F}"/>
              </a:ext>
            </a:extLst>
          </p:cNvPr>
          <p:cNvSpPr txBox="1"/>
          <p:nvPr/>
        </p:nvSpPr>
        <p:spPr>
          <a:xfrm>
            <a:off x="5575177" y="3275111"/>
            <a:ext cx="1595722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same data will be 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2B3B7-FD76-4AD8-A107-AB488CDDB32C}"/>
              </a:ext>
            </a:extLst>
          </p:cNvPr>
          <p:cNvSpPr txBox="1"/>
          <p:nvPr/>
        </p:nvSpPr>
        <p:spPr>
          <a:xfrm>
            <a:off x="6087375" y="4444894"/>
            <a:ext cx="1414256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For 3D data (</a:t>
            </a:r>
            <a:r>
              <a:rPr lang="en-US" sz="1200" dirty="0" err="1"/>
              <a:t>x,y,z</a:t>
            </a:r>
            <a:r>
              <a:rPr lang="en-US" sz="12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00C3D-41B3-47CF-A35E-05841E8F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61D2-391C-4D37-AB30-7FFB17FF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9872-7984-41A9-A81A-F67E41AF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AA79-6F08-4617-8F4D-733AEAEC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5: </a:t>
            </a:r>
            <a:r>
              <a:rPr lang="en-US" sz="4000" dirty="0"/>
              <a:t>Draw Required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6791-0194-421B-984A-0CEF8D4D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gl.drawArrays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gl.TRIANGLES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BD4BA-B9C9-4CBD-8444-60F8DFBA1E8C}"/>
              </a:ext>
            </a:extLst>
          </p:cNvPr>
          <p:cNvSpPr txBox="1"/>
          <p:nvPr/>
        </p:nvSpPr>
        <p:spPr>
          <a:xfrm rot="16200000">
            <a:off x="4381808" y="2689903"/>
            <a:ext cx="1078766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Start vertex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EF2-F32B-4AB3-BEA1-2198975E76E4}"/>
              </a:ext>
            </a:extLst>
          </p:cNvPr>
          <p:cNvSpPr txBox="1"/>
          <p:nvPr/>
        </p:nvSpPr>
        <p:spPr>
          <a:xfrm rot="16200000">
            <a:off x="4551285" y="2968745"/>
            <a:ext cx="1636451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Number of vertices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23448-A7E1-4230-B363-D584457A4318}"/>
              </a:ext>
            </a:extLst>
          </p:cNvPr>
          <p:cNvSpPr txBox="1"/>
          <p:nvPr/>
        </p:nvSpPr>
        <p:spPr>
          <a:xfrm rot="16200000">
            <a:off x="3176665" y="2670674"/>
            <a:ext cx="1078766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primitives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D146D-23C8-456E-AAFF-67E9907D2E0D}"/>
              </a:ext>
            </a:extLst>
          </p:cNvPr>
          <p:cNvSpPr txBox="1"/>
          <p:nvPr/>
        </p:nvSpPr>
        <p:spPr>
          <a:xfrm>
            <a:off x="1231789" y="4483595"/>
            <a:ext cx="3250033" cy="1498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1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D1769F-4AB5-4A11-9E66-2C96164E3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47370"/>
            <a:ext cx="4323135" cy="6069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25F93-278E-491E-B190-2960AC9A3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29614"/>
            <a:ext cx="4323135" cy="606902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24164-CC5B-450D-94D8-20C7215B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886A74-A85B-4E27-9CCB-0430E528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AA79-6F08-4617-8F4D-733AEAEC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6791-0194-421B-984A-0CEF8D4D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gl.drawArrays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gl.TRIANGLES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pic>
        <p:nvPicPr>
          <p:cNvPr id="3074" name="Picture 2" descr="Vertex Buffer Objects - Anton's OpenGL 4 Tutorials">
            <a:extLst>
              <a:ext uri="{FF2B5EF4-FFF2-40B4-BE49-F238E27FC236}">
                <a16:creationId xmlns:a16="http://schemas.microsoft.com/office/drawing/2014/main" id="{677A00D1-BCD1-4207-99ED-E7D475C1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49" y="2529045"/>
            <a:ext cx="3966829" cy="280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35464A-670A-4215-A08C-3E6DB5F9CB06}"/>
              </a:ext>
            </a:extLst>
          </p:cNvPr>
          <p:cNvSpPr txBox="1"/>
          <p:nvPr/>
        </p:nvSpPr>
        <p:spPr>
          <a:xfrm>
            <a:off x="2717126" y="5418813"/>
            <a:ext cx="4029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https://antongerdelan.net/opengl/vertexbuffers.html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A5DF6-E930-41C2-A5CD-58A2CBA52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6"/>
          <a:stretch/>
        </p:blipFill>
        <p:spPr>
          <a:xfrm>
            <a:off x="7843343" y="329614"/>
            <a:ext cx="4323135" cy="60690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5636C-D3EC-4DB1-8E1F-CFFA0DF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44117-68CC-45A9-ACF7-BBBB95FD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131A-8434-46C2-916F-B3DD1789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Full Code</a:t>
            </a:r>
          </a:p>
        </p:txBody>
      </p:sp>
      <p:pic>
        <p:nvPicPr>
          <p:cNvPr id="8" name="Picture 2" descr="First steps in WebGL">
            <a:extLst>
              <a:ext uri="{FF2B5EF4-FFF2-40B4-BE49-F238E27FC236}">
                <a16:creationId xmlns:a16="http://schemas.microsoft.com/office/drawing/2014/main" id="{D4AEAE6C-9BBA-4F09-A572-72ECD613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96" y="1869171"/>
            <a:ext cx="6362377" cy="441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6784B-A8EA-4645-890B-72EC491F3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6"/>
          <a:stretch/>
        </p:blipFill>
        <p:spPr>
          <a:xfrm>
            <a:off x="7843343" y="329614"/>
            <a:ext cx="4323135" cy="606902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BAA9A-9E02-43D8-A855-E49A3665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88CEB-A6B3-4127-AE6A-AA2EA86D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5932A-81D7-4E50-BB8D-4AE46A6D1229}"/>
              </a:ext>
            </a:extLst>
          </p:cNvPr>
          <p:cNvSpPr txBox="1"/>
          <p:nvPr/>
        </p:nvSpPr>
        <p:spPr>
          <a:xfrm>
            <a:off x="1367160" y="6215876"/>
            <a:ext cx="3477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https://www.h5w3.com/44328.html</a:t>
            </a:r>
          </a:p>
        </p:txBody>
      </p:sp>
    </p:spTree>
    <p:extLst>
      <p:ext uri="{BB962C8B-B14F-4D97-AF65-F5344CB8AC3E}">
        <p14:creationId xmlns:p14="http://schemas.microsoft.com/office/powerpoint/2010/main" val="178804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D373-6680-4224-AF54-88DFE353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CEA1-7840-4106-ACF0-9C4F9217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and OpenGL 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1FB58-CA9C-4191-869B-4DF336367CCA}"/>
              </a:ext>
            </a:extLst>
          </p:cNvPr>
          <p:cNvSpPr txBox="1"/>
          <p:nvPr/>
        </p:nvSpPr>
        <p:spPr>
          <a:xfrm>
            <a:off x="5325862" y="2906916"/>
            <a:ext cx="965447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C/ C++</a:t>
            </a:r>
          </a:p>
        </p:txBody>
      </p:sp>
      <p:pic>
        <p:nvPicPr>
          <p:cNvPr id="9" name="Picture 2" descr="Seneca | Computer Studies | Game Programming Techniques">
            <a:extLst>
              <a:ext uri="{FF2B5EF4-FFF2-40B4-BE49-F238E27FC236}">
                <a16:creationId xmlns:a16="http://schemas.microsoft.com/office/drawing/2014/main" id="{012CF379-C607-43D0-9C64-97210F6E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33" y="2805342"/>
            <a:ext cx="3508682" cy="29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ebGL Fundamentals">
            <a:extLst>
              <a:ext uri="{FF2B5EF4-FFF2-40B4-BE49-F238E27FC236}">
                <a16:creationId xmlns:a16="http://schemas.microsoft.com/office/drawing/2014/main" id="{03708DD1-2161-4241-847E-FE3714EBA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6" t="18123" r="7666" b="33795"/>
          <a:stretch/>
        </p:blipFill>
        <p:spPr bwMode="auto">
          <a:xfrm>
            <a:off x="7155401" y="3265524"/>
            <a:ext cx="3508683" cy="147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6BC88-C790-48A6-8B24-4F1970D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F8E4C-EE82-41B0-B05B-6806FB2B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0D0BE-464F-4639-957E-BF39321F63CF}"/>
              </a:ext>
            </a:extLst>
          </p:cNvPr>
          <p:cNvSpPr txBox="1"/>
          <p:nvPr/>
        </p:nvSpPr>
        <p:spPr>
          <a:xfrm>
            <a:off x="5586272" y="6191032"/>
            <a:ext cx="6300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https://ict.senecacollege.ca/~chris.szalwinski/archives/gam670.071/content/shadr_p.html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12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D97B-10F3-471D-B5F8-1F3457D1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2DA2-25BC-40BA-B06D-E7CABC57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interface for OpenGL-ES-2.x API, promoted by </a:t>
            </a:r>
            <a:r>
              <a:rPr lang="en-US" dirty="0" err="1"/>
              <a:t>Khronos</a:t>
            </a:r>
            <a:r>
              <a:rPr lang="en-US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6FE70-D418-46F3-9945-C9C3DE6ABBFA}"/>
              </a:ext>
            </a:extLst>
          </p:cNvPr>
          <p:cNvSpPr txBox="1"/>
          <p:nvPr/>
        </p:nvSpPr>
        <p:spPr>
          <a:xfrm>
            <a:off x="5325862" y="2906916"/>
            <a:ext cx="1128204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JavaScript</a:t>
            </a:r>
          </a:p>
        </p:txBody>
      </p:sp>
      <p:pic>
        <p:nvPicPr>
          <p:cNvPr id="7" name="Picture 2" descr="Seneca | Computer Studies | Game Programming Techniques">
            <a:extLst>
              <a:ext uri="{FF2B5EF4-FFF2-40B4-BE49-F238E27FC236}">
                <a16:creationId xmlns:a16="http://schemas.microsoft.com/office/drawing/2014/main" id="{4B42D7A7-0606-4E53-A963-01009334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33" y="2805342"/>
            <a:ext cx="3508682" cy="29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ebGL Fundamentals">
            <a:extLst>
              <a:ext uri="{FF2B5EF4-FFF2-40B4-BE49-F238E27FC236}">
                <a16:creationId xmlns:a16="http://schemas.microsoft.com/office/drawing/2014/main" id="{B3B23A35-8D98-48A2-968A-2AB43E4DB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2" t="18123" r="2992" b="3174"/>
          <a:stretch/>
        </p:blipFill>
        <p:spPr bwMode="auto">
          <a:xfrm>
            <a:off x="6764784" y="3091582"/>
            <a:ext cx="3729883" cy="240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33FB2-0AC9-4CB5-8D8B-16ECB416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E721E-08A3-42DD-8EB2-01E994BC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37F52-E43E-47D0-BAA7-36F61CFC78A9}"/>
              </a:ext>
            </a:extLst>
          </p:cNvPr>
          <p:cNvSpPr txBox="1"/>
          <p:nvPr/>
        </p:nvSpPr>
        <p:spPr>
          <a:xfrm>
            <a:off x="5586272" y="6191032"/>
            <a:ext cx="6300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https://ict.senecacollege.ca/~chris.szalwinski/archives/gam670.071/content/shadr_p.html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91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28AC-1112-4F84-B88D-7C9BCBAF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</a:t>
            </a:r>
          </a:p>
        </p:txBody>
      </p:sp>
      <p:pic>
        <p:nvPicPr>
          <p:cNvPr id="1026" name="Picture 2" descr="Computer Graphics Learning - Computer Graphics">
            <a:extLst>
              <a:ext uri="{FF2B5EF4-FFF2-40B4-BE49-F238E27FC236}">
                <a16:creationId xmlns:a16="http://schemas.microsoft.com/office/drawing/2014/main" id="{69AD776F-563F-4805-980B-D308FD72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73" y="2090153"/>
            <a:ext cx="5073034" cy="296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9D50-8A8A-44F0-9ADF-22EF4D51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1F312-45AC-4CD6-8D3D-D2AD4C8B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011A8-86D5-49E6-B304-7CB760B44F7E}"/>
              </a:ext>
            </a:extLst>
          </p:cNvPr>
          <p:cNvSpPr txBox="1"/>
          <p:nvPr/>
        </p:nvSpPr>
        <p:spPr>
          <a:xfrm>
            <a:off x="3286957" y="5679886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https://cglearn.codelight.eu/pub/computer-graphics/computer-graphics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73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5E0B-9730-4D19-BF0B-BE2E4CA3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WebGL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97A0-127E-4845-8D78-4BF26D2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sides to any WebGL program:</a:t>
            </a:r>
          </a:p>
          <a:p>
            <a:pPr lvl="1"/>
            <a:r>
              <a:rPr lang="en-US" dirty="0"/>
              <a:t>Part – 1: written in JavaScript</a:t>
            </a:r>
          </a:p>
          <a:p>
            <a:pPr lvl="1"/>
            <a:r>
              <a:rPr lang="en-US" dirty="0"/>
              <a:t>Part – 2: written in GLSL, a language for writing "shader" programs that run on the GPU.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10BDC-556A-41CD-86C4-533C9A4CB21E}"/>
              </a:ext>
            </a:extLst>
          </p:cNvPr>
          <p:cNvSpPr txBox="1"/>
          <p:nvPr/>
        </p:nvSpPr>
        <p:spPr>
          <a:xfrm>
            <a:off x="5408720" y="594197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http://math.hws.edu/graphicsbook</a:t>
            </a:r>
            <a:endParaRPr lang="en-US" sz="1400" dirty="0"/>
          </a:p>
          <a:p>
            <a:pPr algn="r"/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https://www.tutorialspoint.com/webgl/webgl_quick_guide.htm</a:t>
            </a:r>
            <a:r>
              <a:rPr lang="en-US" sz="1400" dirty="0"/>
              <a:t> </a:t>
            </a:r>
          </a:p>
        </p:txBody>
      </p:sp>
      <p:pic>
        <p:nvPicPr>
          <p:cNvPr id="5" name="Picture 2" descr="WebGL - Quick Guide - Tutorialspoint">
            <a:extLst>
              <a:ext uri="{FF2B5EF4-FFF2-40B4-BE49-F238E27FC236}">
                <a16:creationId xmlns:a16="http://schemas.microsoft.com/office/drawing/2014/main" id="{ECB6D365-6B1C-45A0-8CDC-82983EBD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36" y="3211100"/>
            <a:ext cx="4367812" cy="27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AC62B-610B-4F19-BEDB-8CFC0CE0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3610-E060-4ACF-B1ED-59A5AE13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A860-4AF7-4D92-B7F0-2AF0962C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Graphics Pipeline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FEB907-5722-4A2F-A8DF-11DC0FA08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WebGL Fundamentals">
            <a:extLst>
              <a:ext uri="{FF2B5EF4-FFF2-40B4-BE49-F238E27FC236}">
                <a16:creationId xmlns:a16="http://schemas.microsoft.com/office/drawing/2014/main" id="{498F8654-C895-4CED-9929-B04C52C00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" t="14236" r="2194" b="4883"/>
          <a:stretch/>
        </p:blipFill>
        <p:spPr bwMode="auto">
          <a:xfrm>
            <a:off x="5073867" y="2050474"/>
            <a:ext cx="5765770" cy="37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E23DA-67AD-4885-9F6A-53557ACDB505}"/>
              </a:ext>
            </a:extLst>
          </p:cNvPr>
          <p:cNvSpPr txBox="1"/>
          <p:nvPr/>
        </p:nvSpPr>
        <p:spPr>
          <a:xfrm>
            <a:off x="3810000" y="6023074"/>
            <a:ext cx="754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https://pt.slideshare.net/senchainc/webgl-fundamentals-10013633/12</a:t>
            </a:r>
            <a:r>
              <a:rPr lang="en-US" sz="1400" dirty="0"/>
              <a:t> </a:t>
            </a:r>
          </a:p>
        </p:txBody>
      </p:sp>
      <p:pic>
        <p:nvPicPr>
          <p:cNvPr id="7" name="Picture 2" descr="Seneca | Computer Studies | Game Programming Techniques">
            <a:extLst>
              <a:ext uri="{FF2B5EF4-FFF2-40B4-BE49-F238E27FC236}">
                <a16:creationId xmlns:a16="http://schemas.microsoft.com/office/drawing/2014/main" id="{AA4047F4-C4A0-4D79-BB58-C6C4548C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63" y="3107924"/>
            <a:ext cx="2796540" cy="237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448AA9-7871-4994-BCBF-A43559E657A9}"/>
              </a:ext>
            </a:extLst>
          </p:cNvPr>
          <p:cNvSpPr/>
          <p:nvPr/>
        </p:nvSpPr>
        <p:spPr>
          <a:xfrm>
            <a:off x="2352581" y="4261282"/>
            <a:ext cx="2023367" cy="13582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280128-0648-4DCF-AA92-A02C7B1917B7}"/>
              </a:ext>
            </a:extLst>
          </p:cNvPr>
          <p:cNvSpPr/>
          <p:nvPr/>
        </p:nvSpPr>
        <p:spPr>
          <a:xfrm>
            <a:off x="5227467" y="2223117"/>
            <a:ext cx="5443492" cy="3646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AD454-CA87-407E-AE98-1AFEA3ABA443}"/>
              </a:ext>
            </a:extLst>
          </p:cNvPr>
          <p:cNvSpPr/>
          <p:nvPr/>
        </p:nvSpPr>
        <p:spPr>
          <a:xfrm>
            <a:off x="1376039" y="5033639"/>
            <a:ext cx="896644" cy="408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Buffer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28D59B-50F4-490C-8B9C-1BF65D68DDCB}"/>
              </a:ext>
            </a:extLst>
          </p:cNvPr>
          <p:cNvSpPr/>
          <p:nvPr/>
        </p:nvSpPr>
        <p:spPr>
          <a:xfrm>
            <a:off x="4375948" y="4669655"/>
            <a:ext cx="851519" cy="506027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BA9AA-6637-4A82-934B-89E39DE3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D23D06-7900-4EE8-86DA-61DE9F3F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5EFA-A813-4958-8BC4-A782A6AD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  <p:pic>
        <p:nvPicPr>
          <p:cNvPr id="9218" name="Picture 2" descr="Fragment Shader">
            <a:extLst>
              <a:ext uri="{FF2B5EF4-FFF2-40B4-BE49-F238E27FC236}">
                <a16:creationId xmlns:a16="http://schemas.microsoft.com/office/drawing/2014/main" id="{4A9ADD83-2F81-44CF-9652-12489364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90" y="2184979"/>
            <a:ext cx="4352738" cy="314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A003C-9621-4F68-B7A3-5442EA699CFB}"/>
              </a:ext>
            </a:extLst>
          </p:cNvPr>
          <p:cNvSpPr txBox="1"/>
          <p:nvPr/>
        </p:nvSpPr>
        <p:spPr>
          <a:xfrm>
            <a:off x="5176590" y="5824623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https://www.tutorialspoint.com/webgl/webgl_quick_guide.htm</a:t>
            </a:r>
            <a:r>
              <a:rPr lang="en-US" sz="1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4B8D-0E66-48FC-AA97-264B6C80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2724" cy="4351338"/>
          </a:xfrm>
        </p:spPr>
        <p:txBody>
          <a:bodyPr/>
          <a:lstStyle/>
          <a:p>
            <a:r>
              <a:rPr lang="en-US" dirty="0"/>
              <a:t>Vertex Shader: Per-vertex</a:t>
            </a:r>
          </a:p>
          <a:p>
            <a:r>
              <a:rPr lang="en-US" dirty="0"/>
              <a:t>Fragment Shader: Per-fragment/ per-pixel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1F9E8-4140-4D54-9874-AEAA602E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F908-791C-4D7A-B259-05BC9E7C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2280-D19E-49A5-8834-3AC91C01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Shader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BA57-A40A-4DC7-8BF4-A4ECE3C1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References:</a:t>
            </a:r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https://www.tutorialspoint.com/webgl/webgl_drawing_points.htm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http://math.hws.edu/graphicsbook/index.html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57DC3-26C6-4816-A0FE-FBBBE37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8E6B9-D6F9-44B1-A341-B88D6A42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1381</Words>
  <Application>Microsoft Office PowerPoint</Application>
  <PresentationFormat>Widescreen</PresentationFormat>
  <Paragraphs>214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CSE4204 LAB-1 : Intro to WebGL</vt:lpstr>
      <vt:lpstr>Graphics API</vt:lpstr>
      <vt:lpstr>OpenGL</vt:lpstr>
      <vt:lpstr>WebGL</vt:lpstr>
      <vt:lpstr>WebGL</vt:lpstr>
      <vt:lpstr>A WebGL Program</vt:lpstr>
      <vt:lpstr>A Graphics Pipeline</vt:lpstr>
      <vt:lpstr>Shaders</vt:lpstr>
      <vt:lpstr>A Shader Program</vt:lpstr>
      <vt:lpstr>Steps*</vt:lpstr>
      <vt:lpstr>Step – 1: Canvas and WebGL rendering context</vt:lpstr>
      <vt:lpstr>Step – 1: Background and reset buffer</vt:lpstr>
      <vt:lpstr>Step – 2: Vertex Shader</vt:lpstr>
      <vt:lpstr>Step – 2: Vertex Shader</vt:lpstr>
      <vt:lpstr>Step – 2: Fragment Shader</vt:lpstr>
      <vt:lpstr>Step – 2: Create and Compile Shaders  </vt:lpstr>
      <vt:lpstr>Step – 2: Create and Compile Shaders </vt:lpstr>
      <vt:lpstr>Step – 2: Link shaders and use program</vt:lpstr>
      <vt:lpstr>Step – 3: Associate Shaders </vt:lpstr>
      <vt:lpstr>Step – 4: Define Geometry</vt:lpstr>
      <vt:lpstr>Step – 4: Vertex Buffer Objects (VBOs)</vt:lpstr>
      <vt:lpstr>Step – 4: Vertex Buffer Objects (VBOs)</vt:lpstr>
      <vt:lpstr>Step – 5: Draw Required Objects</vt:lpstr>
      <vt:lpstr>Primitives</vt:lpstr>
      <vt:lpstr>Full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TEL-Workshop-02</dc:creator>
  <cp:lastModifiedBy>TEL-Workshop-02</cp:lastModifiedBy>
  <cp:revision>86</cp:revision>
  <dcterms:created xsi:type="dcterms:W3CDTF">2020-12-27T13:57:30Z</dcterms:created>
  <dcterms:modified xsi:type="dcterms:W3CDTF">2021-02-22T04:51:25Z</dcterms:modified>
</cp:coreProperties>
</file>