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embeddedFontLst>
    <p:embeddedFont>
      <p:font typeface="Tahoma"/>
      <p:regular r:id="rId37"/>
      <p:bold r:id="rId38"/>
    </p:embeddedFont>
    <p:embeddedFont>
      <p:font typeface="Merriweather"/>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7" roundtripDataSignature="AMtx7mjdudJmHo+TC/X72eQlxz2NVFk0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ACFDBC-303B-4885-975D-27D46BC778A3}">
  <a:tblStyle styleId="{3FACFDBC-303B-4885-975D-27D46BC778A3}" styleName="Table_0">
    <a:wholeTbl>
      <a:tcTxStyle b="off" i="off">
        <a:font>
          <a:latin typeface="Sylfaen"/>
          <a:ea typeface="Sylfaen"/>
          <a:cs typeface="Sylfae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AF1"/>
          </a:solidFill>
        </a:fill>
      </a:tcStyle>
    </a:wholeTbl>
    <a:band1H>
      <a:tcTxStyle/>
      <a:tcStyle>
        <a:fill>
          <a:solidFill>
            <a:srgbClr val="CAF5E1"/>
          </a:solidFill>
        </a:fill>
      </a:tcStyle>
    </a:band1H>
    <a:band2H>
      <a:tcTxStyle/>
    </a:band2H>
    <a:band1V>
      <a:tcTxStyle/>
      <a:tcStyle>
        <a:fill>
          <a:solidFill>
            <a:srgbClr val="CAF5E1"/>
          </a:solidFill>
        </a:fill>
      </a:tcStyle>
    </a:band1V>
    <a:band2V>
      <a:tcTxStyle/>
    </a:band2V>
    <a:lastCol>
      <a:tcTxStyle b="on" i="off">
        <a:font>
          <a:latin typeface="Sylfaen"/>
          <a:ea typeface="Sylfaen"/>
          <a:cs typeface="Sylfaen"/>
        </a:font>
        <a:schemeClr val="lt1"/>
      </a:tcTxStyle>
      <a:tcStyle>
        <a:fill>
          <a:solidFill>
            <a:schemeClr val="accent1"/>
          </a:solidFill>
        </a:fill>
      </a:tcStyle>
    </a:lastCol>
    <a:firstCol>
      <a:tcTxStyle b="on" i="off">
        <a:font>
          <a:latin typeface="Sylfaen"/>
          <a:ea typeface="Sylfaen"/>
          <a:cs typeface="Sylfaen"/>
        </a:font>
        <a:schemeClr val="lt1"/>
      </a:tcTxStyle>
      <a:tcStyle>
        <a:fill>
          <a:solidFill>
            <a:schemeClr val="accent1"/>
          </a:solidFill>
        </a:fill>
      </a:tcStyle>
    </a:firstCol>
    <a:lastRow>
      <a:tcTxStyle b="on" i="off">
        <a:font>
          <a:latin typeface="Sylfaen"/>
          <a:ea typeface="Sylfaen"/>
          <a:cs typeface="Sylfae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ylfaen"/>
          <a:ea typeface="Sylfaen"/>
          <a:cs typeface="Sylfae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Tahom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Tahom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0" name="Google Shape;19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above figure illustrates an IEEE 802.3 host (Host A) formulating a packet that contains application information and encapsulating the packet in an IEEE 802.3-compatible frame for transit over the IEEE 802.3 medium to the bridge. At the bridge, the frame is stripped of its IEEE 802.3 header at the MAC sublayer of the link layer and is subsequently passed up to the LLC sublayer for further processing. After this processing, the packet is passed back down to an IEEE 802.5 implementation, which encapsulates the packet in an IEEE 802.5 header for transmission on the IEEE 802.5 network to the IEEE 802.5 host (Host B).</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b="0" i="0" lang="en-US">
                <a:solidFill>
                  <a:srgbClr val="BDC1C6"/>
                </a:solidFill>
                <a:latin typeface="arial"/>
                <a:ea typeface="arial"/>
                <a:cs typeface="arial"/>
                <a:sym typeface="arial"/>
              </a:rPr>
              <a:t>Logical Link Control (LLC) sublayer </a:t>
            </a:r>
            <a:r>
              <a:rPr b="1" i="0" lang="en-US">
                <a:solidFill>
                  <a:srgbClr val="BDC1C6"/>
                </a:solidFill>
                <a:latin typeface="arial"/>
                <a:ea typeface="arial"/>
                <a:cs typeface="arial"/>
                <a:sym typeface="arial"/>
              </a:rPr>
              <a:t>provides the logic for the data link</a:t>
            </a:r>
            <a:r>
              <a:rPr b="0" i="0" lang="en-US">
                <a:solidFill>
                  <a:srgbClr val="BDC1C6"/>
                </a:solidFill>
                <a:latin typeface="arial"/>
                <a:ea typeface="arial"/>
                <a:cs typeface="arial"/>
                <a:sym typeface="arial"/>
              </a:rPr>
              <a:t>; thus it controls the synchronization, flow control, and error-checking functions of the data link layer.</a:t>
            </a:r>
            <a:endParaRPr sz="1200">
              <a:solidFill>
                <a:schemeClr val="dk1"/>
              </a:solidFill>
              <a:latin typeface="Arial"/>
              <a:ea typeface="Arial"/>
              <a:cs typeface="Arial"/>
              <a:sym typeface="Arial"/>
            </a:endParaRPr>
          </a:p>
        </p:txBody>
      </p:sp>
      <p:sp>
        <p:nvSpPr>
          <p:cNvPr id="191" name="Google Shape;19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8" name="Google Shape;19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6" name="Google Shape;20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u="sng">
                <a:solidFill>
                  <a:schemeClr val="dk1"/>
                </a:solidFill>
                <a:latin typeface="Arial"/>
                <a:ea typeface="Arial"/>
                <a:cs typeface="Arial"/>
                <a:sym typeface="Arial"/>
              </a:rPr>
              <a:t>The Basic Forwarding Process</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When a bridge receives a frame, it compares the frame’s source and destination address with the addresses in the forwarding table. Depending on the results, the bridge performs the following actions: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If the source address is not present in the forwarding table, the bridge adds the source address and corresponding interface to the table. It then checks the destination address to determine if it is in the table.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If the destination address is listed in the table, it determines if the destination address is on the same LAN as the source address. If it is, then the bridge drops the frame since all the workstations have already received the frame.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If the destination address is listed in the table but is on a different LAN than the source address, then the frame is forwarded to that LAN.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If the destination address is not listed in the table, then the bridge forwards the frame to all the LANs except the one that which originally received the frame. This process is called flooding.</a:t>
            </a:r>
            <a:endParaRPr/>
          </a:p>
          <a:p>
            <a:pPr indent="0" lvl="0" marL="0" rtl="0" algn="l">
              <a:spcBef>
                <a:spcPts val="360"/>
              </a:spcBef>
              <a:spcAft>
                <a:spcPts val="0"/>
              </a:spcAft>
              <a:buNone/>
            </a:pPr>
            <a:r>
              <a:t/>
            </a:r>
            <a:endParaRPr/>
          </a:p>
        </p:txBody>
      </p:sp>
      <p:sp>
        <p:nvSpPr>
          <p:cNvPr id="207" name="Google Shape;20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u="sng">
                <a:solidFill>
                  <a:schemeClr val="dk1"/>
                </a:solidFill>
                <a:latin typeface="Arial"/>
                <a:ea typeface="Arial"/>
                <a:cs typeface="Arial"/>
                <a:sym typeface="Arial"/>
              </a:rPr>
              <a:t>The Frame is Flooded Across the Network</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1. Host 1 sends a frame out over LAN 1. Bridge A receives the frame on port #1.</a:t>
            </a:r>
            <a:endParaRPr/>
          </a:p>
          <a:p>
            <a:pPr indent="0" lvl="0" marL="0" rtl="0" algn="l">
              <a:spcBef>
                <a:spcPts val="360"/>
              </a:spcBef>
              <a:spcAft>
                <a:spcPts val="0"/>
              </a:spcAft>
              <a:buNone/>
            </a:pPr>
            <a:r>
              <a:rPr lang="en-US" sz="1200">
                <a:solidFill>
                  <a:schemeClr val="dk1"/>
                </a:solidFill>
                <a:latin typeface="Arial"/>
                <a:ea typeface="Arial"/>
                <a:cs typeface="Arial"/>
                <a:sym typeface="Arial"/>
              </a:rPr>
              <a:t>2. Bridge A records the source address (01-67-15-cb-63-37) of the frame and the port number on which the frame was received (port 1).</a:t>
            </a:r>
            <a:endParaRPr/>
          </a:p>
          <a:p>
            <a:pPr indent="0" lvl="0" marL="0" rtl="0" algn="l">
              <a:spcBef>
                <a:spcPts val="360"/>
              </a:spcBef>
              <a:spcAft>
                <a:spcPts val="0"/>
              </a:spcAft>
              <a:buNone/>
            </a:pPr>
            <a:r>
              <a:rPr lang="en-US" sz="1200">
                <a:solidFill>
                  <a:schemeClr val="dk1"/>
                </a:solidFill>
                <a:latin typeface="Arial"/>
                <a:ea typeface="Arial"/>
                <a:cs typeface="Arial"/>
                <a:sym typeface="Arial"/>
              </a:rPr>
              <a:t>3. Bridge A then looks for the destination address of the frame. If the destination address is not in the forwarding table prior to receiving the frame, the bridge floods the frame onto LAN 2.</a:t>
            </a:r>
            <a:endParaRPr/>
          </a:p>
          <a:p>
            <a:pPr indent="0" lvl="0" marL="0" rtl="0" algn="l">
              <a:spcBef>
                <a:spcPts val="360"/>
              </a:spcBef>
              <a:spcAft>
                <a:spcPts val="0"/>
              </a:spcAft>
              <a:buNone/>
            </a:pPr>
            <a:r>
              <a:rPr lang="en-US" sz="1200">
                <a:solidFill>
                  <a:schemeClr val="dk1"/>
                </a:solidFill>
                <a:latin typeface="Arial"/>
                <a:ea typeface="Arial"/>
                <a:cs typeface="Arial"/>
                <a:sym typeface="Arial"/>
              </a:rPr>
              <a:t>4. Both Bridge B and Bridge C receive the frame. Both bridges record the source address and the port number on which the frame was received (port 1).</a:t>
            </a:r>
            <a:endParaRPr/>
          </a:p>
          <a:p>
            <a:pPr indent="0" lvl="0" marL="0" rtl="0" algn="l">
              <a:spcBef>
                <a:spcPts val="360"/>
              </a:spcBef>
              <a:spcAft>
                <a:spcPts val="0"/>
              </a:spcAft>
              <a:buNone/>
            </a:pPr>
            <a:r>
              <a:rPr lang="en-US" sz="1200">
                <a:solidFill>
                  <a:schemeClr val="dk1"/>
                </a:solidFill>
                <a:latin typeface="Arial"/>
                <a:ea typeface="Arial"/>
                <a:cs typeface="Arial"/>
                <a:sym typeface="Arial"/>
              </a:rPr>
              <a:t>5. Since neither bridge has the destination address in their forwarding table they both flood the frame onto LAN 3. This results in two frames being sent onto LAN 3.</a:t>
            </a:r>
            <a:endParaRPr/>
          </a:p>
          <a:p>
            <a:pPr indent="0" lvl="0" marL="0" rtl="0" algn="l">
              <a:spcBef>
                <a:spcPts val="360"/>
              </a:spcBef>
              <a:spcAft>
                <a:spcPts val="0"/>
              </a:spcAft>
              <a:buNone/>
            </a:pPr>
            <a:r>
              <a:rPr lang="en-US" sz="1200">
                <a:solidFill>
                  <a:schemeClr val="dk1"/>
                </a:solidFill>
                <a:latin typeface="Arial"/>
                <a:ea typeface="Arial"/>
                <a:cs typeface="Arial"/>
                <a:sym typeface="Arial"/>
              </a:rPr>
              <a:t>6. Host 2 receives the frame.</a:t>
            </a:r>
            <a:endParaRPr/>
          </a:p>
          <a:p>
            <a:pPr indent="0" lvl="0" marL="0" rtl="0" algn="l">
              <a:spcBef>
                <a:spcPts val="360"/>
              </a:spcBef>
              <a:spcAft>
                <a:spcPts val="0"/>
              </a:spcAft>
              <a:buNone/>
            </a:pPr>
            <a:r>
              <a:t/>
            </a:r>
            <a:endParaRPr/>
          </a:p>
        </p:txBody>
      </p:sp>
      <p:sp>
        <p:nvSpPr>
          <p:cNvPr id="215" name="Google Shape;21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5" name="Google Shape;24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BCC0C3"/>
                </a:solidFill>
                <a:latin typeface="arial"/>
                <a:ea typeface="arial"/>
                <a:cs typeface="arial"/>
                <a:sym typeface="arial"/>
              </a:rPr>
              <a:t>Network media</a:t>
            </a:r>
            <a:r>
              <a:rPr b="0" i="0" lang="en-US">
                <a:solidFill>
                  <a:srgbClr val="BDC1C6"/>
                </a:solidFill>
                <a:latin typeface="arial"/>
                <a:ea typeface="arial"/>
                <a:cs typeface="arial"/>
                <a:sym typeface="arial"/>
              </a:rPr>
              <a:t> is the actual path over which an electrical signal travels as it moves from one component to another.</a:t>
            </a:r>
            <a:endParaRPr/>
          </a:p>
          <a:p>
            <a:pPr indent="0" lvl="0" marL="0" rtl="0" algn="l">
              <a:spcBef>
                <a:spcPts val="360"/>
              </a:spcBef>
              <a:spcAft>
                <a:spcPts val="0"/>
              </a:spcAft>
              <a:buNone/>
            </a:pPr>
            <a:r>
              <a:rPr lang="en-US"/>
              <a:t>Media type-&gt; </a:t>
            </a:r>
            <a:r>
              <a:rPr b="0" i="0" lang="en-US">
                <a:solidFill>
                  <a:srgbClr val="BDC1C6"/>
                </a:solidFill>
                <a:latin typeface="arial"/>
                <a:ea typeface="arial"/>
                <a:cs typeface="arial"/>
                <a:sym typeface="arial"/>
              </a:rPr>
              <a:t>There are three general classes of media types: </a:t>
            </a:r>
            <a:r>
              <a:rPr b="1" i="0" lang="en-US">
                <a:solidFill>
                  <a:srgbClr val="BDC1C6"/>
                </a:solidFill>
                <a:latin typeface="arial"/>
                <a:ea typeface="arial"/>
                <a:cs typeface="arial"/>
                <a:sym typeface="arial"/>
              </a:rPr>
              <a:t>coaxial cable, twisted pair and fiber optic cable</a:t>
            </a:r>
            <a:r>
              <a:rPr b="0" i="0" lang="en-US">
                <a:solidFill>
                  <a:srgbClr val="BDC1C6"/>
                </a:solidFill>
                <a:latin typeface="arial"/>
                <a:ea typeface="arial"/>
                <a:cs typeface="arial"/>
                <a:sym typeface="arial"/>
              </a:rPr>
              <a:t>.</a:t>
            </a:r>
            <a:endParaRPr/>
          </a:p>
          <a:p>
            <a:pPr indent="0" lvl="0" marL="0" rtl="0" algn="l">
              <a:spcBef>
                <a:spcPts val="360"/>
              </a:spcBef>
              <a:spcAft>
                <a:spcPts val="0"/>
              </a:spcAft>
              <a:buNone/>
            </a:pPr>
            <a:r>
              <a:t/>
            </a:r>
            <a:endParaRPr b="0" i="0">
              <a:solidFill>
                <a:srgbClr val="BDC1C6"/>
              </a:solidFill>
              <a:latin typeface="arial"/>
              <a:ea typeface="arial"/>
              <a:cs typeface="arial"/>
              <a:sym typeface="arial"/>
            </a:endParaRPr>
          </a:p>
          <a:p>
            <a:pPr indent="0" lvl="0" marL="0" rtl="0" algn="l">
              <a:spcBef>
                <a:spcPts val="360"/>
              </a:spcBef>
              <a:spcAft>
                <a:spcPts val="0"/>
              </a:spcAft>
              <a:buNone/>
            </a:pPr>
            <a:r>
              <a:rPr b="0" i="0" lang="en-US">
                <a:solidFill>
                  <a:srgbClr val="BDC1C6"/>
                </a:solidFill>
                <a:latin typeface="arial"/>
                <a:ea typeface="arial"/>
                <a:cs typeface="arial"/>
                <a:sym typeface="arial"/>
              </a:rPr>
              <a:t>MAC address:  </a:t>
            </a:r>
            <a:r>
              <a:rPr b="1" i="0" lang="en-US">
                <a:solidFill>
                  <a:srgbClr val="BDC1C6"/>
                </a:solidFill>
                <a:latin typeface="arial"/>
                <a:ea typeface="arial"/>
                <a:cs typeface="arial"/>
                <a:sym typeface="arial"/>
              </a:rPr>
              <a:t>media access control address</a:t>
            </a:r>
            <a:endParaRPr/>
          </a:p>
        </p:txBody>
      </p:sp>
      <p:sp>
        <p:nvSpPr>
          <p:cNvPr id="125" name="Google Shape;12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7" name="Google Shape;26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 name="Google Shape;28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2" name="Google Shape;29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Gateway A gateway is a node on a network that serves as an entrance to another network. The gateway routes traffic from a computer to an outside network that is serving the web pages. For example, the gateway for a home computer is the ISP provider that connects the user to the Internet. In a corporate environment, the gateway often acts as a proxy server and a firewall. Gateways are similar to routers and switches in that they forward data to the destination and provide the path for which the data will travel to the destination.</a:t>
            </a:r>
            <a:endParaRPr/>
          </a:p>
        </p:txBody>
      </p:sp>
      <p:sp>
        <p:nvSpPr>
          <p:cNvPr id="293" name="Google Shape;29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9" name="Google Shape;29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Cmd-&gt; ping google.com</a:t>
            </a:r>
            <a:endParaRPr/>
          </a:p>
        </p:txBody>
      </p:sp>
      <p:sp>
        <p:nvSpPr>
          <p:cNvPr id="300" name="Google Shape;300;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7" name="Google Shape;30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Cmd-&gt; tracert google.com</a:t>
            </a:r>
            <a:endParaRPr/>
          </a:p>
          <a:p>
            <a:pPr indent="0" lvl="0" marL="0" rtl="0" algn="l">
              <a:spcBef>
                <a:spcPts val="360"/>
              </a:spcBef>
              <a:spcAft>
                <a:spcPts val="0"/>
              </a:spcAft>
              <a:buNone/>
            </a:pPr>
            <a:r>
              <a:t/>
            </a:r>
            <a:endParaRPr/>
          </a:p>
        </p:txBody>
      </p:sp>
      <p:sp>
        <p:nvSpPr>
          <p:cNvPr id="308" name="Google Shape;308;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5" name="Google Shape;31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9" name="Google Shape;32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7" name="Google Shape;33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0" name="Google Shape;14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181818"/>
                </a:solidFill>
                <a:latin typeface="Arial"/>
                <a:ea typeface="Arial"/>
                <a:cs typeface="Arial"/>
                <a:sym typeface="Arial"/>
              </a:rPr>
              <a:t>A </a:t>
            </a:r>
            <a:r>
              <a:rPr b="1" i="0" lang="en-US">
                <a:solidFill>
                  <a:srgbClr val="181818"/>
                </a:solidFill>
                <a:latin typeface="Arial"/>
                <a:ea typeface="Arial"/>
                <a:cs typeface="Arial"/>
                <a:sym typeface="Arial"/>
              </a:rPr>
              <a:t>LAN</a:t>
            </a:r>
            <a:r>
              <a:rPr b="0" i="0" lang="en-US">
                <a:solidFill>
                  <a:srgbClr val="181818"/>
                </a:solidFill>
                <a:latin typeface="Arial"/>
                <a:ea typeface="Arial"/>
                <a:cs typeface="Arial"/>
                <a:sym typeface="Arial"/>
              </a:rPr>
              <a:t> (local area network) is a group of computers and network devices connected together, usually within the same building.</a:t>
            </a:r>
            <a:endParaRPr/>
          </a:p>
          <a:p>
            <a:pPr indent="0" lvl="0" marL="0" rtl="0" algn="l">
              <a:spcBef>
                <a:spcPts val="360"/>
              </a:spcBef>
              <a:spcAft>
                <a:spcPts val="0"/>
              </a:spcAft>
              <a:buNone/>
            </a:pPr>
            <a:r>
              <a:t/>
            </a:r>
            <a:endParaRPr b="0" i="0">
              <a:solidFill>
                <a:srgbClr val="181818"/>
              </a:solidFill>
              <a:latin typeface="Arial"/>
              <a:ea typeface="Arial"/>
              <a:cs typeface="Arial"/>
              <a:sym typeface="Arial"/>
            </a:endParaRPr>
          </a:p>
          <a:p>
            <a:pPr indent="0" lvl="0" marL="0" rtl="0" algn="l">
              <a:spcBef>
                <a:spcPts val="360"/>
              </a:spcBef>
              <a:spcAft>
                <a:spcPts val="0"/>
              </a:spcAft>
              <a:buNone/>
            </a:pPr>
            <a:r>
              <a:rPr b="0" i="0" lang="en-US">
                <a:solidFill>
                  <a:srgbClr val="181818"/>
                </a:solidFill>
                <a:latin typeface="Arial"/>
                <a:ea typeface="Arial"/>
                <a:cs typeface="Arial"/>
                <a:sym typeface="Arial"/>
              </a:rPr>
              <a:t>A </a:t>
            </a:r>
            <a:r>
              <a:rPr b="1" i="0" lang="en-US">
                <a:solidFill>
                  <a:srgbClr val="181818"/>
                </a:solidFill>
                <a:latin typeface="Arial"/>
                <a:ea typeface="Arial"/>
                <a:cs typeface="Arial"/>
                <a:sym typeface="Arial"/>
              </a:rPr>
              <a:t>WAN</a:t>
            </a:r>
            <a:r>
              <a:rPr b="0" i="0" lang="en-US">
                <a:solidFill>
                  <a:srgbClr val="181818"/>
                </a:solidFill>
                <a:latin typeface="Arial"/>
                <a:ea typeface="Arial"/>
                <a:cs typeface="Arial"/>
                <a:sym typeface="Arial"/>
              </a:rPr>
              <a:t> connects several LANs, and may be limited to an enterprise (a corporation or an organization) or accessible to the public. The technology is high speed and relatively expensive. The Internet is an example of a worldwide public WAN.</a:t>
            </a:r>
            <a:endParaRPr/>
          </a:p>
        </p:txBody>
      </p:sp>
      <p:sp>
        <p:nvSpPr>
          <p:cNvPr id="141" name="Google Shape;14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8" name="Google Shape;14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BDC1C6"/>
                </a:solidFill>
                <a:latin typeface="arial"/>
                <a:ea typeface="arial"/>
                <a:cs typeface="arial"/>
                <a:sym typeface="arial"/>
              </a:rPr>
              <a:t>Attenuation is </a:t>
            </a:r>
            <a:r>
              <a:rPr b="1" i="0" lang="en-US">
                <a:solidFill>
                  <a:srgbClr val="BDC1C6"/>
                </a:solidFill>
                <a:latin typeface="arial"/>
                <a:ea typeface="arial"/>
                <a:cs typeface="arial"/>
                <a:sym typeface="arial"/>
              </a:rPr>
              <a:t>the loss of signal strength in networking cables or connections</a:t>
            </a:r>
            <a:r>
              <a:rPr b="0" i="0" lang="en-US">
                <a:solidFill>
                  <a:srgbClr val="BDC1C6"/>
                </a:solidFill>
                <a:latin typeface="arial"/>
                <a:ea typeface="arial"/>
                <a:cs typeface="arial"/>
                <a:sym typeface="arial"/>
              </a:rPr>
              <a:t>. This typically is measured in decibels (dB) or voltage and can occur due to a variety of factors. It may cause signals to become distorted or indiscernible.</a:t>
            </a:r>
            <a:endParaRPr/>
          </a:p>
          <a:p>
            <a:pPr indent="0" lvl="0" marL="0" rtl="0" algn="l">
              <a:spcBef>
                <a:spcPts val="360"/>
              </a:spcBef>
              <a:spcAft>
                <a:spcPts val="0"/>
              </a:spcAft>
              <a:buNone/>
            </a:pPr>
            <a:r>
              <a:t/>
            </a:r>
            <a:endParaRPr b="0" i="0">
              <a:solidFill>
                <a:srgbClr val="BDC1C6"/>
              </a:solidFill>
              <a:latin typeface="arial"/>
              <a:ea typeface="arial"/>
              <a:cs typeface="arial"/>
              <a:sym typeface="arial"/>
            </a:endParaRPr>
          </a:p>
          <a:p>
            <a:pPr indent="0" lvl="0" marL="0" rtl="0" algn="l">
              <a:spcBef>
                <a:spcPts val="360"/>
              </a:spcBef>
              <a:spcAft>
                <a:spcPts val="0"/>
              </a:spcAft>
              <a:buNone/>
            </a:pPr>
            <a:r>
              <a:rPr b="0" i="0" lang="en-US">
                <a:solidFill>
                  <a:srgbClr val="BDC1C6"/>
                </a:solidFill>
                <a:latin typeface="arial"/>
                <a:ea typeface="arial"/>
                <a:cs typeface="arial"/>
                <a:sym typeface="arial"/>
              </a:rPr>
              <a:t>OSI Model=&gt; </a:t>
            </a:r>
            <a:r>
              <a:rPr b="1" i="0" lang="en-US">
                <a:solidFill>
                  <a:srgbClr val="BDC1C6"/>
                </a:solidFill>
                <a:latin typeface="arial"/>
                <a:ea typeface="arial"/>
                <a:cs typeface="arial"/>
                <a:sym typeface="arial"/>
              </a:rPr>
              <a:t>Open Systems Interconnection Model</a:t>
            </a:r>
            <a:endParaRPr/>
          </a:p>
        </p:txBody>
      </p:sp>
      <p:sp>
        <p:nvSpPr>
          <p:cNvPr id="149" name="Google Shape;14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333333"/>
                </a:solidFill>
                <a:latin typeface="Open Sans"/>
                <a:ea typeface="Open Sans"/>
                <a:cs typeface="Open Sans"/>
                <a:sym typeface="Open Sans"/>
              </a:rPr>
              <a:t>10Base-T (Ethernet) and 100Base-T (Fast Ethernet) refer to the performance capability of the Network Interface Card (NIC) </a:t>
            </a:r>
            <a:endParaRPr/>
          </a:p>
          <a:p>
            <a:pPr indent="0" lvl="0" marL="0" rtl="0" algn="l">
              <a:spcBef>
                <a:spcPts val="360"/>
              </a:spcBef>
              <a:spcAft>
                <a:spcPts val="0"/>
              </a:spcAft>
              <a:buNone/>
            </a:pPr>
            <a:r>
              <a:rPr b="0" i="0" lang="en-US">
                <a:solidFill>
                  <a:srgbClr val="333333"/>
                </a:solidFill>
                <a:latin typeface="Open Sans"/>
                <a:ea typeface="Open Sans"/>
                <a:cs typeface="Open Sans"/>
                <a:sym typeface="Open Sans"/>
              </a:rPr>
              <a:t>T-&gt; Twisted</a:t>
            </a:r>
            <a:endParaRPr/>
          </a:p>
          <a:p>
            <a:pPr indent="0" lvl="0" marL="0" rtl="0" algn="l">
              <a:spcBef>
                <a:spcPts val="360"/>
              </a:spcBef>
              <a:spcAft>
                <a:spcPts val="0"/>
              </a:spcAft>
              <a:buNone/>
            </a:pPr>
            <a:r>
              <a:rPr b="0" i="0" lang="en-US">
                <a:solidFill>
                  <a:srgbClr val="333333"/>
                </a:solidFill>
                <a:latin typeface="Open Sans"/>
                <a:ea typeface="Open Sans"/>
                <a:cs typeface="Open Sans"/>
                <a:sym typeface="Open Sans"/>
              </a:rPr>
              <a:t>10Base-T has a rated transfer speed of 10 Megabits per second and </a:t>
            </a:r>
            <a:endParaRPr/>
          </a:p>
          <a:p>
            <a:pPr indent="0" lvl="0" marL="0" rtl="0" algn="l">
              <a:spcBef>
                <a:spcPts val="360"/>
              </a:spcBef>
              <a:spcAft>
                <a:spcPts val="0"/>
              </a:spcAft>
              <a:buNone/>
            </a:pPr>
            <a:r>
              <a:rPr b="0" i="0" lang="en-US">
                <a:solidFill>
                  <a:srgbClr val="333333"/>
                </a:solidFill>
                <a:latin typeface="Open Sans"/>
                <a:ea typeface="Open Sans"/>
                <a:cs typeface="Open Sans"/>
                <a:sym typeface="Open Sans"/>
              </a:rPr>
              <a:t>100Base-T is rated at 100 Megabits per second</a:t>
            </a:r>
            <a:endParaRPr/>
          </a:p>
        </p:txBody>
      </p:sp>
      <p:sp>
        <p:nvSpPr>
          <p:cNvPr id="165" name="Google Shape;16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 name="Google Shape;1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32"/>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2"/>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1pPr>
            <a:lvl2pPr indent="0" lvl="1"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2pPr>
            <a:lvl3pPr indent="0" lvl="2"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3pPr>
            <a:lvl4pPr indent="0" lvl="3"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4pPr>
            <a:lvl5pPr indent="0" lvl="4"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5pPr>
            <a:lvl6pPr indent="0" lvl="5"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6pPr>
            <a:lvl7pPr indent="0" lvl="6"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7pPr>
            <a:lvl8pPr indent="0" lvl="7"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8pPr>
            <a:lvl9pPr indent="0" lvl="8"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0" name="Shape 90"/>
        <p:cNvGrpSpPr/>
        <p:nvPr/>
      </p:nvGrpSpPr>
      <p:grpSpPr>
        <a:xfrm>
          <a:off x="0" y="0"/>
          <a:ext cx="0" cy="0"/>
          <a:chOff x="0" y="0"/>
          <a:chExt cx="0" cy="0"/>
        </a:xfrm>
      </p:grpSpPr>
      <p:sp>
        <p:nvSpPr>
          <p:cNvPr id="91" name="Google Shape;91;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93" name="Google Shape;93;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94" name="Google Shape;94;p41"/>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1"/>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1"/>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Merriweather"/>
                <a:ea typeface="Merriweather"/>
                <a:cs typeface="Merriweather"/>
                <a:sym typeface="Merriweather"/>
              </a:defRPr>
            </a:lvl1pPr>
            <a:lvl2pPr indent="0" lvl="1" marL="0" algn="r">
              <a:spcBef>
                <a:spcPts val="0"/>
              </a:spcBef>
              <a:spcAft>
                <a:spcPts val="0"/>
              </a:spcAft>
              <a:buNone/>
              <a:defRPr sz="1400">
                <a:solidFill>
                  <a:schemeClr val="dk1"/>
                </a:solidFill>
                <a:latin typeface="Merriweather"/>
                <a:ea typeface="Merriweather"/>
                <a:cs typeface="Merriweather"/>
                <a:sym typeface="Merriweather"/>
              </a:defRPr>
            </a:lvl2pPr>
            <a:lvl3pPr indent="0" lvl="2" marL="0" algn="r">
              <a:spcBef>
                <a:spcPts val="0"/>
              </a:spcBef>
              <a:spcAft>
                <a:spcPts val="0"/>
              </a:spcAft>
              <a:buNone/>
              <a:defRPr sz="1400">
                <a:solidFill>
                  <a:schemeClr val="dk1"/>
                </a:solidFill>
                <a:latin typeface="Merriweather"/>
                <a:ea typeface="Merriweather"/>
                <a:cs typeface="Merriweather"/>
                <a:sym typeface="Merriweather"/>
              </a:defRPr>
            </a:lvl3pPr>
            <a:lvl4pPr indent="0" lvl="3" marL="0" algn="r">
              <a:spcBef>
                <a:spcPts val="0"/>
              </a:spcBef>
              <a:spcAft>
                <a:spcPts val="0"/>
              </a:spcAft>
              <a:buNone/>
              <a:defRPr sz="1400">
                <a:solidFill>
                  <a:schemeClr val="dk1"/>
                </a:solidFill>
                <a:latin typeface="Merriweather"/>
                <a:ea typeface="Merriweather"/>
                <a:cs typeface="Merriweather"/>
                <a:sym typeface="Merriweather"/>
              </a:defRPr>
            </a:lvl4pPr>
            <a:lvl5pPr indent="0" lvl="4" marL="0" algn="r">
              <a:spcBef>
                <a:spcPts val="0"/>
              </a:spcBef>
              <a:spcAft>
                <a:spcPts val="0"/>
              </a:spcAft>
              <a:buNone/>
              <a:defRPr sz="1400">
                <a:solidFill>
                  <a:schemeClr val="dk1"/>
                </a:solidFill>
                <a:latin typeface="Merriweather"/>
                <a:ea typeface="Merriweather"/>
                <a:cs typeface="Merriweather"/>
                <a:sym typeface="Merriweather"/>
              </a:defRPr>
            </a:lvl5pPr>
            <a:lvl6pPr indent="0" lvl="5" marL="0" algn="r">
              <a:spcBef>
                <a:spcPts val="0"/>
              </a:spcBef>
              <a:spcAft>
                <a:spcPts val="0"/>
              </a:spcAft>
              <a:buNone/>
              <a:defRPr sz="1400">
                <a:solidFill>
                  <a:schemeClr val="dk1"/>
                </a:solidFill>
                <a:latin typeface="Merriweather"/>
                <a:ea typeface="Merriweather"/>
                <a:cs typeface="Merriweather"/>
                <a:sym typeface="Merriweather"/>
              </a:defRPr>
            </a:lvl6pPr>
            <a:lvl7pPr indent="0" lvl="6" marL="0" algn="r">
              <a:spcBef>
                <a:spcPts val="0"/>
              </a:spcBef>
              <a:spcAft>
                <a:spcPts val="0"/>
              </a:spcAft>
              <a:buNone/>
              <a:defRPr sz="1400">
                <a:solidFill>
                  <a:schemeClr val="dk1"/>
                </a:solidFill>
                <a:latin typeface="Merriweather"/>
                <a:ea typeface="Merriweather"/>
                <a:cs typeface="Merriweather"/>
                <a:sym typeface="Merriweather"/>
              </a:defRPr>
            </a:lvl7pPr>
            <a:lvl8pPr indent="0" lvl="7" marL="0" algn="r">
              <a:spcBef>
                <a:spcPts val="0"/>
              </a:spcBef>
              <a:spcAft>
                <a:spcPts val="0"/>
              </a:spcAft>
              <a:buNone/>
              <a:defRPr sz="1400">
                <a:solidFill>
                  <a:schemeClr val="dk1"/>
                </a:solidFill>
                <a:latin typeface="Merriweather"/>
                <a:ea typeface="Merriweather"/>
                <a:cs typeface="Merriweather"/>
                <a:sym typeface="Merriweather"/>
              </a:defRPr>
            </a:lvl8pPr>
            <a:lvl9pPr indent="0" lvl="8" marL="0" algn="r">
              <a:spcBef>
                <a:spcPts val="0"/>
              </a:spcBef>
              <a:spcAft>
                <a:spcPts val="0"/>
              </a:spcAft>
              <a:buNone/>
              <a:defRPr sz="1400">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 name="Shape 97"/>
        <p:cNvGrpSpPr/>
        <p:nvPr/>
      </p:nvGrpSpPr>
      <p:grpSpPr>
        <a:xfrm>
          <a:off x="0" y="0"/>
          <a:ext cx="0" cy="0"/>
          <a:chOff x="0" y="0"/>
          <a:chExt cx="0" cy="0"/>
        </a:xfrm>
      </p:grpSpPr>
      <p:sp>
        <p:nvSpPr>
          <p:cNvPr id="98" name="Google Shape;98;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2"/>
          <p:cNvSpPr/>
          <p:nvPr>
            <p:ph idx="2" type="pic"/>
          </p:nvPr>
        </p:nvSpPr>
        <p:spPr>
          <a:xfrm>
            <a:off x="1792288" y="612775"/>
            <a:ext cx="5486400" cy="4114800"/>
          </a:xfrm>
          <a:prstGeom prst="rect">
            <a:avLst/>
          </a:prstGeom>
          <a:noFill/>
          <a:ln>
            <a:noFill/>
          </a:ln>
        </p:spPr>
      </p:sp>
      <p:sp>
        <p:nvSpPr>
          <p:cNvPr id="100" name="Google Shape;100;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101" name="Google Shape;101;p42"/>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2"/>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2"/>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Merriweather"/>
                <a:ea typeface="Merriweather"/>
                <a:cs typeface="Merriweather"/>
                <a:sym typeface="Merriweather"/>
              </a:defRPr>
            </a:lvl1pPr>
            <a:lvl2pPr indent="0" lvl="1" marL="0" algn="r">
              <a:spcBef>
                <a:spcPts val="0"/>
              </a:spcBef>
              <a:spcAft>
                <a:spcPts val="0"/>
              </a:spcAft>
              <a:buNone/>
              <a:defRPr sz="1400">
                <a:solidFill>
                  <a:schemeClr val="dk1"/>
                </a:solidFill>
                <a:latin typeface="Merriweather"/>
                <a:ea typeface="Merriweather"/>
                <a:cs typeface="Merriweather"/>
                <a:sym typeface="Merriweather"/>
              </a:defRPr>
            </a:lvl2pPr>
            <a:lvl3pPr indent="0" lvl="2" marL="0" algn="r">
              <a:spcBef>
                <a:spcPts val="0"/>
              </a:spcBef>
              <a:spcAft>
                <a:spcPts val="0"/>
              </a:spcAft>
              <a:buNone/>
              <a:defRPr sz="1400">
                <a:solidFill>
                  <a:schemeClr val="dk1"/>
                </a:solidFill>
                <a:latin typeface="Merriweather"/>
                <a:ea typeface="Merriweather"/>
                <a:cs typeface="Merriweather"/>
                <a:sym typeface="Merriweather"/>
              </a:defRPr>
            </a:lvl3pPr>
            <a:lvl4pPr indent="0" lvl="3" marL="0" algn="r">
              <a:spcBef>
                <a:spcPts val="0"/>
              </a:spcBef>
              <a:spcAft>
                <a:spcPts val="0"/>
              </a:spcAft>
              <a:buNone/>
              <a:defRPr sz="1400">
                <a:solidFill>
                  <a:schemeClr val="dk1"/>
                </a:solidFill>
                <a:latin typeface="Merriweather"/>
                <a:ea typeface="Merriweather"/>
                <a:cs typeface="Merriweather"/>
                <a:sym typeface="Merriweather"/>
              </a:defRPr>
            </a:lvl4pPr>
            <a:lvl5pPr indent="0" lvl="4" marL="0" algn="r">
              <a:spcBef>
                <a:spcPts val="0"/>
              </a:spcBef>
              <a:spcAft>
                <a:spcPts val="0"/>
              </a:spcAft>
              <a:buNone/>
              <a:defRPr sz="1400">
                <a:solidFill>
                  <a:schemeClr val="dk1"/>
                </a:solidFill>
                <a:latin typeface="Merriweather"/>
                <a:ea typeface="Merriweather"/>
                <a:cs typeface="Merriweather"/>
                <a:sym typeface="Merriweather"/>
              </a:defRPr>
            </a:lvl5pPr>
            <a:lvl6pPr indent="0" lvl="5" marL="0" algn="r">
              <a:spcBef>
                <a:spcPts val="0"/>
              </a:spcBef>
              <a:spcAft>
                <a:spcPts val="0"/>
              </a:spcAft>
              <a:buNone/>
              <a:defRPr sz="1400">
                <a:solidFill>
                  <a:schemeClr val="dk1"/>
                </a:solidFill>
                <a:latin typeface="Merriweather"/>
                <a:ea typeface="Merriweather"/>
                <a:cs typeface="Merriweather"/>
                <a:sym typeface="Merriweather"/>
              </a:defRPr>
            </a:lvl6pPr>
            <a:lvl7pPr indent="0" lvl="6" marL="0" algn="r">
              <a:spcBef>
                <a:spcPts val="0"/>
              </a:spcBef>
              <a:spcAft>
                <a:spcPts val="0"/>
              </a:spcAft>
              <a:buNone/>
              <a:defRPr sz="1400">
                <a:solidFill>
                  <a:schemeClr val="dk1"/>
                </a:solidFill>
                <a:latin typeface="Merriweather"/>
                <a:ea typeface="Merriweather"/>
                <a:cs typeface="Merriweather"/>
                <a:sym typeface="Merriweather"/>
              </a:defRPr>
            </a:lvl7pPr>
            <a:lvl8pPr indent="0" lvl="7" marL="0" algn="r">
              <a:spcBef>
                <a:spcPts val="0"/>
              </a:spcBef>
              <a:spcAft>
                <a:spcPts val="0"/>
              </a:spcAft>
              <a:buNone/>
              <a:defRPr sz="1400">
                <a:solidFill>
                  <a:schemeClr val="dk1"/>
                </a:solidFill>
                <a:latin typeface="Merriweather"/>
                <a:ea typeface="Merriweather"/>
                <a:cs typeface="Merriweather"/>
                <a:sym typeface="Merriweather"/>
              </a:defRPr>
            </a:lvl8pPr>
            <a:lvl9pPr indent="0" lvl="8" marL="0" algn="r">
              <a:spcBef>
                <a:spcPts val="0"/>
              </a:spcBef>
              <a:spcAft>
                <a:spcPts val="0"/>
              </a:spcAft>
              <a:buNone/>
              <a:defRPr sz="1400">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4" name="Shape 104"/>
        <p:cNvGrpSpPr/>
        <p:nvPr/>
      </p:nvGrpSpPr>
      <p:grpSpPr>
        <a:xfrm>
          <a:off x="0" y="0"/>
          <a:ext cx="0" cy="0"/>
          <a:chOff x="0" y="0"/>
          <a:chExt cx="0" cy="0"/>
        </a:xfrm>
      </p:grpSpPr>
      <p:sp>
        <p:nvSpPr>
          <p:cNvPr id="105" name="Google Shape;105;p43"/>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3"/>
          <p:cNvSpPr txBox="1"/>
          <p:nvPr>
            <p:ph idx="1" type="body"/>
          </p:nvPr>
        </p:nvSpPr>
        <p:spPr>
          <a:xfrm rot="5400000">
            <a:off x="2895600" y="-609600"/>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07" name="Google Shape;107;p43"/>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3"/>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3"/>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Merriweather"/>
                <a:ea typeface="Merriweather"/>
                <a:cs typeface="Merriweather"/>
                <a:sym typeface="Merriweather"/>
              </a:defRPr>
            </a:lvl1pPr>
            <a:lvl2pPr indent="0" lvl="1" marL="0" algn="r">
              <a:spcBef>
                <a:spcPts val="0"/>
              </a:spcBef>
              <a:spcAft>
                <a:spcPts val="0"/>
              </a:spcAft>
              <a:buNone/>
              <a:defRPr sz="1400">
                <a:solidFill>
                  <a:schemeClr val="dk1"/>
                </a:solidFill>
                <a:latin typeface="Merriweather"/>
                <a:ea typeface="Merriweather"/>
                <a:cs typeface="Merriweather"/>
                <a:sym typeface="Merriweather"/>
              </a:defRPr>
            </a:lvl2pPr>
            <a:lvl3pPr indent="0" lvl="2" marL="0" algn="r">
              <a:spcBef>
                <a:spcPts val="0"/>
              </a:spcBef>
              <a:spcAft>
                <a:spcPts val="0"/>
              </a:spcAft>
              <a:buNone/>
              <a:defRPr sz="1400">
                <a:solidFill>
                  <a:schemeClr val="dk1"/>
                </a:solidFill>
                <a:latin typeface="Merriweather"/>
                <a:ea typeface="Merriweather"/>
                <a:cs typeface="Merriweather"/>
                <a:sym typeface="Merriweather"/>
              </a:defRPr>
            </a:lvl3pPr>
            <a:lvl4pPr indent="0" lvl="3" marL="0" algn="r">
              <a:spcBef>
                <a:spcPts val="0"/>
              </a:spcBef>
              <a:spcAft>
                <a:spcPts val="0"/>
              </a:spcAft>
              <a:buNone/>
              <a:defRPr sz="1400">
                <a:solidFill>
                  <a:schemeClr val="dk1"/>
                </a:solidFill>
                <a:latin typeface="Merriweather"/>
                <a:ea typeface="Merriweather"/>
                <a:cs typeface="Merriweather"/>
                <a:sym typeface="Merriweather"/>
              </a:defRPr>
            </a:lvl4pPr>
            <a:lvl5pPr indent="0" lvl="4" marL="0" algn="r">
              <a:spcBef>
                <a:spcPts val="0"/>
              </a:spcBef>
              <a:spcAft>
                <a:spcPts val="0"/>
              </a:spcAft>
              <a:buNone/>
              <a:defRPr sz="1400">
                <a:solidFill>
                  <a:schemeClr val="dk1"/>
                </a:solidFill>
                <a:latin typeface="Merriweather"/>
                <a:ea typeface="Merriweather"/>
                <a:cs typeface="Merriweather"/>
                <a:sym typeface="Merriweather"/>
              </a:defRPr>
            </a:lvl5pPr>
            <a:lvl6pPr indent="0" lvl="5" marL="0" algn="r">
              <a:spcBef>
                <a:spcPts val="0"/>
              </a:spcBef>
              <a:spcAft>
                <a:spcPts val="0"/>
              </a:spcAft>
              <a:buNone/>
              <a:defRPr sz="1400">
                <a:solidFill>
                  <a:schemeClr val="dk1"/>
                </a:solidFill>
                <a:latin typeface="Merriweather"/>
                <a:ea typeface="Merriweather"/>
                <a:cs typeface="Merriweather"/>
                <a:sym typeface="Merriweather"/>
              </a:defRPr>
            </a:lvl6pPr>
            <a:lvl7pPr indent="0" lvl="6" marL="0" algn="r">
              <a:spcBef>
                <a:spcPts val="0"/>
              </a:spcBef>
              <a:spcAft>
                <a:spcPts val="0"/>
              </a:spcAft>
              <a:buNone/>
              <a:defRPr sz="1400">
                <a:solidFill>
                  <a:schemeClr val="dk1"/>
                </a:solidFill>
                <a:latin typeface="Merriweather"/>
                <a:ea typeface="Merriweather"/>
                <a:cs typeface="Merriweather"/>
                <a:sym typeface="Merriweather"/>
              </a:defRPr>
            </a:lvl7pPr>
            <a:lvl8pPr indent="0" lvl="7" marL="0" algn="r">
              <a:spcBef>
                <a:spcPts val="0"/>
              </a:spcBef>
              <a:spcAft>
                <a:spcPts val="0"/>
              </a:spcAft>
              <a:buNone/>
              <a:defRPr sz="1400">
                <a:solidFill>
                  <a:schemeClr val="dk1"/>
                </a:solidFill>
                <a:latin typeface="Merriweather"/>
                <a:ea typeface="Merriweather"/>
                <a:cs typeface="Merriweather"/>
                <a:sym typeface="Merriweather"/>
              </a:defRPr>
            </a:lvl8pPr>
            <a:lvl9pPr indent="0" lvl="8" marL="0" algn="r">
              <a:spcBef>
                <a:spcPts val="0"/>
              </a:spcBef>
              <a:spcAft>
                <a:spcPts val="0"/>
              </a:spcAft>
              <a:buNone/>
              <a:defRPr sz="1400">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0" name="Shape 110"/>
        <p:cNvGrpSpPr/>
        <p:nvPr/>
      </p:nvGrpSpPr>
      <p:grpSpPr>
        <a:xfrm>
          <a:off x="0" y="0"/>
          <a:ext cx="0" cy="0"/>
          <a:chOff x="0" y="0"/>
          <a:chExt cx="0" cy="0"/>
        </a:xfrm>
      </p:grpSpPr>
      <p:sp>
        <p:nvSpPr>
          <p:cNvPr id="111" name="Google Shape;111;p44"/>
          <p:cNvSpPr txBox="1"/>
          <p:nvPr>
            <p:ph type="title"/>
          </p:nvPr>
        </p:nvSpPr>
        <p:spPr>
          <a:xfrm rot="5400000">
            <a:off x="5305426" y="1800225"/>
            <a:ext cx="5119687" cy="194786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4"/>
          <p:cNvSpPr txBox="1"/>
          <p:nvPr>
            <p:ph idx="1" type="body"/>
          </p:nvPr>
        </p:nvSpPr>
        <p:spPr>
          <a:xfrm rot="5400000">
            <a:off x="1332707" y="-72231"/>
            <a:ext cx="5119687" cy="569277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13" name="Google Shape;113;p44"/>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4"/>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4"/>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Merriweather"/>
                <a:ea typeface="Merriweather"/>
                <a:cs typeface="Merriweather"/>
                <a:sym typeface="Merriweather"/>
              </a:defRPr>
            </a:lvl1pPr>
            <a:lvl2pPr indent="0" lvl="1" marL="0" algn="r">
              <a:spcBef>
                <a:spcPts val="0"/>
              </a:spcBef>
              <a:spcAft>
                <a:spcPts val="0"/>
              </a:spcAft>
              <a:buNone/>
              <a:defRPr sz="1400">
                <a:solidFill>
                  <a:schemeClr val="dk1"/>
                </a:solidFill>
                <a:latin typeface="Merriweather"/>
                <a:ea typeface="Merriweather"/>
                <a:cs typeface="Merriweather"/>
                <a:sym typeface="Merriweather"/>
              </a:defRPr>
            </a:lvl2pPr>
            <a:lvl3pPr indent="0" lvl="2" marL="0" algn="r">
              <a:spcBef>
                <a:spcPts val="0"/>
              </a:spcBef>
              <a:spcAft>
                <a:spcPts val="0"/>
              </a:spcAft>
              <a:buNone/>
              <a:defRPr sz="1400">
                <a:solidFill>
                  <a:schemeClr val="dk1"/>
                </a:solidFill>
                <a:latin typeface="Merriweather"/>
                <a:ea typeface="Merriweather"/>
                <a:cs typeface="Merriweather"/>
                <a:sym typeface="Merriweather"/>
              </a:defRPr>
            </a:lvl3pPr>
            <a:lvl4pPr indent="0" lvl="3" marL="0" algn="r">
              <a:spcBef>
                <a:spcPts val="0"/>
              </a:spcBef>
              <a:spcAft>
                <a:spcPts val="0"/>
              </a:spcAft>
              <a:buNone/>
              <a:defRPr sz="1400">
                <a:solidFill>
                  <a:schemeClr val="dk1"/>
                </a:solidFill>
                <a:latin typeface="Merriweather"/>
                <a:ea typeface="Merriweather"/>
                <a:cs typeface="Merriweather"/>
                <a:sym typeface="Merriweather"/>
              </a:defRPr>
            </a:lvl4pPr>
            <a:lvl5pPr indent="0" lvl="4" marL="0" algn="r">
              <a:spcBef>
                <a:spcPts val="0"/>
              </a:spcBef>
              <a:spcAft>
                <a:spcPts val="0"/>
              </a:spcAft>
              <a:buNone/>
              <a:defRPr sz="1400">
                <a:solidFill>
                  <a:schemeClr val="dk1"/>
                </a:solidFill>
                <a:latin typeface="Merriweather"/>
                <a:ea typeface="Merriweather"/>
                <a:cs typeface="Merriweather"/>
                <a:sym typeface="Merriweather"/>
              </a:defRPr>
            </a:lvl5pPr>
            <a:lvl6pPr indent="0" lvl="5" marL="0" algn="r">
              <a:spcBef>
                <a:spcPts val="0"/>
              </a:spcBef>
              <a:spcAft>
                <a:spcPts val="0"/>
              </a:spcAft>
              <a:buNone/>
              <a:defRPr sz="1400">
                <a:solidFill>
                  <a:schemeClr val="dk1"/>
                </a:solidFill>
                <a:latin typeface="Merriweather"/>
                <a:ea typeface="Merriweather"/>
                <a:cs typeface="Merriweather"/>
                <a:sym typeface="Merriweather"/>
              </a:defRPr>
            </a:lvl6pPr>
            <a:lvl7pPr indent="0" lvl="6" marL="0" algn="r">
              <a:spcBef>
                <a:spcPts val="0"/>
              </a:spcBef>
              <a:spcAft>
                <a:spcPts val="0"/>
              </a:spcAft>
              <a:buNone/>
              <a:defRPr sz="1400">
                <a:solidFill>
                  <a:schemeClr val="dk1"/>
                </a:solidFill>
                <a:latin typeface="Merriweather"/>
                <a:ea typeface="Merriweather"/>
                <a:cs typeface="Merriweather"/>
                <a:sym typeface="Merriweather"/>
              </a:defRPr>
            </a:lvl7pPr>
            <a:lvl8pPr indent="0" lvl="7" marL="0" algn="r">
              <a:spcBef>
                <a:spcPts val="0"/>
              </a:spcBef>
              <a:spcAft>
                <a:spcPts val="0"/>
              </a:spcAft>
              <a:buNone/>
              <a:defRPr sz="1400">
                <a:solidFill>
                  <a:schemeClr val="dk1"/>
                </a:solidFill>
                <a:latin typeface="Merriweather"/>
                <a:ea typeface="Merriweather"/>
                <a:cs typeface="Merriweather"/>
                <a:sym typeface="Merriweather"/>
              </a:defRPr>
            </a:lvl8pPr>
            <a:lvl9pPr indent="0" lvl="8" marL="0" algn="r">
              <a:spcBef>
                <a:spcPts val="0"/>
              </a:spcBef>
              <a:spcAft>
                <a:spcPts val="0"/>
              </a:spcAft>
              <a:buNone/>
              <a:defRPr sz="1400">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6" name="Shape 26"/>
        <p:cNvGrpSpPr/>
        <p:nvPr/>
      </p:nvGrpSpPr>
      <p:grpSpPr>
        <a:xfrm>
          <a:off x="0" y="0"/>
          <a:ext cx="0" cy="0"/>
          <a:chOff x="0" y="0"/>
          <a:chExt cx="0" cy="0"/>
        </a:xfrm>
      </p:grpSpPr>
      <p:sp>
        <p:nvSpPr>
          <p:cNvPr id="27" name="Google Shape;27;p33"/>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3"/>
          <p:cNvSpPr txBox="1"/>
          <p:nvPr>
            <p:ph idx="1" type="body"/>
          </p:nvPr>
        </p:nvSpPr>
        <p:spPr>
          <a:xfrm>
            <a:off x="1066800" y="1219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9" name="Google Shape;29;p33"/>
          <p:cNvSpPr txBox="1"/>
          <p:nvPr>
            <p:ph idx="2" type="body"/>
          </p:nvPr>
        </p:nvSpPr>
        <p:spPr>
          <a:xfrm>
            <a:off x="5029200" y="1219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0" name="Google Shape;30;p33"/>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3"/>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1pPr>
            <a:lvl2pPr indent="0" lvl="1"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2pPr>
            <a:lvl3pPr indent="0" lvl="2"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3pPr>
            <a:lvl4pPr indent="0" lvl="3"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4pPr>
            <a:lvl5pPr indent="0" lvl="4"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5pPr>
            <a:lvl6pPr indent="0" lvl="5"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6pPr>
            <a:lvl7pPr indent="0" lvl="6"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7pPr>
            <a:lvl8pPr indent="0" lvl="7"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8pPr>
            <a:lvl9pPr indent="0" lvl="8"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4"/>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 type="body"/>
          </p:nvPr>
        </p:nvSpPr>
        <p:spPr>
          <a:xfrm>
            <a:off x="1066800" y="12192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6" name="Google Shape;36;p34"/>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4"/>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1pPr>
            <a:lvl2pPr indent="0" lvl="1"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2pPr>
            <a:lvl3pPr indent="0" lvl="2"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3pPr>
            <a:lvl4pPr indent="0" lvl="3"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4pPr>
            <a:lvl5pPr indent="0" lvl="4"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5pPr>
            <a:lvl6pPr indent="0" lvl="5"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6pPr>
            <a:lvl7pPr indent="0" lvl="6"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7pPr>
            <a:lvl8pPr indent="0" lvl="7"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8pPr>
            <a:lvl9pPr indent="0" lvl="8"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9" name="Shape 39"/>
        <p:cNvGrpSpPr/>
        <p:nvPr/>
      </p:nvGrpSpPr>
      <p:grpSpPr>
        <a:xfrm>
          <a:off x="0" y="0"/>
          <a:ext cx="0" cy="0"/>
          <a:chOff x="0" y="0"/>
          <a:chExt cx="0" cy="0"/>
        </a:xfrm>
      </p:grpSpPr>
      <p:sp>
        <p:nvSpPr>
          <p:cNvPr id="40" name="Google Shape;40;p35"/>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5"/>
          <p:cNvSpPr txBox="1"/>
          <p:nvPr>
            <p:ph idx="1" type="body"/>
          </p:nvPr>
        </p:nvSpPr>
        <p:spPr>
          <a:xfrm>
            <a:off x="1066800" y="1219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42" name="Google Shape;42;p35"/>
          <p:cNvSpPr txBox="1"/>
          <p:nvPr>
            <p:ph idx="2" type="body"/>
          </p:nvPr>
        </p:nvSpPr>
        <p:spPr>
          <a:xfrm>
            <a:off x="5029200" y="1219200"/>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43" name="Google Shape;43;p35"/>
          <p:cNvSpPr txBox="1"/>
          <p:nvPr>
            <p:ph idx="3" type="body"/>
          </p:nvPr>
        </p:nvSpPr>
        <p:spPr>
          <a:xfrm>
            <a:off x="5029200" y="3352800"/>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44" name="Google Shape;44;p35"/>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5"/>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1pPr>
            <a:lvl2pPr indent="0" lvl="1"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2pPr>
            <a:lvl3pPr indent="0" lvl="2"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3pPr>
            <a:lvl4pPr indent="0" lvl="3"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4pPr>
            <a:lvl5pPr indent="0" lvl="4"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5pPr>
            <a:lvl6pPr indent="0" lvl="5"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6pPr>
            <a:lvl7pPr indent="0" lvl="6"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7pPr>
            <a:lvl8pPr indent="0" lvl="7"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8pPr>
            <a:lvl9pPr indent="0" lvl="8" mar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7" name="Shape 47"/>
        <p:cNvGrpSpPr/>
        <p:nvPr/>
      </p:nvGrpSpPr>
      <p:grpSpPr>
        <a:xfrm>
          <a:off x="0" y="0"/>
          <a:ext cx="0" cy="0"/>
          <a:chOff x="0" y="0"/>
          <a:chExt cx="0" cy="0"/>
        </a:xfrm>
      </p:grpSpPr>
      <p:grpSp>
        <p:nvGrpSpPr>
          <p:cNvPr id="48" name="Google Shape;48;p36"/>
          <p:cNvGrpSpPr/>
          <p:nvPr/>
        </p:nvGrpSpPr>
        <p:grpSpPr>
          <a:xfrm>
            <a:off x="0" y="2438400"/>
            <a:ext cx="9009063" cy="1052513"/>
            <a:chOff x="0" y="1536"/>
            <a:chExt cx="5675" cy="663"/>
          </a:xfrm>
        </p:grpSpPr>
        <p:grpSp>
          <p:nvGrpSpPr>
            <p:cNvPr id="49" name="Google Shape;49;p36"/>
            <p:cNvGrpSpPr/>
            <p:nvPr/>
          </p:nvGrpSpPr>
          <p:grpSpPr>
            <a:xfrm>
              <a:off x="183" y="1604"/>
              <a:ext cx="448" cy="299"/>
              <a:chOff x="720" y="336"/>
              <a:chExt cx="624" cy="432"/>
            </a:xfrm>
          </p:grpSpPr>
          <p:sp>
            <p:nvSpPr>
              <p:cNvPr id="50" name="Google Shape;50;p36"/>
              <p:cNvSpPr/>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51" name="Google Shape;51;p36"/>
              <p:cNvSpPr/>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2" name="Google Shape;52;p36"/>
            <p:cNvGrpSpPr/>
            <p:nvPr/>
          </p:nvGrpSpPr>
          <p:grpSpPr>
            <a:xfrm>
              <a:off x="261" y="1870"/>
              <a:ext cx="465" cy="299"/>
              <a:chOff x="912" y="2640"/>
              <a:chExt cx="672" cy="432"/>
            </a:xfrm>
          </p:grpSpPr>
          <p:sp>
            <p:nvSpPr>
              <p:cNvPr id="53" name="Google Shape;53;p36"/>
              <p:cNvSpPr/>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54" name="Google Shape;54;p36"/>
              <p:cNvSpPr/>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sp>
          <p:nvSpPr>
            <p:cNvPr id="55" name="Google Shape;55;p36"/>
            <p:cNvSpPr/>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56" name="Google Shape;56;p36"/>
            <p:cNvSpPr/>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57" name="Google Shape;57;p36"/>
            <p:cNvSpPr/>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sp>
        <p:nvSpPr>
          <p:cNvPr id="58" name="Google Shape;58;p36"/>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60" name="Google Shape;60;p36"/>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2"/>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6"/>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solidFill>
                  <a:schemeClr val="lt2"/>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lt2"/>
                </a:solidFill>
                <a:latin typeface="Tahoma"/>
                <a:ea typeface="Tahoma"/>
                <a:cs typeface="Tahoma"/>
                <a:sym typeface="Tahoma"/>
              </a:defRPr>
            </a:lvl1pPr>
            <a:lvl2pPr indent="0" lvl="1" marL="0" algn="r">
              <a:spcBef>
                <a:spcPts val="0"/>
              </a:spcBef>
              <a:spcAft>
                <a:spcPts val="0"/>
              </a:spcAft>
              <a:buNone/>
              <a:defRPr sz="1400">
                <a:solidFill>
                  <a:schemeClr val="lt2"/>
                </a:solidFill>
                <a:latin typeface="Tahoma"/>
                <a:ea typeface="Tahoma"/>
                <a:cs typeface="Tahoma"/>
                <a:sym typeface="Tahoma"/>
              </a:defRPr>
            </a:lvl2pPr>
            <a:lvl3pPr indent="0" lvl="2" marL="0" algn="r">
              <a:spcBef>
                <a:spcPts val="0"/>
              </a:spcBef>
              <a:spcAft>
                <a:spcPts val="0"/>
              </a:spcAft>
              <a:buNone/>
              <a:defRPr sz="1400">
                <a:solidFill>
                  <a:schemeClr val="lt2"/>
                </a:solidFill>
                <a:latin typeface="Tahoma"/>
                <a:ea typeface="Tahoma"/>
                <a:cs typeface="Tahoma"/>
                <a:sym typeface="Tahoma"/>
              </a:defRPr>
            </a:lvl3pPr>
            <a:lvl4pPr indent="0" lvl="3" marL="0" algn="r">
              <a:spcBef>
                <a:spcPts val="0"/>
              </a:spcBef>
              <a:spcAft>
                <a:spcPts val="0"/>
              </a:spcAft>
              <a:buNone/>
              <a:defRPr sz="1400">
                <a:solidFill>
                  <a:schemeClr val="lt2"/>
                </a:solidFill>
                <a:latin typeface="Tahoma"/>
                <a:ea typeface="Tahoma"/>
                <a:cs typeface="Tahoma"/>
                <a:sym typeface="Tahoma"/>
              </a:defRPr>
            </a:lvl4pPr>
            <a:lvl5pPr indent="0" lvl="4" marL="0" algn="r">
              <a:spcBef>
                <a:spcPts val="0"/>
              </a:spcBef>
              <a:spcAft>
                <a:spcPts val="0"/>
              </a:spcAft>
              <a:buNone/>
              <a:defRPr sz="1400">
                <a:solidFill>
                  <a:schemeClr val="lt2"/>
                </a:solidFill>
                <a:latin typeface="Tahoma"/>
                <a:ea typeface="Tahoma"/>
                <a:cs typeface="Tahoma"/>
                <a:sym typeface="Tahoma"/>
              </a:defRPr>
            </a:lvl5pPr>
            <a:lvl6pPr indent="0" lvl="5" marL="0" algn="r">
              <a:spcBef>
                <a:spcPts val="0"/>
              </a:spcBef>
              <a:spcAft>
                <a:spcPts val="0"/>
              </a:spcAft>
              <a:buNone/>
              <a:defRPr sz="1400">
                <a:solidFill>
                  <a:schemeClr val="lt2"/>
                </a:solidFill>
                <a:latin typeface="Tahoma"/>
                <a:ea typeface="Tahoma"/>
                <a:cs typeface="Tahoma"/>
                <a:sym typeface="Tahoma"/>
              </a:defRPr>
            </a:lvl6pPr>
            <a:lvl7pPr indent="0" lvl="6" marL="0" algn="r">
              <a:spcBef>
                <a:spcPts val="0"/>
              </a:spcBef>
              <a:spcAft>
                <a:spcPts val="0"/>
              </a:spcAft>
              <a:buNone/>
              <a:defRPr sz="1400">
                <a:solidFill>
                  <a:schemeClr val="lt2"/>
                </a:solidFill>
                <a:latin typeface="Tahoma"/>
                <a:ea typeface="Tahoma"/>
                <a:cs typeface="Tahoma"/>
                <a:sym typeface="Tahoma"/>
              </a:defRPr>
            </a:lvl7pPr>
            <a:lvl8pPr indent="0" lvl="7" marL="0" algn="r">
              <a:spcBef>
                <a:spcPts val="0"/>
              </a:spcBef>
              <a:spcAft>
                <a:spcPts val="0"/>
              </a:spcAft>
              <a:buNone/>
              <a:defRPr sz="1400">
                <a:solidFill>
                  <a:schemeClr val="lt2"/>
                </a:solidFill>
                <a:latin typeface="Tahoma"/>
                <a:ea typeface="Tahoma"/>
                <a:cs typeface="Tahoma"/>
                <a:sym typeface="Tahoma"/>
              </a:defRPr>
            </a:lvl8pPr>
            <a:lvl9pPr indent="0" lvl="8" marL="0" algn="r">
              <a:spcBef>
                <a:spcPts val="0"/>
              </a:spcBef>
              <a:spcAft>
                <a:spcPts val="0"/>
              </a:spcAft>
              <a:buNone/>
              <a:defRPr sz="1400">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66" name="Google Shape;66;p37"/>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Merriweather"/>
                <a:ea typeface="Merriweather"/>
                <a:cs typeface="Merriweather"/>
                <a:sym typeface="Merriweather"/>
              </a:defRPr>
            </a:lvl1pPr>
            <a:lvl2pPr indent="0" lvl="1" marL="0" algn="r">
              <a:spcBef>
                <a:spcPts val="0"/>
              </a:spcBef>
              <a:spcAft>
                <a:spcPts val="0"/>
              </a:spcAft>
              <a:buNone/>
              <a:defRPr sz="1400">
                <a:solidFill>
                  <a:schemeClr val="dk1"/>
                </a:solidFill>
                <a:latin typeface="Merriweather"/>
                <a:ea typeface="Merriweather"/>
                <a:cs typeface="Merriweather"/>
                <a:sym typeface="Merriweather"/>
              </a:defRPr>
            </a:lvl2pPr>
            <a:lvl3pPr indent="0" lvl="2" marL="0" algn="r">
              <a:spcBef>
                <a:spcPts val="0"/>
              </a:spcBef>
              <a:spcAft>
                <a:spcPts val="0"/>
              </a:spcAft>
              <a:buNone/>
              <a:defRPr sz="1400">
                <a:solidFill>
                  <a:schemeClr val="dk1"/>
                </a:solidFill>
                <a:latin typeface="Merriweather"/>
                <a:ea typeface="Merriweather"/>
                <a:cs typeface="Merriweather"/>
                <a:sym typeface="Merriweather"/>
              </a:defRPr>
            </a:lvl3pPr>
            <a:lvl4pPr indent="0" lvl="3" marL="0" algn="r">
              <a:spcBef>
                <a:spcPts val="0"/>
              </a:spcBef>
              <a:spcAft>
                <a:spcPts val="0"/>
              </a:spcAft>
              <a:buNone/>
              <a:defRPr sz="1400">
                <a:solidFill>
                  <a:schemeClr val="dk1"/>
                </a:solidFill>
                <a:latin typeface="Merriweather"/>
                <a:ea typeface="Merriweather"/>
                <a:cs typeface="Merriweather"/>
                <a:sym typeface="Merriweather"/>
              </a:defRPr>
            </a:lvl4pPr>
            <a:lvl5pPr indent="0" lvl="4" marL="0" algn="r">
              <a:spcBef>
                <a:spcPts val="0"/>
              </a:spcBef>
              <a:spcAft>
                <a:spcPts val="0"/>
              </a:spcAft>
              <a:buNone/>
              <a:defRPr sz="1400">
                <a:solidFill>
                  <a:schemeClr val="dk1"/>
                </a:solidFill>
                <a:latin typeface="Merriweather"/>
                <a:ea typeface="Merriweather"/>
                <a:cs typeface="Merriweather"/>
                <a:sym typeface="Merriweather"/>
              </a:defRPr>
            </a:lvl5pPr>
            <a:lvl6pPr indent="0" lvl="5" marL="0" algn="r">
              <a:spcBef>
                <a:spcPts val="0"/>
              </a:spcBef>
              <a:spcAft>
                <a:spcPts val="0"/>
              </a:spcAft>
              <a:buNone/>
              <a:defRPr sz="1400">
                <a:solidFill>
                  <a:schemeClr val="dk1"/>
                </a:solidFill>
                <a:latin typeface="Merriweather"/>
                <a:ea typeface="Merriweather"/>
                <a:cs typeface="Merriweather"/>
                <a:sym typeface="Merriweather"/>
              </a:defRPr>
            </a:lvl6pPr>
            <a:lvl7pPr indent="0" lvl="6" marL="0" algn="r">
              <a:spcBef>
                <a:spcPts val="0"/>
              </a:spcBef>
              <a:spcAft>
                <a:spcPts val="0"/>
              </a:spcAft>
              <a:buNone/>
              <a:defRPr sz="1400">
                <a:solidFill>
                  <a:schemeClr val="dk1"/>
                </a:solidFill>
                <a:latin typeface="Merriweather"/>
                <a:ea typeface="Merriweather"/>
                <a:cs typeface="Merriweather"/>
                <a:sym typeface="Merriweather"/>
              </a:defRPr>
            </a:lvl7pPr>
            <a:lvl8pPr indent="0" lvl="7" marL="0" algn="r">
              <a:spcBef>
                <a:spcPts val="0"/>
              </a:spcBef>
              <a:spcAft>
                <a:spcPts val="0"/>
              </a:spcAft>
              <a:buNone/>
              <a:defRPr sz="1400">
                <a:solidFill>
                  <a:schemeClr val="dk1"/>
                </a:solidFill>
                <a:latin typeface="Merriweather"/>
                <a:ea typeface="Merriweather"/>
                <a:cs typeface="Merriweather"/>
                <a:sym typeface="Merriweather"/>
              </a:defRPr>
            </a:lvl8pPr>
            <a:lvl9pPr indent="0" lvl="8" marL="0" algn="r">
              <a:spcBef>
                <a:spcPts val="0"/>
              </a:spcBef>
              <a:spcAft>
                <a:spcPts val="0"/>
              </a:spcAft>
              <a:buNone/>
              <a:defRPr sz="1400">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38"/>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 type="body"/>
          </p:nvPr>
        </p:nvSpPr>
        <p:spPr>
          <a:xfrm>
            <a:off x="1066800" y="1219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72" name="Google Shape;72;p38"/>
          <p:cNvSpPr txBox="1"/>
          <p:nvPr>
            <p:ph idx="2" type="body"/>
          </p:nvPr>
        </p:nvSpPr>
        <p:spPr>
          <a:xfrm>
            <a:off x="5029200" y="1219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73" name="Google Shape;73;p38"/>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8"/>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Merriweather"/>
                <a:ea typeface="Merriweather"/>
                <a:cs typeface="Merriweather"/>
                <a:sym typeface="Merriweather"/>
              </a:defRPr>
            </a:lvl1pPr>
            <a:lvl2pPr indent="0" lvl="1" marL="0" algn="r">
              <a:spcBef>
                <a:spcPts val="0"/>
              </a:spcBef>
              <a:spcAft>
                <a:spcPts val="0"/>
              </a:spcAft>
              <a:buNone/>
              <a:defRPr sz="1400">
                <a:solidFill>
                  <a:schemeClr val="dk1"/>
                </a:solidFill>
                <a:latin typeface="Merriweather"/>
                <a:ea typeface="Merriweather"/>
                <a:cs typeface="Merriweather"/>
                <a:sym typeface="Merriweather"/>
              </a:defRPr>
            </a:lvl2pPr>
            <a:lvl3pPr indent="0" lvl="2" marL="0" algn="r">
              <a:spcBef>
                <a:spcPts val="0"/>
              </a:spcBef>
              <a:spcAft>
                <a:spcPts val="0"/>
              </a:spcAft>
              <a:buNone/>
              <a:defRPr sz="1400">
                <a:solidFill>
                  <a:schemeClr val="dk1"/>
                </a:solidFill>
                <a:latin typeface="Merriweather"/>
                <a:ea typeface="Merriweather"/>
                <a:cs typeface="Merriweather"/>
                <a:sym typeface="Merriweather"/>
              </a:defRPr>
            </a:lvl3pPr>
            <a:lvl4pPr indent="0" lvl="3" marL="0" algn="r">
              <a:spcBef>
                <a:spcPts val="0"/>
              </a:spcBef>
              <a:spcAft>
                <a:spcPts val="0"/>
              </a:spcAft>
              <a:buNone/>
              <a:defRPr sz="1400">
                <a:solidFill>
                  <a:schemeClr val="dk1"/>
                </a:solidFill>
                <a:latin typeface="Merriweather"/>
                <a:ea typeface="Merriweather"/>
                <a:cs typeface="Merriweather"/>
                <a:sym typeface="Merriweather"/>
              </a:defRPr>
            </a:lvl4pPr>
            <a:lvl5pPr indent="0" lvl="4" marL="0" algn="r">
              <a:spcBef>
                <a:spcPts val="0"/>
              </a:spcBef>
              <a:spcAft>
                <a:spcPts val="0"/>
              </a:spcAft>
              <a:buNone/>
              <a:defRPr sz="1400">
                <a:solidFill>
                  <a:schemeClr val="dk1"/>
                </a:solidFill>
                <a:latin typeface="Merriweather"/>
                <a:ea typeface="Merriweather"/>
                <a:cs typeface="Merriweather"/>
                <a:sym typeface="Merriweather"/>
              </a:defRPr>
            </a:lvl5pPr>
            <a:lvl6pPr indent="0" lvl="5" marL="0" algn="r">
              <a:spcBef>
                <a:spcPts val="0"/>
              </a:spcBef>
              <a:spcAft>
                <a:spcPts val="0"/>
              </a:spcAft>
              <a:buNone/>
              <a:defRPr sz="1400">
                <a:solidFill>
                  <a:schemeClr val="dk1"/>
                </a:solidFill>
                <a:latin typeface="Merriweather"/>
                <a:ea typeface="Merriweather"/>
                <a:cs typeface="Merriweather"/>
                <a:sym typeface="Merriweather"/>
              </a:defRPr>
            </a:lvl6pPr>
            <a:lvl7pPr indent="0" lvl="6" marL="0" algn="r">
              <a:spcBef>
                <a:spcPts val="0"/>
              </a:spcBef>
              <a:spcAft>
                <a:spcPts val="0"/>
              </a:spcAft>
              <a:buNone/>
              <a:defRPr sz="1400">
                <a:solidFill>
                  <a:schemeClr val="dk1"/>
                </a:solidFill>
                <a:latin typeface="Merriweather"/>
                <a:ea typeface="Merriweather"/>
                <a:cs typeface="Merriweather"/>
                <a:sym typeface="Merriweather"/>
              </a:defRPr>
            </a:lvl7pPr>
            <a:lvl8pPr indent="0" lvl="7" marL="0" algn="r">
              <a:spcBef>
                <a:spcPts val="0"/>
              </a:spcBef>
              <a:spcAft>
                <a:spcPts val="0"/>
              </a:spcAft>
              <a:buNone/>
              <a:defRPr sz="1400">
                <a:solidFill>
                  <a:schemeClr val="dk1"/>
                </a:solidFill>
                <a:latin typeface="Merriweather"/>
                <a:ea typeface="Merriweather"/>
                <a:cs typeface="Merriweather"/>
                <a:sym typeface="Merriweather"/>
              </a:defRPr>
            </a:lvl8pPr>
            <a:lvl9pPr indent="0" lvl="8" marL="0" algn="r">
              <a:spcBef>
                <a:spcPts val="0"/>
              </a:spcBef>
              <a:spcAft>
                <a:spcPts val="0"/>
              </a:spcAft>
              <a:buNone/>
              <a:defRPr sz="1400">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3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79" name="Google Shape;79;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80" name="Google Shape;80;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81" name="Google Shape;81;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82" name="Google Shape;82;p39"/>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Merriweather"/>
                <a:ea typeface="Merriweather"/>
                <a:cs typeface="Merriweather"/>
                <a:sym typeface="Merriweather"/>
              </a:defRPr>
            </a:lvl1pPr>
            <a:lvl2pPr indent="0" lvl="1" marL="0" algn="r">
              <a:spcBef>
                <a:spcPts val="0"/>
              </a:spcBef>
              <a:spcAft>
                <a:spcPts val="0"/>
              </a:spcAft>
              <a:buNone/>
              <a:defRPr sz="1400">
                <a:solidFill>
                  <a:schemeClr val="dk1"/>
                </a:solidFill>
                <a:latin typeface="Merriweather"/>
                <a:ea typeface="Merriweather"/>
                <a:cs typeface="Merriweather"/>
                <a:sym typeface="Merriweather"/>
              </a:defRPr>
            </a:lvl2pPr>
            <a:lvl3pPr indent="0" lvl="2" marL="0" algn="r">
              <a:spcBef>
                <a:spcPts val="0"/>
              </a:spcBef>
              <a:spcAft>
                <a:spcPts val="0"/>
              </a:spcAft>
              <a:buNone/>
              <a:defRPr sz="1400">
                <a:solidFill>
                  <a:schemeClr val="dk1"/>
                </a:solidFill>
                <a:latin typeface="Merriweather"/>
                <a:ea typeface="Merriweather"/>
                <a:cs typeface="Merriweather"/>
                <a:sym typeface="Merriweather"/>
              </a:defRPr>
            </a:lvl3pPr>
            <a:lvl4pPr indent="0" lvl="3" marL="0" algn="r">
              <a:spcBef>
                <a:spcPts val="0"/>
              </a:spcBef>
              <a:spcAft>
                <a:spcPts val="0"/>
              </a:spcAft>
              <a:buNone/>
              <a:defRPr sz="1400">
                <a:solidFill>
                  <a:schemeClr val="dk1"/>
                </a:solidFill>
                <a:latin typeface="Merriweather"/>
                <a:ea typeface="Merriweather"/>
                <a:cs typeface="Merriweather"/>
                <a:sym typeface="Merriweather"/>
              </a:defRPr>
            </a:lvl4pPr>
            <a:lvl5pPr indent="0" lvl="4" marL="0" algn="r">
              <a:spcBef>
                <a:spcPts val="0"/>
              </a:spcBef>
              <a:spcAft>
                <a:spcPts val="0"/>
              </a:spcAft>
              <a:buNone/>
              <a:defRPr sz="1400">
                <a:solidFill>
                  <a:schemeClr val="dk1"/>
                </a:solidFill>
                <a:latin typeface="Merriweather"/>
                <a:ea typeface="Merriweather"/>
                <a:cs typeface="Merriweather"/>
                <a:sym typeface="Merriweather"/>
              </a:defRPr>
            </a:lvl5pPr>
            <a:lvl6pPr indent="0" lvl="5" marL="0" algn="r">
              <a:spcBef>
                <a:spcPts val="0"/>
              </a:spcBef>
              <a:spcAft>
                <a:spcPts val="0"/>
              </a:spcAft>
              <a:buNone/>
              <a:defRPr sz="1400">
                <a:solidFill>
                  <a:schemeClr val="dk1"/>
                </a:solidFill>
                <a:latin typeface="Merriweather"/>
                <a:ea typeface="Merriweather"/>
                <a:cs typeface="Merriweather"/>
                <a:sym typeface="Merriweather"/>
              </a:defRPr>
            </a:lvl6pPr>
            <a:lvl7pPr indent="0" lvl="6" marL="0" algn="r">
              <a:spcBef>
                <a:spcPts val="0"/>
              </a:spcBef>
              <a:spcAft>
                <a:spcPts val="0"/>
              </a:spcAft>
              <a:buNone/>
              <a:defRPr sz="1400">
                <a:solidFill>
                  <a:schemeClr val="dk1"/>
                </a:solidFill>
                <a:latin typeface="Merriweather"/>
                <a:ea typeface="Merriweather"/>
                <a:cs typeface="Merriweather"/>
                <a:sym typeface="Merriweather"/>
              </a:defRPr>
            </a:lvl7pPr>
            <a:lvl8pPr indent="0" lvl="7" marL="0" algn="r">
              <a:spcBef>
                <a:spcPts val="0"/>
              </a:spcBef>
              <a:spcAft>
                <a:spcPts val="0"/>
              </a:spcAft>
              <a:buNone/>
              <a:defRPr sz="1400">
                <a:solidFill>
                  <a:schemeClr val="dk1"/>
                </a:solidFill>
                <a:latin typeface="Merriweather"/>
                <a:ea typeface="Merriweather"/>
                <a:cs typeface="Merriweather"/>
                <a:sym typeface="Merriweather"/>
              </a:defRPr>
            </a:lvl8pPr>
            <a:lvl9pPr indent="0" lvl="8" marL="0" algn="r">
              <a:spcBef>
                <a:spcPts val="0"/>
              </a:spcBef>
              <a:spcAft>
                <a:spcPts val="0"/>
              </a:spcAft>
              <a:buNone/>
              <a:defRPr sz="1400">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40"/>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0"/>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1"/>
                </a:solidFill>
                <a:latin typeface="Merriweather"/>
                <a:ea typeface="Merriweather"/>
                <a:cs typeface="Merriweather"/>
                <a:sym typeface="Merriweather"/>
              </a:defRPr>
            </a:lvl1pPr>
            <a:lvl2pPr indent="0" lvl="1" marL="0" algn="r">
              <a:spcBef>
                <a:spcPts val="0"/>
              </a:spcBef>
              <a:spcAft>
                <a:spcPts val="0"/>
              </a:spcAft>
              <a:buNone/>
              <a:defRPr sz="1400">
                <a:solidFill>
                  <a:schemeClr val="dk1"/>
                </a:solidFill>
                <a:latin typeface="Merriweather"/>
                <a:ea typeface="Merriweather"/>
                <a:cs typeface="Merriweather"/>
                <a:sym typeface="Merriweather"/>
              </a:defRPr>
            </a:lvl2pPr>
            <a:lvl3pPr indent="0" lvl="2" marL="0" algn="r">
              <a:spcBef>
                <a:spcPts val="0"/>
              </a:spcBef>
              <a:spcAft>
                <a:spcPts val="0"/>
              </a:spcAft>
              <a:buNone/>
              <a:defRPr sz="1400">
                <a:solidFill>
                  <a:schemeClr val="dk1"/>
                </a:solidFill>
                <a:latin typeface="Merriweather"/>
                <a:ea typeface="Merriweather"/>
                <a:cs typeface="Merriweather"/>
                <a:sym typeface="Merriweather"/>
              </a:defRPr>
            </a:lvl3pPr>
            <a:lvl4pPr indent="0" lvl="3" marL="0" algn="r">
              <a:spcBef>
                <a:spcPts val="0"/>
              </a:spcBef>
              <a:spcAft>
                <a:spcPts val="0"/>
              </a:spcAft>
              <a:buNone/>
              <a:defRPr sz="1400">
                <a:solidFill>
                  <a:schemeClr val="dk1"/>
                </a:solidFill>
                <a:latin typeface="Merriweather"/>
                <a:ea typeface="Merriweather"/>
                <a:cs typeface="Merriweather"/>
                <a:sym typeface="Merriweather"/>
              </a:defRPr>
            </a:lvl4pPr>
            <a:lvl5pPr indent="0" lvl="4" marL="0" algn="r">
              <a:spcBef>
                <a:spcPts val="0"/>
              </a:spcBef>
              <a:spcAft>
                <a:spcPts val="0"/>
              </a:spcAft>
              <a:buNone/>
              <a:defRPr sz="1400">
                <a:solidFill>
                  <a:schemeClr val="dk1"/>
                </a:solidFill>
                <a:latin typeface="Merriweather"/>
                <a:ea typeface="Merriweather"/>
                <a:cs typeface="Merriweather"/>
                <a:sym typeface="Merriweather"/>
              </a:defRPr>
            </a:lvl5pPr>
            <a:lvl6pPr indent="0" lvl="5" marL="0" algn="r">
              <a:spcBef>
                <a:spcPts val="0"/>
              </a:spcBef>
              <a:spcAft>
                <a:spcPts val="0"/>
              </a:spcAft>
              <a:buNone/>
              <a:defRPr sz="1400">
                <a:solidFill>
                  <a:schemeClr val="dk1"/>
                </a:solidFill>
                <a:latin typeface="Merriweather"/>
                <a:ea typeface="Merriweather"/>
                <a:cs typeface="Merriweather"/>
                <a:sym typeface="Merriweather"/>
              </a:defRPr>
            </a:lvl6pPr>
            <a:lvl7pPr indent="0" lvl="6" marL="0" algn="r">
              <a:spcBef>
                <a:spcPts val="0"/>
              </a:spcBef>
              <a:spcAft>
                <a:spcPts val="0"/>
              </a:spcAft>
              <a:buNone/>
              <a:defRPr sz="1400">
                <a:solidFill>
                  <a:schemeClr val="dk1"/>
                </a:solidFill>
                <a:latin typeface="Merriweather"/>
                <a:ea typeface="Merriweather"/>
                <a:cs typeface="Merriweather"/>
                <a:sym typeface="Merriweather"/>
              </a:defRPr>
            </a:lvl7pPr>
            <a:lvl8pPr indent="0" lvl="7" marL="0" algn="r">
              <a:spcBef>
                <a:spcPts val="0"/>
              </a:spcBef>
              <a:spcAft>
                <a:spcPts val="0"/>
              </a:spcAft>
              <a:buNone/>
              <a:defRPr sz="1400">
                <a:solidFill>
                  <a:schemeClr val="dk1"/>
                </a:solidFill>
                <a:latin typeface="Merriweather"/>
                <a:ea typeface="Merriweather"/>
                <a:cs typeface="Merriweather"/>
                <a:sym typeface="Merriweather"/>
              </a:defRPr>
            </a:lvl8pPr>
            <a:lvl9pPr indent="0" lvl="8" marL="0" algn="r">
              <a:spcBef>
                <a:spcPts val="0"/>
              </a:spcBef>
              <a:spcAft>
                <a:spcPts val="0"/>
              </a:spcAft>
              <a:buNone/>
              <a:defRPr sz="1400">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p:nvPr/>
        </p:nvSpPr>
        <p:spPr>
          <a:xfrm>
            <a:off x="417513" y="4127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Merriweather"/>
              <a:ea typeface="Merriweather"/>
              <a:cs typeface="Merriweather"/>
              <a:sym typeface="Merriweather"/>
            </a:endParaRPr>
          </a:p>
        </p:txBody>
      </p:sp>
      <p:sp>
        <p:nvSpPr>
          <p:cNvPr id="11" name="Google Shape;11;p31"/>
          <p:cNvSpPr/>
          <p:nvPr/>
        </p:nvSpPr>
        <p:spPr>
          <a:xfrm>
            <a:off x="800100" y="4127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Merriweather"/>
              <a:ea typeface="Merriweather"/>
              <a:cs typeface="Merriweather"/>
              <a:sym typeface="Merriweather"/>
            </a:endParaRPr>
          </a:p>
        </p:txBody>
      </p:sp>
      <p:sp>
        <p:nvSpPr>
          <p:cNvPr id="12" name="Google Shape;12;p31"/>
          <p:cNvSpPr/>
          <p:nvPr/>
        </p:nvSpPr>
        <p:spPr>
          <a:xfrm>
            <a:off x="541338" y="8350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Merriweather"/>
              <a:ea typeface="Merriweather"/>
              <a:cs typeface="Merriweather"/>
              <a:sym typeface="Merriweather"/>
            </a:endParaRPr>
          </a:p>
        </p:txBody>
      </p:sp>
      <p:sp>
        <p:nvSpPr>
          <p:cNvPr id="13" name="Google Shape;13;p31"/>
          <p:cNvSpPr/>
          <p:nvPr/>
        </p:nvSpPr>
        <p:spPr>
          <a:xfrm>
            <a:off x="911225" y="8350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Merriweather"/>
              <a:ea typeface="Merriweather"/>
              <a:cs typeface="Merriweather"/>
              <a:sym typeface="Merriweather"/>
            </a:endParaRPr>
          </a:p>
        </p:txBody>
      </p:sp>
      <p:sp>
        <p:nvSpPr>
          <p:cNvPr id="14" name="Google Shape;14;p31"/>
          <p:cNvSpPr/>
          <p:nvPr/>
        </p:nvSpPr>
        <p:spPr>
          <a:xfrm>
            <a:off x="127000" y="7620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Merriweather"/>
              <a:ea typeface="Merriweather"/>
              <a:cs typeface="Merriweather"/>
              <a:sym typeface="Merriweather"/>
            </a:endParaRPr>
          </a:p>
        </p:txBody>
      </p:sp>
      <p:sp>
        <p:nvSpPr>
          <p:cNvPr id="15" name="Google Shape;15;p31"/>
          <p:cNvSpPr/>
          <p:nvPr/>
        </p:nvSpPr>
        <p:spPr>
          <a:xfrm>
            <a:off x="762000" y="30480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Merriweather"/>
              <a:ea typeface="Merriweather"/>
              <a:cs typeface="Merriweather"/>
              <a:sym typeface="Merriweather"/>
            </a:endParaRPr>
          </a:p>
        </p:txBody>
      </p:sp>
      <p:sp>
        <p:nvSpPr>
          <p:cNvPr id="16" name="Google Shape;16;p31"/>
          <p:cNvSpPr/>
          <p:nvPr/>
        </p:nvSpPr>
        <p:spPr>
          <a:xfrm>
            <a:off x="442913" y="10953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Merriweather"/>
              <a:ea typeface="Merriweather"/>
              <a:cs typeface="Merriweather"/>
              <a:sym typeface="Merriweather"/>
            </a:endParaRPr>
          </a:p>
        </p:txBody>
      </p:sp>
      <p:sp>
        <p:nvSpPr>
          <p:cNvPr id="17" name="Google Shape;17;p31"/>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Merriweather"/>
                <a:ea typeface="Merriweather"/>
                <a:cs typeface="Merriweather"/>
                <a:sym typeface="Merriweather"/>
              </a:defRPr>
            </a:lvl1pPr>
            <a:lvl2pPr lvl="1" marR="0" rtl="0" algn="l">
              <a:spcBef>
                <a:spcPts val="0"/>
              </a:spcBef>
              <a:spcAft>
                <a:spcPts val="0"/>
              </a:spcAft>
              <a:buSzPts val="1400"/>
              <a:buNone/>
              <a:defRPr b="0" i="0" sz="4400" u="none" cap="none" strike="noStrike">
                <a:solidFill>
                  <a:schemeClr val="dk2"/>
                </a:solidFill>
                <a:latin typeface="Merriweather"/>
                <a:ea typeface="Merriweather"/>
                <a:cs typeface="Merriweather"/>
                <a:sym typeface="Merriweather"/>
              </a:defRPr>
            </a:lvl2pPr>
            <a:lvl3pPr lvl="2" marR="0" rtl="0" algn="l">
              <a:spcBef>
                <a:spcPts val="0"/>
              </a:spcBef>
              <a:spcAft>
                <a:spcPts val="0"/>
              </a:spcAft>
              <a:buSzPts val="1400"/>
              <a:buNone/>
              <a:defRPr b="0" i="0" sz="4400" u="none" cap="none" strike="noStrike">
                <a:solidFill>
                  <a:schemeClr val="dk2"/>
                </a:solidFill>
                <a:latin typeface="Merriweather"/>
                <a:ea typeface="Merriweather"/>
                <a:cs typeface="Merriweather"/>
                <a:sym typeface="Merriweather"/>
              </a:defRPr>
            </a:lvl3pPr>
            <a:lvl4pPr lvl="3" marR="0" rtl="0" algn="l">
              <a:spcBef>
                <a:spcPts val="0"/>
              </a:spcBef>
              <a:spcAft>
                <a:spcPts val="0"/>
              </a:spcAft>
              <a:buSzPts val="1400"/>
              <a:buNone/>
              <a:defRPr b="0" i="0" sz="4400" u="none" cap="none" strike="noStrike">
                <a:solidFill>
                  <a:schemeClr val="dk2"/>
                </a:solidFill>
                <a:latin typeface="Merriweather"/>
                <a:ea typeface="Merriweather"/>
                <a:cs typeface="Merriweather"/>
                <a:sym typeface="Merriweather"/>
              </a:defRPr>
            </a:lvl4pPr>
            <a:lvl5pPr lvl="4" marR="0" rtl="0" algn="l">
              <a:spcBef>
                <a:spcPts val="0"/>
              </a:spcBef>
              <a:spcAft>
                <a:spcPts val="0"/>
              </a:spcAft>
              <a:buSzPts val="1400"/>
              <a:buNone/>
              <a:defRPr b="0" i="0" sz="4400" u="none" cap="none" strike="noStrike">
                <a:solidFill>
                  <a:schemeClr val="dk2"/>
                </a:solidFill>
                <a:latin typeface="Merriweather"/>
                <a:ea typeface="Merriweather"/>
                <a:cs typeface="Merriweather"/>
                <a:sym typeface="Merriweather"/>
              </a:defRPr>
            </a:lvl5pPr>
            <a:lvl6pPr lvl="5" marR="0" rtl="0" algn="l">
              <a:spcBef>
                <a:spcPts val="0"/>
              </a:spcBef>
              <a:spcAft>
                <a:spcPts val="0"/>
              </a:spcAft>
              <a:buSzPts val="1400"/>
              <a:buNone/>
              <a:defRPr b="0" i="0" sz="4400" u="none" cap="none" strike="noStrike">
                <a:solidFill>
                  <a:schemeClr val="dk2"/>
                </a:solidFill>
                <a:latin typeface="Merriweather"/>
                <a:ea typeface="Merriweather"/>
                <a:cs typeface="Merriweather"/>
                <a:sym typeface="Merriweather"/>
              </a:defRPr>
            </a:lvl6pPr>
            <a:lvl7pPr lvl="6" marR="0" rtl="0" algn="l">
              <a:spcBef>
                <a:spcPts val="0"/>
              </a:spcBef>
              <a:spcAft>
                <a:spcPts val="0"/>
              </a:spcAft>
              <a:buSzPts val="1400"/>
              <a:buNone/>
              <a:defRPr b="0" i="0" sz="4400" u="none" cap="none" strike="noStrike">
                <a:solidFill>
                  <a:schemeClr val="dk2"/>
                </a:solidFill>
                <a:latin typeface="Merriweather"/>
                <a:ea typeface="Merriweather"/>
                <a:cs typeface="Merriweather"/>
                <a:sym typeface="Merriweather"/>
              </a:defRPr>
            </a:lvl7pPr>
            <a:lvl8pPr lvl="7" marR="0" rtl="0" algn="l">
              <a:spcBef>
                <a:spcPts val="0"/>
              </a:spcBef>
              <a:spcAft>
                <a:spcPts val="0"/>
              </a:spcAft>
              <a:buSzPts val="1400"/>
              <a:buNone/>
              <a:defRPr b="0" i="0" sz="4400" u="none" cap="none" strike="noStrike">
                <a:solidFill>
                  <a:schemeClr val="dk2"/>
                </a:solidFill>
                <a:latin typeface="Merriweather"/>
                <a:ea typeface="Merriweather"/>
                <a:cs typeface="Merriweather"/>
                <a:sym typeface="Merriweather"/>
              </a:defRPr>
            </a:lvl8pPr>
            <a:lvl9pPr lvl="8" marR="0" rtl="0" algn="l">
              <a:spcBef>
                <a:spcPts val="0"/>
              </a:spcBef>
              <a:spcAft>
                <a:spcPts val="0"/>
              </a:spcAft>
              <a:buSzPts val="1400"/>
              <a:buNone/>
              <a:defRPr b="0" i="0" sz="4400" u="none" cap="none" strike="noStrike">
                <a:solidFill>
                  <a:schemeClr val="dk2"/>
                </a:solidFill>
                <a:latin typeface="Merriweather"/>
                <a:ea typeface="Merriweather"/>
                <a:cs typeface="Merriweather"/>
                <a:sym typeface="Merriweather"/>
              </a:defRPr>
            </a:lvl9pPr>
          </a:lstStyle>
          <a:p/>
        </p:txBody>
      </p:sp>
      <p:sp>
        <p:nvSpPr>
          <p:cNvPr id="18" name="Google Shape;18;p31"/>
          <p:cNvSpPr txBox="1"/>
          <p:nvPr>
            <p:ph idx="1" type="body"/>
          </p:nvPr>
        </p:nvSpPr>
        <p:spPr>
          <a:xfrm>
            <a:off x="1066800" y="1219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Merriweather"/>
                <a:ea typeface="Merriweather"/>
                <a:cs typeface="Merriweather"/>
                <a:sym typeface="Merriweather"/>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Merriweather"/>
                <a:ea typeface="Merriweather"/>
                <a:cs typeface="Merriweather"/>
                <a:sym typeface="Merriweather"/>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Merriweather"/>
                <a:ea typeface="Merriweather"/>
                <a:cs typeface="Merriweather"/>
                <a:sym typeface="Merriweather"/>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Merriweather"/>
                <a:ea typeface="Merriweather"/>
                <a:cs typeface="Merriweather"/>
                <a:sym typeface="Merriweather"/>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Merriweather"/>
                <a:ea typeface="Merriweather"/>
                <a:cs typeface="Merriweather"/>
                <a:sym typeface="Merriweather"/>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Merriweather"/>
                <a:ea typeface="Merriweather"/>
                <a:cs typeface="Merriweather"/>
                <a:sym typeface="Merriweather"/>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Merriweather"/>
                <a:ea typeface="Merriweather"/>
                <a:cs typeface="Merriweather"/>
                <a:sym typeface="Merriweather"/>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Merriweather"/>
                <a:ea typeface="Merriweather"/>
                <a:cs typeface="Merriweather"/>
                <a:sym typeface="Merriweather"/>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Merriweather"/>
                <a:ea typeface="Merriweather"/>
                <a:cs typeface="Merriweather"/>
                <a:sym typeface="Merriweather"/>
              </a:defRPr>
            </a:lvl9pPr>
          </a:lstStyle>
          <a:p/>
        </p:txBody>
      </p:sp>
      <p:sp>
        <p:nvSpPr>
          <p:cNvPr id="19" name="Google Shape;19;p31"/>
          <p:cNvSpPr txBox="1"/>
          <p:nvPr>
            <p:ph idx="10" type="dt"/>
          </p:nvPr>
        </p:nvSpPr>
        <p:spPr>
          <a:xfrm>
            <a:off x="1162050" y="6324600"/>
            <a:ext cx="19050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Merriweather"/>
                <a:ea typeface="Merriweather"/>
                <a:cs typeface="Merriweather"/>
                <a:sym typeface="Merriweather"/>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0" name="Google Shape;20;p31"/>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Merriweather"/>
                <a:ea typeface="Merriweather"/>
                <a:cs typeface="Merriweather"/>
                <a:sym typeface="Merriweather"/>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1" name="Google Shape;21;p31"/>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1pPr>
            <a:lvl2pPr indent="0" lvl="1" marL="0" marR="0" rt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2pPr>
            <a:lvl3pPr indent="0" lvl="2" marL="0" marR="0" rt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3pPr>
            <a:lvl4pPr indent="0" lvl="3" marL="0" marR="0" rt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4pPr>
            <a:lvl5pPr indent="0" lvl="4" marL="0" marR="0" rt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5pPr>
            <a:lvl6pPr indent="0" lvl="5" marL="0" marR="0" rt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6pPr>
            <a:lvl7pPr indent="0" lvl="6" marL="0" marR="0" rt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7pPr>
            <a:lvl8pPr indent="0" lvl="7" marL="0" marR="0" rt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8pPr>
            <a:lvl9pPr indent="0" lvl="8" marL="0" marR="0" rtl="0" algn="r">
              <a:spcBef>
                <a:spcPts val="0"/>
              </a:spcBef>
              <a:spcAft>
                <a:spcPts val="0"/>
              </a:spcAft>
              <a:buNone/>
              <a:defRPr b="0" i="0" sz="14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goog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 name="Google Shape;121;p1"/>
          <p:cNvSpPr txBox="1"/>
          <p:nvPr>
            <p:ph idx="4294967295" type="title"/>
          </p:nvPr>
        </p:nvSpPr>
        <p:spPr>
          <a:xfrm>
            <a:off x="281425" y="1676400"/>
            <a:ext cx="8557800" cy="3657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7800"/>
              <a:t>Lecture-1:</a:t>
            </a:r>
            <a:br>
              <a:rPr lang="en-US" sz="7800"/>
            </a:br>
            <a:r>
              <a:rPr lang="en-US" sz="7800">
                <a:solidFill>
                  <a:schemeClr val="accent1"/>
                </a:solidFill>
              </a:rPr>
              <a:t>LAN </a:t>
            </a:r>
            <a:r>
              <a:rPr lang="en-US" sz="7800"/>
              <a:t>Devices</a:t>
            </a:r>
            <a:endParaRPr sz="78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4" name="Google Shape;194;p10"/>
          <p:cNvPicPr preferRelativeResize="0"/>
          <p:nvPr/>
        </p:nvPicPr>
        <p:blipFill rotWithShape="1">
          <a:blip r:embed="rId3">
            <a:alphaModFix/>
          </a:blip>
          <a:srcRect b="0" l="0" r="0" t="0"/>
          <a:stretch/>
        </p:blipFill>
        <p:spPr>
          <a:xfrm>
            <a:off x="1219200" y="1285860"/>
            <a:ext cx="7239000" cy="5357850"/>
          </a:xfrm>
          <a:prstGeom prst="rect">
            <a:avLst/>
          </a:prstGeom>
          <a:noFill/>
          <a:ln>
            <a:noFill/>
          </a:ln>
        </p:spPr>
      </p:pic>
      <p:sp>
        <p:nvSpPr>
          <p:cNvPr id="195" name="Google Shape;195;p10"/>
          <p:cNvSpPr/>
          <p:nvPr/>
        </p:nvSpPr>
        <p:spPr>
          <a:xfrm>
            <a:off x="1214425" y="355500"/>
            <a:ext cx="4769700" cy="65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Tahoma"/>
                <a:ea typeface="Tahoma"/>
                <a:cs typeface="Tahoma"/>
                <a:sym typeface="Tahoma"/>
              </a:rPr>
              <a:t>Translational Bridges </a:t>
            </a:r>
            <a:endParaRPr sz="3200">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1"/>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How Bridges Work?</a:t>
            </a:r>
            <a:endParaRPr/>
          </a:p>
        </p:txBody>
      </p:sp>
      <p:sp>
        <p:nvSpPr>
          <p:cNvPr id="203" name="Google Shape;203;p11"/>
          <p:cNvSpPr txBox="1"/>
          <p:nvPr>
            <p:ph idx="1" type="body"/>
          </p:nvPr>
        </p:nvSpPr>
        <p:spPr>
          <a:xfrm>
            <a:off x="10634" y="1371600"/>
            <a:ext cx="9133366" cy="4911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sz="2400"/>
              <a:t>A bridge has a table used in filtering decisions.</a:t>
            </a:r>
            <a:endParaRPr/>
          </a:p>
          <a:p>
            <a:pPr indent="-342900" lvl="0" marL="342900" rtl="0" algn="l">
              <a:spcBef>
                <a:spcPts val="480"/>
              </a:spcBef>
              <a:spcAft>
                <a:spcPts val="0"/>
              </a:spcAft>
              <a:buSzPts val="1440"/>
              <a:buChar char="■"/>
            </a:pPr>
            <a:r>
              <a:rPr lang="en-US" sz="2400"/>
              <a:t>A bridge has a table that maps address to ports.</a:t>
            </a:r>
            <a:endParaRPr/>
          </a:p>
          <a:p>
            <a:pPr indent="-342900" lvl="0" marL="342900" rtl="0" algn="l">
              <a:spcBef>
                <a:spcPts val="480"/>
              </a:spcBef>
              <a:spcAft>
                <a:spcPts val="0"/>
              </a:spcAft>
              <a:buSzPts val="1440"/>
              <a:buChar char="■"/>
            </a:pPr>
            <a:r>
              <a:rPr lang="en-US" sz="2400"/>
              <a:t>It can check the destination address of a frame and decide if the frame should be forwarded or dropped.</a:t>
            </a:r>
            <a:endParaRPr/>
          </a:p>
          <a:p>
            <a:pPr indent="-342900" lvl="0" marL="342900" rtl="0" algn="l">
              <a:spcBef>
                <a:spcPts val="480"/>
              </a:spcBef>
              <a:spcAft>
                <a:spcPts val="0"/>
              </a:spcAft>
              <a:buSzPts val="1440"/>
              <a:buChar char="■"/>
            </a:pPr>
            <a:r>
              <a:rPr lang="en-US" sz="2400"/>
              <a:t>If the frame is to be forwarded, the decision must specify the port.</a:t>
            </a:r>
            <a:endParaRPr/>
          </a:p>
          <a:p>
            <a:pPr indent="-342900" lvl="0" marL="342900" rtl="0" algn="l">
              <a:spcBef>
                <a:spcPts val="480"/>
              </a:spcBef>
              <a:spcAft>
                <a:spcPts val="0"/>
              </a:spcAft>
              <a:buSzPts val="1440"/>
              <a:buChar char="■"/>
            </a:pPr>
            <a:r>
              <a:rPr lang="en-US" sz="2400"/>
              <a:t>Bridges have three basic functions: </a:t>
            </a:r>
            <a:endParaRPr/>
          </a:p>
          <a:p>
            <a:pPr indent="-285750" lvl="1" marL="742950" rtl="0" algn="l">
              <a:spcBef>
                <a:spcPts val="400"/>
              </a:spcBef>
              <a:spcAft>
                <a:spcPts val="0"/>
              </a:spcAft>
              <a:buSzPts val="1100"/>
              <a:buChar char="■"/>
            </a:pPr>
            <a:r>
              <a:rPr lang="en-US" sz="2000"/>
              <a:t>Forwarding a frame from one segment to another across the bridge. </a:t>
            </a:r>
            <a:endParaRPr/>
          </a:p>
          <a:p>
            <a:pPr indent="-285750" lvl="1" marL="742950" rtl="0" algn="l">
              <a:spcBef>
                <a:spcPts val="400"/>
              </a:spcBef>
              <a:spcAft>
                <a:spcPts val="0"/>
              </a:spcAft>
              <a:buSzPts val="1100"/>
              <a:buChar char="■"/>
            </a:pPr>
            <a:r>
              <a:rPr lang="en-US" sz="2000"/>
              <a:t>Filtering a frame that does not need to cross the bridge to reach its destination. </a:t>
            </a:r>
            <a:endParaRPr/>
          </a:p>
          <a:p>
            <a:pPr indent="-285750" lvl="1" marL="742950" rtl="0" algn="l">
              <a:spcBef>
                <a:spcPts val="400"/>
              </a:spcBef>
              <a:spcAft>
                <a:spcPts val="0"/>
              </a:spcAft>
              <a:buSzPts val="1100"/>
              <a:buChar char="■"/>
            </a:pPr>
            <a:r>
              <a:rPr lang="en-US" sz="2000"/>
              <a:t>Flooding a frame to all ports when the location of the destination address is unknown. </a:t>
            </a:r>
            <a:endParaRPr/>
          </a:p>
          <a:p>
            <a:pPr indent="-342900" lvl="0" marL="342900" rtl="0" algn="l">
              <a:spcBef>
                <a:spcPts val="440"/>
              </a:spcBef>
              <a:spcAft>
                <a:spcPts val="0"/>
              </a:spcAft>
              <a:buSzPts val="1320"/>
              <a:buChar char="■"/>
            </a:pPr>
            <a:r>
              <a:rPr lang="en-US" sz="2200"/>
              <a:t>Increases network performance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0" name="Google Shape;210;p12"/>
          <p:cNvPicPr preferRelativeResize="0"/>
          <p:nvPr/>
        </p:nvPicPr>
        <p:blipFill rotWithShape="1">
          <a:blip r:embed="rId3">
            <a:alphaModFix/>
          </a:blip>
          <a:srcRect b="0" l="0" r="0" t="0"/>
          <a:stretch/>
        </p:blipFill>
        <p:spPr>
          <a:xfrm>
            <a:off x="1000100" y="1457324"/>
            <a:ext cx="6643734" cy="4757757"/>
          </a:xfrm>
          <a:prstGeom prst="rect">
            <a:avLst/>
          </a:prstGeom>
          <a:noFill/>
          <a:ln>
            <a:noFill/>
          </a:ln>
        </p:spPr>
      </p:pic>
      <p:sp>
        <p:nvSpPr>
          <p:cNvPr id="211" name="Google Shape;211;p12"/>
          <p:cNvSpPr/>
          <p:nvPr/>
        </p:nvSpPr>
        <p:spPr>
          <a:xfrm>
            <a:off x="1184950" y="148100"/>
            <a:ext cx="7006200" cy="903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900">
                <a:solidFill>
                  <a:schemeClr val="dk2"/>
                </a:solidFill>
                <a:latin typeface="Merriweather"/>
                <a:ea typeface="Merriweather"/>
                <a:cs typeface="Merriweather"/>
                <a:sym typeface="Merriweather"/>
              </a:rPr>
              <a:t>Transparent Learning Bridges Build Forwarding Tables </a:t>
            </a:r>
            <a:endParaRPr sz="2900">
              <a:solidFill>
                <a:schemeClr val="dk2"/>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13"/>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900"/>
              <a:t>The Frame is Flooded Across the Network</a:t>
            </a:r>
            <a:endParaRPr sz="3300"/>
          </a:p>
        </p:txBody>
      </p:sp>
      <p:pic>
        <p:nvPicPr>
          <p:cNvPr id="219" name="Google Shape;219;p13"/>
          <p:cNvPicPr preferRelativeResize="0"/>
          <p:nvPr/>
        </p:nvPicPr>
        <p:blipFill rotWithShape="1">
          <a:blip r:embed="rId3">
            <a:alphaModFix/>
          </a:blip>
          <a:srcRect b="0" l="0" r="0" t="0"/>
          <a:stretch/>
        </p:blipFill>
        <p:spPr>
          <a:xfrm>
            <a:off x="642910" y="1385888"/>
            <a:ext cx="7572428" cy="49006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14"/>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Switches</a:t>
            </a:r>
            <a:endParaRPr/>
          </a:p>
        </p:txBody>
      </p:sp>
      <p:sp>
        <p:nvSpPr>
          <p:cNvPr id="226" name="Google Shape;226;p14"/>
          <p:cNvSpPr txBox="1"/>
          <p:nvPr>
            <p:ph idx="1" type="body"/>
          </p:nvPr>
        </p:nvSpPr>
        <p:spPr>
          <a:xfrm>
            <a:off x="714348" y="1162050"/>
            <a:ext cx="8429652" cy="1905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sz="2800"/>
              <a:t>Sometimes called multiport bridge</a:t>
            </a:r>
            <a:endParaRPr/>
          </a:p>
          <a:p>
            <a:pPr indent="-342900" lvl="0" marL="342900" rtl="0" algn="l">
              <a:spcBef>
                <a:spcPts val="560"/>
              </a:spcBef>
              <a:spcAft>
                <a:spcPts val="0"/>
              </a:spcAft>
              <a:buSzPts val="1680"/>
              <a:buChar char="■"/>
            </a:pPr>
            <a:r>
              <a:rPr lang="en-US" sz="2800"/>
              <a:t>A switch is essentially a fast bridge having additional sophistication that allows faster processing of frames.</a:t>
            </a:r>
            <a:endParaRPr/>
          </a:p>
          <a:p>
            <a:pPr indent="-342900" lvl="0" marL="342900" rtl="0" algn="l">
              <a:spcBef>
                <a:spcPts val="560"/>
              </a:spcBef>
              <a:spcAft>
                <a:spcPts val="0"/>
              </a:spcAft>
              <a:buSzPts val="1680"/>
              <a:buChar char="■"/>
            </a:pPr>
            <a:r>
              <a:rPr lang="en-US" sz="2800"/>
              <a:t> Improves congestion and reduce traffic </a:t>
            </a:r>
            <a:endParaRPr/>
          </a:p>
          <a:p>
            <a:pPr indent="-236220" lvl="0" marL="342900" rtl="0" algn="l">
              <a:spcBef>
                <a:spcPts val="560"/>
              </a:spcBef>
              <a:spcAft>
                <a:spcPts val="0"/>
              </a:spcAft>
              <a:buSzPts val="1680"/>
              <a:buNone/>
            </a:pPr>
            <a:r>
              <a:t/>
            </a:r>
            <a:endParaRPr sz="2800"/>
          </a:p>
        </p:txBody>
      </p:sp>
      <p:pic>
        <p:nvPicPr>
          <p:cNvPr descr="5_1_10" id="227" name="Google Shape;227;p14"/>
          <p:cNvPicPr preferRelativeResize="0"/>
          <p:nvPr>
            <p:ph idx="2" type="body"/>
          </p:nvPr>
        </p:nvPicPr>
        <p:blipFill rotWithShape="1">
          <a:blip r:embed="rId3">
            <a:alphaModFix/>
          </a:blip>
          <a:srcRect b="0" l="0" r="0" t="0"/>
          <a:stretch/>
        </p:blipFill>
        <p:spPr>
          <a:xfrm>
            <a:off x="1066800" y="3886200"/>
            <a:ext cx="2590800" cy="1730375"/>
          </a:xfrm>
          <a:prstGeom prst="rect">
            <a:avLst/>
          </a:prstGeom>
          <a:noFill/>
          <a:ln>
            <a:noFill/>
          </a:ln>
        </p:spPr>
      </p:pic>
      <p:pic>
        <p:nvPicPr>
          <p:cNvPr id="228" name="Google Shape;228;p14"/>
          <p:cNvPicPr preferRelativeResize="0"/>
          <p:nvPr/>
        </p:nvPicPr>
        <p:blipFill rotWithShape="1">
          <a:blip r:embed="rId4">
            <a:alphaModFix/>
          </a:blip>
          <a:srcRect b="0" l="0" r="0" t="0"/>
          <a:stretch/>
        </p:blipFill>
        <p:spPr>
          <a:xfrm>
            <a:off x="5105400" y="3429000"/>
            <a:ext cx="3124200" cy="281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p15"/>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Functions of Switch</a:t>
            </a:r>
            <a:endParaRPr/>
          </a:p>
        </p:txBody>
      </p:sp>
      <p:sp>
        <p:nvSpPr>
          <p:cNvPr id="235" name="Google Shape;235;p15"/>
          <p:cNvSpPr txBox="1"/>
          <p:nvPr>
            <p:ph idx="1" type="body"/>
          </p:nvPr>
        </p:nvSpPr>
        <p:spPr>
          <a:xfrm>
            <a:off x="457200" y="1295400"/>
            <a:ext cx="8229600" cy="48355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Some of important functionalities are: </a:t>
            </a:r>
            <a:endParaRPr/>
          </a:p>
          <a:p>
            <a:pPr indent="-285750" lvl="1" marL="742950" rtl="0" algn="l">
              <a:spcBef>
                <a:spcPts val="560"/>
              </a:spcBef>
              <a:spcAft>
                <a:spcPts val="0"/>
              </a:spcAft>
              <a:buSzPts val="1540"/>
              <a:buChar char="■"/>
            </a:pPr>
            <a:r>
              <a:rPr lang="en-US"/>
              <a:t>Ports are provided with buffer </a:t>
            </a:r>
            <a:endParaRPr/>
          </a:p>
          <a:p>
            <a:pPr indent="-285750" lvl="1" marL="742950" rtl="0" algn="l">
              <a:spcBef>
                <a:spcPts val="560"/>
              </a:spcBef>
              <a:spcAft>
                <a:spcPts val="0"/>
              </a:spcAft>
              <a:buSzPts val="1540"/>
              <a:buChar char="■"/>
            </a:pPr>
            <a:r>
              <a:rPr lang="en-US"/>
              <a:t>Switch maintains a directory: #address - port# </a:t>
            </a:r>
            <a:endParaRPr/>
          </a:p>
          <a:p>
            <a:pPr indent="-285750" lvl="1" marL="742950" rtl="0" algn="l">
              <a:spcBef>
                <a:spcPts val="560"/>
              </a:spcBef>
              <a:spcAft>
                <a:spcPts val="0"/>
              </a:spcAft>
              <a:buSzPts val="1540"/>
              <a:buChar char="■"/>
            </a:pPr>
            <a:r>
              <a:rPr lang="en-US"/>
              <a:t>Each frame is forwarded after examining the #address and forwarded to the proper port# </a:t>
            </a:r>
            <a:endParaRPr/>
          </a:p>
          <a:p>
            <a:pPr indent="-285750" lvl="1" marL="742950" rtl="0" algn="l">
              <a:spcBef>
                <a:spcPts val="560"/>
              </a:spcBef>
              <a:spcAft>
                <a:spcPts val="0"/>
              </a:spcAft>
              <a:buSzPts val="1540"/>
              <a:buChar char="■"/>
            </a:pPr>
            <a:r>
              <a:rPr lang="en-US"/>
              <a:t>Three possible forwarding approaches: Cut-through, Collision-free and Fully-buffered.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16"/>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Functions of Switch</a:t>
            </a:r>
            <a:endParaRPr/>
          </a:p>
        </p:txBody>
      </p:sp>
      <p:sp>
        <p:nvSpPr>
          <p:cNvPr id="242" name="Google Shape;242;p16"/>
          <p:cNvSpPr txBox="1"/>
          <p:nvPr>
            <p:ph idx="1" type="body"/>
          </p:nvPr>
        </p:nvSpPr>
        <p:spPr>
          <a:xfrm>
            <a:off x="457200" y="1295400"/>
            <a:ext cx="8229600" cy="4835525"/>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SzPts val="1140"/>
              <a:buChar char="■"/>
            </a:pPr>
            <a:r>
              <a:rPr b="1" lang="en-US" sz="2100"/>
              <a:t>Cut-through: </a:t>
            </a:r>
            <a:r>
              <a:rPr lang="en-US" sz="2100"/>
              <a:t>A switch forwards a frame immediately after receiving the destination address. As a consequence, the switch forwards the frame without collision and error detection. </a:t>
            </a:r>
            <a:endParaRPr sz="2900"/>
          </a:p>
          <a:p>
            <a:pPr indent="-251459" lvl="0" marL="342900" rtl="0" algn="l">
              <a:spcBef>
                <a:spcPts val="480"/>
              </a:spcBef>
              <a:spcAft>
                <a:spcPts val="0"/>
              </a:spcAft>
              <a:buSzPts val="1440"/>
              <a:buNone/>
            </a:pPr>
            <a:r>
              <a:t/>
            </a:r>
            <a:endParaRPr sz="2100"/>
          </a:p>
          <a:p>
            <a:pPr indent="-323850" lvl="0" marL="342900" rtl="0" algn="l">
              <a:spcBef>
                <a:spcPts val="480"/>
              </a:spcBef>
              <a:spcAft>
                <a:spcPts val="0"/>
              </a:spcAft>
              <a:buSzPts val="1140"/>
              <a:buChar char="■"/>
            </a:pPr>
            <a:r>
              <a:rPr b="1" lang="en-US" sz="2100"/>
              <a:t>Collision-free:</a:t>
            </a:r>
            <a:r>
              <a:rPr lang="en-US" sz="2100"/>
              <a:t> In this case, the switch forwards the frame after receiving 64 bytes, which allows detection of collision. However, error detection is not possible because switch is yet to receive the entire frame. </a:t>
            </a:r>
            <a:endParaRPr sz="2900"/>
          </a:p>
          <a:p>
            <a:pPr indent="-251459" lvl="0" marL="342900" rtl="0" algn="l">
              <a:spcBef>
                <a:spcPts val="480"/>
              </a:spcBef>
              <a:spcAft>
                <a:spcPts val="0"/>
              </a:spcAft>
              <a:buSzPts val="1440"/>
              <a:buNone/>
            </a:pPr>
            <a:r>
              <a:t/>
            </a:r>
            <a:endParaRPr sz="2100"/>
          </a:p>
          <a:p>
            <a:pPr indent="-323850" lvl="0" marL="342900" rtl="0" algn="l">
              <a:spcBef>
                <a:spcPts val="480"/>
              </a:spcBef>
              <a:spcAft>
                <a:spcPts val="0"/>
              </a:spcAft>
              <a:buSzPts val="1140"/>
              <a:buChar char="■"/>
            </a:pPr>
            <a:r>
              <a:rPr b="1" lang="en-US" sz="2100"/>
              <a:t>Fully buffered:</a:t>
            </a:r>
            <a:r>
              <a:rPr lang="en-US" sz="2100"/>
              <a:t> In this case, the switch forwards the frame only after receiving the entire frame. So, the switch can detect both collision and error free frames are forwarded.</a:t>
            </a:r>
            <a:endParaRPr sz="2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17"/>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Switching Table</a:t>
            </a:r>
            <a:endParaRPr/>
          </a:p>
        </p:txBody>
      </p:sp>
      <p:pic>
        <p:nvPicPr>
          <p:cNvPr id="249" name="Google Shape;249;p17"/>
          <p:cNvPicPr preferRelativeResize="0"/>
          <p:nvPr>
            <p:ph idx="1" type="body"/>
          </p:nvPr>
        </p:nvPicPr>
        <p:blipFill rotWithShape="1">
          <a:blip r:embed="rId3">
            <a:alphaModFix/>
          </a:blip>
          <a:srcRect b="0" l="0" r="0" t="0"/>
          <a:stretch/>
        </p:blipFill>
        <p:spPr>
          <a:xfrm>
            <a:off x="975800" y="1411750"/>
            <a:ext cx="7543800" cy="480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18"/>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Advantages of Switch</a:t>
            </a:r>
            <a:endParaRPr/>
          </a:p>
        </p:txBody>
      </p:sp>
      <p:sp>
        <p:nvSpPr>
          <p:cNvPr id="256" name="Google Shape;256;p18"/>
          <p:cNvSpPr txBox="1"/>
          <p:nvPr>
            <p:ph idx="1" type="body"/>
          </p:nvPr>
        </p:nvSpPr>
        <p:spPr>
          <a:xfrm>
            <a:off x="457200" y="1295400"/>
            <a:ext cx="8229600" cy="4835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sz="2800"/>
              <a:t>Switches operate at much higher speeds than bridges </a:t>
            </a:r>
            <a:endParaRPr/>
          </a:p>
          <a:p>
            <a:pPr indent="-342900" lvl="0" marL="342900" rtl="0" algn="l">
              <a:lnSpc>
                <a:spcPct val="90000"/>
              </a:lnSpc>
              <a:spcBef>
                <a:spcPts val="560"/>
              </a:spcBef>
              <a:spcAft>
                <a:spcPts val="0"/>
              </a:spcAft>
              <a:buSzPts val="1680"/>
              <a:buChar char="■"/>
            </a:pPr>
            <a:r>
              <a:rPr lang="en-US" sz="2800"/>
              <a:t>Can support new functionality, such as </a:t>
            </a:r>
            <a:r>
              <a:rPr lang="en-US" sz="2800">
                <a:solidFill>
                  <a:srgbClr val="000099"/>
                </a:solidFill>
              </a:rPr>
              <a:t>Virtual LANs</a:t>
            </a:r>
            <a:r>
              <a:rPr lang="en-US" sz="2800"/>
              <a:t>. </a:t>
            </a:r>
            <a:endParaRPr/>
          </a:p>
          <a:p>
            <a:pPr indent="-342900" lvl="0" marL="342900" rtl="0" algn="l">
              <a:lnSpc>
                <a:spcPct val="90000"/>
              </a:lnSpc>
              <a:spcBef>
                <a:spcPts val="560"/>
              </a:spcBef>
              <a:spcAft>
                <a:spcPts val="0"/>
              </a:spcAft>
              <a:buSzPts val="1680"/>
              <a:buChar char="■"/>
            </a:pPr>
            <a:r>
              <a:rPr lang="en-US" sz="2800"/>
              <a:t>Allows multiple users to communicate at the same time through Virtual circuits  and dedicated network segments</a:t>
            </a:r>
            <a:endParaRPr/>
          </a:p>
          <a:p>
            <a:pPr indent="-342900" lvl="0" marL="342900" rtl="0" algn="l">
              <a:lnSpc>
                <a:spcPct val="90000"/>
              </a:lnSpc>
              <a:spcBef>
                <a:spcPts val="560"/>
              </a:spcBef>
              <a:spcAft>
                <a:spcPts val="0"/>
              </a:spcAft>
              <a:buSzPts val="1680"/>
              <a:buChar char="■"/>
            </a:pPr>
            <a:r>
              <a:rPr lang="en-US" sz="2800"/>
              <a:t>Creates Virtually </a:t>
            </a:r>
            <a:r>
              <a:rPr lang="en-US" sz="2800">
                <a:solidFill>
                  <a:srgbClr val="000099"/>
                </a:solidFill>
              </a:rPr>
              <a:t>Collision free environment</a:t>
            </a:r>
            <a:endParaRPr/>
          </a:p>
          <a:p>
            <a:pPr indent="-342900" lvl="0" marL="342900" rtl="0" algn="l">
              <a:lnSpc>
                <a:spcPct val="90000"/>
              </a:lnSpc>
              <a:spcBef>
                <a:spcPts val="560"/>
              </a:spcBef>
              <a:spcAft>
                <a:spcPts val="0"/>
              </a:spcAft>
              <a:buSzPts val="1680"/>
              <a:buChar char="■"/>
            </a:pPr>
            <a:r>
              <a:rPr lang="en-US" sz="2800"/>
              <a:t>Improves network speed, bandwidth and performance</a:t>
            </a:r>
            <a:endParaRPr/>
          </a:p>
          <a:p>
            <a:pPr indent="-342900" lvl="0" marL="342900" rtl="0" algn="l">
              <a:lnSpc>
                <a:spcPct val="90000"/>
              </a:lnSpc>
              <a:spcBef>
                <a:spcPts val="560"/>
              </a:spcBef>
              <a:spcAft>
                <a:spcPts val="0"/>
              </a:spcAft>
              <a:buSzPts val="1680"/>
              <a:buChar char="■"/>
            </a:pPr>
            <a:r>
              <a:rPr lang="en-US" sz="2800"/>
              <a:t>Very cost effective since the hardware and cables in place can be reused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19"/>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Router</a:t>
            </a:r>
            <a:endParaRPr/>
          </a:p>
        </p:txBody>
      </p:sp>
      <p:sp>
        <p:nvSpPr>
          <p:cNvPr id="263" name="Google Shape;263;p19"/>
          <p:cNvSpPr txBox="1"/>
          <p:nvPr>
            <p:ph idx="1" type="body"/>
          </p:nvPr>
        </p:nvSpPr>
        <p:spPr>
          <a:xfrm>
            <a:off x="457200" y="1295401"/>
            <a:ext cx="8229600" cy="363379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sz="2800"/>
              <a:t>Also called 3-layer switches</a:t>
            </a:r>
            <a:endParaRPr/>
          </a:p>
          <a:p>
            <a:pPr indent="-342900" lvl="0" marL="342900" rtl="0" algn="l">
              <a:lnSpc>
                <a:spcPct val="90000"/>
              </a:lnSpc>
              <a:spcBef>
                <a:spcPts val="560"/>
              </a:spcBef>
              <a:spcAft>
                <a:spcPts val="0"/>
              </a:spcAft>
              <a:buSzPts val="1680"/>
              <a:buChar char="■"/>
            </a:pPr>
            <a:r>
              <a:rPr lang="en-US" sz="2800"/>
              <a:t>Routes packets based on their logical addresses (host-to-host addressing) .</a:t>
            </a:r>
            <a:endParaRPr/>
          </a:p>
          <a:p>
            <a:pPr indent="-342900" lvl="0" marL="342900" rtl="0" algn="l">
              <a:lnSpc>
                <a:spcPct val="90000"/>
              </a:lnSpc>
              <a:spcBef>
                <a:spcPts val="560"/>
              </a:spcBef>
              <a:spcAft>
                <a:spcPts val="0"/>
              </a:spcAft>
              <a:buSzPts val="1680"/>
              <a:buChar char="■"/>
            </a:pPr>
            <a:r>
              <a:rPr lang="en-US" sz="2800"/>
              <a:t>A router normally connects LANs and WANs in the Internet and has a routing table that is used for making decision about the route. </a:t>
            </a:r>
            <a:endParaRPr/>
          </a:p>
          <a:p>
            <a:pPr indent="-342900" lvl="0" marL="342900" rtl="0" algn="l">
              <a:lnSpc>
                <a:spcPct val="90000"/>
              </a:lnSpc>
              <a:spcBef>
                <a:spcPts val="560"/>
              </a:spcBef>
              <a:spcAft>
                <a:spcPts val="0"/>
              </a:spcAft>
              <a:buSzPts val="1680"/>
              <a:buChar char="■"/>
            </a:pPr>
            <a:r>
              <a:rPr lang="en-US" sz="2800"/>
              <a:t>The routing tables are normally dynamic and are updated using routing protocols.</a:t>
            </a:r>
            <a:endParaRPr/>
          </a:p>
        </p:txBody>
      </p:sp>
      <p:pic>
        <p:nvPicPr>
          <p:cNvPr id="264" name="Google Shape;264;p19"/>
          <p:cNvPicPr preferRelativeResize="0"/>
          <p:nvPr/>
        </p:nvPicPr>
        <p:blipFill rotWithShape="1">
          <a:blip r:embed="rId3">
            <a:alphaModFix/>
          </a:blip>
          <a:srcRect b="0" l="0" r="0" t="0"/>
          <a:stretch/>
        </p:blipFill>
        <p:spPr>
          <a:xfrm>
            <a:off x="1343004" y="4791096"/>
            <a:ext cx="7143799" cy="19716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2"/>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Network Interface Card</a:t>
            </a:r>
            <a:endParaRPr/>
          </a:p>
        </p:txBody>
      </p:sp>
      <p:sp>
        <p:nvSpPr>
          <p:cNvPr id="129" name="Google Shape;129;p2"/>
          <p:cNvSpPr txBox="1"/>
          <p:nvPr>
            <p:ph idx="1" type="body"/>
          </p:nvPr>
        </p:nvSpPr>
        <p:spPr>
          <a:xfrm>
            <a:off x="457200" y="1371600"/>
            <a:ext cx="49530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en-US" sz="2000"/>
              <a:t>Also called Network Adapter</a:t>
            </a:r>
            <a:endParaRPr/>
          </a:p>
          <a:p>
            <a:pPr indent="-342900" lvl="0" marL="342900" rtl="0" algn="l">
              <a:spcBef>
                <a:spcPts val="400"/>
              </a:spcBef>
              <a:spcAft>
                <a:spcPts val="0"/>
              </a:spcAft>
              <a:buSzPts val="1200"/>
              <a:buChar char="■"/>
            </a:pPr>
            <a:r>
              <a:rPr lang="en-US" sz="2000"/>
              <a:t>Connects a host to a network medium </a:t>
            </a:r>
            <a:endParaRPr/>
          </a:p>
          <a:p>
            <a:pPr indent="-342900" lvl="0" marL="342900" rtl="0" algn="l">
              <a:spcBef>
                <a:spcPts val="400"/>
              </a:spcBef>
              <a:spcAft>
                <a:spcPts val="0"/>
              </a:spcAft>
              <a:buSzPts val="1200"/>
              <a:buChar char="■"/>
            </a:pPr>
            <a:r>
              <a:rPr lang="en-US" sz="2000"/>
              <a:t>Provides the physical interface between computer and cabling.</a:t>
            </a:r>
            <a:endParaRPr/>
          </a:p>
          <a:p>
            <a:pPr indent="-342900" lvl="0" marL="342900" rtl="0" algn="l">
              <a:spcBef>
                <a:spcPts val="400"/>
              </a:spcBef>
              <a:spcAft>
                <a:spcPts val="0"/>
              </a:spcAft>
              <a:buSzPts val="1200"/>
              <a:buChar char="■"/>
            </a:pPr>
            <a:r>
              <a:rPr lang="en-US" sz="2000"/>
              <a:t>It prepares data, sends data, and controls the flow of data. It can also receive and translate data into bytes for the CPU to understand.</a:t>
            </a:r>
            <a:endParaRPr/>
          </a:p>
          <a:p>
            <a:pPr indent="-342900" lvl="0" marL="342900" rtl="0" algn="l">
              <a:spcBef>
                <a:spcPts val="400"/>
              </a:spcBef>
              <a:spcAft>
                <a:spcPts val="0"/>
              </a:spcAft>
              <a:buSzPts val="1200"/>
              <a:buChar char="■"/>
            </a:pPr>
            <a:r>
              <a:rPr lang="en-US" sz="2000"/>
              <a:t>Contain unique </a:t>
            </a:r>
            <a:r>
              <a:rPr lang="en-US" sz="2000">
                <a:solidFill>
                  <a:srgbClr val="000099"/>
                </a:solidFill>
              </a:rPr>
              <a:t>MAC Address </a:t>
            </a:r>
            <a:r>
              <a:rPr lang="en-US" sz="2000"/>
              <a:t>to control data communication</a:t>
            </a:r>
            <a:endParaRPr/>
          </a:p>
          <a:p>
            <a:pPr indent="-342900" lvl="0" marL="342900" rtl="0" algn="l">
              <a:spcBef>
                <a:spcPts val="400"/>
              </a:spcBef>
              <a:spcAft>
                <a:spcPts val="0"/>
              </a:spcAft>
              <a:buSzPts val="1200"/>
              <a:buChar char="■"/>
            </a:pPr>
            <a:r>
              <a:rPr lang="en-US" sz="2000"/>
              <a:t>Transceiver may be used to connect to mismatched media type</a:t>
            </a:r>
            <a:endParaRPr/>
          </a:p>
          <a:p>
            <a:pPr indent="-236220" lvl="0" marL="342900" rtl="0" algn="l">
              <a:spcBef>
                <a:spcPts val="560"/>
              </a:spcBef>
              <a:spcAft>
                <a:spcPts val="0"/>
              </a:spcAft>
              <a:buSzPts val="1680"/>
              <a:buNone/>
            </a:pPr>
            <a:r>
              <a:t/>
            </a:r>
            <a:endParaRPr sz="2800"/>
          </a:p>
        </p:txBody>
      </p:sp>
      <p:pic>
        <p:nvPicPr>
          <p:cNvPr id="130" name="Google Shape;130;p2"/>
          <p:cNvPicPr preferRelativeResize="0"/>
          <p:nvPr>
            <p:ph idx="2" type="body"/>
          </p:nvPr>
        </p:nvPicPr>
        <p:blipFill rotWithShape="1">
          <a:blip r:embed="rId3">
            <a:alphaModFix/>
          </a:blip>
          <a:srcRect b="0" l="0" r="0" t="0"/>
          <a:stretch/>
        </p:blipFill>
        <p:spPr>
          <a:xfrm>
            <a:off x="5751513" y="2630488"/>
            <a:ext cx="3048000" cy="2057400"/>
          </a:xfrm>
          <a:prstGeom prst="rect">
            <a:avLst/>
          </a:prstGeom>
          <a:noFill/>
          <a:ln>
            <a:noFill/>
          </a:ln>
        </p:spPr>
      </p:pic>
      <p:pic>
        <p:nvPicPr>
          <p:cNvPr id="131" name="Google Shape;131;p2"/>
          <p:cNvPicPr preferRelativeResize="0"/>
          <p:nvPr/>
        </p:nvPicPr>
        <p:blipFill rotWithShape="1">
          <a:blip r:embed="rId4">
            <a:alphaModFix/>
          </a:blip>
          <a:srcRect b="0" l="0" r="0" t="0"/>
          <a:stretch/>
        </p:blipFill>
        <p:spPr>
          <a:xfrm>
            <a:off x="5791200" y="1295400"/>
            <a:ext cx="3124200" cy="205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20"/>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Components of Router</a:t>
            </a:r>
            <a:endParaRPr/>
          </a:p>
        </p:txBody>
      </p:sp>
      <p:sp>
        <p:nvSpPr>
          <p:cNvPr id="271" name="Google Shape;271;p20"/>
          <p:cNvSpPr txBox="1"/>
          <p:nvPr>
            <p:ph idx="1" type="body"/>
          </p:nvPr>
        </p:nvSpPr>
        <p:spPr>
          <a:xfrm>
            <a:off x="457200" y="1295401"/>
            <a:ext cx="8686800" cy="363379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sz="2800"/>
              <a:t>A router has four basic components: </a:t>
            </a:r>
            <a:endParaRPr/>
          </a:p>
          <a:p>
            <a:pPr indent="-285750" lvl="1" marL="742950" rtl="0" algn="l">
              <a:lnSpc>
                <a:spcPct val="90000"/>
              </a:lnSpc>
              <a:spcBef>
                <a:spcPts val="480"/>
              </a:spcBef>
              <a:spcAft>
                <a:spcPts val="0"/>
              </a:spcAft>
              <a:buSzPts val="1320"/>
              <a:buChar char="■"/>
            </a:pPr>
            <a:r>
              <a:rPr b="1" lang="en-US" sz="2400"/>
              <a:t>Input port </a:t>
            </a:r>
            <a:r>
              <a:rPr lang="en-US" sz="2400"/>
              <a:t>performs physical and data-link layer functions of the router. Ports are also provided with buffer to hold the packet before forwarding to the switching fabric.</a:t>
            </a:r>
            <a:endParaRPr/>
          </a:p>
          <a:p>
            <a:pPr indent="-285750" lvl="1" marL="742950" rtl="0" algn="l">
              <a:lnSpc>
                <a:spcPct val="90000"/>
              </a:lnSpc>
              <a:spcBef>
                <a:spcPts val="480"/>
              </a:spcBef>
              <a:spcAft>
                <a:spcPts val="0"/>
              </a:spcAft>
              <a:buSzPts val="1320"/>
              <a:buChar char="■"/>
            </a:pPr>
            <a:r>
              <a:rPr b="1" lang="en-US" sz="2400"/>
              <a:t>Output ports</a:t>
            </a:r>
            <a:r>
              <a:rPr lang="en-US" sz="2400"/>
              <a:t> perform the same functions as the input ports, but in the reverse order. </a:t>
            </a:r>
            <a:endParaRPr/>
          </a:p>
          <a:p>
            <a:pPr indent="-285750" lvl="1" marL="742950" rtl="0" algn="l">
              <a:lnSpc>
                <a:spcPct val="90000"/>
              </a:lnSpc>
              <a:spcBef>
                <a:spcPts val="480"/>
              </a:spcBef>
              <a:spcAft>
                <a:spcPts val="0"/>
              </a:spcAft>
              <a:buSzPts val="1320"/>
              <a:buChar char="■"/>
            </a:pPr>
            <a:r>
              <a:rPr b="1" lang="en-US" sz="2400"/>
              <a:t>The routing processor</a:t>
            </a:r>
            <a:r>
              <a:rPr lang="en-US" sz="2400"/>
              <a:t> performs the function of the network layer. The process involves table lookup. </a:t>
            </a:r>
            <a:endParaRPr/>
          </a:p>
          <a:p>
            <a:pPr indent="-285750" lvl="1" marL="742950" rtl="0" algn="l">
              <a:lnSpc>
                <a:spcPct val="90000"/>
              </a:lnSpc>
              <a:spcBef>
                <a:spcPts val="480"/>
              </a:spcBef>
              <a:spcAft>
                <a:spcPts val="0"/>
              </a:spcAft>
              <a:buSzPts val="1320"/>
              <a:buChar char="■"/>
            </a:pPr>
            <a:r>
              <a:rPr b="1" lang="en-US" sz="2400"/>
              <a:t>The switching fabric</a:t>
            </a:r>
            <a:r>
              <a:rPr lang="en-US" sz="2400"/>
              <a:t> moves the packet from the input queue to the output queue by using specialized mechanisms. The switching fabric is realized with the help of multistage interconnection networks.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21"/>
          <p:cNvPicPr preferRelativeResize="0"/>
          <p:nvPr/>
        </p:nvPicPr>
        <p:blipFill rotWithShape="1">
          <a:blip r:embed="rId3">
            <a:alphaModFix/>
          </a:blip>
          <a:srcRect b="0" l="0" r="0" t="0"/>
          <a:stretch/>
        </p:blipFill>
        <p:spPr>
          <a:xfrm>
            <a:off x="1571604" y="714356"/>
            <a:ext cx="6072230" cy="3071834"/>
          </a:xfrm>
          <a:prstGeom prst="rect">
            <a:avLst/>
          </a:prstGeom>
          <a:noFill/>
          <a:ln>
            <a:noFill/>
          </a:ln>
        </p:spPr>
      </p:pic>
      <p:pic>
        <p:nvPicPr>
          <p:cNvPr id="277" name="Google Shape;277;p21"/>
          <p:cNvPicPr preferRelativeResize="0"/>
          <p:nvPr/>
        </p:nvPicPr>
        <p:blipFill rotWithShape="1">
          <a:blip r:embed="rId4">
            <a:alphaModFix/>
          </a:blip>
          <a:srcRect b="0" l="0" r="0" t="0"/>
          <a:stretch/>
        </p:blipFill>
        <p:spPr>
          <a:xfrm>
            <a:off x="1643042" y="3876678"/>
            <a:ext cx="6000792" cy="2705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22"/>
          <p:cNvPicPr preferRelativeResize="0"/>
          <p:nvPr/>
        </p:nvPicPr>
        <p:blipFill rotWithShape="1">
          <a:blip r:embed="rId3">
            <a:alphaModFix/>
          </a:blip>
          <a:srcRect b="0" l="0" r="0" t="0"/>
          <a:stretch/>
        </p:blipFill>
        <p:spPr>
          <a:xfrm>
            <a:off x="1428728" y="1914524"/>
            <a:ext cx="6072230" cy="40148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3"/>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8" name="Google Shape;288;p23"/>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Gateway</a:t>
            </a:r>
            <a:endParaRPr/>
          </a:p>
        </p:txBody>
      </p:sp>
      <p:sp>
        <p:nvSpPr>
          <p:cNvPr id="289" name="Google Shape;289;p23"/>
          <p:cNvSpPr txBox="1"/>
          <p:nvPr>
            <p:ph idx="1" type="body"/>
          </p:nvPr>
        </p:nvSpPr>
        <p:spPr>
          <a:xfrm>
            <a:off x="114300" y="1181100"/>
            <a:ext cx="91440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sz="2400"/>
              <a:t>A gateway is a hardware device that acts as a "gate" between two networks. </a:t>
            </a:r>
            <a:endParaRPr/>
          </a:p>
          <a:p>
            <a:pPr indent="-342900" lvl="0" marL="342900" rtl="0" algn="l">
              <a:lnSpc>
                <a:spcPct val="90000"/>
              </a:lnSpc>
              <a:spcBef>
                <a:spcPts val="480"/>
              </a:spcBef>
              <a:spcAft>
                <a:spcPts val="0"/>
              </a:spcAft>
              <a:buSzPts val="1440"/>
              <a:buChar char="■"/>
            </a:pPr>
            <a:r>
              <a:rPr lang="en-US" sz="2400"/>
              <a:t>It may be a router, firewall, server, or other device that enables traffic to flow in and out of the network.</a:t>
            </a:r>
            <a:endParaRPr/>
          </a:p>
          <a:p>
            <a:pPr indent="-342900" lvl="0" marL="342900" rtl="0" algn="l">
              <a:lnSpc>
                <a:spcPct val="90000"/>
              </a:lnSpc>
              <a:spcBef>
                <a:spcPts val="480"/>
              </a:spcBef>
              <a:spcAft>
                <a:spcPts val="0"/>
              </a:spcAft>
              <a:buSzPts val="1440"/>
              <a:buChar char="■"/>
            </a:pPr>
            <a:r>
              <a:rPr lang="en-US" sz="2400"/>
              <a:t>A router is a common type of gateway used in home networks. It allows computers within the local network to send and receive data over the Internet. </a:t>
            </a:r>
            <a:endParaRPr/>
          </a:p>
          <a:p>
            <a:pPr indent="-342900" lvl="0" marL="342900" rtl="0" algn="l">
              <a:lnSpc>
                <a:spcPct val="90000"/>
              </a:lnSpc>
              <a:spcBef>
                <a:spcPts val="480"/>
              </a:spcBef>
              <a:spcAft>
                <a:spcPts val="0"/>
              </a:spcAft>
              <a:buSzPts val="1440"/>
              <a:buChar char="■"/>
            </a:pPr>
            <a:r>
              <a:rPr lang="en-US" sz="2400"/>
              <a:t>A firewall is a more advanced type of gateway, which filters inbound and outbound traffic, disallowing incoming data from suspicious or unauthorized sources.</a:t>
            </a:r>
            <a:endParaRPr/>
          </a:p>
          <a:p>
            <a:pPr indent="-342900" lvl="0" marL="342900" rtl="0" algn="l">
              <a:lnSpc>
                <a:spcPct val="90000"/>
              </a:lnSpc>
              <a:spcBef>
                <a:spcPts val="480"/>
              </a:spcBef>
              <a:spcAft>
                <a:spcPts val="0"/>
              </a:spcAft>
              <a:buSzPts val="1440"/>
              <a:buChar char="■"/>
            </a:pPr>
            <a:r>
              <a:rPr lang="en-US" sz="2400"/>
              <a:t>A proxy server is another type of gateway that uses a combination of hardware and software to filter traffic between two networks. For example, a proxy server may only allow local computers to access a list of authorized websites.</a:t>
            </a:r>
            <a:endParaRPr sz="2000"/>
          </a:p>
          <a:p>
            <a:pPr indent="-342900" lvl="0" marL="342900" rtl="0" algn="l">
              <a:lnSpc>
                <a:spcPct val="90000"/>
              </a:lnSpc>
              <a:spcBef>
                <a:spcPts val="480"/>
              </a:spcBef>
              <a:spcAft>
                <a:spcPts val="0"/>
              </a:spcAft>
              <a:buSzPts val="1440"/>
              <a:buChar char="■"/>
            </a:pPr>
            <a:r>
              <a:rPr lang="en-US" sz="2400"/>
              <a:t>Gateways can operate at all layers of the OSI model</a:t>
            </a:r>
            <a:endParaRPr sz="2800">
              <a:solidFill>
                <a:srgbClr val="3333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6" name="Google Shape;296;p24"/>
          <p:cNvPicPr preferRelativeResize="0"/>
          <p:nvPr/>
        </p:nvPicPr>
        <p:blipFill rotWithShape="1">
          <a:blip r:embed="rId3">
            <a:alphaModFix/>
          </a:blip>
          <a:srcRect b="0" l="0" r="0" t="0"/>
          <a:stretch/>
        </p:blipFill>
        <p:spPr>
          <a:xfrm>
            <a:off x="1214414" y="1428736"/>
            <a:ext cx="6858048" cy="45005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25"/>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Ping</a:t>
            </a:r>
            <a:endParaRPr/>
          </a:p>
        </p:txBody>
      </p:sp>
      <p:sp>
        <p:nvSpPr>
          <p:cNvPr id="304" name="Google Shape;304;p25"/>
          <p:cNvSpPr txBox="1"/>
          <p:nvPr>
            <p:ph idx="1" type="body"/>
          </p:nvPr>
        </p:nvSpPr>
        <p:spPr>
          <a:xfrm>
            <a:off x="114300" y="1181100"/>
            <a:ext cx="90297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sz="2800"/>
              <a:t>A ping is perhaps the most commonly used tool when troubleshooting a network. </a:t>
            </a:r>
            <a:endParaRPr/>
          </a:p>
          <a:p>
            <a:pPr indent="-342900" lvl="0" marL="342900" rtl="0" algn="l">
              <a:lnSpc>
                <a:spcPct val="90000"/>
              </a:lnSpc>
              <a:spcBef>
                <a:spcPts val="560"/>
              </a:spcBef>
              <a:spcAft>
                <a:spcPts val="0"/>
              </a:spcAft>
              <a:buSzPts val="1680"/>
              <a:buChar char="■"/>
            </a:pPr>
            <a:r>
              <a:rPr lang="en-US" sz="2800"/>
              <a:t>Ping (Packet Internet Groper) tool is included with most operating systems. It is invoked using a ping command. </a:t>
            </a:r>
            <a:endParaRPr/>
          </a:p>
          <a:p>
            <a:pPr indent="-342900" lvl="0" marL="342900" rtl="0" algn="l">
              <a:lnSpc>
                <a:spcPct val="90000"/>
              </a:lnSpc>
              <a:spcBef>
                <a:spcPts val="560"/>
              </a:spcBef>
              <a:spcAft>
                <a:spcPts val="0"/>
              </a:spcAft>
              <a:buSzPts val="1680"/>
              <a:buChar char="■"/>
            </a:pPr>
            <a:r>
              <a:rPr lang="en-US" sz="2800"/>
              <a:t>Ping command uses ICMP (Internet Control Message Protocol). </a:t>
            </a:r>
            <a:endParaRPr/>
          </a:p>
          <a:p>
            <a:pPr indent="-342900" lvl="0" marL="342900" rtl="0" algn="l">
              <a:lnSpc>
                <a:spcPct val="90000"/>
              </a:lnSpc>
              <a:spcBef>
                <a:spcPts val="560"/>
              </a:spcBef>
              <a:spcAft>
                <a:spcPts val="0"/>
              </a:spcAft>
              <a:buSzPts val="1680"/>
              <a:buChar char="■"/>
            </a:pPr>
            <a:r>
              <a:rPr lang="en-US" sz="2800"/>
              <a:t>Ping works by sending an ICMP echo request message to the specified IP address. </a:t>
            </a:r>
            <a:endParaRPr/>
          </a:p>
          <a:p>
            <a:pPr indent="-342900" lvl="0" marL="342900" rtl="0" algn="l">
              <a:lnSpc>
                <a:spcPct val="90000"/>
              </a:lnSpc>
              <a:spcBef>
                <a:spcPts val="560"/>
              </a:spcBef>
              <a:spcAft>
                <a:spcPts val="0"/>
              </a:spcAft>
              <a:buSzPts val="1680"/>
              <a:buChar char="■"/>
            </a:pPr>
            <a:r>
              <a:rPr lang="en-US" sz="2800"/>
              <a:t>If the computer with the destination IP address is reachable, it responds with an ICMP echo reply message.</a:t>
            </a:r>
            <a:endParaRPr>
              <a:solidFill>
                <a:srgbClr val="3333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6"/>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26"/>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Traceroute</a:t>
            </a:r>
            <a:endParaRPr/>
          </a:p>
        </p:txBody>
      </p:sp>
      <p:sp>
        <p:nvSpPr>
          <p:cNvPr id="312" name="Google Shape;312;p26"/>
          <p:cNvSpPr txBox="1"/>
          <p:nvPr>
            <p:ph idx="1" type="body"/>
          </p:nvPr>
        </p:nvSpPr>
        <p:spPr>
          <a:xfrm>
            <a:off x="114300" y="1181100"/>
            <a:ext cx="90297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sz="2800"/>
              <a:t>Traceroute is a CLI (Command-line interface)-based tool used to identify the path used by a packet to reach its target. </a:t>
            </a:r>
            <a:endParaRPr/>
          </a:p>
          <a:p>
            <a:pPr indent="-342900" lvl="0" marL="342900" rtl="0" algn="l">
              <a:lnSpc>
                <a:spcPct val="90000"/>
              </a:lnSpc>
              <a:spcBef>
                <a:spcPts val="560"/>
              </a:spcBef>
              <a:spcAft>
                <a:spcPts val="0"/>
              </a:spcAft>
              <a:buSzPts val="1680"/>
              <a:buChar char="■"/>
            </a:pPr>
            <a:r>
              <a:rPr lang="en-US" sz="2800"/>
              <a:t>This tool also uses ICMP messages, but unlike ping, identifies every router in a path. </a:t>
            </a:r>
            <a:endParaRPr/>
          </a:p>
          <a:p>
            <a:pPr indent="-342900" lvl="0" marL="342900" rtl="0" algn="l">
              <a:lnSpc>
                <a:spcPct val="90000"/>
              </a:lnSpc>
              <a:spcBef>
                <a:spcPts val="560"/>
              </a:spcBef>
              <a:spcAft>
                <a:spcPts val="0"/>
              </a:spcAft>
              <a:buSzPts val="1680"/>
              <a:buChar char="■"/>
            </a:pPr>
            <a:r>
              <a:rPr lang="en-US" sz="2800"/>
              <a:t>Traceroute is useful when troubleshooting network problems because it can help identify where exactly the problem is.</a:t>
            </a:r>
            <a:endParaRPr/>
          </a:p>
          <a:p>
            <a:pPr indent="-342900" lvl="0" marL="342900" rtl="0" algn="l">
              <a:lnSpc>
                <a:spcPct val="90000"/>
              </a:lnSpc>
              <a:spcBef>
                <a:spcPts val="640"/>
              </a:spcBef>
              <a:spcAft>
                <a:spcPts val="0"/>
              </a:spcAft>
              <a:buSzPts val="1920"/>
              <a:buChar char="■"/>
            </a:pPr>
            <a:r>
              <a:rPr lang="en-US"/>
              <a:t>The traceroute command on Windows is named </a:t>
            </a:r>
            <a:r>
              <a:rPr i="1" lang="en-US"/>
              <a:t>tracert</a:t>
            </a:r>
            <a:r>
              <a:rPr lang="en-US"/>
              <a:t>.</a:t>
            </a:r>
            <a:endParaRPr>
              <a:solidFill>
                <a:srgbClr val="3333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7"/>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IP Address and Host Name</a:t>
            </a:r>
            <a:endParaRPr/>
          </a:p>
        </p:txBody>
      </p:sp>
      <p:sp>
        <p:nvSpPr>
          <p:cNvPr id="318" name="Google Shape;318;p27"/>
          <p:cNvSpPr txBox="1"/>
          <p:nvPr>
            <p:ph idx="1" type="body"/>
          </p:nvPr>
        </p:nvSpPr>
        <p:spPr>
          <a:xfrm>
            <a:off x="762000" y="1219200"/>
            <a:ext cx="80772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None/>
            </a:pPr>
            <a:r>
              <a:rPr b="1" lang="en-US" sz="2000"/>
              <a:t>IP Address (Internet Protocol address):</a:t>
            </a:r>
            <a:endParaRPr sz="2000"/>
          </a:p>
          <a:p>
            <a:pPr indent="-342900" lvl="0" marL="342900" rtl="0" algn="l">
              <a:spcBef>
                <a:spcPts val="400"/>
              </a:spcBef>
              <a:spcAft>
                <a:spcPts val="0"/>
              </a:spcAft>
              <a:buSzPts val="1200"/>
              <a:buChar char="■"/>
            </a:pPr>
            <a:r>
              <a:rPr lang="en-US" sz="2000"/>
              <a:t>Also known as Logical Address, is the network address of the system across the network.</a:t>
            </a:r>
            <a:endParaRPr/>
          </a:p>
          <a:p>
            <a:pPr indent="-342900" lvl="0" marL="342900" rtl="0" algn="l">
              <a:spcBef>
                <a:spcPts val="400"/>
              </a:spcBef>
              <a:spcAft>
                <a:spcPts val="0"/>
              </a:spcAft>
              <a:buSzPts val="1200"/>
              <a:buChar char="■"/>
            </a:pPr>
            <a:r>
              <a:rPr lang="en-US" sz="2000"/>
              <a:t>To identify each device in the world-wide web, Internet Assigned Numbers Authority (IANA) assigns IPV4 (Version 4) address as unique identifier for each device on the Internet.</a:t>
            </a:r>
            <a:endParaRPr/>
          </a:p>
          <a:p>
            <a:pPr indent="-342900" lvl="0" marL="342900" rtl="0" algn="l">
              <a:spcBef>
                <a:spcPts val="400"/>
              </a:spcBef>
              <a:spcAft>
                <a:spcPts val="0"/>
              </a:spcAft>
              <a:buSzPts val="1200"/>
              <a:buChar char="■"/>
            </a:pPr>
            <a:r>
              <a:rPr lang="en-US" sz="2000"/>
              <a:t>Length of the IP address is : 32-bits. (Hence we have 2</a:t>
            </a:r>
            <a:r>
              <a:rPr baseline="30000" lang="en-US" sz="2000"/>
              <a:t>32</a:t>
            </a:r>
            <a:r>
              <a:rPr lang="en-US" sz="2000"/>
              <a:t> ip addresses available.)</a:t>
            </a:r>
            <a:endParaRPr/>
          </a:p>
          <a:p>
            <a:pPr indent="-342900" lvl="0" marL="342900" rtl="0" algn="l">
              <a:spcBef>
                <a:spcPts val="400"/>
              </a:spcBef>
              <a:spcAft>
                <a:spcPts val="0"/>
              </a:spcAft>
              <a:buSzPts val="1200"/>
              <a:buChar char="■"/>
            </a:pPr>
            <a:r>
              <a:rPr lang="en-US" sz="2000"/>
              <a:t>Commands: C:\&gt;ipconfig</a:t>
            </a:r>
            <a:endParaRPr sz="2000"/>
          </a:p>
          <a:p>
            <a:pPr indent="-342900" lvl="0" marL="342900" rtl="0" algn="l">
              <a:spcBef>
                <a:spcPts val="400"/>
              </a:spcBef>
              <a:spcAft>
                <a:spcPts val="0"/>
              </a:spcAft>
              <a:buSzPts val="1200"/>
              <a:buNone/>
            </a:pPr>
            <a:r>
              <a:t/>
            </a:r>
            <a:endParaRPr b="1" sz="2000"/>
          </a:p>
          <a:p>
            <a:pPr indent="-342900" lvl="0" marL="342900" rtl="0" algn="l">
              <a:spcBef>
                <a:spcPts val="400"/>
              </a:spcBef>
              <a:spcAft>
                <a:spcPts val="0"/>
              </a:spcAft>
              <a:buSzPts val="1200"/>
              <a:buNone/>
            </a:pPr>
            <a:r>
              <a:rPr b="1" lang="en-US" sz="2000"/>
              <a:t>Host Name:</a:t>
            </a:r>
            <a:endParaRPr/>
          </a:p>
          <a:p>
            <a:pPr indent="-342900" lvl="0" marL="342900" rtl="0" algn="l">
              <a:spcBef>
                <a:spcPts val="400"/>
              </a:spcBef>
              <a:spcAft>
                <a:spcPts val="0"/>
              </a:spcAft>
              <a:buSzPts val="1200"/>
              <a:buChar char="■"/>
            </a:pPr>
            <a:r>
              <a:rPr lang="en-US" sz="2000"/>
              <a:t>Each device in the network is associated with a unique device name known as Hostname.</a:t>
            </a:r>
            <a:endParaRPr/>
          </a:p>
          <a:p>
            <a:pPr indent="-342900" lvl="0" marL="342900" rtl="0" algn="l">
              <a:spcBef>
                <a:spcPts val="400"/>
              </a:spcBef>
              <a:spcAft>
                <a:spcPts val="0"/>
              </a:spcAft>
              <a:buSzPts val="1200"/>
              <a:buChar char="■"/>
            </a:pPr>
            <a:r>
              <a:rPr lang="en-US" sz="2000"/>
              <a:t>Commands:	C:\Windows\System32&gt;hostname</a:t>
            </a:r>
            <a:endParaRPr/>
          </a:p>
          <a:p>
            <a:pPr indent="-342900" lvl="0" marL="342900" rtl="0" algn="l">
              <a:spcBef>
                <a:spcPts val="640"/>
              </a:spcBef>
              <a:spcAft>
                <a:spcPts val="0"/>
              </a:spcAft>
              <a:buSzPts val="1920"/>
              <a:buNone/>
            </a:pPr>
            <a:r>
              <a:t/>
            </a:r>
            <a:endParaRPr/>
          </a:p>
        </p:txBody>
      </p:sp>
      <p:sp>
        <p:nvSpPr>
          <p:cNvPr id="319" name="Google Shape;319;p27"/>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8"/>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MAC Address</a:t>
            </a:r>
            <a:endParaRPr/>
          </a:p>
        </p:txBody>
      </p:sp>
      <p:sp>
        <p:nvSpPr>
          <p:cNvPr id="325" name="Google Shape;325;p28"/>
          <p:cNvSpPr txBox="1"/>
          <p:nvPr>
            <p:ph idx="1" type="body"/>
          </p:nvPr>
        </p:nvSpPr>
        <p:spPr>
          <a:xfrm>
            <a:off x="685800" y="1219200"/>
            <a:ext cx="81534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b="1" lang="en-US" sz="2000"/>
              <a:t>MAC Address (Media Access Control address): </a:t>
            </a:r>
            <a:endParaRPr sz="2000"/>
          </a:p>
          <a:p>
            <a:pPr indent="-342900" lvl="0" marL="342900" rtl="0" algn="l">
              <a:spcBef>
                <a:spcPts val="400"/>
              </a:spcBef>
              <a:spcAft>
                <a:spcPts val="0"/>
              </a:spcAft>
              <a:buSzPts val="1200"/>
              <a:buChar char="■"/>
            </a:pPr>
            <a:r>
              <a:rPr lang="en-US" sz="2000"/>
              <a:t>Also known as physical address, is the unique identifier of each host and is associated with the NIC (Network Interface Card). </a:t>
            </a:r>
            <a:endParaRPr/>
          </a:p>
          <a:p>
            <a:pPr indent="-342900" lvl="0" marL="342900" rtl="0" algn="l">
              <a:spcBef>
                <a:spcPts val="400"/>
              </a:spcBef>
              <a:spcAft>
                <a:spcPts val="0"/>
              </a:spcAft>
              <a:buSzPts val="1200"/>
              <a:buChar char="■"/>
            </a:pPr>
            <a:r>
              <a:rPr lang="en-US" sz="2000"/>
              <a:t>MAC address is assigned to the NIC at the time of manufacturing. Length of the MAC address is : 12-digit/ 6 bytes/ 48 bits.</a:t>
            </a:r>
            <a:endParaRPr/>
          </a:p>
          <a:p>
            <a:pPr indent="-342900" lvl="0" marL="342900" rtl="0" algn="l">
              <a:spcBef>
                <a:spcPts val="400"/>
              </a:spcBef>
              <a:spcAft>
                <a:spcPts val="0"/>
              </a:spcAft>
              <a:buSzPts val="1200"/>
              <a:buChar char="■"/>
            </a:pPr>
            <a:r>
              <a:rPr b="1" lang="en-US" sz="2000"/>
              <a:t>ARP (Address Resolution Protocol) </a:t>
            </a:r>
            <a:r>
              <a:rPr lang="en-US" sz="2000"/>
              <a:t>is used to convert the IP address to its corresponding MAC Address.</a:t>
            </a:r>
            <a:endParaRPr/>
          </a:p>
          <a:p>
            <a:pPr indent="-342900" lvl="0" marL="342900" rtl="0" algn="l">
              <a:spcBef>
                <a:spcPts val="400"/>
              </a:spcBef>
              <a:spcAft>
                <a:spcPts val="0"/>
              </a:spcAft>
              <a:buSzPts val="1200"/>
              <a:buChar char="■"/>
            </a:pPr>
            <a:r>
              <a:rPr lang="en-US" sz="2000"/>
              <a:t>ARP is used by the Data Link Layer to identify the MAC address of the Receiver’s machine.</a:t>
            </a:r>
            <a:endParaRPr/>
          </a:p>
          <a:p>
            <a:pPr indent="-342900" lvl="0" marL="342900" rtl="0" algn="l">
              <a:spcBef>
                <a:spcPts val="400"/>
              </a:spcBef>
              <a:spcAft>
                <a:spcPts val="0"/>
              </a:spcAft>
              <a:buSzPts val="1200"/>
              <a:buChar char="■"/>
            </a:pPr>
            <a:r>
              <a:rPr lang="en-US" sz="2000"/>
              <a:t>C:\&gt;arp –a is used to discover what machines are directly connected to the host.</a:t>
            </a:r>
            <a:endParaRPr/>
          </a:p>
          <a:p>
            <a:pPr indent="-266700" lvl="0" marL="342900" rtl="0" algn="l">
              <a:spcBef>
                <a:spcPts val="400"/>
              </a:spcBef>
              <a:spcAft>
                <a:spcPts val="0"/>
              </a:spcAft>
              <a:buSzPts val="1200"/>
              <a:buNone/>
            </a:pPr>
            <a:r>
              <a:t/>
            </a:r>
            <a:endParaRPr sz="2000"/>
          </a:p>
        </p:txBody>
      </p:sp>
      <p:sp>
        <p:nvSpPr>
          <p:cNvPr id="326" name="Google Shape;326;p28"/>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Port</a:t>
            </a:r>
            <a:endParaRPr/>
          </a:p>
        </p:txBody>
      </p:sp>
      <p:sp>
        <p:nvSpPr>
          <p:cNvPr id="332" name="Google Shape;332;p29"/>
          <p:cNvSpPr txBox="1"/>
          <p:nvPr>
            <p:ph idx="1" type="body"/>
          </p:nvPr>
        </p:nvSpPr>
        <p:spPr>
          <a:xfrm>
            <a:off x="1066800" y="1219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200"/>
              <a:buChar char="■"/>
            </a:pPr>
            <a:r>
              <a:rPr lang="en-US" sz="2000">
                <a:latin typeface="Times New Roman"/>
                <a:ea typeface="Times New Roman"/>
                <a:cs typeface="Times New Roman"/>
                <a:sym typeface="Times New Roman"/>
              </a:rPr>
              <a:t>Port can be referred as logical channel through which data can be sent/received to an application. </a:t>
            </a:r>
            <a:endParaRPr/>
          </a:p>
          <a:p>
            <a:pPr indent="-342900" lvl="0" marL="342900" rtl="0" algn="just">
              <a:spcBef>
                <a:spcPts val="400"/>
              </a:spcBef>
              <a:spcAft>
                <a:spcPts val="0"/>
              </a:spcAft>
              <a:buSzPts val="1200"/>
              <a:buChar char="■"/>
            </a:pPr>
            <a:r>
              <a:rPr lang="en-US" sz="2000">
                <a:latin typeface="Times New Roman"/>
                <a:ea typeface="Times New Roman"/>
                <a:cs typeface="Times New Roman"/>
                <a:sym typeface="Times New Roman"/>
              </a:rPr>
              <a:t>Any host may have multiple applications running, and each of this application is identified using the port number on which they are running on. </a:t>
            </a:r>
            <a:endParaRPr/>
          </a:p>
          <a:p>
            <a:pPr indent="-342900" lvl="0" marL="342900" rtl="0" algn="just">
              <a:spcBef>
                <a:spcPts val="400"/>
              </a:spcBef>
              <a:spcAft>
                <a:spcPts val="0"/>
              </a:spcAft>
              <a:buSzPts val="1200"/>
              <a:buChar char="■"/>
            </a:pPr>
            <a:r>
              <a:rPr lang="en-US" sz="2000">
                <a:latin typeface="Times New Roman"/>
                <a:ea typeface="Times New Roman"/>
                <a:cs typeface="Times New Roman"/>
                <a:sym typeface="Times New Roman"/>
              </a:rPr>
              <a:t>Port number is a 16-bit integer; hence we have 2</a:t>
            </a:r>
            <a:r>
              <a:rPr baseline="30000" lang="en-US" sz="2000">
                <a:latin typeface="Times New Roman"/>
                <a:ea typeface="Times New Roman"/>
                <a:cs typeface="Times New Roman"/>
                <a:sym typeface="Times New Roman"/>
              </a:rPr>
              <a:t>16</a:t>
            </a:r>
            <a:r>
              <a:rPr lang="en-US" sz="2000">
                <a:latin typeface="Times New Roman"/>
                <a:ea typeface="Times New Roman"/>
                <a:cs typeface="Times New Roman"/>
                <a:sym typeface="Times New Roman"/>
              </a:rPr>
              <a:t> ports available which are categorized as shown below:</a:t>
            </a:r>
            <a:endParaRPr/>
          </a:p>
          <a:p>
            <a:pPr indent="-266700" lvl="0" marL="342900" rtl="0" algn="just">
              <a:spcBef>
                <a:spcPts val="400"/>
              </a:spcBef>
              <a:spcAft>
                <a:spcPts val="0"/>
              </a:spcAft>
              <a:buSzPts val="1200"/>
              <a:buNone/>
            </a:pPr>
            <a:r>
              <a:t/>
            </a:r>
            <a:endParaRPr sz="2000">
              <a:latin typeface="Times New Roman"/>
              <a:ea typeface="Times New Roman"/>
              <a:cs typeface="Times New Roman"/>
              <a:sym typeface="Times New Roman"/>
            </a:endParaRPr>
          </a:p>
          <a:p>
            <a:pPr indent="-266700" lvl="0" marL="342900" rtl="0" algn="just">
              <a:spcBef>
                <a:spcPts val="400"/>
              </a:spcBef>
              <a:spcAft>
                <a:spcPts val="0"/>
              </a:spcAft>
              <a:buSzPts val="1200"/>
              <a:buNone/>
            </a:pPr>
            <a:r>
              <a:t/>
            </a:r>
            <a:endParaRPr sz="2000">
              <a:latin typeface="Times New Roman"/>
              <a:ea typeface="Times New Roman"/>
              <a:cs typeface="Times New Roman"/>
              <a:sym typeface="Times New Roman"/>
            </a:endParaRPr>
          </a:p>
          <a:p>
            <a:pPr indent="-266700" lvl="0" marL="342900" rtl="0" algn="just">
              <a:spcBef>
                <a:spcPts val="400"/>
              </a:spcBef>
              <a:spcAft>
                <a:spcPts val="0"/>
              </a:spcAft>
              <a:buSzPts val="1200"/>
              <a:buNone/>
            </a:pPr>
            <a:r>
              <a:t/>
            </a:r>
            <a:endParaRPr sz="2000">
              <a:latin typeface="Times New Roman"/>
              <a:ea typeface="Times New Roman"/>
              <a:cs typeface="Times New Roman"/>
              <a:sym typeface="Times New Roman"/>
            </a:endParaRPr>
          </a:p>
          <a:p>
            <a:pPr indent="-266700" lvl="0" marL="342900" rtl="0" algn="just">
              <a:spcBef>
                <a:spcPts val="400"/>
              </a:spcBef>
              <a:spcAft>
                <a:spcPts val="0"/>
              </a:spcAft>
              <a:buSzPts val="1200"/>
              <a:buNone/>
            </a:pPr>
            <a:r>
              <a:t/>
            </a:r>
            <a:endParaRPr sz="2000">
              <a:latin typeface="Times New Roman"/>
              <a:ea typeface="Times New Roman"/>
              <a:cs typeface="Times New Roman"/>
              <a:sym typeface="Times New Roman"/>
            </a:endParaRPr>
          </a:p>
          <a:p>
            <a:pPr indent="-266700" lvl="0" marL="342900" rtl="0" algn="just">
              <a:spcBef>
                <a:spcPts val="400"/>
              </a:spcBef>
              <a:spcAft>
                <a:spcPts val="0"/>
              </a:spcAft>
              <a:buSzPts val="1200"/>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SzPts val="1200"/>
              <a:buChar char="■"/>
            </a:pPr>
            <a:r>
              <a:rPr lang="en-US" sz="2000"/>
              <a:t>Command to see active port  C:\&gt;netstat –a</a:t>
            </a:r>
            <a:endParaRPr/>
          </a:p>
          <a:p>
            <a:pPr indent="-342900" lvl="0" marL="342900" rtl="0" algn="l">
              <a:spcBef>
                <a:spcPts val="400"/>
              </a:spcBef>
              <a:spcAft>
                <a:spcPts val="0"/>
              </a:spcAft>
              <a:buSzPts val="1200"/>
              <a:buChar char="■"/>
            </a:pPr>
            <a:r>
              <a:rPr lang="en-US" sz="2000"/>
              <a:t>The unique combination of IP address and Port number together are termed as Socket</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
        <p:nvSpPr>
          <p:cNvPr id="333" name="Google Shape;333;p29"/>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34" name="Google Shape;334;p29"/>
          <p:cNvGraphicFramePr/>
          <p:nvPr/>
        </p:nvGraphicFramePr>
        <p:xfrm>
          <a:off x="1371600" y="3886200"/>
          <a:ext cx="3000000" cy="3000000"/>
        </p:xfrm>
        <a:graphic>
          <a:graphicData uri="http://schemas.openxmlformats.org/drawingml/2006/table">
            <a:tbl>
              <a:tblPr bandRow="1" firstRow="1">
                <a:noFill/>
                <a:tableStyleId>{3FACFDBC-303B-4885-975D-27D46BC778A3}</a:tableStyleId>
              </a:tblPr>
              <a:tblGrid>
                <a:gridCol w="3048000"/>
                <a:gridCol w="3048000"/>
              </a:tblGrid>
              <a:tr h="370850">
                <a:tc>
                  <a:txBody>
                    <a:bodyPr/>
                    <a:lstStyle/>
                    <a:p>
                      <a:pPr indent="0" lvl="0" marL="0" marR="0" rtl="0" algn="l">
                        <a:spcBef>
                          <a:spcPts val="0"/>
                        </a:spcBef>
                        <a:spcAft>
                          <a:spcPts val="0"/>
                        </a:spcAft>
                        <a:buNone/>
                      </a:pPr>
                      <a:r>
                        <a:rPr b="1" lang="en-US" sz="1800" u="none" cap="none" strike="noStrike">
                          <a:solidFill>
                            <a:schemeClr val="lt1"/>
                          </a:solidFill>
                          <a:latin typeface="Merriweather"/>
                          <a:ea typeface="Merriweather"/>
                          <a:cs typeface="Merriweather"/>
                          <a:sym typeface="Merriweather"/>
                        </a:rPr>
                        <a:t>PORT TYPES</a:t>
                      </a:r>
                      <a:endParaRPr sz="1800"/>
                    </a:p>
                  </a:txBody>
                  <a:tcPr marT="45725" marB="45725" marR="91450" marL="91450"/>
                </a:tc>
                <a:tc>
                  <a:txBody>
                    <a:bodyPr/>
                    <a:lstStyle/>
                    <a:p>
                      <a:pPr indent="0" lvl="0" marL="0" marR="0" rtl="0" algn="l">
                        <a:spcBef>
                          <a:spcPts val="0"/>
                        </a:spcBef>
                        <a:spcAft>
                          <a:spcPts val="0"/>
                        </a:spcAft>
                        <a:buNone/>
                      </a:pPr>
                      <a:r>
                        <a:rPr b="1" lang="en-US" sz="1800" cap="none">
                          <a:solidFill>
                            <a:schemeClr val="lt1"/>
                          </a:solidFill>
                          <a:latin typeface="Merriweather"/>
                          <a:ea typeface="Merriweather"/>
                          <a:cs typeface="Merriweather"/>
                          <a:sym typeface="Merriweather"/>
                        </a:rPr>
                        <a:t>RANGE</a:t>
                      </a:r>
                      <a:endParaRPr sz="1800"/>
                    </a:p>
                  </a:txBody>
                  <a:tcPr marT="45725" marB="45725" marR="91450" marL="91450"/>
                </a:tc>
              </a:tr>
              <a:tr h="370850">
                <a:tc>
                  <a:txBody>
                    <a:bodyPr/>
                    <a:lstStyle/>
                    <a:p>
                      <a:pPr indent="0" lvl="0" marL="0" marR="0" rtl="0" algn="l">
                        <a:spcBef>
                          <a:spcPts val="0"/>
                        </a:spcBef>
                        <a:spcAft>
                          <a:spcPts val="0"/>
                        </a:spcAft>
                        <a:buNone/>
                      </a:pPr>
                      <a:r>
                        <a:rPr lang="en-US" sz="1800">
                          <a:solidFill>
                            <a:schemeClr val="dk1"/>
                          </a:solidFill>
                          <a:latin typeface="Merriweather"/>
                          <a:ea typeface="Merriweather"/>
                          <a:cs typeface="Merriweather"/>
                          <a:sym typeface="Merriweather"/>
                        </a:rPr>
                        <a:t>Well known Ports</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Merriweather"/>
                          <a:ea typeface="Merriweather"/>
                          <a:cs typeface="Merriweather"/>
                          <a:sym typeface="Merriweather"/>
                        </a:rPr>
                        <a:t>0 – 1023</a:t>
                      </a:r>
                      <a:endParaRPr sz="1800"/>
                    </a:p>
                  </a:txBody>
                  <a:tcPr marT="45725" marB="45725" marR="91450" marL="91450"/>
                </a:tc>
              </a:tr>
              <a:tr h="370850">
                <a:tc>
                  <a:txBody>
                    <a:bodyPr/>
                    <a:lstStyle/>
                    <a:p>
                      <a:pPr indent="0" lvl="0" marL="0" marR="0" rtl="0" algn="l">
                        <a:spcBef>
                          <a:spcPts val="0"/>
                        </a:spcBef>
                        <a:spcAft>
                          <a:spcPts val="0"/>
                        </a:spcAft>
                        <a:buNone/>
                      </a:pPr>
                      <a:r>
                        <a:rPr lang="en-US" sz="1800">
                          <a:solidFill>
                            <a:schemeClr val="dk1"/>
                          </a:solidFill>
                          <a:latin typeface="Merriweather"/>
                          <a:ea typeface="Merriweather"/>
                          <a:cs typeface="Merriweather"/>
                          <a:sym typeface="Merriweather"/>
                        </a:rPr>
                        <a:t>Registered Ports</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Merriweather"/>
                          <a:ea typeface="Merriweather"/>
                          <a:cs typeface="Merriweather"/>
                          <a:sym typeface="Merriweather"/>
                        </a:rPr>
                        <a:t>1024 – 49151</a:t>
                      </a:r>
                      <a:endParaRPr sz="1800"/>
                    </a:p>
                  </a:txBody>
                  <a:tcPr marT="45725" marB="45725" marR="91450" marL="91450"/>
                </a:tc>
              </a:tr>
              <a:tr h="370850">
                <a:tc>
                  <a:txBody>
                    <a:bodyPr/>
                    <a:lstStyle/>
                    <a:p>
                      <a:pPr indent="0" lvl="0" marL="0" marR="0" rtl="0" algn="l">
                        <a:spcBef>
                          <a:spcPts val="0"/>
                        </a:spcBef>
                        <a:spcAft>
                          <a:spcPts val="0"/>
                        </a:spcAft>
                        <a:buNone/>
                      </a:pPr>
                      <a:r>
                        <a:rPr lang="en-US" sz="1800">
                          <a:solidFill>
                            <a:schemeClr val="dk1"/>
                          </a:solidFill>
                          <a:latin typeface="Merriweather"/>
                          <a:ea typeface="Merriweather"/>
                          <a:cs typeface="Merriweather"/>
                          <a:sym typeface="Merriweather"/>
                        </a:rPr>
                        <a:t>Ephemeral (Temporary) Ports</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Merriweather"/>
                          <a:ea typeface="Merriweather"/>
                          <a:cs typeface="Merriweather"/>
                          <a:sym typeface="Merriweather"/>
                        </a:rPr>
                        <a:t>49152 – 65535</a:t>
                      </a:r>
                      <a:endParaRPr sz="18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7" name="Google Shape;137;p3"/>
          <p:cNvPicPr preferRelativeResize="0"/>
          <p:nvPr/>
        </p:nvPicPr>
        <p:blipFill rotWithShape="1">
          <a:blip r:embed="rId3">
            <a:alphaModFix/>
          </a:blip>
          <a:srcRect b="0" l="0" r="0" t="0"/>
          <a:stretch/>
        </p:blipFill>
        <p:spPr>
          <a:xfrm>
            <a:off x="457200" y="1600200"/>
            <a:ext cx="8001000" cy="381796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0"/>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DNS Server</a:t>
            </a:r>
            <a:endParaRPr/>
          </a:p>
        </p:txBody>
      </p:sp>
      <p:sp>
        <p:nvSpPr>
          <p:cNvPr id="340" name="Google Shape;340;p30"/>
          <p:cNvSpPr txBox="1"/>
          <p:nvPr>
            <p:ph idx="1" type="body"/>
          </p:nvPr>
        </p:nvSpPr>
        <p:spPr>
          <a:xfrm>
            <a:off x="1066800" y="1219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en-US" sz="2000"/>
              <a:t>DNS ( </a:t>
            </a:r>
            <a:r>
              <a:rPr b="1" lang="en-US" sz="2000"/>
              <a:t>Domain Name System</a:t>
            </a:r>
            <a:r>
              <a:rPr lang="en-US" sz="2000"/>
              <a:t>) is basically a server which translate web addresses or URL (ex: www.google.com) into their corresponding IP addresses. </a:t>
            </a:r>
            <a:endParaRPr/>
          </a:p>
          <a:p>
            <a:pPr indent="-342900" lvl="0" marL="342900" rtl="0" algn="l">
              <a:spcBef>
                <a:spcPts val="400"/>
              </a:spcBef>
              <a:spcAft>
                <a:spcPts val="0"/>
              </a:spcAft>
              <a:buSzPts val="1200"/>
              <a:buChar char="■"/>
            </a:pPr>
            <a:r>
              <a:rPr lang="en-US" sz="2000"/>
              <a:t>The command ‘</a:t>
            </a:r>
            <a:r>
              <a:rPr b="1" lang="en-US" sz="2000"/>
              <a:t>nslookup</a:t>
            </a:r>
            <a:r>
              <a:rPr lang="en-US" sz="2000"/>
              <a:t>’ gives the IP address of the domain you are looking for. This also provides the information of our DNS Server.</a:t>
            </a:r>
            <a:endParaRPr/>
          </a:p>
          <a:p>
            <a:pPr indent="-342900" lvl="0" marL="342900" rtl="0" algn="l">
              <a:spcBef>
                <a:spcPts val="400"/>
              </a:spcBef>
              <a:spcAft>
                <a:spcPts val="0"/>
              </a:spcAft>
              <a:buSzPts val="1200"/>
              <a:buChar char="■"/>
            </a:pPr>
            <a:r>
              <a:rPr lang="en-US" sz="2000"/>
              <a:t>Command: C:\Windows\System32&gt;nslookup </a:t>
            </a:r>
            <a:r>
              <a:rPr lang="en-US" sz="2000" u="sng">
                <a:solidFill>
                  <a:schemeClr val="hlink"/>
                </a:solidFill>
                <a:hlinkClick r:id="rId3"/>
              </a:rPr>
              <a:t>www.google.com</a:t>
            </a:r>
            <a:endParaRPr sz="2000"/>
          </a:p>
          <a:p>
            <a:pPr indent="-220980" lvl="0" marL="342900" rtl="0" algn="l">
              <a:spcBef>
                <a:spcPts val="640"/>
              </a:spcBef>
              <a:spcAft>
                <a:spcPts val="0"/>
              </a:spcAft>
              <a:buSzPts val="1920"/>
              <a:buNone/>
            </a:pPr>
            <a:r>
              <a:t/>
            </a:r>
            <a:endParaRPr/>
          </a:p>
        </p:txBody>
      </p:sp>
      <p:sp>
        <p:nvSpPr>
          <p:cNvPr id="341" name="Google Shape;341;p30"/>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 name="Google Shape;144;p4"/>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Network Devices</a:t>
            </a:r>
            <a:endParaRPr/>
          </a:p>
        </p:txBody>
      </p:sp>
      <p:sp>
        <p:nvSpPr>
          <p:cNvPr id="145" name="Google Shape;145;p4"/>
          <p:cNvSpPr txBox="1"/>
          <p:nvPr>
            <p:ph idx="1" type="body"/>
          </p:nvPr>
        </p:nvSpPr>
        <p:spPr>
          <a:xfrm>
            <a:off x="457200" y="1371600"/>
            <a:ext cx="8458200" cy="49117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2000"/>
              <a:t>IEEE committee identified the following possible  internetworking scenarios. </a:t>
            </a:r>
            <a:endParaRPr/>
          </a:p>
          <a:p>
            <a:pPr indent="0" lvl="0" marL="0" rtl="0" algn="l">
              <a:spcBef>
                <a:spcPts val="400"/>
              </a:spcBef>
              <a:spcAft>
                <a:spcPts val="0"/>
              </a:spcAft>
              <a:buSzPts val="1200"/>
              <a:buNone/>
            </a:pPr>
            <a:r>
              <a:t/>
            </a:r>
            <a:endParaRPr sz="2000"/>
          </a:p>
          <a:p>
            <a:pPr indent="-285750" lvl="1" marL="742950" rtl="0" algn="l">
              <a:spcBef>
                <a:spcPts val="360"/>
              </a:spcBef>
              <a:spcAft>
                <a:spcPts val="0"/>
              </a:spcAft>
              <a:buSzPts val="990"/>
              <a:buChar char="■"/>
            </a:pPr>
            <a:r>
              <a:rPr lang="en-US" sz="1800"/>
              <a:t>A single LAN </a:t>
            </a:r>
            <a:endParaRPr/>
          </a:p>
          <a:p>
            <a:pPr indent="-285750" lvl="1" marL="742950" rtl="0" algn="l">
              <a:spcBef>
                <a:spcPts val="360"/>
              </a:spcBef>
              <a:spcAft>
                <a:spcPts val="0"/>
              </a:spcAft>
              <a:buSzPts val="990"/>
              <a:buChar char="■"/>
            </a:pPr>
            <a:r>
              <a:rPr lang="en-US" sz="1800"/>
              <a:t>Two LANs connected together (LAN-LAN) </a:t>
            </a:r>
            <a:endParaRPr/>
          </a:p>
          <a:p>
            <a:pPr indent="-285750" lvl="1" marL="742950" rtl="0" algn="l">
              <a:spcBef>
                <a:spcPts val="360"/>
              </a:spcBef>
              <a:spcAft>
                <a:spcPts val="0"/>
              </a:spcAft>
              <a:buSzPts val="990"/>
              <a:buChar char="■"/>
            </a:pPr>
            <a:r>
              <a:rPr lang="en-US" sz="1800"/>
              <a:t>A LAN connected to a WAN (LAN-WAN) </a:t>
            </a:r>
            <a:endParaRPr/>
          </a:p>
          <a:p>
            <a:pPr indent="-285750" lvl="1" marL="742950" rtl="0" algn="l">
              <a:spcBef>
                <a:spcPts val="360"/>
              </a:spcBef>
              <a:spcAft>
                <a:spcPts val="0"/>
              </a:spcAft>
              <a:buSzPts val="990"/>
              <a:buChar char="■"/>
            </a:pPr>
            <a:r>
              <a:rPr lang="en-US" sz="1800"/>
              <a:t>Two LANs connected through a WAN (LAN-WAN-LAN) </a:t>
            </a:r>
            <a:endParaRPr/>
          </a:p>
          <a:p>
            <a:pPr indent="0" lvl="0" marL="0" rtl="0" algn="l">
              <a:spcBef>
                <a:spcPts val="400"/>
              </a:spcBef>
              <a:spcAft>
                <a:spcPts val="0"/>
              </a:spcAft>
              <a:buSzPts val="1200"/>
              <a:buNone/>
            </a:pPr>
            <a:r>
              <a:t/>
            </a:r>
            <a:endParaRPr sz="2000"/>
          </a:p>
          <a:p>
            <a:pPr indent="0" lvl="0" marL="0" rtl="0" algn="l">
              <a:spcBef>
                <a:spcPts val="400"/>
              </a:spcBef>
              <a:spcAft>
                <a:spcPts val="0"/>
              </a:spcAft>
              <a:buSzPts val="1200"/>
              <a:buNone/>
            </a:pPr>
            <a:r>
              <a:rPr lang="en-US" sz="2000"/>
              <a:t>Various internetworking devices such as repeaters, hubs, bridges, switches, routers and gateways  are required to link them together.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5"/>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Repeaters</a:t>
            </a:r>
            <a:endParaRPr/>
          </a:p>
        </p:txBody>
      </p:sp>
      <p:sp>
        <p:nvSpPr>
          <p:cNvPr id="153" name="Google Shape;153;p5"/>
          <p:cNvSpPr txBox="1"/>
          <p:nvPr>
            <p:ph idx="1" type="body"/>
          </p:nvPr>
        </p:nvSpPr>
        <p:spPr>
          <a:xfrm>
            <a:off x="457200" y="1371600"/>
            <a:ext cx="6019800" cy="4911725"/>
          </a:xfrm>
          <a:prstGeom prst="rect">
            <a:avLst/>
          </a:prstGeom>
          <a:noFill/>
          <a:ln>
            <a:noFill/>
          </a:ln>
        </p:spPr>
        <p:txBody>
          <a:bodyPr anchorCtr="0" anchor="t" bIns="45700" lIns="91425" spcFirstLastPara="1" rIns="91425" wrap="square" tIns="45700">
            <a:noAutofit/>
          </a:bodyPr>
          <a:lstStyle/>
          <a:p>
            <a:pPr indent="-336550" lvl="0" marL="342900" rtl="0" algn="l">
              <a:spcBef>
                <a:spcPts val="0"/>
              </a:spcBef>
              <a:spcAft>
                <a:spcPts val="0"/>
              </a:spcAft>
              <a:buSzPts val="1100"/>
              <a:buChar char="■"/>
            </a:pPr>
            <a:r>
              <a:rPr lang="en-US" sz="1900"/>
              <a:t>Repeater is a powerful network device which is used to increase the length of the network by eliminating the effect of attenuation on the signal.</a:t>
            </a:r>
            <a:endParaRPr sz="3100"/>
          </a:p>
          <a:p>
            <a:pPr indent="-336550" lvl="0" marL="342900" rtl="0" algn="l">
              <a:spcBef>
                <a:spcPts val="400"/>
              </a:spcBef>
              <a:spcAft>
                <a:spcPts val="0"/>
              </a:spcAft>
              <a:buSzPts val="1100"/>
              <a:buChar char="■"/>
            </a:pPr>
            <a:r>
              <a:rPr lang="en-US" sz="1900"/>
              <a:t>A single Ethernet segment can have a maximum length of 500 meters with a maximum of 100 stations. To extend the length of the network, a repeater may be used</a:t>
            </a:r>
            <a:endParaRPr sz="3100"/>
          </a:p>
          <a:p>
            <a:pPr indent="-336550" lvl="0" marL="342900" rtl="0" algn="l">
              <a:spcBef>
                <a:spcPts val="400"/>
              </a:spcBef>
              <a:spcAft>
                <a:spcPts val="0"/>
              </a:spcAft>
              <a:buSzPts val="1100"/>
              <a:buChar char="■"/>
            </a:pPr>
            <a:r>
              <a:rPr lang="en-US" sz="1900"/>
              <a:t>The purpose of the Ethernet repeater is to carry signal from one Ethernet cable and take it to the other cable without attenuation or loss of signal strength. </a:t>
            </a:r>
            <a:endParaRPr sz="3100"/>
          </a:p>
          <a:p>
            <a:pPr indent="-336550" lvl="0" marL="342900" rtl="0" algn="l">
              <a:spcBef>
                <a:spcPts val="400"/>
              </a:spcBef>
              <a:spcAft>
                <a:spcPts val="0"/>
              </a:spcAft>
              <a:buSzPts val="1100"/>
              <a:buChar char="■"/>
            </a:pPr>
            <a:r>
              <a:rPr lang="en-US" sz="1900"/>
              <a:t>A repeater exists as the first layer of the OSI layer that is physical layer. </a:t>
            </a:r>
            <a:endParaRPr sz="3100"/>
          </a:p>
          <a:p>
            <a:pPr indent="-336550" lvl="0" marL="342900" rtl="0" algn="l">
              <a:spcBef>
                <a:spcPts val="400"/>
              </a:spcBef>
              <a:spcAft>
                <a:spcPts val="0"/>
              </a:spcAft>
              <a:buSzPts val="1100"/>
              <a:buChar char="■"/>
            </a:pPr>
            <a:r>
              <a:rPr lang="en-US" sz="1900"/>
              <a:t>Repeaters require a small amount of time to regenerate the signal. This can cause a propagation delay.</a:t>
            </a:r>
            <a:endParaRPr sz="3100"/>
          </a:p>
        </p:txBody>
      </p:sp>
      <p:pic>
        <p:nvPicPr>
          <p:cNvPr descr="cisco1538" id="154" name="Google Shape;154;p5"/>
          <p:cNvPicPr preferRelativeResize="0"/>
          <p:nvPr>
            <p:ph idx="2" type="body"/>
          </p:nvPr>
        </p:nvPicPr>
        <p:blipFill rotWithShape="1">
          <a:blip r:embed="rId3">
            <a:alphaModFix/>
          </a:blip>
          <a:srcRect b="0" l="0" r="0" t="0"/>
          <a:stretch/>
        </p:blipFill>
        <p:spPr>
          <a:xfrm>
            <a:off x="6476988" y="2035538"/>
            <a:ext cx="2590800" cy="161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0" name="Google Shape;160;p6"/>
          <p:cNvPicPr preferRelativeResize="0"/>
          <p:nvPr/>
        </p:nvPicPr>
        <p:blipFill rotWithShape="1">
          <a:blip r:embed="rId3">
            <a:alphaModFix/>
          </a:blip>
          <a:srcRect b="0" l="0" r="0" t="0"/>
          <a:stretch/>
        </p:blipFill>
        <p:spPr>
          <a:xfrm>
            <a:off x="609600" y="1407150"/>
            <a:ext cx="7696201" cy="5110174"/>
          </a:xfrm>
          <a:prstGeom prst="rect">
            <a:avLst/>
          </a:prstGeom>
          <a:noFill/>
          <a:ln>
            <a:noFill/>
          </a:ln>
        </p:spPr>
      </p:pic>
      <p:sp>
        <p:nvSpPr>
          <p:cNvPr id="161" name="Google Shape;161;p6"/>
          <p:cNvSpPr txBox="1"/>
          <p:nvPr>
            <p:ph type="title"/>
          </p:nvPr>
        </p:nvSpPr>
        <p:spPr>
          <a:xfrm>
            <a:off x="1046163" y="214313"/>
            <a:ext cx="7793100" cy="7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Repeaters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7"/>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Hub</a:t>
            </a:r>
            <a:endParaRPr/>
          </a:p>
        </p:txBody>
      </p:sp>
      <p:sp>
        <p:nvSpPr>
          <p:cNvPr id="169" name="Google Shape;169;p7"/>
          <p:cNvSpPr txBox="1"/>
          <p:nvPr>
            <p:ph idx="1" type="body"/>
          </p:nvPr>
        </p:nvSpPr>
        <p:spPr>
          <a:xfrm>
            <a:off x="381000" y="1295400"/>
            <a:ext cx="4800600" cy="4530725"/>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SzPts val="1140"/>
              <a:buChar char="■"/>
            </a:pPr>
            <a:r>
              <a:rPr lang="en-US" sz="2100"/>
              <a:t>Multi-port repeaters with 4 to 24 ports </a:t>
            </a:r>
            <a:r>
              <a:rPr lang="en-US" sz="2100">
                <a:solidFill>
                  <a:schemeClr val="lt2"/>
                </a:solidFill>
              </a:rPr>
              <a:t>(typical repeater usually has 2 ports)</a:t>
            </a:r>
            <a:endParaRPr sz="2900"/>
          </a:p>
          <a:p>
            <a:pPr indent="-323850" lvl="0" marL="342900" rtl="0" algn="l">
              <a:spcBef>
                <a:spcPts val="480"/>
              </a:spcBef>
              <a:spcAft>
                <a:spcPts val="0"/>
              </a:spcAft>
              <a:buSzPts val="1140"/>
              <a:buChar char="■"/>
            </a:pPr>
            <a:r>
              <a:rPr lang="en-US" sz="2100">
                <a:solidFill>
                  <a:schemeClr val="dk1"/>
                </a:solidFill>
              </a:rPr>
              <a:t>It repeats what it receives on one port to all other ports, including the port on which the signal was received, so that the transmitting device may monitor and recover from collisions.</a:t>
            </a:r>
            <a:endParaRPr sz="2100"/>
          </a:p>
          <a:p>
            <a:pPr indent="-323850" lvl="0" marL="342900" rtl="0" algn="l">
              <a:spcBef>
                <a:spcPts val="480"/>
              </a:spcBef>
              <a:spcAft>
                <a:spcPts val="0"/>
              </a:spcAft>
              <a:buSzPts val="1140"/>
              <a:buChar char="■"/>
            </a:pPr>
            <a:r>
              <a:rPr lang="en-US" sz="2100"/>
              <a:t>Converts the network to </a:t>
            </a:r>
            <a:r>
              <a:rPr lang="en-US" sz="2100">
                <a:solidFill>
                  <a:srgbClr val="660033"/>
                </a:solidFill>
              </a:rPr>
              <a:t>Star topology</a:t>
            </a:r>
            <a:endParaRPr sz="2900"/>
          </a:p>
          <a:p>
            <a:pPr indent="-323850" lvl="0" marL="342900" rtl="0" algn="l">
              <a:spcBef>
                <a:spcPts val="480"/>
              </a:spcBef>
              <a:spcAft>
                <a:spcPts val="0"/>
              </a:spcAft>
              <a:buSzPts val="1140"/>
              <a:buChar char="■"/>
            </a:pPr>
            <a:r>
              <a:rPr lang="en-US" sz="2100"/>
              <a:t>Commonly used in </a:t>
            </a:r>
            <a:r>
              <a:rPr lang="en-US" sz="2100">
                <a:solidFill>
                  <a:schemeClr val="dk2"/>
                </a:solidFill>
              </a:rPr>
              <a:t>10Base-T</a:t>
            </a:r>
            <a:r>
              <a:rPr lang="en-US" sz="2100"/>
              <a:t> and </a:t>
            </a:r>
            <a:r>
              <a:rPr lang="en-US" sz="2100">
                <a:solidFill>
                  <a:schemeClr val="dk2"/>
                </a:solidFill>
              </a:rPr>
              <a:t>100Base-T</a:t>
            </a:r>
            <a:r>
              <a:rPr lang="en-US" sz="2100"/>
              <a:t> networks</a:t>
            </a:r>
            <a:endParaRPr sz="2500"/>
          </a:p>
        </p:txBody>
      </p:sp>
      <p:pic>
        <p:nvPicPr>
          <p:cNvPr descr="5_1_7" id="170" name="Google Shape;170;p7"/>
          <p:cNvPicPr preferRelativeResize="0"/>
          <p:nvPr>
            <p:ph idx="2" type="body"/>
          </p:nvPr>
        </p:nvPicPr>
        <p:blipFill rotWithShape="1">
          <a:blip r:embed="rId3">
            <a:alphaModFix/>
          </a:blip>
          <a:srcRect b="4284" l="6349" r="6349" t="8571"/>
          <a:stretch/>
        </p:blipFill>
        <p:spPr>
          <a:xfrm>
            <a:off x="5715000" y="1447800"/>
            <a:ext cx="2209800" cy="1524000"/>
          </a:xfrm>
          <a:prstGeom prst="rect">
            <a:avLst/>
          </a:prstGeom>
          <a:noFill/>
          <a:ln>
            <a:noFill/>
          </a:ln>
        </p:spPr>
      </p:pic>
      <p:pic>
        <p:nvPicPr>
          <p:cNvPr id="171" name="Google Shape;171;p7"/>
          <p:cNvPicPr preferRelativeResize="0"/>
          <p:nvPr/>
        </p:nvPicPr>
        <p:blipFill rotWithShape="1">
          <a:blip r:embed="rId4">
            <a:alphaModFix/>
          </a:blip>
          <a:srcRect b="0" l="0" r="0" t="0"/>
          <a:stretch/>
        </p:blipFill>
        <p:spPr>
          <a:xfrm>
            <a:off x="5486400" y="3200400"/>
            <a:ext cx="3124200" cy="244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8"/>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Hub Types</a:t>
            </a:r>
            <a:endParaRPr/>
          </a:p>
        </p:txBody>
      </p:sp>
      <p:sp>
        <p:nvSpPr>
          <p:cNvPr id="178" name="Google Shape;178;p8"/>
          <p:cNvSpPr txBox="1"/>
          <p:nvPr>
            <p:ph idx="1" type="body"/>
          </p:nvPr>
        </p:nvSpPr>
        <p:spPr>
          <a:xfrm>
            <a:off x="609600" y="1066800"/>
            <a:ext cx="8229600" cy="4987925"/>
          </a:xfrm>
          <a:prstGeom prst="rect">
            <a:avLst/>
          </a:prstGeom>
          <a:noFill/>
          <a:ln>
            <a:noFill/>
          </a:ln>
        </p:spPr>
        <p:txBody>
          <a:bodyPr anchorCtr="0" anchor="t" bIns="45700" lIns="91425" spcFirstLastPara="1" rIns="91425" wrap="square" tIns="45700">
            <a:noAutofit/>
          </a:bodyPr>
          <a:lstStyle/>
          <a:p>
            <a:pPr indent="-323850" lvl="0" marL="342900" rtl="0" algn="l">
              <a:lnSpc>
                <a:spcPct val="90000"/>
              </a:lnSpc>
              <a:spcBef>
                <a:spcPts val="0"/>
              </a:spcBef>
              <a:spcAft>
                <a:spcPts val="0"/>
              </a:spcAft>
              <a:buSzPts val="1380"/>
              <a:buChar char="■"/>
            </a:pPr>
            <a:r>
              <a:rPr lang="en-US" sz="2500">
                <a:solidFill>
                  <a:srgbClr val="000099"/>
                </a:solidFill>
              </a:rPr>
              <a:t>Passive</a:t>
            </a:r>
            <a:endParaRPr sz="2900"/>
          </a:p>
          <a:p>
            <a:pPr indent="-266700" lvl="1" marL="742950" rtl="0" algn="l">
              <a:lnSpc>
                <a:spcPct val="90000"/>
              </a:lnSpc>
              <a:spcBef>
                <a:spcPts val="480"/>
              </a:spcBef>
              <a:spcAft>
                <a:spcPts val="0"/>
              </a:spcAft>
              <a:buSzPts val="1020"/>
              <a:buChar char="■"/>
            </a:pPr>
            <a:r>
              <a:rPr lang="en-US" sz="2100"/>
              <a:t>Serves as a physical connection point only</a:t>
            </a:r>
            <a:endParaRPr sz="2500"/>
          </a:p>
          <a:p>
            <a:pPr indent="-266700" lvl="1" marL="742950" rtl="0" algn="l">
              <a:lnSpc>
                <a:spcPct val="90000"/>
              </a:lnSpc>
              <a:spcBef>
                <a:spcPts val="480"/>
              </a:spcBef>
              <a:spcAft>
                <a:spcPts val="0"/>
              </a:spcAft>
              <a:buSzPts val="1020"/>
              <a:buChar char="■"/>
            </a:pPr>
            <a:r>
              <a:rPr lang="en-US" sz="2100"/>
              <a:t>Does not manipulate or view the traffic </a:t>
            </a:r>
            <a:endParaRPr sz="2500"/>
          </a:p>
          <a:p>
            <a:pPr indent="-266700" lvl="1" marL="742950" rtl="0" algn="l">
              <a:lnSpc>
                <a:spcPct val="90000"/>
              </a:lnSpc>
              <a:spcBef>
                <a:spcPts val="480"/>
              </a:spcBef>
              <a:spcAft>
                <a:spcPts val="0"/>
              </a:spcAft>
              <a:buSzPts val="1020"/>
              <a:buChar char="■"/>
            </a:pPr>
            <a:r>
              <a:rPr lang="en-US" sz="2100"/>
              <a:t>Does not boost or clean the signal. </a:t>
            </a:r>
            <a:endParaRPr sz="2500"/>
          </a:p>
          <a:p>
            <a:pPr indent="-266700" lvl="1" marL="742950" rtl="0" algn="l">
              <a:lnSpc>
                <a:spcPct val="90000"/>
              </a:lnSpc>
              <a:spcBef>
                <a:spcPts val="480"/>
              </a:spcBef>
              <a:spcAft>
                <a:spcPts val="0"/>
              </a:spcAft>
              <a:buSzPts val="1020"/>
              <a:buChar char="■"/>
            </a:pPr>
            <a:r>
              <a:rPr lang="en-US" sz="2100"/>
              <a:t>Used only to share the physical media</a:t>
            </a:r>
            <a:endParaRPr sz="2500"/>
          </a:p>
          <a:p>
            <a:pPr indent="-266700" lvl="1" marL="742950" rtl="0" algn="l">
              <a:lnSpc>
                <a:spcPct val="90000"/>
              </a:lnSpc>
              <a:spcBef>
                <a:spcPts val="480"/>
              </a:spcBef>
              <a:spcAft>
                <a:spcPts val="0"/>
              </a:spcAft>
              <a:buSzPts val="1020"/>
              <a:buChar char="■"/>
            </a:pPr>
            <a:r>
              <a:rPr lang="en-US" sz="2100"/>
              <a:t>Does not need electrical power </a:t>
            </a:r>
            <a:endParaRPr sz="2500"/>
          </a:p>
          <a:p>
            <a:pPr indent="-323850" lvl="0" marL="342900" rtl="0" algn="l">
              <a:lnSpc>
                <a:spcPct val="90000"/>
              </a:lnSpc>
              <a:spcBef>
                <a:spcPts val="560"/>
              </a:spcBef>
              <a:spcAft>
                <a:spcPts val="0"/>
              </a:spcAft>
              <a:buSzPts val="1380"/>
              <a:buChar char="■"/>
            </a:pPr>
            <a:r>
              <a:rPr lang="en-US" sz="2500">
                <a:solidFill>
                  <a:srgbClr val="000099"/>
                </a:solidFill>
              </a:rPr>
              <a:t>Active</a:t>
            </a:r>
            <a:endParaRPr sz="2900"/>
          </a:p>
          <a:p>
            <a:pPr indent="-266700" lvl="1" marL="742950" rtl="0" algn="l">
              <a:lnSpc>
                <a:spcPct val="90000"/>
              </a:lnSpc>
              <a:spcBef>
                <a:spcPts val="480"/>
              </a:spcBef>
              <a:spcAft>
                <a:spcPts val="0"/>
              </a:spcAft>
              <a:buSzPts val="1020"/>
              <a:buChar char="■"/>
            </a:pPr>
            <a:r>
              <a:rPr lang="en-US" sz="2100"/>
              <a:t>Needs electrical power to amplify signal</a:t>
            </a:r>
            <a:endParaRPr sz="2500"/>
          </a:p>
          <a:p>
            <a:pPr indent="-323850" lvl="0" marL="342900" rtl="0" algn="l">
              <a:lnSpc>
                <a:spcPct val="90000"/>
              </a:lnSpc>
              <a:spcBef>
                <a:spcPts val="560"/>
              </a:spcBef>
              <a:spcAft>
                <a:spcPts val="0"/>
              </a:spcAft>
              <a:buSzPts val="1380"/>
              <a:buChar char="■"/>
            </a:pPr>
            <a:r>
              <a:rPr lang="en-US" sz="2500">
                <a:solidFill>
                  <a:srgbClr val="000099"/>
                </a:solidFill>
              </a:rPr>
              <a:t>Intelligent Hub /Smart Hub</a:t>
            </a:r>
            <a:endParaRPr sz="2900"/>
          </a:p>
          <a:p>
            <a:pPr indent="-266700" lvl="1" marL="742950" rtl="0" algn="l">
              <a:lnSpc>
                <a:spcPct val="90000"/>
              </a:lnSpc>
              <a:spcBef>
                <a:spcPts val="480"/>
              </a:spcBef>
              <a:spcAft>
                <a:spcPts val="0"/>
              </a:spcAft>
              <a:buSzPts val="1020"/>
              <a:buChar char="■"/>
            </a:pPr>
            <a:r>
              <a:rPr lang="en-US" sz="2100"/>
              <a:t>Contain Microprocessor chips and diagnostic capabilities</a:t>
            </a:r>
            <a:endParaRPr sz="2500"/>
          </a:p>
          <a:p>
            <a:pPr indent="-266700" lvl="1" marL="742950" rtl="0" algn="l">
              <a:lnSpc>
                <a:spcPct val="90000"/>
              </a:lnSpc>
              <a:spcBef>
                <a:spcPts val="480"/>
              </a:spcBef>
              <a:spcAft>
                <a:spcPts val="0"/>
              </a:spcAft>
              <a:buSzPts val="1020"/>
              <a:buChar char="■"/>
            </a:pPr>
            <a:r>
              <a:rPr lang="en-US" sz="2100"/>
              <a:t>Enables an administrator to monitor the traffic passing through the hub and to configure each port in the hub. </a:t>
            </a:r>
            <a:endParaRPr sz="2500"/>
          </a:p>
          <a:p>
            <a:pPr indent="-266700" lvl="1" marL="742950" rtl="0" algn="l">
              <a:lnSpc>
                <a:spcPct val="90000"/>
              </a:lnSpc>
              <a:spcBef>
                <a:spcPts val="480"/>
              </a:spcBef>
              <a:spcAft>
                <a:spcPts val="0"/>
              </a:spcAft>
              <a:buSzPts val="1020"/>
              <a:buChar char="■"/>
            </a:pPr>
            <a:r>
              <a:rPr lang="en-US" sz="2100"/>
              <a:t>Expensive </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idx="12" type="sldNum"/>
          </p:nvPr>
        </p:nvSpPr>
        <p:spPr>
          <a:xfrm>
            <a:off x="7042150" y="6324600"/>
            <a:ext cx="1905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9"/>
          <p:cNvSpPr txBox="1"/>
          <p:nvPr>
            <p:ph type="title"/>
          </p:nvPr>
        </p:nvSpPr>
        <p:spPr>
          <a:xfrm>
            <a:off x="1046163" y="214313"/>
            <a:ext cx="7793037" cy="7762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Bridges</a:t>
            </a:r>
            <a:endParaRPr/>
          </a:p>
        </p:txBody>
      </p:sp>
      <p:sp>
        <p:nvSpPr>
          <p:cNvPr id="185" name="Google Shape;185;p9"/>
          <p:cNvSpPr txBox="1"/>
          <p:nvPr>
            <p:ph idx="1" type="body"/>
          </p:nvPr>
        </p:nvSpPr>
        <p:spPr>
          <a:xfrm>
            <a:off x="10635" y="1371600"/>
            <a:ext cx="6186502" cy="4911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320"/>
              <a:buChar char="■"/>
            </a:pPr>
            <a:r>
              <a:rPr lang="en-US" sz="2200"/>
              <a:t>The device that can be used to interconnect two separate LANs is known as a bridge.</a:t>
            </a:r>
            <a:endParaRPr/>
          </a:p>
          <a:p>
            <a:pPr indent="-342900" lvl="0" marL="342900" rtl="0" algn="l">
              <a:spcBef>
                <a:spcPts val="440"/>
              </a:spcBef>
              <a:spcAft>
                <a:spcPts val="0"/>
              </a:spcAft>
              <a:buSzPts val="1320"/>
              <a:buChar char="■"/>
            </a:pPr>
            <a:r>
              <a:rPr lang="en-US" sz="2200"/>
              <a:t>It is commonly used to connect two similar or dissimilar LANs. </a:t>
            </a:r>
            <a:endParaRPr/>
          </a:p>
          <a:p>
            <a:pPr indent="-342900" lvl="0" marL="342900" rtl="0" algn="l">
              <a:spcBef>
                <a:spcPts val="480"/>
              </a:spcBef>
              <a:spcAft>
                <a:spcPts val="0"/>
              </a:spcAft>
              <a:buSzPts val="1440"/>
              <a:buChar char="■"/>
            </a:pPr>
            <a:r>
              <a:rPr lang="en-US" sz="2400"/>
              <a:t>Operates in both the </a:t>
            </a:r>
            <a:r>
              <a:rPr b="1" lang="en-US" sz="2400"/>
              <a:t>Physical</a:t>
            </a:r>
            <a:r>
              <a:rPr lang="en-US" sz="2400"/>
              <a:t> </a:t>
            </a:r>
            <a:r>
              <a:rPr b="1" lang="en-US" sz="2400"/>
              <a:t>Layer</a:t>
            </a:r>
            <a:r>
              <a:rPr lang="en-US" sz="2400"/>
              <a:t> and the </a:t>
            </a:r>
            <a:r>
              <a:rPr b="1" lang="en-US" sz="2400"/>
              <a:t>Data Link Layer</a:t>
            </a:r>
            <a:r>
              <a:rPr lang="en-US" sz="2400"/>
              <a:t>.</a:t>
            </a:r>
            <a:endParaRPr/>
          </a:p>
          <a:p>
            <a:pPr indent="-342900" lvl="0" marL="342900" rtl="0" algn="l">
              <a:spcBef>
                <a:spcPts val="480"/>
              </a:spcBef>
              <a:spcAft>
                <a:spcPts val="0"/>
              </a:spcAft>
              <a:buSzPts val="1440"/>
              <a:buChar char="■"/>
            </a:pPr>
            <a:r>
              <a:rPr lang="en-US" sz="2400"/>
              <a:t>As a </a:t>
            </a:r>
            <a:r>
              <a:rPr b="1" lang="en-US" sz="2400"/>
              <a:t>Physical</a:t>
            </a:r>
            <a:r>
              <a:rPr lang="en-US" sz="2400"/>
              <a:t> </a:t>
            </a:r>
            <a:r>
              <a:rPr b="1" lang="en-US" sz="2400"/>
              <a:t>Layer</a:t>
            </a:r>
            <a:r>
              <a:rPr lang="en-US" sz="2400"/>
              <a:t> device, it regenerates the signal it receives.</a:t>
            </a:r>
            <a:endParaRPr/>
          </a:p>
          <a:p>
            <a:pPr indent="-342900" lvl="0" marL="342900" rtl="0" algn="l">
              <a:spcBef>
                <a:spcPts val="480"/>
              </a:spcBef>
              <a:spcAft>
                <a:spcPts val="0"/>
              </a:spcAft>
              <a:buSzPts val="1440"/>
              <a:buChar char="■"/>
            </a:pPr>
            <a:r>
              <a:rPr lang="en-US" sz="2400"/>
              <a:t>As a </a:t>
            </a:r>
            <a:r>
              <a:rPr b="1" lang="en-US" sz="2400"/>
              <a:t>Data Link Layer</a:t>
            </a:r>
            <a:r>
              <a:rPr lang="en-US" sz="2400"/>
              <a:t> device, the bridge can check the Physical/MAC addresses (source and destination) contained in the frame.</a:t>
            </a:r>
            <a:endParaRPr/>
          </a:p>
        </p:txBody>
      </p:sp>
      <p:pic>
        <p:nvPicPr>
          <p:cNvPr descr="bridge_2" id="186" name="Google Shape;186;p9"/>
          <p:cNvPicPr preferRelativeResize="0"/>
          <p:nvPr>
            <p:ph idx="2" type="body"/>
          </p:nvPr>
        </p:nvPicPr>
        <p:blipFill rotWithShape="1">
          <a:blip r:embed="rId3">
            <a:alphaModFix/>
          </a:blip>
          <a:srcRect b="0" l="0" r="0" t="0"/>
          <a:stretch/>
        </p:blipFill>
        <p:spPr>
          <a:xfrm>
            <a:off x="6477000" y="3429000"/>
            <a:ext cx="2362200" cy="1828800"/>
          </a:xfrm>
          <a:prstGeom prst="rect">
            <a:avLst/>
          </a:prstGeom>
          <a:noFill/>
          <a:ln>
            <a:noFill/>
          </a:ln>
        </p:spPr>
      </p:pic>
      <p:pic>
        <p:nvPicPr>
          <p:cNvPr descr="Bridge" id="187" name="Google Shape;187;p9"/>
          <p:cNvPicPr preferRelativeResize="0"/>
          <p:nvPr>
            <p:ph idx="3" type="body"/>
          </p:nvPr>
        </p:nvPicPr>
        <p:blipFill rotWithShape="1">
          <a:blip r:embed="rId4">
            <a:alphaModFix/>
          </a:blip>
          <a:srcRect b="0" l="0" r="0" t="0"/>
          <a:stretch/>
        </p:blipFill>
        <p:spPr>
          <a:xfrm>
            <a:off x="6096000" y="1143000"/>
            <a:ext cx="2819400" cy="198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1998-01-01T01:17:23Z</dcterms:created>
  <dc:creator>pavel</dc:creator>
</cp:coreProperties>
</file>