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embeddedFontLst>
    <p:embeddedFont>
      <p:font typeface="Tahoma"/>
      <p:regular r:id="rId20"/>
      <p:bold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6" roundtripDataSignature="AMtx7mgz7HLql0qr604qWjfDGUC41lbL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ahoma-regular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Tahoma-bold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Merriweather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4" name="Google Shape;12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BDC1C6"/>
              </a:buClr>
              <a:buSzPts val="1800"/>
              <a:buNone/>
            </a:pPr>
            <a:r>
              <a:rPr lang="en-US">
                <a:solidFill>
                  <a:srgbClr val="BDC1C6"/>
                </a:solidFill>
              </a:rPr>
              <a:t>EIA/TIA Wiring Standards are standards for commercial and telecommunications wiring developed by the </a:t>
            </a:r>
            <a:r>
              <a:rPr b="1" lang="en-US">
                <a:solidFill>
                  <a:srgbClr val="BDC1C6"/>
                </a:solidFill>
              </a:rPr>
              <a:t>Electronic Industries Alliance</a:t>
            </a:r>
            <a:r>
              <a:rPr lang="en-US">
                <a:solidFill>
                  <a:srgbClr val="BDC1C6"/>
                </a:solidFill>
              </a:rPr>
              <a:t> (EIA) and Telecommunications Industry Association (TIA).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>
                <a:solidFill>
                  <a:srgbClr val="000000"/>
                </a:solidFill>
              </a:rPr>
              <a:t>Ethernet technologies can be used in a campus network in several different ways: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10 Mbps at the user level to provide good performance.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100 Mbps for clients or servers that require more bandwidth.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Fast or Gigabit Ethernet between backbone devices.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1046162" y="214312"/>
            <a:ext cx="7793037" cy="7762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0" type="dt"/>
          </p:nvPr>
        </p:nvSpPr>
        <p:spPr>
          <a:xfrm>
            <a:off x="116205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1" type="ftr"/>
          </p:nvPr>
        </p:nvSpPr>
        <p:spPr>
          <a:xfrm>
            <a:off x="36576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704215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103" name="Google Shape;103;p2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104" name="Google Shape;104;p2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105" name="Google Shape;105;p2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106" name="Google Shape;106;p26"/>
          <p:cNvSpPr txBox="1"/>
          <p:nvPr>
            <p:ph idx="10" type="dt"/>
          </p:nvPr>
        </p:nvSpPr>
        <p:spPr>
          <a:xfrm>
            <a:off x="116205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1" type="ftr"/>
          </p:nvPr>
        </p:nvSpPr>
        <p:spPr>
          <a:xfrm>
            <a:off x="36576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704215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type="title"/>
          </p:nvPr>
        </p:nvSpPr>
        <p:spPr>
          <a:xfrm>
            <a:off x="1046162" y="214312"/>
            <a:ext cx="7793037" cy="7762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" type="body"/>
          </p:nvPr>
        </p:nvSpPr>
        <p:spPr>
          <a:xfrm>
            <a:off x="1066800" y="1219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112" name="Google Shape;112;p27"/>
          <p:cNvSpPr txBox="1"/>
          <p:nvPr>
            <p:ph idx="2" type="body"/>
          </p:nvPr>
        </p:nvSpPr>
        <p:spPr>
          <a:xfrm>
            <a:off x="5029200" y="1219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113" name="Google Shape;113;p27"/>
          <p:cNvSpPr txBox="1"/>
          <p:nvPr>
            <p:ph idx="10" type="dt"/>
          </p:nvPr>
        </p:nvSpPr>
        <p:spPr>
          <a:xfrm>
            <a:off x="116205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11" type="ftr"/>
          </p:nvPr>
        </p:nvSpPr>
        <p:spPr>
          <a:xfrm>
            <a:off x="36576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7"/>
          <p:cNvSpPr txBox="1"/>
          <p:nvPr>
            <p:ph idx="12" type="sldNum"/>
          </p:nvPr>
        </p:nvSpPr>
        <p:spPr>
          <a:xfrm>
            <a:off x="704215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119" name="Google Shape;119;p28"/>
          <p:cNvSpPr txBox="1"/>
          <p:nvPr>
            <p:ph idx="10" type="dt"/>
          </p:nvPr>
        </p:nvSpPr>
        <p:spPr>
          <a:xfrm>
            <a:off x="116205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11" type="ftr"/>
          </p:nvPr>
        </p:nvSpPr>
        <p:spPr>
          <a:xfrm>
            <a:off x="36576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2" type="sldNum"/>
          </p:nvPr>
        </p:nvSpPr>
        <p:spPr>
          <a:xfrm>
            <a:off x="704215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idx="10" type="dt"/>
          </p:nvPr>
        </p:nvSpPr>
        <p:spPr>
          <a:xfrm>
            <a:off x="116205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1" type="ftr"/>
          </p:nvPr>
        </p:nvSpPr>
        <p:spPr>
          <a:xfrm>
            <a:off x="36576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704215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type="title"/>
          </p:nvPr>
        </p:nvSpPr>
        <p:spPr>
          <a:xfrm>
            <a:off x="1046162" y="214312"/>
            <a:ext cx="7793037" cy="7762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" type="body"/>
          </p:nvPr>
        </p:nvSpPr>
        <p:spPr>
          <a:xfrm>
            <a:off x="1066800" y="1219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116205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6576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704215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1046163" y="214313"/>
            <a:ext cx="7793037" cy="7762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1066800" y="1219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5029200" y="1219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116205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6576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704215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046163" y="214313"/>
            <a:ext cx="7793037" cy="7762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" type="body"/>
          </p:nvPr>
        </p:nvSpPr>
        <p:spPr>
          <a:xfrm>
            <a:off x="1066800" y="1219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2" type="body"/>
          </p:nvPr>
        </p:nvSpPr>
        <p:spPr>
          <a:xfrm>
            <a:off x="5029200" y="12192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3" type="body"/>
          </p:nvPr>
        </p:nvSpPr>
        <p:spPr>
          <a:xfrm>
            <a:off x="5029200" y="33528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0" type="dt"/>
          </p:nvPr>
        </p:nvSpPr>
        <p:spPr>
          <a:xfrm>
            <a:off x="116205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1" type="ftr"/>
          </p:nvPr>
        </p:nvSpPr>
        <p:spPr>
          <a:xfrm>
            <a:off x="36576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2" type="sldNum"/>
          </p:nvPr>
        </p:nvSpPr>
        <p:spPr>
          <a:xfrm>
            <a:off x="704215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/>
          <p:nvPr>
            <p:ph type="title"/>
          </p:nvPr>
        </p:nvSpPr>
        <p:spPr>
          <a:xfrm rot="5400000">
            <a:off x="5305426" y="1800225"/>
            <a:ext cx="5119687" cy="19478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" type="body"/>
          </p:nvPr>
        </p:nvSpPr>
        <p:spPr>
          <a:xfrm rot="5400000">
            <a:off x="1332707" y="-72231"/>
            <a:ext cx="5119687" cy="569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0" type="dt"/>
          </p:nvPr>
        </p:nvSpPr>
        <p:spPr>
          <a:xfrm>
            <a:off x="116205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1" type="ftr"/>
          </p:nvPr>
        </p:nvSpPr>
        <p:spPr>
          <a:xfrm>
            <a:off x="36576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704215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/>
          <p:nvPr>
            <p:ph type="title"/>
          </p:nvPr>
        </p:nvSpPr>
        <p:spPr>
          <a:xfrm>
            <a:off x="1046162" y="214312"/>
            <a:ext cx="7793037" cy="7762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" type="body"/>
          </p:nvPr>
        </p:nvSpPr>
        <p:spPr>
          <a:xfrm rot="5400000">
            <a:off x="2895600" y="-6096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0" type="dt"/>
          </p:nvPr>
        </p:nvSpPr>
        <p:spPr>
          <a:xfrm>
            <a:off x="116205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1" type="ftr"/>
          </p:nvPr>
        </p:nvSpPr>
        <p:spPr>
          <a:xfrm>
            <a:off x="36576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2" type="sldNum"/>
          </p:nvPr>
        </p:nvSpPr>
        <p:spPr>
          <a:xfrm>
            <a:off x="704215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85" name="Google Shape;85;p23"/>
          <p:cNvSpPr txBox="1"/>
          <p:nvPr>
            <p:ph idx="10" type="dt"/>
          </p:nvPr>
        </p:nvSpPr>
        <p:spPr>
          <a:xfrm>
            <a:off x="116205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1" type="ftr"/>
          </p:nvPr>
        </p:nvSpPr>
        <p:spPr>
          <a:xfrm>
            <a:off x="36576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2" type="sldNum"/>
          </p:nvPr>
        </p:nvSpPr>
        <p:spPr>
          <a:xfrm>
            <a:off x="704215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91" name="Google Shape;91;p2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92" name="Google Shape;92;p24"/>
          <p:cNvSpPr txBox="1"/>
          <p:nvPr>
            <p:ph idx="10" type="dt"/>
          </p:nvPr>
        </p:nvSpPr>
        <p:spPr>
          <a:xfrm>
            <a:off x="116205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1" type="ftr"/>
          </p:nvPr>
        </p:nvSpPr>
        <p:spPr>
          <a:xfrm>
            <a:off x="36576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704215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4"/>
          <p:cNvGrpSpPr/>
          <p:nvPr/>
        </p:nvGrpSpPr>
        <p:grpSpPr>
          <a:xfrm>
            <a:off x="0" y="2438400"/>
            <a:ext cx="9009062" cy="1052512"/>
            <a:chOff x="0" y="1536"/>
            <a:chExt cx="5675" cy="663"/>
          </a:xfrm>
        </p:grpSpPr>
        <p:grpSp>
          <p:nvGrpSpPr>
            <p:cNvPr id="11" name="Google Shape;11;p14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Google Shape;12;p14"/>
              <p:cNvSpPr txBox="1"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14"/>
              <p:cNvSpPr txBox="1"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" name="Google Shape;14;p14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5" name="Google Shape;15;p14"/>
              <p:cNvSpPr txBox="1"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14"/>
              <p:cNvSpPr txBox="1"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7" name="Google Shape;17;p14"/>
            <p:cNvSpPr txBox="1"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" name="Google Shape;18;p14"/>
            <p:cNvSpPr txBox="1"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" name="Google Shape;19;p14"/>
            <p:cNvSpPr txBox="1"/>
            <p:nvPr/>
          </p:nvSpPr>
          <p:spPr>
            <a:xfrm flipH="1" rot="10800000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0" name="Google Shape;20;p14"/>
          <p:cNvSpPr txBox="1"/>
          <p:nvPr>
            <p:ph type="title"/>
          </p:nvPr>
        </p:nvSpPr>
        <p:spPr>
          <a:xfrm>
            <a:off x="1046162" y="214312"/>
            <a:ext cx="7793037" cy="7762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1" name="Google Shape;21;p14"/>
          <p:cNvSpPr txBox="1"/>
          <p:nvPr>
            <p:ph idx="1" type="body"/>
          </p:nvPr>
        </p:nvSpPr>
        <p:spPr>
          <a:xfrm>
            <a:off x="1066800" y="1219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2" name="Google Shape;22;p14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" name="Google Shape;23;p14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/>
        </p:nvSpPr>
        <p:spPr>
          <a:xfrm>
            <a:off x="417512" y="4127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" name="Google Shape;33;p16"/>
          <p:cNvSpPr txBox="1"/>
          <p:nvPr/>
        </p:nvSpPr>
        <p:spPr>
          <a:xfrm>
            <a:off x="800100" y="4127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" name="Google Shape;34;p16"/>
          <p:cNvSpPr txBox="1"/>
          <p:nvPr/>
        </p:nvSpPr>
        <p:spPr>
          <a:xfrm>
            <a:off x="541337" y="8350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" name="Google Shape;35;p16"/>
          <p:cNvSpPr txBox="1"/>
          <p:nvPr/>
        </p:nvSpPr>
        <p:spPr>
          <a:xfrm>
            <a:off x="911225" y="8350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" name="Google Shape;36;p16"/>
          <p:cNvSpPr txBox="1"/>
          <p:nvPr/>
        </p:nvSpPr>
        <p:spPr>
          <a:xfrm>
            <a:off x="127000" y="7620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" name="Google Shape;37;p16"/>
          <p:cNvSpPr txBox="1"/>
          <p:nvPr/>
        </p:nvSpPr>
        <p:spPr>
          <a:xfrm>
            <a:off x="762000" y="3048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" name="Google Shape;38;p16"/>
          <p:cNvSpPr txBox="1"/>
          <p:nvPr/>
        </p:nvSpPr>
        <p:spPr>
          <a:xfrm>
            <a:off x="442912" y="10953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" name="Google Shape;39;p16"/>
          <p:cNvSpPr txBox="1"/>
          <p:nvPr>
            <p:ph type="title"/>
          </p:nvPr>
        </p:nvSpPr>
        <p:spPr>
          <a:xfrm>
            <a:off x="1046162" y="214312"/>
            <a:ext cx="7793037" cy="7762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40" name="Google Shape;40;p16"/>
          <p:cNvSpPr txBox="1"/>
          <p:nvPr>
            <p:ph idx="1" type="body"/>
          </p:nvPr>
        </p:nvSpPr>
        <p:spPr>
          <a:xfrm>
            <a:off x="1066800" y="1219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41" name="Google Shape;41;p16"/>
          <p:cNvSpPr txBox="1"/>
          <p:nvPr>
            <p:ph idx="10" type="dt"/>
          </p:nvPr>
        </p:nvSpPr>
        <p:spPr>
          <a:xfrm>
            <a:off x="116205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36576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704215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 b="0" i="0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/>
          <p:nvPr>
            <p:ph type="ctrTitle"/>
          </p:nvPr>
        </p:nvSpPr>
        <p:spPr>
          <a:xfrm>
            <a:off x="838200" y="1828800"/>
            <a:ext cx="762317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Arial"/>
              <a:buNone/>
            </a:pPr>
            <a:r>
              <a:rPr b="0" i="0" lang="en-US" sz="8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LAN Cabling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 txBox="1"/>
          <p:nvPr/>
        </p:nvSpPr>
        <p:spPr>
          <a:xfrm>
            <a:off x="704215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/>
          </a:p>
        </p:txBody>
      </p:sp>
      <p:sp>
        <p:nvSpPr>
          <p:cNvPr id="197" name="Google Shape;197;p10"/>
          <p:cNvSpPr txBox="1"/>
          <p:nvPr>
            <p:ph type="title"/>
          </p:nvPr>
        </p:nvSpPr>
        <p:spPr>
          <a:xfrm>
            <a:off x="1046162" y="214312"/>
            <a:ext cx="7793037" cy="7762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Merriweather"/>
              <a:buNone/>
            </a:pPr>
            <a:r>
              <a:rPr b="0" i="0" lang="en-US" sz="4400" u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Crossover Cable</a:t>
            </a:r>
            <a:endParaRPr/>
          </a:p>
        </p:txBody>
      </p:sp>
      <p:sp>
        <p:nvSpPr>
          <p:cNvPr id="198" name="Google Shape;198;p10"/>
          <p:cNvSpPr txBox="1"/>
          <p:nvPr>
            <p:ph idx="1" type="body"/>
          </p:nvPr>
        </p:nvSpPr>
        <p:spPr>
          <a:xfrm>
            <a:off x="1066800" y="1219200"/>
            <a:ext cx="381476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Connects Similar Devices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Switch to switch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Switch to hub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Hub to hub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Router to router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PC to PC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Router to PC 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descr="Crossover_2" id="199" name="Google Shape;199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2637" y="1703387"/>
            <a:ext cx="4246562" cy="34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/>
        </p:nvSpPr>
        <p:spPr>
          <a:xfrm>
            <a:off x="704215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/>
          </a:p>
        </p:txBody>
      </p:sp>
      <p:sp>
        <p:nvSpPr>
          <p:cNvPr id="205" name="Google Shape;205;p11"/>
          <p:cNvSpPr txBox="1"/>
          <p:nvPr>
            <p:ph type="title"/>
          </p:nvPr>
        </p:nvSpPr>
        <p:spPr>
          <a:xfrm>
            <a:off x="1046162" y="214312"/>
            <a:ext cx="7793037" cy="7762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Merriweather"/>
              <a:buNone/>
            </a:pPr>
            <a:r>
              <a:rPr b="0" i="0" lang="en-US" sz="4400" u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Crossover Cable</a:t>
            </a: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1209675" y="1495425"/>
            <a:ext cx="7593012" cy="3668712"/>
            <a:chOff x="288" y="1008"/>
            <a:chExt cx="5160" cy="2804"/>
          </a:xfrm>
        </p:grpSpPr>
        <p:pic>
          <p:nvPicPr>
            <p:cNvPr descr="Crossover_3" id="207" name="Google Shape;207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2" y="1058"/>
              <a:ext cx="5136" cy="2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8" y="1008"/>
              <a:ext cx="2016" cy="211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/>
          <p:nvPr/>
        </p:nvSpPr>
        <p:spPr>
          <a:xfrm>
            <a:off x="704215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/>
          </a:p>
        </p:txBody>
      </p:sp>
      <p:sp>
        <p:nvSpPr>
          <p:cNvPr id="214" name="Google Shape;214;p12"/>
          <p:cNvSpPr txBox="1"/>
          <p:nvPr>
            <p:ph type="title"/>
          </p:nvPr>
        </p:nvSpPr>
        <p:spPr>
          <a:xfrm>
            <a:off x="1046162" y="214312"/>
            <a:ext cx="7793037" cy="7762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Merriweather"/>
              <a:buNone/>
            </a:pPr>
            <a:r>
              <a:rPr b="0" i="0" lang="en-US" sz="4400" u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Connecting Cisco Devices</a:t>
            </a:r>
            <a:endParaRPr/>
          </a:p>
        </p:txBody>
      </p:sp>
      <p:pic>
        <p:nvPicPr>
          <p:cNvPr id="215" name="Google Shape;215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295400"/>
            <a:ext cx="60198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 txBox="1"/>
          <p:nvPr/>
        </p:nvSpPr>
        <p:spPr>
          <a:xfrm>
            <a:off x="704215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/>
          </a:p>
        </p:txBody>
      </p:sp>
      <p:sp>
        <p:nvSpPr>
          <p:cNvPr id="221" name="Google Shape;221;p13"/>
          <p:cNvSpPr txBox="1"/>
          <p:nvPr>
            <p:ph type="title"/>
          </p:nvPr>
        </p:nvSpPr>
        <p:spPr>
          <a:xfrm>
            <a:off x="1046162" y="214312"/>
            <a:ext cx="7793037" cy="7762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Merriweather"/>
              <a:buNone/>
            </a:pPr>
            <a:r>
              <a:rPr b="0" i="0" lang="en-US" sz="4400" u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Interconnecting Devices</a:t>
            </a:r>
            <a:endParaRPr/>
          </a:p>
        </p:txBody>
      </p:sp>
      <p:pic>
        <p:nvPicPr>
          <p:cNvPr id="222" name="Google Shape;222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447800"/>
            <a:ext cx="73152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 txBox="1"/>
          <p:nvPr/>
        </p:nvSpPr>
        <p:spPr>
          <a:xfrm>
            <a:off x="704215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/>
          </a:p>
        </p:txBody>
      </p:sp>
      <p:sp>
        <p:nvSpPr>
          <p:cNvPr id="133" name="Google Shape;133;p2"/>
          <p:cNvSpPr txBox="1"/>
          <p:nvPr>
            <p:ph idx="4294967295" type="title"/>
          </p:nvPr>
        </p:nvSpPr>
        <p:spPr>
          <a:xfrm>
            <a:off x="609600" y="167640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800"/>
              <a:buFont typeface="Merriweather"/>
              <a:buNone/>
            </a:pPr>
            <a:r>
              <a:rPr b="0" i="0" lang="en-US" sz="7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Implementing</a:t>
            </a:r>
            <a:br>
              <a:rPr b="0" i="0" lang="en-US" sz="78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b="0" i="0" lang="en-US" sz="103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UTP</a:t>
            </a:r>
            <a:br>
              <a:rPr b="0" i="0" lang="en-US" sz="103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/>
          <p:nvPr/>
        </p:nvSpPr>
        <p:spPr>
          <a:xfrm>
            <a:off x="704215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/>
          </a:p>
        </p:txBody>
      </p:sp>
      <p:sp>
        <p:nvSpPr>
          <p:cNvPr id="139" name="Google Shape;139;p3"/>
          <p:cNvSpPr txBox="1"/>
          <p:nvPr>
            <p:ph type="title"/>
          </p:nvPr>
        </p:nvSpPr>
        <p:spPr>
          <a:xfrm>
            <a:off x="1046150" y="214300"/>
            <a:ext cx="79011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Merriweather"/>
              <a:buNone/>
            </a:pPr>
            <a:r>
              <a:rPr b="0" i="0" lang="en-US" sz="4000" u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Unshielded Twisted Pair (Pair)</a:t>
            </a:r>
            <a:endParaRPr sz="4000"/>
          </a:p>
        </p:txBody>
      </p:sp>
      <p:pic>
        <p:nvPicPr>
          <p:cNvPr id="140" name="Google Shape;14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524000"/>
            <a:ext cx="8305800" cy="51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/>
          <p:nvPr/>
        </p:nvSpPr>
        <p:spPr>
          <a:xfrm>
            <a:off x="704215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/>
          </a:p>
        </p:txBody>
      </p:sp>
      <p:sp>
        <p:nvSpPr>
          <p:cNvPr id="146" name="Google Shape;146;p4"/>
          <p:cNvSpPr txBox="1"/>
          <p:nvPr>
            <p:ph type="title"/>
          </p:nvPr>
        </p:nvSpPr>
        <p:spPr>
          <a:xfrm>
            <a:off x="1046162" y="214312"/>
            <a:ext cx="7793037" cy="7762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Merriweather"/>
              <a:buNone/>
            </a:pPr>
            <a:r>
              <a:rPr b="0" i="0" lang="en-US" sz="4400" u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RJ-45 Connector</a:t>
            </a:r>
            <a:endParaRPr/>
          </a:p>
        </p:txBody>
      </p:sp>
      <p:pic>
        <p:nvPicPr>
          <p:cNvPr descr="5_1_5" id="147" name="Google Shape;147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219200"/>
            <a:ext cx="75438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/>
        </p:nvSpPr>
        <p:spPr>
          <a:xfrm>
            <a:off x="704215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/>
          </a:p>
        </p:txBody>
      </p:sp>
      <p:sp>
        <p:nvSpPr>
          <p:cNvPr id="153" name="Google Shape;153;p5"/>
          <p:cNvSpPr txBox="1"/>
          <p:nvPr>
            <p:ph type="title"/>
          </p:nvPr>
        </p:nvSpPr>
        <p:spPr>
          <a:xfrm>
            <a:off x="1046162" y="214312"/>
            <a:ext cx="7793037" cy="7762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Merriweather"/>
              <a:buNone/>
            </a:pPr>
            <a:r>
              <a:rPr b="0" i="0" lang="en-US" sz="4400" u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RJ-45 Jack</a:t>
            </a:r>
            <a:endParaRPr/>
          </a:p>
        </p:txBody>
      </p:sp>
      <p:grpSp>
        <p:nvGrpSpPr>
          <p:cNvPr id="154" name="Google Shape;154;p5"/>
          <p:cNvGrpSpPr/>
          <p:nvPr/>
        </p:nvGrpSpPr>
        <p:grpSpPr>
          <a:xfrm>
            <a:off x="1219200" y="2216150"/>
            <a:ext cx="3094037" cy="2355850"/>
            <a:chOff x="528" y="1104"/>
            <a:chExt cx="2064" cy="2112"/>
          </a:xfrm>
        </p:grpSpPr>
        <p:pic>
          <p:nvPicPr>
            <p:cNvPr descr="5_1_5a" id="155" name="Google Shape;155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8" y="1104"/>
              <a:ext cx="2064" cy="17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5"/>
            <p:cNvSpPr txBox="1"/>
            <p:nvPr/>
          </p:nvSpPr>
          <p:spPr>
            <a:xfrm>
              <a:off x="816" y="2928"/>
              <a:ext cx="14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Front View</a:t>
              </a:r>
              <a:endParaRPr/>
            </a:p>
          </p:txBody>
        </p:sp>
      </p:grpSp>
      <p:grpSp>
        <p:nvGrpSpPr>
          <p:cNvPr id="157" name="Google Shape;157;p5"/>
          <p:cNvGrpSpPr/>
          <p:nvPr/>
        </p:nvGrpSpPr>
        <p:grpSpPr>
          <a:xfrm>
            <a:off x="4953000" y="1676400"/>
            <a:ext cx="3200400" cy="3429000"/>
            <a:chOff x="2976" y="1056"/>
            <a:chExt cx="2016" cy="2160"/>
          </a:xfrm>
        </p:grpSpPr>
        <p:pic>
          <p:nvPicPr>
            <p:cNvPr descr="5_1_5b" id="158" name="Google Shape;158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76" y="1056"/>
              <a:ext cx="2016" cy="18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Google Shape;159;p5"/>
            <p:cNvSpPr txBox="1"/>
            <p:nvPr/>
          </p:nvSpPr>
          <p:spPr>
            <a:xfrm>
              <a:off x="3264" y="2928"/>
              <a:ext cx="14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Top down View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/>
        </p:nvSpPr>
        <p:spPr>
          <a:xfrm>
            <a:off x="704215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/>
          </a:p>
        </p:txBody>
      </p:sp>
      <p:sp>
        <p:nvSpPr>
          <p:cNvPr id="165" name="Google Shape;165;p6"/>
          <p:cNvSpPr txBox="1"/>
          <p:nvPr>
            <p:ph type="title"/>
          </p:nvPr>
        </p:nvSpPr>
        <p:spPr>
          <a:xfrm>
            <a:off x="1046150" y="214300"/>
            <a:ext cx="79011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Merriweather"/>
              <a:buNone/>
            </a:pPr>
            <a:r>
              <a:rPr b="0" i="0" lang="en-US" sz="4200" u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T568A and T568B Color Code</a:t>
            </a:r>
            <a:endParaRPr sz="4200"/>
          </a:p>
        </p:txBody>
      </p:sp>
      <p:pic>
        <p:nvPicPr>
          <p:cNvPr id="166" name="Google Shape;166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143000"/>
            <a:ext cx="69342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 txBox="1"/>
          <p:nvPr/>
        </p:nvSpPr>
        <p:spPr>
          <a:xfrm>
            <a:off x="704215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/>
          </a:p>
        </p:txBody>
      </p:sp>
      <p:sp>
        <p:nvSpPr>
          <p:cNvPr id="173" name="Google Shape;173;p7"/>
          <p:cNvSpPr txBox="1"/>
          <p:nvPr>
            <p:ph type="title"/>
          </p:nvPr>
        </p:nvSpPr>
        <p:spPr>
          <a:xfrm>
            <a:off x="1046162" y="214312"/>
            <a:ext cx="7793037" cy="7762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Merriweather"/>
              <a:buNone/>
            </a:pPr>
            <a:r>
              <a:rPr b="0" i="0" lang="en-US" sz="4400" u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Cabling Instruction</a:t>
            </a:r>
            <a:endParaRPr/>
          </a:p>
        </p:txBody>
      </p:sp>
      <p:sp>
        <p:nvSpPr>
          <p:cNvPr id="174" name="Google Shape;174;p7"/>
          <p:cNvSpPr txBox="1"/>
          <p:nvPr>
            <p:ph idx="1" type="body"/>
          </p:nvPr>
        </p:nvSpPr>
        <p:spPr>
          <a:xfrm>
            <a:off x="609600" y="1219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Determine the EIA/TIA category of cable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 the documentation of the device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Look for a label on the device near the jack.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Otherwise use Category 5E or greater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Determine the type of Connection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rgbClr val="ED0B4C"/>
                </a:solidFill>
                <a:latin typeface="Merriweather"/>
                <a:ea typeface="Merriweather"/>
                <a:cs typeface="Merriweather"/>
                <a:sym typeface="Merriweather"/>
              </a:rPr>
              <a:t>Straight Through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rgbClr val="ED0B4C"/>
                </a:solidFill>
                <a:latin typeface="Merriweather"/>
                <a:ea typeface="Merriweather"/>
                <a:cs typeface="Merriweather"/>
                <a:sym typeface="Merriweather"/>
              </a:rPr>
              <a:t>Crossover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Make proper connection following color code (TIA568A or TIA568B)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/>
        </p:nvSpPr>
        <p:spPr>
          <a:xfrm>
            <a:off x="704215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/>
          </a:p>
        </p:txBody>
      </p:sp>
      <p:sp>
        <p:nvSpPr>
          <p:cNvPr id="180" name="Google Shape;180;p8"/>
          <p:cNvSpPr txBox="1"/>
          <p:nvPr>
            <p:ph type="title"/>
          </p:nvPr>
        </p:nvSpPr>
        <p:spPr>
          <a:xfrm>
            <a:off x="1046162" y="214312"/>
            <a:ext cx="7793037" cy="7762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Merriweather"/>
              <a:buNone/>
            </a:pPr>
            <a:r>
              <a:rPr b="0" i="0" lang="en-US" sz="4400" u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Straight-through Cable</a:t>
            </a:r>
            <a:endParaRPr/>
          </a:p>
        </p:txBody>
      </p:sp>
      <p:sp>
        <p:nvSpPr>
          <p:cNvPr id="181" name="Google Shape;181;p8"/>
          <p:cNvSpPr txBox="1"/>
          <p:nvPr>
            <p:ph idx="1" type="body"/>
          </p:nvPr>
        </p:nvSpPr>
        <p:spPr>
          <a:xfrm>
            <a:off x="685800" y="1371600"/>
            <a:ext cx="4038600" cy="460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Connects different layer devices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Switch to router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Switch to PC or server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Hub to PC or server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Orders of colored wires are same at each end of connection</a:t>
            </a:r>
            <a:endParaRPr/>
          </a:p>
          <a:p>
            <a:pPr indent="-236220" lvl="0" marL="342900" rtl="0" algn="l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82" name="Google Shape;182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600" y="1600200"/>
            <a:ext cx="40386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/>
          <p:nvPr/>
        </p:nvSpPr>
        <p:spPr>
          <a:xfrm>
            <a:off x="704215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/>
          </a:p>
        </p:txBody>
      </p:sp>
      <p:sp>
        <p:nvSpPr>
          <p:cNvPr id="188" name="Google Shape;188;p9"/>
          <p:cNvSpPr txBox="1"/>
          <p:nvPr>
            <p:ph type="title"/>
          </p:nvPr>
        </p:nvSpPr>
        <p:spPr>
          <a:xfrm>
            <a:off x="1046162" y="214312"/>
            <a:ext cx="7793037" cy="7762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Merriweather"/>
              <a:buNone/>
            </a:pPr>
            <a:r>
              <a:rPr b="0" i="0" lang="en-US" sz="4400" u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Straight-through Cable</a:t>
            </a:r>
            <a:endParaRPr/>
          </a:p>
        </p:txBody>
      </p:sp>
      <p:grpSp>
        <p:nvGrpSpPr>
          <p:cNvPr id="189" name="Google Shape;189;p9"/>
          <p:cNvGrpSpPr/>
          <p:nvPr/>
        </p:nvGrpSpPr>
        <p:grpSpPr>
          <a:xfrm>
            <a:off x="2259012" y="1371600"/>
            <a:ext cx="6351587" cy="3886200"/>
            <a:chOff x="240" y="576"/>
            <a:chExt cx="5088" cy="2448"/>
          </a:xfrm>
        </p:grpSpPr>
        <p:pic>
          <p:nvPicPr>
            <p:cNvPr id="190" name="Google Shape;190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6" y="576"/>
              <a:ext cx="4512" cy="24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0" y="672"/>
              <a:ext cx="1872" cy="225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1998-01-01T01:17:23Z</dcterms:created>
  <dc:creator>pavel</dc:creator>
</cp:coreProperties>
</file>