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781800" cy="9926625"/>
  <p:embeddedFontLs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36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6" roundtripDataSignature="AMtx7miQeN79b9RERHhjdLR0M0MwsIc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erriweath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r>
              <a:rPr baseline="30000" lang="en-US"/>
              <a:t>st</a:t>
            </a:r>
            <a:r>
              <a:rPr lang="en-US"/>
              <a:t> address of a block: network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Last address of a block: broadcast address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3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2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p33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3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3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3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90963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0" y="5715000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lphaLcParenR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1" name="Google Shape;81;p48"/>
          <p:cNvSpPr txBox="1"/>
          <p:nvPr>
            <p:ph idx="2" type="body"/>
          </p:nvPr>
        </p:nvSpPr>
        <p:spPr>
          <a:xfrm>
            <a:off x="4648200" y="5715000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lphaLcParenR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8" name="Google Shape;88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" type="body"/>
          </p:nvPr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/>
          <p:nvPr>
            <p:ph type="title"/>
          </p:nvPr>
        </p:nvSpPr>
        <p:spPr>
          <a:xfrm rot="5400000">
            <a:off x="4724400" y="2133600"/>
            <a:ext cx="6553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" type="body"/>
          </p:nvPr>
        </p:nvSpPr>
        <p:spPr>
          <a:xfrm rot="5400000">
            <a:off x="76200" y="-76200"/>
            <a:ext cx="6553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 rot="5400000">
            <a:off x="4152900" y="1562100"/>
            <a:ext cx="838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AutoNum type="alphaLcParenR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0" name="Google Shape;60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1" name="Google Shape;61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2" name="Google Shape;72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AutoNum type="alphaLcParenR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3" name="Google Shape;73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4" name="Google Shape;74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AutoNum type="alphaLcParenR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8"/>
          <p:cNvSpPr txBox="1"/>
          <p:nvPr/>
        </p:nvSpPr>
        <p:spPr>
          <a:xfrm>
            <a:off x="2905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8"/>
          <p:cNvSpPr txBox="1"/>
          <p:nvPr/>
        </p:nvSpPr>
        <p:spPr>
          <a:xfrm>
            <a:off x="6731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8"/>
          <p:cNvSpPr txBox="1"/>
          <p:nvPr/>
        </p:nvSpPr>
        <p:spPr>
          <a:xfrm>
            <a:off x="4143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8"/>
          <p:cNvSpPr txBox="1"/>
          <p:nvPr/>
        </p:nvSpPr>
        <p:spPr>
          <a:xfrm>
            <a:off x="7842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8"/>
          <p:cNvSpPr txBox="1"/>
          <p:nvPr/>
        </p:nvSpPr>
        <p:spPr>
          <a:xfrm>
            <a:off x="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8"/>
          <p:cNvSpPr txBox="1"/>
          <p:nvPr/>
        </p:nvSpPr>
        <p:spPr>
          <a:xfrm>
            <a:off x="6350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8"/>
          <p:cNvSpPr txBox="1"/>
          <p:nvPr/>
        </p:nvSpPr>
        <p:spPr>
          <a:xfrm>
            <a:off x="366712" y="584200"/>
            <a:ext cx="1025525" cy="42862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i="0" lang="en-US" sz="6000" u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</a:t>
            </a:r>
            <a:r>
              <a:rPr lang="en-US" sz="60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i="0" lang="en-US" sz="6000" u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2: </a:t>
            </a:r>
            <a:endParaRPr sz="6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i="0" lang="en-US" sz="6000" u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Concept of </a:t>
            </a:r>
            <a:r>
              <a:rPr i="0" lang="en-US" sz="6000" u="none">
                <a:solidFill>
                  <a:srgbClr val="FF3300"/>
                </a:solidFill>
                <a:latin typeface="Merriweather"/>
                <a:ea typeface="Merriweather"/>
                <a:cs typeface="Merriweather"/>
                <a:sym typeface="Merriweather"/>
              </a:rPr>
              <a:t>Addressing</a:t>
            </a:r>
            <a:r>
              <a:rPr i="0" lang="en-US" sz="6000" u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6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i="0" lang="en-US" sz="6000" u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 Network Layer</a:t>
            </a:r>
            <a:endParaRPr sz="6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/>
        </p:nvSpPr>
        <p:spPr>
          <a:xfrm>
            <a:off x="838200" y="3584575"/>
            <a:ext cx="7543800" cy="1520825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Bookman Old Style"/>
              <a:buNone/>
            </a:pPr>
            <a:r>
              <a:rPr b="0" i="0" lang="en-US" sz="30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classful addressing, the address space is divided into five classes: A, B, C, D, and E.</a:t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1143000" y="2133600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/>
        </p:nvSpPr>
        <p:spPr>
          <a:xfrm>
            <a:off x="2438400" y="2286000"/>
            <a:ext cx="1225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Bookman Old Style"/>
              <a:buNone/>
            </a:pPr>
            <a:r>
              <a:rPr b="0" i="0" lang="en-US" sz="40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Classful IP Addressing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762000" y="715962"/>
            <a:ext cx="7696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Finding the class in binary notation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2297112"/>
            <a:ext cx="7493000" cy="303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/>
        </p:nvSpPr>
        <p:spPr>
          <a:xfrm>
            <a:off x="762000" y="685800"/>
            <a:ext cx="7620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Bookman Old Style"/>
              <a:buNone/>
            </a:pPr>
            <a:r>
              <a:rPr b="0" i="0" lang="en-US" sz="40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Finding the address class </a:t>
            </a:r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86000"/>
            <a:ext cx="7010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/>
        </p:nvSpPr>
        <p:spPr>
          <a:xfrm>
            <a:off x="1058862" y="677862"/>
            <a:ext cx="2217737" cy="584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838200" y="1919287"/>
            <a:ext cx="76962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 the class of each address: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	00000001  00001011   00001011 11101111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11110011  10011011   11111011 00001111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1143000" y="3481387"/>
            <a:ext cx="2000250" cy="5842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762000" y="4359275"/>
            <a:ext cx="7620000" cy="1431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See the procedure in Figure 19.11.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	The first bit is 0; this is a class A address.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The first 4 bits are 1s; this is a class E address.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/>
        </p:nvSpPr>
        <p:spPr>
          <a:xfrm>
            <a:off x="762000" y="762000"/>
            <a:ext cx="7696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Finding the Class in decimal Notation</a:t>
            </a:r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438400"/>
            <a:ext cx="7391400" cy="321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776275" y="646112"/>
            <a:ext cx="2286000" cy="585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762000" y="1549400"/>
            <a:ext cx="6400800" cy="14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 the class of each address: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	227.12.14.87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252.5.15.111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c.	134.11.78.56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776287" y="3352800"/>
            <a:ext cx="1852500" cy="5850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762000" y="4114800"/>
            <a:ext cx="7162800" cy="2101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	The first byte is 227 (between 224 and 239).	The class is 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The first byte is 252 (between 240 and 255). 	The class is 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c.	The first byte is 134 (between 128 and 191). 	The class is B.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430212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Classful Addressing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190500" y="1031875"/>
            <a:ext cx="8763000" cy="350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 address: one source to one destination; Class A, B &amp; C.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 address: one source to a group of destination: only as destination address not source address; Class-D.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 in class A, B, C are divided into different length of: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Network-ID (netid) and Host-ID (hostid)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Internet addresses were standardized (early 1980s), the Internet address space was divided up into classes: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Class A: </a:t>
            </a:r>
            <a:r>
              <a:rPr b="0" i="0" lang="en-US" sz="2400" u="none" cap="none" strike="noStrik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prefix is 8 bits long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Class B: </a:t>
            </a:r>
            <a:r>
              <a:rPr b="0" i="0" lang="en-US" sz="2400" u="none" cap="none" strike="noStrik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prefix is 16 bits long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2" marL="1257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Class C: </a:t>
            </a:r>
            <a:r>
              <a:rPr b="0" i="0" lang="en-US" sz="2400" u="none" cap="none" strike="noStrik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prefix is 24 bits long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762000" y="593725"/>
            <a:ext cx="7848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Bookman Old Style"/>
              <a:buNone/>
            </a:pPr>
            <a:r>
              <a:rPr b="0" i="0" lang="en-US" sz="40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Netid and Hostid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03437"/>
            <a:ext cx="7391400" cy="30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430212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Classful Addressing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190500" y="1031875"/>
            <a:ext cx="8763000" cy="350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Classes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(networks)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 for 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 class-A, 1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covers from 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.0.0.0 to 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.255.255.255 (net-ID </a:t>
            </a:r>
            <a:r>
              <a:rPr b="0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covers from 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.0.0.0 to 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.255.255.255 (net-ID </a:t>
            </a:r>
            <a:r>
              <a:rPr b="0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   last block covers from 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.0.0.0 to 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.255.255.255 (net-ID </a:t>
            </a:r>
            <a:r>
              <a:rPr b="0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that: block = class + netid + hostid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problem with classful addressing is that each class is divided into a fixed number of blocks with fixed size. 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Plenty of IP addresses wasted!!! in classful addressing method.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p2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</a:t>
            </a:r>
            <a:endParaRPr/>
          </a:p>
        </p:txBody>
      </p:sp>
      <p:pic>
        <p:nvPicPr>
          <p:cNvPr descr="5-55"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837" y="2770187"/>
            <a:ext cx="7521575" cy="347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325" y="1138237"/>
            <a:ext cx="7421562" cy="14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 txBox="1"/>
          <p:nvPr/>
        </p:nvSpPr>
        <p:spPr>
          <a:xfrm>
            <a:off x="7264400" y="3695700"/>
            <a:ext cx="279400" cy="26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1447800" y="3683000"/>
            <a:ext cx="787400" cy="26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0"/>
          <p:cNvCxnSpPr/>
          <p:nvPr/>
        </p:nvCxnSpPr>
        <p:spPr>
          <a:xfrm>
            <a:off x="1841500" y="6350000"/>
            <a:ext cx="5562600" cy="12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2" name="Google Shape;242;p20"/>
          <p:cNvSpPr/>
          <p:nvPr/>
        </p:nvSpPr>
        <p:spPr>
          <a:xfrm>
            <a:off x="939800" y="3848100"/>
            <a:ext cx="215900" cy="1333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0" y="4292600"/>
            <a:ext cx="952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Unicast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939800" y="5346700"/>
            <a:ext cx="203200" cy="406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203200" y="5245100"/>
            <a:ext cx="749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Multi-cast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928687" y="279400"/>
            <a:ext cx="456723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Outline: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914400" y="1828800"/>
            <a:ext cx="7315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Bookman Old Style"/>
              <a:buChar char="•"/>
            </a:pPr>
            <a:r>
              <a:rPr b="0" i="0" lang="en-US" sz="3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Internet Addressing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Bookman Old Style"/>
              <a:buChar char="•"/>
            </a:pPr>
            <a:r>
              <a:rPr b="0" i="0" lang="en-US" sz="3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Class-full IP Addressing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Bookman Old Style"/>
              <a:buChar char="•"/>
            </a:pPr>
            <a:r>
              <a:rPr b="0" i="0" lang="en-US" sz="3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Classes and Blocks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Bookman Old Style"/>
              <a:buChar char="•"/>
            </a:pPr>
            <a:r>
              <a:rPr b="0" i="0" lang="en-US" sz="3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Masking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793750"/>
            <a:ext cx="7870825" cy="5437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2513012" y="0"/>
            <a:ext cx="39004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128 </a:t>
            </a:r>
            <a:r>
              <a:rPr b="1" i="0" lang="en-US" sz="3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</a:t>
            </a: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2603500" y="1651000"/>
            <a:ext cx="1435100" cy="8255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 flipH="1" rot="-8580000">
            <a:off x="3729037" y="1431925"/>
            <a:ext cx="446087" cy="419100"/>
          </a:xfrm>
          <a:custGeom>
            <a:rect b="b" l="l" r="r" t="t"/>
            <a:pathLst>
              <a:path extrusionOk="0" h="1370" w="1096">
                <a:moveTo>
                  <a:pt x="977" y="0"/>
                </a:moveTo>
                <a:cubicBezTo>
                  <a:pt x="1036" y="78"/>
                  <a:pt x="1096" y="156"/>
                  <a:pt x="933" y="384"/>
                </a:cubicBezTo>
                <a:cubicBezTo>
                  <a:pt x="770" y="612"/>
                  <a:pt x="385" y="991"/>
                  <a:pt x="0" y="137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52400" y="685800"/>
            <a:ext cx="3822700" cy="6508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IP used to identify organisation to the rest of Internet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68300" y="5080000"/>
            <a:ext cx="3175000" cy="57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 flipH="1">
            <a:off x="430212" y="5651500"/>
            <a:ext cx="342900" cy="466725"/>
          </a:xfrm>
          <a:custGeom>
            <a:rect b="b" l="l" r="r" t="t"/>
            <a:pathLst>
              <a:path extrusionOk="0" h="1370" w="1096">
                <a:moveTo>
                  <a:pt x="977" y="0"/>
                </a:moveTo>
                <a:cubicBezTo>
                  <a:pt x="1036" y="78"/>
                  <a:pt x="1096" y="156"/>
                  <a:pt x="933" y="384"/>
                </a:cubicBezTo>
                <a:cubicBezTo>
                  <a:pt x="770" y="612"/>
                  <a:pt x="385" y="991"/>
                  <a:pt x="0" y="137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62000" y="5854700"/>
            <a:ext cx="3238500" cy="6508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IP reserved for special purpose; not allowed to use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4137025" y="6318250"/>
            <a:ext cx="4791075" cy="366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 of class A addresses are wasted.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115300" y="4940300"/>
            <a:ext cx="10287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bytes  =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cxnSp>
        <p:nvCxnSpPr>
          <p:cNvPr id="262" name="Google Shape;262;p21"/>
          <p:cNvCxnSpPr/>
          <p:nvPr/>
        </p:nvCxnSpPr>
        <p:spPr>
          <a:xfrm flipH="1" rot="10800000">
            <a:off x="8026400" y="5575300"/>
            <a:ext cx="190500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687387"/>
            <a:ext cx="7769225" cy="55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2347912" y="0"/>
            <a:ext cx="42846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16384 </a:t>
            </a:r>
            <a:r>
              <a:rPr b="1" i="0" lang="en-US" sz="3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</a:t>
            </a: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4137025" y="6318250"/>
            <a:ext cx="4791075" cy="366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of class B addresses are wasted.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177800" y="6045200"/>
            <a:ext cx="37083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 for mid size organisation. 16384 organizations are class-B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812800" y="584200"/>
            <a:ext cx="35178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blocks for private addresses leaving 16368 blocks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5" y="725487"/>
            <a:ext cx="7769225" cy="55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2195512" y="0"/>
            <a:ext cx="49164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2,097,152 </a:t>
            </a:r>
            <a:r>
              <a:rPr b="1" i="0" lang="en-US" sz="32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</a:t>
            </a: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812800" y="584200"/>
            <a:ext cx="3708300" cy="6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256 blocks for private addresses leaving 2,096,896 blocks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165100" y="5651500"/>
            <a:ext cx="3873500" cy="12001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 for small organisation. Limited IP address in each blocks, which is smaller than the needs of most organisations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850900" y="1187450"/>
            <a:ext cx="7467600" cy="2346325"/>
          </a:xfrm>
          <a:prstGeom prst="rect">
            <a:avLst/>
          </a:prstGeom>
          <a:noFill/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"/>
              <a:buNone/>
            </a:pPr>
            <a:r>
              <a:rPr b="1" i="1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Class D</a:t>
            </a: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addresses </a:t>
            </a:r>
            <a:b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are used for multicasting; </a:t>
            </a:r>
            <a:b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 is only </a:t>
            </a:r>
            <a:b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one block in this class.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952500" y="3981450"/>
            <a:ext cx="7391400" cy="1797050"/>
          </a:xfrm>
          <a:prstGeom prst="rect">
            <a:avLst/>
          </a:prstGeom>
          <a:noFill/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"/>
              <a:buNone/>
            </a:pPr>
            <a:r>
              <a:rPr b="1" i="1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Class E</a:t>
            </a: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addresses are reserved</a:t>
            </a:r>
            <a:b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special purposes; </a:t>
            </a:r>
            <a:b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most of the block is wasted.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143000"/>
            <a:ext cx="81724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26"/>
          <p:cNvSpPr txBox="1"/>
          <p:nvPr/>
        </p:nvSpPr>
        <p:spPr>
          <a:xfrm>
            <a:off x="685800" y="914400"/>
            <a:ext cx="63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"/>
              <a:buNone/>
            </a:pPr>
            <a:r>
              <a:rPr b="1" i="0" lang="en-US" sz="4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Network Addresses</a:t>
            </a:r>
            <a:endParaRPr/>
          </a:p>
        </p:txBody>
      </p:sp>
      <p:grpSp>
        <p:nvGrpSpPr>
          <p:cNvPr id="306" name="Google Shape;306;p26"/>
          <p:cNvGrpSpPr/>
          <p:nvPr/>
        </p:nvGrpSpPr>
        <p:grpSpPr>
          <a:xfrm>
            <a:off x="609600" y="1752600"/>
            <a:ext cx="7073900" cy="4233862"/>
            <a:chOff x="384" y="1104"/>
            <a:chExt cx="5040" cy="2667"/>
          </a:xfrm>
        </p:grpSpPr>
        <p:sp>
          <p:nvSpPr>
            <p:cNvPr id="307" name="Google Shape;307;p26"/>
            <p:cNvSpPr txBox="1"/>
            <p:nvPr/>
          </p:nvSpPr>
          <p:spPr>
            <a:xfrm>
              <a:off x="384" y="1104"/>
              <a:ext cx="5040" cy="679"/>
            </a:xfrm>
            <a:prstGeom prst="rect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The network address is the first address.</a:t>
              </a:r>
              <a:endParaRPr/>
            </a:p>
          </p:txBody>
        </p:sp>
        <p:sp>
          <p:nvSpPr>
            <p:cNvPr id="308" name="Google Shape;308;p26"/>
            <p:cNvSpPr txBox="1"/>
            <p:nvPr/>
          </p:nvSpPr>
          <p:spPr>
            <a:xfrm>
              <a:off x="384" y="1776"/>
              <a:ext cx="5040" cy="708"/>
            </a:xfrm>
            <a:prstGeom prst="rect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The network address defines the network to the rest of the Internet. </a:t>
              </a:r>
              <a:endParaRPr/>
            </a:p>
          </p:txBody>
        </p:sp>
        <p:sp>
          <p:nvSpPr>
            <p:cNvPr id="309" name="Google Shape;309;p26"/>
            <p:cNvSpPr txBox="1"/>
            <p:nvPr/>
          </p:nvSpPr>
          <p:spPr>
            <a:xfrm>
              <a:off x="384" y="2472"/>
              <a:ext cx="5040" cy="1299"/>
            </a:xfrm>
            <a:prstGeom prst="rect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Given the network address, we can find the class of the address, the block, and the range of the addresses in the block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3505200" y="4152900"/>
            <a:ext cx="1614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4-13</a:t>
            </a:r>
            <a:endParaRPr/>
          </a:p>
        </p:txBody>
      </p:sp>
      <p:pic>
        <p:nvPicPr>
          <p:cNvPr id="317" name="Google Shape;3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1123950"/>
            <a:ext cx="8537575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 txBox="1"/>
          <p:nvPr/>
        </p:nvSpPr>
        <p:spPr>
          <a:xfrm>
            <a:off x="2894012" y="95250"/>
            <a:ext cx="34718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addresses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501650" y="4648200"/>
            <a:ext cx="8001000" cy="143033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classful addressing, the network address </a:t>
            </a:r>
            <a:b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(the first address in the block) </a:t>
            </a:r>
            <a:b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the one that is assigned to the organization.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p28"/>
          <p:cNvSpPr txBox="1"/>
          <p:nvPr/>
        </p:nvSpPr>
        <p:spPr>
          <a:xfrm>
            <a:off x="153987" y="241300"/>
            <a:ext cx="1814512" cy="6175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457200" y="1125537"/>
            <a:ext cx="845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Given the network address 17.0.0.0, find the</a:t>
            </a:r>
            <a:r>
              <a:rPr lang="en-US" sz="3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class, the block, and the range of the addresses.</a:t>
            </a:r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228600" y="3200400"/>
            <a:ext cx="1643062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76200" y="4140200"/>
            <a:ext cx="90852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class is A because the first byte is between </a:t>
            </a:r>
            <a:r>
              <a:rPr b="0" i="0" lang="en-US" sz="2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0 and 127</a:t>
            </a:r>
            <a:r>
              <a:rPr b="0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block has a netid of </a:t>
            </a:r>
            <a:r>
              <a:rPr b="0" i="0" lang="en-US" sz="24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17.</a:t>
            </a:r>
            <a:r>
              <a:rPr b="0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addresses range from </a:t>
            </a:r>
            <a:r>
              <a:rPr b="0" i="0" lang="en-US" sz="2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17.0.0.0</a:t>
            </a:r>
            <a:r>
              <a:rPr b="0" i="0" lang="en-US" sz="24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to </a:t>
            </a:r>
            <a:r>
              <a:rPr b="0" i="0" lang="en-US" sz="2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17.255.255.255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192075" y="228600"/>
            <a:ext cx="1763100" cy="58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228600" y="1125537"/>
            <a:ext cx="845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Given the network address 132.21.0.0, find the class, the block, and the range of the addresses.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192075" y="3402025"/>
            <a:ext cx="1643100" cy="585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0" y="4019550"/>
            <a:ext cx="9144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class is B because the first byte is between </a:t>
            </a:r>
            <a:r>
              <a:rPr b="0" i="0" lang="en-US" sz="28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128 and 191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block has a netid of </a:t>
            </a:r>
            <a:r>
              <a:rPr b="0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132.21.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addresses range: </a:t>
            </a:r>
            <a:r>
              <a:rPr b="0" i="0" lang="en-US" sz="28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132.21.0.0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to </a:t>
            </a:r>
            <a:r>
              <a:rPr b="0" i="0" lang="en-US" sz="28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132.21.255.255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30"/>
          <p:cNvSpPr txBox="1"/>
          <p:nvPr/>
        </p:nvSpPr>
        <p:spPr>
          <a:xfrm>
            <a:off x="192087" y="228600"/>
            <a:ext cx="1712912" cy="6175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228600" y="1125537"/>
            <a:ext cx="845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Given the network address 220.34.76.0, find the class, the block, and the range of the addresses.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227013" y="3429000"/>
            <a:ext cx="1643100" cy="585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0" y="4140200"/>
            <a:ext cx="9144000" cy="2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class is C because the first byte is between </a:t>
            </a:r>
            <a:r>
              <a:rPr b="0" i="0" lang="en-US" sz="28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192 and 223.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The block has a netid of </a:t>
            </a:r>
            <a:r>
              <a:rPr b="0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220.34.76.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addresses range from </a:t>
            </a:r>
            <a:r>
              <a:rPr b="0" i="0" lang="en-US" sz="28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220.34.76.0</a:t>
            </a:r>
            <a:r>
              <a:rPr b="0" i="0" lang="en-US" sz="28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to </a:t>
            </a:r>
            <a:r>
              <a:rPr b="0" i="0" lang="en-US" sz="28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220.34.76.255.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928687" y="279400"/>
            <a:ext cx="237331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History: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857250" y="1612900"/>
            <a:ext cx="73152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IANA (Internet Assigned Numbers Authority) is responsible for global coordination of the Internet Protocol addressing systems.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Currently there are two types of Internet Protocol (IP) addresses in active use: IP version 4 (IPv4) and IP version 6 (IPv6)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 was initially deployed on 1 January 1983 and is still the most commonly used version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IPv4 addresses are 32-bit numbers often expressed as 4 octets in "dotted decimal" notation (for example, </a:t>
            </a:r>
            <a:r>
              <a:rPr b="1" i="1" lang="en-US" sz="23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192.0.2.53</a:t>
            </a:r>
            <a:r>
              <a:rPr b="1" i="0" lang="en-US" sz="23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469900"/>
            <a:ext cx="7837487" cy="54530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Internet</a:t>
            </a:r>
            <a:endParaRPr/>
          </a:p>
        </p:txBody>
      </p:sp>
      <p:sp>
        <p:nvSpPr>
          <p:cNvPr id="358" name="Google Shape;358;p31"/>
          <p:cNvSpPr txBox="1"/>
          <p:nvPr/>
        </p:nvSpPr>
        <p:spPr>
          <a:xfrm>
            <a:off x="177800" y="3548062"/>
            <a:ext cx="3441700" cy="308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When it comes to routing, the outside world recognises the network via </a:t>
            </a: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network address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not the individual host-IPs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32"/>
          <p:cNvSpPr txBox="1"/>
          <p:nvPr/>
        </p:nvSpPr>
        <p:spPr>
          <a:xfrm>
            <a:off x="254000" y="819150"/>
            <a:ext cx="8699500" cy="35401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1" i="1" lang="en-US" sz="32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network address</a:t>
            </a: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the </a:t>
            </a:r>
            <a:b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2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beginning address</a:t>
            </a: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of each block.</a:t>
            </a:r>
            <a:b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It can be found by applying the </a:t>
            </a:r>
            <a:r>
              <a:rPr b="1" i="1" lang="en-US" sz="3200" u="none">
                <a:solidFill>
                  <a:srgbClr val="FF00FF"/>
                </a:solidFill>
                <a:latin typeface="Times"/>
                <a:ea typeface="Times"/>
                <a:cs typeface="Times"/>
                <a:sym typeface="Times"/>
              </a:rPr>
              <a:t>default mask</a:t>
            </a: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to any of the IP addresses in the block.</a:t>
            </a:r>
            <a:b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It retains the </a:t>
            </a:r>
            <a:r>
              <a:rPr b="1" i="1" lang="en-US" sz="32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netid</a:t>
            </a: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of the block </a:t>
            </a:r>
            <a:b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sets the </a:t>
            </a:r>
            <a:r>
              <a:rPr b="1" i="1" lang="en-US" sz="32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hostid</a:t>
            </a: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to zero. </a:t>
            </a:r>
            <a:endParaRPr/>
          </a:p>
        </p:txBody>
      </p:sp>
      <p:sp>
        <p:nvSpPr>
          <p:cNvPr id="366" name="Google Shape;366;p32"/>
          <p:cNvSpPr txBox="1"/>
          <p:nvPr/>
        </p:nvSpPr>
        <p:spPr>
          <a:xfrm>
            <a:off x="533400" y="4762500"/>
            <a:ext cx="8001000" cy="16319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571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must not apply the default mask </a:t>
            </a:r>
            <a:b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of one class to an address belonging </a:t>
            </a:r>
            <a:b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another class</a:t>
            </a:r>
            <a:r>
              <a:rPr b="1" i="1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1206500" y="0"/>
            <a:ext cx="626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"/>
              <a:buNone/>
            </a:pPr>
            <a:r>
              <a:rPr b="1" i="0" lang="en-US" sz="4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Network Addresses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1282700" y="0"/>
            <a:ext cx="6413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"/>
              <a:buNone/>
            </a:pPr>
            <a:r>
              <a:rPr b="1" i="0" lang="en-US" sz="4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Concept of Masking</a:t>
            </a:r>
            <a:endParaRPr/>
          </a:p>
        </p:txBody>
      </p:sp>
      <p:sp>
        <p:nvSpPr>
          <p:cNvPr id="375" name="Google Shape;375;p33"/>
          <p:cNvSpPr txBox="1"/>
          <p:nvPr/>
        </p:nvSpPr>
        <p:spPr>
          <a:xfrm>
            <a:off x="228600" y="796925"/>
            <a:ext cx="8661400" cy="2098675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mask is a 32-bit binary number or 4-bytes that gives the first address in the block (the network address) when bitwise ANDed with an address in the block.</a:t>
            </a:r>
            <a:endParaRPr/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2" y="3098800"/>
            <a:ext cx="53149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550" y="5278437"/>
            <a:ext cx="7783512" cy="123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4" name="Google Shape;384;p34"/>
          <p:cNvSpPr txBox="1"/>
          <p:nvPr/>
        </p:nvSpPr>
        <p:spPr>
          <a:xfrm>
            <a:off x="457200" y="2560637"/>
            <a:ext cx="84582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Default </a:t>
            </a:r>
            <a:r>
              <a:rPr b="0" i="0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class A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mask </a:t>
            </a:r>
            <a: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.0.0.0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</a:t>
            </a: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mask </a:t>
            </a:r>
            <a: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255.255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.0.0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</a:t>
            </a: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mask </a:t>
            </a:r>
            <a:r>
              <a:rPr b="0" i="0" lang="en-US" sz="3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255.255.255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.0</a:t>
            </a:r>
            <a:endParaRPr/>
          </a:p>
        </p:txBody>
      </p:sp>
      <p:sp>
        <p:nvSpPr>
          <p:cNvPr id="385" name="Google Shape;385;p34"/>
          <p:cNvSpPr txBox="1"/>
          <p:nvPr/>
        </p:nvSpPr>
        <p:spPr>
          <a:xfrm>
            <a:off x="2184400" y="1397000"/>
            <a:ext cx="502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"/>
              <a:buNone/>
            </a:pPr>
            <a:r>
              <a:rPr b="1" i="0" lang="en-US" sz="4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Default Mask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192087" y="228600"/>
            <a:ext cx="1712912" cy="6175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393" name="Google Shape;393;p35"/>
          <p:cNvSpPr txBox="1"/>
          <p:nvPr/>
        </p:nvSpPr>
        <p:spPr>
          <a:xfrm>
            <a:off x="228600" y="1125537"/>
            <a:ext cx="845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Given the address 23.56.7.91 and the default </a:t>
            </a:r>
            <a:r>
              <a:rPr b="0" i="0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class A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mask, find the beginning address (network address).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227000" y="3217150"/>
            <a:ext cx="1643100" cy="617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95" name="Google Shape;395;p35"/>
          <p:cNvSpPr txBox="1"/>
          <p:nvPr/>
        </p:nvSpPr>
        <p:spPr>
          <a:xfrm>
            <a:off x="0" y="4038600"/>
            <a:ext cx="835025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default mask is </a:t>
            </a:r>
            <a:r>
              <a:rPr b="0" i="0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255.0.0.0</a:t>
            </a: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, which means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that only the first byte is preserved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and the other 3 bytes are set to 0s.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network address is </a:t>
            </a:r>
            <a:r>
              <a:rPr b="0" i="0" lang="en-US" sz="36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23</a:t>
            </a: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.0.0.0.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2" name="Google Shape;402;p36"/>
          <p:cNvSpPr txBox="1"/>
          <p:nvPr/>
        </p:nvSpPr>
        <p:spPr>
          <a:xfrm>
            <a:off x="192087" y="228600"/>
            <a:ext cx="1712912" cy="6175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403" name="Google Shape;403;p36"/>
          <p:cNvSpPr txBox="1"/>
          <p:nvPr/>
        </p:nvSpPr>
        <p:spPr>
          <a:xfrm>
            <a:off x="228600" y="1125537"/>
            <a:ext cx="864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Given the address 132.6.17.85 and the default </a:t>
            </a:r>
            <a:r>
              <a:rPr b="0" i="0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class B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mask, find network address.</a:t>
            </a:r>
            <a:endParaRPr/>
          </a:p>
        </p:txBody>
      </p:sp>
      <p:sp>
        <p:nvSpPr>
          <p:cNvPr id="404" name="Google Shape;404;p36"/>
          <p:cNvSpPr txBox="1"/>
          <p:nvPr/>
        </p:nvSpPr>
        <p:spPr>
          <a:xfrm>
            <a:off x="228600" y="3200400"/>
            <a:ext cx="1643062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0" y="4038600"/>
            <a:ext cx="8807450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default mask is </a:t>
            </a:r>
            <a:r>
              <a:rPr b="0" i="0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255.255.0.0</a:t>
            </a: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, which means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that the first 2 bytes are preserved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and the other 2 bytes are set to 0s.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network address is </a:t>
            </a:r>
            <a:r>
              <a:rPr b="0" i="0" lang="en-US" sz="36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132.6</a:t>
            </a: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.0.0.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192087" y="228600"/>
            <a:ext cx="1712912" cy="6175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413" name="Google Shape;413;p37"/>
          <p:cNvSpPr txBox="1"/>
          <p:nvPr/>
        </p:nvSpPr>
        <p:spPr>
          <a:xfrm>
            <a:off x="228600" y="1125537"/>
            <a:ext cx="843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Given the address 201.180.56.5 and the </a:t>
            </a:r>
            <a:r>
              <a:rPr b="0" i="0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class C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default mask, find the network address.</a:t>
            </a:r>
            <a:endParaRPr/>
          </a:p>
        </p:txBody>
      </p:sp>
      <p:sp>
        <p:nvSpPr>
          <p:cNvPr id="414" name="Google Shape;414;p37"/>
          <p:cNvSpPr txBox="1"/>
          <p:nvPr/>
        </p:nvSpPr>
        <p:spPr>
          <a:xfrm>
            <a:off x="228600" y="3200400"/>
            <a:ext cx="1643062" cy="617537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247650" y="4038600"/>
            <a:ext cx="714375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default mask is </a:t>
            </a:r>
            <a:r>
              <a:rPr b="0" i="0" lang="en-US" sz="36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255.255.255.0,</a:t>
            </a: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which means that the first 3 bytes 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preserved and the last byte is set to 0.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"/>
              <a:buNone/>
            </a:pP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The network address is </a:t>
            </a:r>
            <a:r>
              <a:rPr b="0" i="0" lang="en-US" sz="36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201.180.56</a:t>
            </a:r>
            <a:r>
              <a:rPr b="0" i="0" lang="en-US" sz="3600" u="non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.0.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928672" y="88900"/>
            <a:ext cx="584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Addressing v6: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857250" y="1212850"/>
            <a:ext cx="7315200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of the IPv6 protocol began in 1999.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IPv6 addresses are 128-bit numbers and are conventionally expressed using hexadecimal format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2001:0000:3238:DFE1:0063:0000:0000:FEFB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after converting into Hexadecimal format, IPv6 address remains long. IPv6 provides some rules to shorten the address. The rules are as follows: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Rule.1: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Discard leading Zero(es):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In Block 5, 0063, the leading two 0s can be omitted, such as (5th block):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2001:0000:3238:DFE1:</a:t>
            </a:r>
            <a:r>
              <a:rPr b="1" i="1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:0000:0000:FEFB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928672" y="279400"/>
            <a:ext cx="601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Addressing v6: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857250" y="1346200"/>
            <a:ext cx="7315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Rule.2: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If two or more blocks contain consecutive zeros, omit them all and replace with double colon sign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:: 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(6th and 7th block):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2001:0000:3238:DFE1:63</a:t>
            </a: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FEFB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Consecutive blocks of zeroes can be replaced only once by </a:t>
            </a:r>
            <a:r>
              <a:rPr b="1" i="0" lang="en-US" sz="24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en-US" sz="24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 so if there are still blocks of zeroes in the address, they can be shrunk down to a single zero, such as (2nd block):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D2D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B9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2001:0:3238:DFE1:63::FEFB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430212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IP-Addressing v4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190500" y="1203325"/>
            <a:ext cx="8420100" cy="350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identifier used in network layer to identify each device connected to the Internet is called the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address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IPv4, an IP address is a 32-bit binary address (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4-bytes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that uniquely and universally defines the connection of a host or a router to the Internet. (Universal in the sense that the addressing system must be accepted by any host that wants to be connected to Internet).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IP address is unique and only defines 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Internet.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devices on the internet can never have the same address at the same time. (Need 2 separate IP addresses).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IP addressing: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Classful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vs. 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classful address, there are Class A, B, C, D &amp; 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74295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common notations:</a:t>
            </a:r>
            <a:endParaRPr/>
          </a:p>
          <a:p>
            <a:pPr indent="-4318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AutoNum type="alphaLcParenR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Notations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10000000  00001100  00001111  00001010</a:t>
            </a:r>
            <a:endParaRPr/>
          </a:p>
          <a:p>
            <a:pPr indent="-381000" lvl="1" marL="990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AutoNum type="alphaLcParenR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Dotted Decimal Notation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128.12.15.10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547687" y="361925"/>
            <a:ext cx="2133600" cy="58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 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762000" y="1089025"/>
            <a:ext cx="75438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Change the following IP addresses from binary notation to dotted-decimal notation.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	10000001  00001011   00001011 11101111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11111001  10011011   11111011 00001111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547687" y="3505200"/>
            <a:ext cx="1833562" cy="5842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838200" y="4343400"/>
            <a:ext cx="7886700" cy="1446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1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replace each group of 8 bits with its equivalent decimal number and add dots for separation: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	129.11.11.239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249.155.251.15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192087" y="228600"/>
            <a:ext cx="2133600" cy="5842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 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819150" y="1066800"/>
            <a:ext cx="76200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Change the following IP addresses from dotted-decimal notation to binary notation.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	111.56.45.78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75.45.34.78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376237" y="3478212"/>
            <a:ext cx="1833562" cy="5842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838200" y="4298950"/>
            <a:ext cx="7315200" cy="1797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Bookman Old Style"/>
              <a:buNone/>
            </a:pPr>
            <a:r>
              <a:rPr b="1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replace each decimal number with its binary equivalent:</a:t>
            </a:r>
            <a:br>
              <a:rPr b="1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a.</a:t>
            </a:r>
            <a:r>
              <a:rPr b="0" i="0" lang="en-US" sz="2200" u="non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01101111  00111000  00101101  01001110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	01001011  00101101  00100010  01001110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2002-07-22T23:52:29Z</dcterms:created>
  <dc:creator>Steve Armstrong</dc:creator>
</cp:coreProperties>
</file>