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y="6858000" cx="9144000"/>
  <p:notesSz cx="6781800" cy="9926625"/>
  <p:embeddedFontLst>
    <p:embeddedFont>
      <p:font typeface="Libre Franklin"/>
      <p:regular r:id="rId65"/>
      <p:bold r:id="rId66"/>
      <p:italic r:id="rId67"/>
      <p:boldItalic r:id="rId68"/>
    </p:embeddedFont>
    <p:embeddedFont>
      <p:font typeface="Libre Baskerville"/>
      <p:regular r:id="rId69"/>
      <p:bold r:id="rId70"/>
      <p: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2" roundtripDataSignature="AMtx7mgUeGB0TZLmZ3wPYLHLOclMDxJ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2" Type="http://customschemas.google.com/relationships/presentationmetadata" Target="metadata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schemas.openxmlformats.org/officeDocument/2006/relationships/font" Target="fonts/LibreBaskerville-italic.fntdata"/><Relationship Id="rId70" Type="http://schemas.openxmlformats.org/officeDocument/2006/relationships/font" Target="fonts/LibreBaskerville-bold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LibreFranklin-bold.fntdata"/><Relationship Id="rId21" Type="http://schemas.openxmlformats.org/officeDocument/2006/relationships/slide" Target="slides/slide12.xml"/><Relationship Id="rId65" Type="http://schemas.openxmlformats.org/officeDocument/2006/relationships/font" Target="fonts/LibreFranklin-regular.fntdata"/><Relationship Id="rId24" Type="http://schemas.openxmlformats.org/officeDocument/2006/relationships/slide" Target="slides/slide15.xml"/><Relationship Id="rId68" Type="http://schemas.openxmlformats.org/officeDocument/2006/relationships/font" Target="fonts/LibreFranklin-boldItalic.fntdata"/><Relationship Id="rId23" Type="http://schemas.openxmlformats.org/officeDocument/2006/relationships/slide" Target="slides/slide14.xml"/><Relationship Id="rId67" Type="http://schemas.openxmlformats.org/officeDocument/2006/relationships/font" Target="fonts/LibreFranklin-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LibreBaskerville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4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3" name="Google Shape;493;p4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4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1" name="Google Shape;501;p4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4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4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4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p4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5" name="Google Shape;525;p5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7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4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4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4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7" name="Google Shape;67;p6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66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6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6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6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6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6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6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6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6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6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0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0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0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7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7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7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70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y3MZtoe38_c" TargetMode="External"/><Relationship Id="rId4" Type="http://schemas.openxmlformats.org/officeDocument/2006/relationships/hyperlink" Target="https://youtu.be/4fJVBaZM21E" TargetMode="External"/><Relationship Id="rId5" Type="http://schemas.openxmlformats.org/officeDocument/2006/relationships/hyperlink" Target="https://youtu.be/4fJVBaZM21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1042975" y="1765300"/>
            <a:ext cx="69486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Lecture-3:</a:t>
            </a:r>
            <a:endParaRPr b="1" i="0" sz="6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Times New Roman"/>
              <a:buNone/>
            </a:pPr>
            <a:r>
              <a:rPr b="1" i="0" lang="en-US" sz="6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914400" y="274637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Subnetting (Fixed Length)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396875" y="1238250"/>
            <a:ext cx="84423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Given, Network address: </a:t>
            </a: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Net ID: </a:t>
            </a:r>
            <a:r>
              <a:rPr b="1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&amp; Host ID: 32-27 = </a:t>
            </a:r>
            <a:r>
              <a:rPr b="1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# of IP address of this block: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32;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Range: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~ 192.168.10.31/</a:t>
            </a:r>
            <a:r>
              <a:rPr b="1" i="1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 Now create 4 subnets of fixed length of IP addresses.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Ans: Each Subnet size: 32/4 = 8 (2</a:t>
            </a:r>
            <a:r>
              <a:rPr b="1" baseline="30000" i="1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(# of IPs in each Subnet). So, Net ID of each subnet is 32-3 = 29 bits.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Therefore, IP address of each subnet is like: X.Y.Z.A/29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1" lang="en-US" sz="20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Subnet Mask: 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11111111 11111111 11111111 11111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.248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25" y="4843550"/>
            <a:ext cx="7856251" cy="15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849312" y="179387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Subnetting (Variable Length)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374650" y="933450"/>
            <a:ext cx="8442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Given, Network address: </a:t>
            </a:r>
            <a:r>
              <a:rPr b="1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6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 Now create 4 subnets of variable length of IP addresses as follows.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00" y="2325500"/>
            <a:ext cx="8156576" cy="40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Examples about Subnetting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Fixed Length Subnetting: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b="0" i="0" lang="en-US" sz="2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https://youtu.be/y3MZtoe38_c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Variable Length Subnetting: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b="0" i="0" lang="en-US" sz="2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https://youtu.be/4fJVBaZM21E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 Rules:</a:t>
            </a:r>
            <a:b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914400" y="955675"/>
            <a:ext cx="77724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Addresses in a Block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in a block must be a power of 2 (2, 4, 8, . . .)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Addresses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address must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evenly divisible by the number of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if a block contains 4 addresses, the beginning address must be divisible by 4.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rightmost number of bits in the beginning address are zero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block has less than 256 addresses, we need to check only the rightmost byte.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has less than 65,536 addresses, we need to check only the two rightmost bytes, and so on.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233362" y="241300"/>
            <a:ext cx="21336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 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469900" y="952500"/>
            <a:ext cx="84582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can be the beginning address of a block that contains 16 addresses?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205.16.37.32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190.16.42.44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17.17.33.80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123.45.24.52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228600" y="408622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304800" y="4648200"/>
            <a:ext cx="8610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205.16.37.32 is eligible because .32 is divisible by 16. The address 17.17.33.80 is eligible because 80 is divisible by 16.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304800" y="1447800"/>
            <a:ext cx="8153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can be the beginning address of a block that contains 256 addresses?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205.16.37.32		</a:t>
            </a:r>
            <a:r>
              <a:rPr b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190.16.42.0</a:t>
            </a:r>
            <a:b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17.17.32.0		     </a:t>
            </a:r>
            <a:r>
              <a:rPr b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123.45.24.52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336550" y="4772025"/>
            <a:ext cx="8121650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br>
              <a:rPr b="1" i="1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the right-most byte must be 0. When the right-most byte is 0, the total address is divisible by 256. Only two addresses are eligible (b and c).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233362" y="241300"/>
            <a:ext cx="21336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 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323850" y="427513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469900" y="1003300"/>
            <a:ext cx="84582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Which of the following can be the beginning address of a block that contains 1024 addresses?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205.16.37.32</a:t>
            </a:r>
            <a:b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190.16.42.0</a:t>
            </a:r>
            <a:b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17.17.32.0</a:t>
            </a:r>
            <a:b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123.45.24.52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215900" y="379888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242887" y="4532312"/>
            <a:ext cx="8610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In this case, we need to check two bytes because </a:t>
            </a:r>
            <a:br>
              <a:rPr b="0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1024 = 4 × 256. The right-most byte must be divisible by 256 (should be 0). The second byte (from the right) must be divisible by 4. Only one address is eligible (c).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233362" y="241300"/>
            <a:ext cx="2133600" cy="58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Subnetting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larger network break into a bunch of smaller networks.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example—from one network creating six networks called subnetting.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of subnetting: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network traffic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network performance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management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Facilitated spanning large geographical distances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Finding The Blocks</a:t>
            </a:r>
            <a:endParaRPr/>
          </a:p>
        </p:txBody>
      </p:sp>
      <p:sp>
        <p:nvSpPr>
          <p:cNvPr id="272" name="Google Shape;272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classless address is given, we can find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block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the block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addressed in the block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 in the block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Finding The First Address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derive the first address if we know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address in the block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length(n)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suffix length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mask and the address to find the first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address, i.e., network address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keep the first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and change the rest to 0s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914400" y="274637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Classful IP addressing Concept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396875" y="1238250"/>
            <a:ext cx="82899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 address of Class C: </a:t>
            </a:r>
            <a:r>
              <a:rPr b="1" i="1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</a:t>
            </a:r>
            <a:endParaRPr sz="2400"/>
          </a:p>
          <a:p>
            <a:pPr indent="-3937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Libre Baskerville"/>
              <a:buAutoNum type="arabicPeriod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of Net ID: </a:t>
            </a:r>
            <a:r>
              <a:rPr b="1" i="0" lang="en-US" u="none" cap="none" strike="noStrik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24</a:t>
            </a: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endParaRPr sz="24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ibre Baskerville"/>
              <a:buAutoNum type="arabicPeriod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Host ID: </a:t>
            </a:r>
            <a:r>
              <a:rPr b="1" i="0" lang="en-US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</a:t>
            </a: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 </a:t>
            </a: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256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</a:t>
            </a:r>
            <a:endParaRPr sz="2400"/>
          </a:p>
          <a:p>
            <a:pPr indent="-3937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Baskerville"/>
              <a:buChar char="⚫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address: </a:t>
            </a:r>
            <a:r>
              <a:rPr b="1" i="1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</a:t>
            </a:r>
            <a:endParaRPr b="1" i="1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Baskerville"/>
              <a:buChar char="⚫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 address: </a:t>
            </a:r>
            <a:r>
              <a:rPr b="1" i="1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192.168.10.255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u="none" cap="none" strike="noStrik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</a:t>
            </a:r>
            <a:r>
              <a:rPr b="0" i="0" lang="en-US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00000000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u="none" cap="none" strike="noStrik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r>
              <a:rPr b="0" i="0" lang="en-US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b="0" i="0" u="non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273050" y="949325"/>
            <a:ext cx="8502600" cy="5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first address in the block if one of the addresses is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167.199.170.82/27</a:t>
            </a: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prefix length is 27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must keep the first 27 bits as it is and change the remaining bits (5) to 0s.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5 bits affect only the last byte.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byte is 01010010.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the last 5 bits to 0s, we get 01000000 or 64.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address is 167.199.170.64/27.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 binary:    10100111 11000111 10101010 01010010</a:t>
            </a:r>
            <a:b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left 27 bits: </a:t>
            </a: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10100111 11000111 10101010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</a:t>
            </a:r>
            <a:b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 CIDR notation: 167.199.170.64/27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Example-4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352425" y="190817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304800" y="1371600"/>
            <a:ext cx="8153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address in the block if one of the addresses is </a:t>
            </a:r>
            <a:r>
              <a:rPr b="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140.120.84.24/20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first, second, and fourth bytes are easy;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●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the third byte we keep the bits corresponding to the number of 1s in that group.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first address is 140.120.80.0/20 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Example-5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3048000" y="5410200"/>
            <a:ext cx="2413000" cy="595312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Next Slide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5287" y="248602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/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066800"/>
            <a:ext cx="795337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304800" y="137160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number of addresses in the block if one of the addresses is </a:t>
            </a:r>
            <a:r>
              <a:rPr b="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140.120.84.24/20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304800" y="3090862"/>
            <a:ext cx="8153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prefix length is 20. The number of addresses in the block is 2</a:t>
            </a:r>
            <a:r>
              <a:rPr b="0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32−20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2</a:t>
            </a:r>
            <a:r>
              <a:rPr b="0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4096. Note that</a:t>
            </a:r>
            <a:b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large block with </a:t>
            </a:r>
            <a:r>
              <a:rPr b="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4096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addresses.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Example-6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52425" y="266382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last address in the block</a:t>
            </a:r>
            <a:endParaRPr/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methods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method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the number of addresses in the block minus 1 to the first address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 method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the first address to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complement of the</a:t>
            </a:r>
            <a:br>
              <a:rPr b="1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304800" y="1414462"/>
            <a:ext cx="81534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last address in the block if one of the addresses is 140.120.84.24/20.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first method found in the example 7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is 140.120.80.0/20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is 4096.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find the last address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4095 (4096 - 1) to the first address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</a:t>
            </a:r>
            <a:endParaRPr/>
          </a:p>
        </p:txBody>
      </p:sp>
      <p:sp>
        <p:nvSpPr>
          <p:cNvPr id="328" name="Google Shape;328;p25"/>
          <p:cNvSpPr txBox="1"/>
          <p:nvPr/>
        </p:nvSpPr>
        <p:spPr>
          <a:xfrm>
            <a:off x="477837" y="2590800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252412" y="1046162"/>
            <a:ext cx="81534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last address in the block if one of the addresses is 140.120.84.24/20.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2819400" y="5943600"/>
            <a:ext cx="2413000" cy="595312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Next Slide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388937" y="2574925"/>
            <a:ext cx="8069262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second method:</a:t>
            </a:r>
            <a:b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has twenty 1s and twelve 0s. The complement of the mask has twenty 0s and twelve 1s. In other words, the mask complement is 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381000" y="4267200"/>
            <a:ext cx="815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00000000 00000000 00001111 11111111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457200" y="487680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0.0.15.255. We add the mask complement to the beginning address to find the last address.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279400" y="197008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457200" y="2743200"/>
            <a:ext cx="8153400" cy="180022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140 . 120 . 80 .   0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0  .   0   . 15 . 255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----------------------------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140 . 120 . 95 . 255</a:t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457200" y="152400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add the mask complement to the beginning address to find the last address.</a:t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381000" y="4800600"/>
            <a:ext cx="815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 is </a:t>
            </a:r>
            <a:r>
              <a:rPr b="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140.120.95.255/20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304800" y="977900"/>
            <a:ext cx="81534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block if one of the addresses is 190.87.140.202/29.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the procedure in the previous examples to find: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address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is 190.87.140.200/29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is 2^(32-29) or 8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 is 190.87.140.207/20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177800" y="241300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352425" y="150812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Finding the Number Subnet 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363" name="Google Shape;363;p29"/>
          <p:cNvSpPr txBox="1"/>
          <p:nvPr>
            <p:ph idx="1" type="body"/>
          </p:nvPr>
        </p:nvSpPr>
        <p:spPr>
          <a:xfrm>
            <a:off x="914400" y="1447800"/>
            <a:ext cx="77724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0"/>
              <a:buFont typeface="Noto Sans Symbols"/>
              <a:buChar char="⚫"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Subnet prefix </a:t>
            </a:r>
            <a:endParaRPr sz="2400"/>
          </a:p>
          <a:p>
            <a:pPr indent="-2158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Defined by the number of desired subnets </a:t>
            </a:r>
            <a:endParaRPr sz="2200"/>
          </a:p>
          <a:p>
            <a:pPr indent="-2603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1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number of subnets is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 </a:t>
            </a:r>
            <a:endParaRPr sz="2400"/>
          </a:p>
          <a:p>
            <a:pPr indent="-2158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extra 1s in the prefix length is </a:t>
            </a: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</a:t>
            </a:r>
            <a:r>
              <a:rPr b="1" baseline="-25000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2200"/>
          </a:p>
          <a:p>
            <a:pPr indent="-2603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1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we want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fixed-length subnets </a:t>
            </a:r>
            <a:endParaRPr sz="2400"/>
          </a:p>
          <a:p>
            <a:pPr indent="-2158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subnet has the same number of addresses </a:t>
            </a:r>
            <a:endParaRPr sz="2200"/>
          </a:p>
          <a:p>
            <a:pPr indent="-2158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subnets needs to be a power of 2</a:t>
            </a:r>
            <a:endParaRPr sz="2200"/>
          </a:p>
        </p:txBody>
      </p:sp>
      <p:sp>
        <p:nvSpPr>
          <p:cNvPr id="364" name="Google Shape;364;p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5" y="4932362"/>
            <a:ext cx="8067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396875" y="1238250"/>
            <a:ext cx="82899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 address: </a:t>
            </a:r>
            <a:r>
              <a:rPr b="1" i="1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</a:t>
            </a:r>
            <a:endParaRPr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Libre Baskerville"/>
              <a:buAutoNum type="arabicPeriod"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of Net ID: </a:t>
            </a:r>
            <a:r>
              <a:rPr b="1" i="0" lang="en-US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r>
              <a:rPr b="1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endParaRPr b="1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ibre Baskerville"/>
              <a:buAutoNum type="arabicPeriod"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Host ID: 32-27 = </a:t>
            </a:r>
            <a:r>
              <a:rPr b="1" i="0" lang="en-US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b="1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</a:t>
            </a:r>
            <a:r>
              <a:rPr b="1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32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 </a:t>
            </a:r>
            <a:endParaRPr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Baskerville"/>
              <a:buChar char="⚫"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address: </a:t>
            </a:r>
            <a:r>
              <a:rPr b="1" i="1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 </a:t>
            </a:r>
            <a:endParaRPr sz="24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Baskerville"/>
              <a:buChar char="⚫"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 address: </a:t>
            </a:r>
            <a:r>
              <a:rPr b="1" i="1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192.168.10.31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</a:t>
            </a:r>
            <a:r>
              <a:rPr b="0" i="0" lang="en-US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.224</a:t>
            </a:r>
            <a:endParaRPr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914400" y="274637"/>
            <a:ext cx="7772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Classful IP addressing Concept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914400"/>
            <a:ext cx="79819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47750"/>
            <a:ext cx="77914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144462" y="1201737"/>
            <a:ext cx="2214562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Example-11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431800" y="1927225"/>
            <a:ext cx="84582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subnetwork address if the destination address is 200.45.34.56 given that the subnet mask is 255.255.240.0?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11001000  00101101  00100010  00111000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11111111  11111111  1111</a:t>
            </a: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11001000  00101101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0010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subnetwork address is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200.45.32.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412750" y="3348037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93" name="Google Shape;3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895350"/>
            <a:ext cx="78105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144462" y="1468437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Example-12</a:t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368300" y="2219325"/>
            <a:ext cx="8458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subnetwork address if the destination address is 19.30.80.5 and the mask is 255.255.192.0?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285750" y="704850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2130425"/>
            <a:ext cx="7991475" cy="3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2082800" y="1390650"/>
            <a:ext cx="568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Subnet Address = 19.30.64.0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222250" y="64135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Example-13</a:t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381000" y="1460500"/>
            <a:ext cx="8458200" cy="43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organization is granted the network address block of  130.34.12.64/26. The organization needs to have four subnets. What are the subnet addresses and their range for each subnet?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4 subnets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add two more 1s (log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= 2) to the site prefix.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 prefix is then /28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442912" y="2765425"/>
            <a:ext cx="1879600" cy="58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/>
          <p:nvPr/>
        </p:nvSpPr>
        <p:spPr>
          <a:xfrm>
            <a:off x="6553200" y="63246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298450" y="56673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234950" y="1608137"/>
            <a:ext cx="86106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suffix length is 6 (32-26). This means the total number of addresses in the block is 64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create four subnets, each subnet will have 16 addresses. </a:t>
            </a:r>
            <a:endParaRPr/>
          </a:p>
        </p:txBody>
      </p:sp>
      <p:sp>
        <p:nvSpPr>
          <p:cNvPr id="426" name="Google Shape;426;p37"/>
          <p:cNvSpPr txBox="1"/>
          <p:nvPr/>
        </p:nvSpPr>
        <p:spPr>
          <a:xfrm>
            <a:off x="1016000" y="3059112"/>
            <a:ext cx="68707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Subnet 1: 130.34.12.64/28 to 130.34.12.79/28.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Subnet 2 : 130.34.12.80/28 to 130.34.12.95/28.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Subnet 3: 130.34.12.96/28 to 130.34.12.111/28.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Subnet 4: 130.34.12.112/28 to 130.34.12.127/28.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the first subnet is 130.34.12.64/28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first address of the first subnet is the first address of the block.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 of the subnet can be found by adding 15 (16 -1) to the first address.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address is 130.34.12.79/28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the second subnet is 130.34.12.80/28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by adding 1 to the last address of the previous subnet.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Again adding 15 to the first address, we obtain the last address, 130.34.12.95/28.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3" name="Google Shape;433;p38"/>
          <p:cNvSpPr txBox="1"/>
          <p:nvPr>
            <p:ph type="title"/>
          </p:nvPr>
        </p:nvSpPr>
        <p:spPr>
          <a:xfrm>
            <a:off x="914400" y="274637"/>
            <a:ext cx="2932112" cy="6302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we find the first address of the third subnet to be 130.34.12.96/28 and the last to be 130.34.12.111/28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we find the first address of the fourth subnet to be 130.34.12.112/28 and the last to be 130.34.12.127/28 </a:t>
            </a:r>
            <a:b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40" name="Google Shape;440;p39"/>
          <p:cNvSpPr txBox="1"/>
          <p:nvPr>
            <p:ph type="title"/>
          </p:nvPr>
        </p:nvSpPr>
        <p:spPr>
          <a:xfrm>
            <a:off x="914400" y="274637"/>
            <a:ext cx="2574925" cy="6302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355500" y="192075"/>
            <a:ext cx="3987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i="0" lang="en-US" sz="280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Classful IP Address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618025" y="184150"/>
            <a:ext cx="427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i="0" lang="en-US" sz="2800" u="none">
                <a:solidFill>
                  <a:srgbClr val="3366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Classless IP Address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295200" y="815975"/>
            <a:ext cx="42078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 address of Class C:  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192.168.10.0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ibre Baskervill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of Net ID: </a:t>
            </a:r>
            <a:r>
              <a:rPr b="1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24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Host ID: </a:t>
            </a:r>
            <a:r>
              <a:rPr b="1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256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●"/>
            </a:pPr>
            <a:r>
              <a:rPr b="0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irst address: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●"/>
            </a:pPr>
            <a:r>
              <a:rPr b="0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ast address: </a:t>
            </a:r>
            <a:r>
              <a:rPr i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92.168.10.255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00000000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2000"/>
          </a:p>
        </p:txBody>
      </p:sp>
      <p:sp>
        <p:nvSpPr>
          <p:cNvPr id="157" name="Google Shape;157;p4"/>
          <p:cNvSpPr txBox="1"/>
          <p:nvPr>
            <p:ph idx="2" type="body"/>
          </p:nvPr>
        </p:nvSpPr>
        <p:spPr>
          <a:xfrm>
            <a:off x="4503000" y="815975"/>
            <a:ext cx="4530000" cy="5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 address: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192.168.10.0/</a:t>
            </a:r>
            <a:r>
              <a:rPr b="1" i="1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ibre Baskervill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of Net ID: </a:t>
            </a:r>
            <a:r>
              <a:rPr b="1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Host ID: 32-27 = </a:t>
            </a:r>
            <a:r>
              <a:rPr b="1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32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●"/>
            </a:pPr>
            <a:r>
              <a:rPr b="0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irst address: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192.168.10.0/27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●"/>
            </a:pPr>
            <a:r>
              <a:rPr b="0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ast address: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192.168.10.31/27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.224</a:t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447" name="Google Shape;4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7" y="1365250"/>
            <a:ext cx="7924800" cy="4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/>
        </p:nvSpPr>
        <p:spPr>
          <a:xfrm>
            <a:off x="2894012" y="95250"/>
            <a:ext cx="17192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Variable-Length Subnets</a:t>
            </a:r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previous examples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subnets have the same mask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Variable-length subnet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subnets of different sizes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"/>
          <p:cNvSpPr/>
          <p:nvPr/>
        </p:nvSpPr>
        <p:spPr>
          <a:xfrm>
            <a:off x="176600" y="6189150"/>
            <a:ext cx="4455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1" name="Google Shape;461;p42"/>
          <p:cNvSpPr txBox="1"/>
          <p:nvPr/>
        </p:nvSpPr>
        <p:spPr>
          <a:xfrm>
            <a:off x="304800" y="1371600"/>
            <a:ext cx="8153400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organization is granted a block of addresses with the beginning address 14.24.74.0/24. There are 2</a:t>
            </a:r>
            <a:r>
              <a:rPr b="0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32−24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256 addresses in this block. The organization needs to have 11 subnets as shown below:	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subnets, each with 64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subnets, each with 32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three subnets, each with 16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four subnets, each with 4 addresses.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subnets.</a:t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2974975" y="5468937"/>
            <a:ext cx="5130800" cy="595312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Next Slide For One Solution</a:t>
            </a:r>
            <a:endParaRPr/>
          </a:p>
        </p:txBody>
      </p:sp>
      <p:sp>
        <p:nvSpPr>
          <p:cNvPr id="463" name="Google Shape;463;p42"/>
          <p:cNvSpPr txBox="1"/>
          <p:nvPr/>
        </p:nvSpPr>
        <p:spPr>
          <a:xfrm>
            <a:off x="730250" y="39370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128 addresses are used for the first two subnets, each with 64 addresses.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for each network is /26.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each subnet needs 64 addresses, that is 2^6.  32-6 = /26)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 address for each subnet is given in the figure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next 64 addresses for the next two subnets, each with 32 addresses.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for each network is /27.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each subnet needs 32 addresses, that is 2^5.  32-5=/27)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 address for each subnet is given in the figure.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0" name="Google Shape;470;p43"/>
          <p:cNvSpPr txBox="1"/>
          <p:nvPr/>
        </p:nvSpPr>
        <p:spPr>
          <a:xfrm>
            <a:off x="730250" y="39370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next 48 addresses for the next three subnets,</a:t>
            </a:r>
            <a:b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with 16 addresses.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for each network is /28.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 address for each subnet is given in the figure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last 16 addresses for the last four subnets,</a:t>
            </a:r>
            <a:b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with 4 addresses.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for each network is /30.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subnet address for each subnet is given in the figure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7" name="Google Shape;477;p44"/>
          <p:cNvSpPr txBox="1"/>
          <p:nvPr/>
        </p:nvSpPr>
        <p:spPr>
          <a:xfrm>
            <a:off x="730250" y="393700"/>
            <a:ext cx="2236800" cy="58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/>
          <p:nvPr/>
        </p:nvSpPr>
        <p:spPr>
          <a:xfrm>
            <a:off x="137388" y="6218775"/>
            <a:ext cx="438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712200" cy="456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220662" y="22860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Example-15</a:t>
            </a: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368300" y="1016000"/>
            <a:ext cx="8458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ISP is granted a block of addresses starting with 190.100.0.0/16. The ISP needs to distribute these addresses to three groups of customers as follows:</a:t>
            </a:r>
            <a:b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/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●"/>
            </a:pPr>
            <a:r>
              <a:rPr b="0" i="0" lang="en-US" sz="25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group has 64 customers; each needs 256 addresses.</a:t>
            </a:r>
            <a:endParaRPr sz="1900"/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●"/>
            </a:pPr>
            <a:r>
              <a:rPr b="0" i="0" lang="en-US" sz="25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group has 128 customers; each needs 128 addresses.</a:t>
            </a:r>
            <a:endParaRPr sz="1900"/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●"/>
            </a:pPr>
            <a:r>
              <a:rPr b="0" i="0" lang="en-US" sz="25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group has 128 customers; each needs 64 addresses.</a:t>
            </a:r>
            <a:b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sub-blocks and give the slash notation for each sub-block. Find out how many addresses are still available after these allocations.</a:t>
            </a:r>
            <a:endParaRPr sz="1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228600" y="203200"/>
            <a:ext cx="1390650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06" name="Google Shape;506;p47"/>
          <p:cNvSpPr txBox="1"/>
          <p:nvPr/>
        </p:nvSpPr>
        <p:spPr>
          <a:xfrm>
            <a:off x="304800" y="762000"/>
            <a:ext cx="86106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this group of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 customers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each customer needs 256 addresses. This means the suffix length is 8 (2</a:t>
            </a:r>
            <a:r>
              <a:rPr b="0" baseline="3000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256). The prefix length is then 32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8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24.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01: 190.100.0.0/24</a:t>
            </a:r>
            <a:r>
              <a:rPr b="0" i="0" lang="en-US" sz="20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190.100.0.255/24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02: 190.100.1.0/24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190.100.1.255/24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…………………………………..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64: 190.100.63.0/24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190.100.63.255/24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Total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64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256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16,384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215900" y="203200"/>
            <a:ext cx="2990850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304800" y="762000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 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this group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customers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each customer needs 128 addresses. This means the suffix length is 7 (2</a:t>
            </a:r>
            <a:r>
              <a:rPr b="0" baseline="3000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128). The prefix length is then 32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7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25. The addresses are: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001: 190.100.64.0/25</a:t>
            </a:r>
            <a:r>
              <a:rPr b="0" i="0" lang="en-US" sz="20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    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190.100.64.127/25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002: 190.100.64.128/25 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190.100.64.255/25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…………………………………..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127: 190.100.127.0/25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190.100.127.127/25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128: 190.100.127.128/25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0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190.100.127.255/25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Total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128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128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16,384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241300" y="276225"/>
            <a:ext cx="28892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304800" y="685800"/>
            <a:ext cx="86106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 3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this group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customers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each customer needs 64 addresses. This means the suffix length is 6 (2</a:t>
            </a:r>
            <a:r>
              <a:rPr b="0" baseline="3000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64). The prefix length is then 32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6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26.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001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:190.100.128.0/26</a:t>
            </a:r>
            <a:r>
              <a:rPr b="0" i="0" lang="en-US" sz="20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190.100.128.63/26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002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:190.100.128.64/26 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190.100.128.127/26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…………………………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128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:190.100.159.192/26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190.100.159.255/26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Total </a:t>
            </a:r>
            <a:r>
              <a:rPr b="1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128 </a:t>
            </a:r>
            <a:r>
              <a:rPr b="1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64 </a:t>
            </a:r>
            <a:r>
              <a:rPr b="1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8,192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737" y="1654175"/>
            <a:ext cx="3878262" cy="76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2746338" y="110050"/>
            <a:ext cx="368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Slash </a:t>
            </a:r>
            <a:r>
              <a:rPr b="1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otation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493712" y="2441575"/>
            <a:ext cx="8343900" cy="241617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Slash notation is also called </a:t>
            </a:r>
            <a:r>
              <a:rPr b="0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CIDR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/</a:t>
            </a:r>
            <a:r>
              <a:rPr b="0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prefix length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represented using ‘1’, as masking.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unmasked ‘0’ is referred to the </a:t>
            </a:r>
            <a:r>
              <a:rPr b="1" i="0" lang="en-US" sz="2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suffix length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2020887" y="4341812"/>
            <a:ext cx="514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CIDR  =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InterDomain Routing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1108075" y="787400"/>
            <a:ext cx="7210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the variable-length blocks, the slash notation is introduced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1119187" y="5068887"/>
            <a:ext cx="73310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1" lang="en-US" sz="20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b="0" i="1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after the slash defines the number of bits that are the same in every address in the block.  So if n is 20, it means the twenty leftmost bits are identical in each address.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29" name="Google Shape;529;p50"/>
          <p:cNvSpPr txBox="1"/>
          <p:nvPr/>
        </p:nvSpPr>
        <p:spPr>
          <a:xfrm>
            <a:off x="177800" y="254000"/>
            <a:ext cx="3775075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177800" y="1250950"/>
            <a:ext cx="8610600" cy="239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Number of granted addresses: 65,536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Number of allocated addresses: 40,960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Number of available addresses: 24,576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1" name="Google Shape;531;p50"/>
          <p:cNvSpPr txBox="1"/>
          <p:nvPr/>
        </p:nvSpPr>
        <p:spPr>
          <a:xfrm>
            <a:off x="1295400" y="3055937"/>
            <a:ext cx="7137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available addresses range from: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190.100.160.0</a:t>
            </a: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🡺	</a:t>
            </a:r>
            <a:r>
              <a:rPr b="0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190.100.255.255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Total </a:t>
            </a:r>
            <a:r>
              <a:rPr b="1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96 </a:t>
            </a:r>
            <a:r>
              <a:rPr b="1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256 </a:t>
            </a:r>
            <a:r>
              <a:rPr b="1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24,576</a:t>
            </a:r>
            <a:endParaRPr/>
          </a:p>
        </p:txBody>
      </p:sp>
      <p:sp>
        <p:nvSpPr>
          <p:cNvPr id="532" name="Google Shape;532;p50"/>
          <p:cNvSpPr txBox="1"/>
          <p:nvPr/>
        </p:nvSpPr>
        <p:spPr>
          <a:xfrm>
            <a:off x="1295400" y="5062537"/>
            <a:ext cx="55816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Another Example: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Given, 192.168.0.0/16 (host=1000-&gt;1024-&gt; /22)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192.168.0.0/22 - 192.168.3.255/22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a company has three offices: Central, East,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West.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Central office is connected to the East and West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offices via private, point-to-point WAN lines.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is granted a block of 64 addresses with the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address 70.12.100.128/26.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management has decided to allocate 32 addresses for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Central office and divides the rest of addresses between the two offices.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5.8 shows the configuration designed by the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management.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220662" y="22860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545" name="Google Shape;545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25612"/>
            <a:ext cx="7772400" cy="40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2"/>
          <p:cNvSpPr txBox="1"/>
          <p:nvPr/>
        </p:nvSpPr>
        <p:spPr>
          <a:xfrm>
            <a:off x="220662" y="228600"/>
            <a:ext cx="2236787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Example-16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"/>
          <p:cNvSpPr txBox="1"/>
          <p:nvPr>
            <p:ph idx="1" type="body"/>
          </p:nvPr>
        </p:nvSpPr>
        <p:spPr>
          <a:xfrm>
            <a:off x="914400" y="1062037"/>
            <a:ext cx="7772400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will have three subnets, one at Central, one at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East, and one at West.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Central office uses the network address 70.12.100.128/27.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first address, and the mask /27 shows that there are 32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in this network.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addresses in this subnet are 70.12.100.128/27 to 70.12.100.159/27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three of these addresses are used for the routers and the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has reserved the last address in the sub-block.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interface of the router that connects the Central subnet to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WAN needs no address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point-to-point connection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52" name="Google Shape;552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53" name="Google Shape;553;p53"/>
          <p:cNvSpPr txBox="1"/>
          <p:nvPr/>
        </p:nvSpPr>
        <p:spPr>
          <a:xfrm>
            <a:off x="228600" y="203200"/>
            <a:ext cx="1390650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West office uses the network address 70.12.100.160/28.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 /28 shows that there are only 16 addresses in this network.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addresses in this subnet are 70.12.100.160/28 to 70.12.100.175/28.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one of these addresses is used for the router and the company has reserved the last address in the sub-block.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also that the interface of the router that connects the West subnet to the WAN needs no address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point-to- point connection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59" name="Google Shape;559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60" name="Google Shape;560;p54"/>
          <p:cNvSpPr txBox="1"/>
          <p:nvPr/>
        </p:nvSpPr>
        <p:spPr>
          <a:xfrm>
            <a:off x="177800" y="254000"/>
            <a:ext cx="3775075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East office uses the network address 70.12.100.176/28.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The mask /28 shows that there are only 16 addresses in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network.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addresses in this subnet are 70.12.100.176/28 to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70.12.100.191/28.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one of these addresses is used for the router and the company has reserved the last address in the sub-block.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also that the interface of the router that connects the East subnet to the WAN needs no address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point-to-point connection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66" name="Google Shape;56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177800" y="254000"/>
            <a:ext cx="3775075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914400" y="274637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Prefix Length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177" name="Google Shape;17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1417637"/>
            <a:ext cx="8334375" cy="403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12" y="5448300"/>
            <a:ext cx="76612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444500" y="1193800"/>
            <a:ext cx="79375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1" i="1" lang="en-US" sz="36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Number of Addresses in a Block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only one condition on the number of addresses in a block; </a:t>
            </a:r>
            <a:r>
              <a:rPr b="0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must be a power of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(2, 4, 8, . . .).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household may be given a block of 2 addresses. A small business may be given 16 addresses. A large organization may be given 1024 addresses. 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914400" y="274637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Subnetting (Fixed Length)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396875" y="1238250"/>
            <a:ext cx="82899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Given, Network address: </a:t>
            </a: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Net ID: </a:t>
            </a:r>
            <a:r>
              <a:rPr b="1" i="0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&amp; Host ID: 32-27 = </a:t>
            </a:r>
            <a:r>
              <a:rPr b="1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</a:t>
            </a: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</a:t>
            </a: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 </a:t>
            </a: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~ 192.168.10.31/</a:t>
            </a:r>
            <a:r>
              <a:rPr b="1" i="1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 Now create 4 subnets of fixed length of IP addresses.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914400" y="274637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Subnetting (Fixed Length)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396875" y="1238250"/>
            <a:ext cx="82899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Given, Network address: </a:t>
            </a:r>
            <a:r>
              <a:rPr b="1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8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Parts: Net ID: </a:t>
            </a:r>
            <a:r>
              <a:rPr b="1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&amp; Host ID: 32-27 = </a:t>
            </a:r>
            <a:r>
              <a:rPr b="1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number of IP address of this block: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1" baseline="3000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Range: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192.168.10.0/</a:t>
            </a:r>
            <a:r>
              <a:rPr b="1" i="1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~ 192.168.10.31/</a:t>
            </a:r>
            <a:r>
              <a:rPr b="1" i="1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Mask: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00000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0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 Now create 4 subnets of fixed length of IP addresses.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Ans: Each Subnet size: 32/4 = 8 (2</a:t>
            </a:r>
            <a:r>
              <a:rPr b="1" baseline="3000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(# of IPs in each Subnet). So, Net ID of each subnet is 32-3 = 29 bits.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Therefore, IP address of each subnet is like: X.Y.Z.A/29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1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Subnet Mask: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11111111 11111111 11111111 11111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000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=&gt; </a:t>
            </a:r>
            <a:r>
              <a:rPr b="0" i="0" lang="en-US" sz="2400" u="non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255.255.255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.248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2002-07-22T23:52:29Z</dcterms:created>
  <dc:creator>Steve Armstrong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