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781800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36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0" roundtripDataSignature="AMtx7mhEmYH+tMHj05AhaMolRrmWlY1F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3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3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2" name="Google Shape;82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/>
          <p:nvPr>
            <p:ph type="title"/>
          </p:nvPr>
        </p:nvSpPr>
        <p:spPr>
          <a:xfrm rot="5400000">
            <a:off x="4724400" y="2133600"/>
            <a:ext cx="6553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body"/>
          </p:nvPr>
        </p:nvSpPr>
        <p:spPr>
          <a:xfrm rot="5400000">
            <a:off x="76200" y="-76200"/>
            <a:ext cx="6553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 rot="5400000">
            <a:off x="4152900" y="1562100"/>
            <a:ext cx="838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3" name="Google Shape;53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AutoNum type="alphaLcParenR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9" name="Google Shape;59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0" name="Google Shape;60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6" name="Google Shape;66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AutoNum type="alphaLcParenR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7" name="Google Shape;67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8" name="Google Shape;68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AutoNum type="alphaLcParenR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0" y="5715000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lphaLcParenR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4648200" y="5715000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lphaLcParenR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5"/>
          <p:cNvSpPr txBox="1"/>
          <p:nvPr/>
        </p:nvSpPr>
        <p:spPr>
          <a:xfrm>
            <a:off x="2905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5"/>
          <p:cNvSpPr txBox="1"/>
          <p:nvPr/>
        </p:nvSpPr>
        <p:spPr>
          <a:xfrm>
            <a:off x="6731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5"/>
          <p:cNvSpPr txBox="1"/>
          <p:nvPr/>
        </p:nvSpPr>
        <p:spPr>
          <a:xfrm>
            <a:off x="4143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5"/>
          <p:cNvSpPr txBox="1"/>
          <p:nvPr/>
        </p:nvSpPr>
        <p:spPr>
          <a:xfrm>
            <a:off x="7842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5"/>
          <p:cNvSpPr txBox="1"/>
          <p:nvPr/>
        </p:nvSpPr>
        <p:spPr>
          <a:xfrm>
            <a:off x="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 txBox="1"/>
          <p:nvPr/>
        </p:nvSpPr>
        <p:spPr>
          <a:xfrm>
            <a:off x="6350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 txBox="1"/>
          <p:nvPr/>
        </p:nvSpPr>
        <p:spPr>
          <a:xfrm>
            <a:off x="366712" y="584200"/>
            <a:ext cx="1025525" cy="42862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189037" y="1765300"/>
            <a:ext cx="6656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</a:t>
            </a:r>
            <a:r>
              <a:rPr b="1"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US" sz="4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Subnetting/Supernetting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533400"/>
            <a:ext cx="78867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1689100"/>
            <a:ext cx="6862762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1724025" y="228600"/>
            <a:ext cx="62769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a default mask and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subnet mask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939800" y="5216525"/>
            <a:ext cx="7620000" cy="1247775"/>
          </a:xfrm>
          <a:prstGeom prst="rect">
            <a:avLst/>
          </a:prstGeom>
          <a:noFill/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number of subnets must be </a:t>
            </a:r>
            <a:b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power of 2. </a:t>
            </a:r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800" y="42227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609600"/>
            <a:ext cx="746760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800100"/>
            <a:ext cx="76771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781050"/>
            <a:ext cx="802005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144462" y="1335087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155575" y="2084387"/>
            <a:ext cx="84582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company is granted the site address 201.70.64.0 (class C). The company needs six subnets. Design the subnets.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304800" y="1169987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190500" y="1828800"/>
            <a:ext cx="8102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1s in the default mask is 24 (class C).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company needs six subnets. Since 6 is not a power of 2, the next number that is a power of 2 is 8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That means up to 8 subnets.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we need 3 more ‘1’s in the subnet mask = 11111111.11111111.11111111.</a:t>
            </a:r>
            <a:r>
              <a:rPr b="0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 or 255.255.255.</a:t>
            </a:r>
            <a:r>
              <a:rPr b="0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number of 1s in the subnet mask is 27 (24 + 3).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total number of 0s is 5 (32 - 27).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addresses in each subnet is 2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(5 is the number of 0s) or 32.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5" y="1031875"/>
            <a:ext cx="7185025" cy="52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3263900" y="225425"/>
            <a:ext cx="28892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144462" y="1296987"/>
            <a:ext cx="1712912" cy="6175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355600" y="2035175"/>
            <a:ext cx="84582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company is granted the site address 181.56.0.0 (class B). The company needs 1000 subnets. Design the subnets.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330200" y="1214437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209550" y="2470150"/>
            <a:ext cx="8610600" cy="190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1s in the default mask is 16 (class B).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company needs 1000 subnets. Since it is not a power of 2, the next number is 1024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We need 10 more 1s in the subnet mask.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number of 1s in the subnet mask is 26 (16 + 10).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number of 0s is 6 (32 - 26).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2781300"/>
            <a:ext cx="8199437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571500" y="5334000"/>
            <a:ext cx="80962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A network with two levels of hierarchy (not subnetted)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838200" y="695325"/>
            <a:ext cx="828675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 are designed with 2 levels of hierarchy: network-ID &amp; host-ID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228600" y="327025"/>
            <a:ext cx="28892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4800" y="1257300"/>
            <a:ext cx="8610600" cy="377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submask is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400" u="sng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11111111 11111111</a:t>
            </a:r>
            <a:r>
              <a:rPr b="0" i="0" lang="en-US" sz="24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11111111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or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1" i="0" lang="en-US" sz="2400" u="none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255.255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subnets is 1024.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addresses in each subnet is 2</a:t>
            </a:r>
            <a:r>
              <a:rPr b="0" baseline="30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(6 is the number of 0s) or 64.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275" y="609600"/>
            <a:ext cx="621665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3263900" y="225425"/>
            <a:ext cx="28892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(Continued)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430212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Supernetting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0" y="1285875"/>
            <a:ext cx="8355012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class A and B addresses are almost depleted, Class C addresses are still available.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size of a class C block with a maximum number of 256 addresses may not satisfy the needs of an organisation.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solution is supernetting.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supernetting, an organisation can combine several class C blocks to create a large range of addresses.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words, several networks are combined to create a supernetwork. This is done by applying a set of class C blocks instead of just one.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87" y="1595437"/>
            <a:ext cx="7669212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/>
        </p:nvSpPr>
        <p:spPr>
          <a:xfrm>
            <a:off x="2195512" y="463550"/>
            <a:ext cx="50482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Supernetwork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228600" y="609600"/>
            <a:ext cx="8686800" cy="366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b="1" i="1" lang="en-US" sz="40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Rules: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**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blocks must be a power of 2  i.e: (2, 4, 8, 16, . . .).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The blocks must be 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contiguous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address space (no gaps between the blocks).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The third (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baseline="3000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byte of the first (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address in the superblock must be 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evenly divisible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number of blocks. In other words, if the number of blocks is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third byte must be divisible by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144462" y="249237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Example-5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355600" y="949325"/>
            <a:ext cx="8458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company needs 600 addresses. Which of the following set of class C blocks can be used to form a supernet for this company?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1"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198.47.32.0 	198.47.33.0	198.47.34.0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1"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198.47.32.0	198.47.42.0 	198.47.52.0 	198.47.62.0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1"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198.47.31.0	198.47.32.0 	198.47.33.0 	198.47.52.0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1"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198.47.32.0 	198.47.33.0 	198.47.34.0 </a:t>
            </a:r>
            <a:r>
              <a:rPr b="1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198.47.35.0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296862" y="3875087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508000" y="4552950"/>
            <a:ext cx="83946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1" i="0" lang="en-US" sz="20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r>
              <a:rPr b="1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	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No, there are only three blocks. (not to the power of 2)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	No, the blocks are not contiguous.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	No, 31 in the 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block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divisible by 4.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	Yes, all three requirements are fulfilled.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857250"/>
            <a:ext cx="752475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469900" y="1133475"/>
            <a:ext cx="8128000" cy="95408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subnetting, we need the first address of the subnet and the subnet mask to define the range of addresses</a:t>
            </a: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292100" y="3109912"/>
            <a:ext cx="8509000" cy="83026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supernetting, we need the first address of the supernet </a:t>
            </a:r>
            <a:b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supernet mask to define the range of addresses.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430212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Vital notes: Supernetting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10" name="Google Shape;3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09650"/>
            <a:ext cx="76200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475" y="1719262"/>
            <a:ext cx="7383462" cy="452913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/>
        </p:nvSpPr>
        <p:spPr>
          <a:xfrm>
            <a:off x="1828800" y="95250"/>
            <a:ext cx="56451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subnet, default,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supernet masks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33400" y="1085850"/>
            <a:ext cx="840105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levels of hierarchy is not enough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66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 </a:t>
            </a: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b="1" i="1" lang="en-US" sz="4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subnetting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9A9A66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66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9A9A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is divided into several 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smaller networks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66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9A9A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smaller network is called a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subnetwork or a subnet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30"/>
          <p:cNvSpPr txBox="1"/>
          <p:nvPr/>
        </p:nvSpPr>
        <p:spPr>
          <a:xfrm>
            <a:off x="144462" y="249237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Example-6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457200" y="914400"/>
            <a:ext cx="84582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make a supernetwork out of 16 class C blocks. What is the supernet mask?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241300" y="1854200"/>
            <a:ext cx="1643062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317500" y="3911600"/>
            <a:ext cx="8610600" cy="223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16 blocks. For 16 blocks we need to change four 1s to 0s in the default mask. So the mask 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11111111   11111111   1111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00000000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255.255.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240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.0</a:t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279400" y="2603500"/>
            <a:ext cx="86106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mask is defaulted with 24 of ‘1’ 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11111111   11111111   11111111  00000000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144462" y="249237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317500" y="1022350"/>
            <a:ext cx="8458200" cy="238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supernet has a first address of 205.16.32.0 and a supernet mask of 255.255.248.0. A router receives 3 packets with the following destination addresses: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205.16.37.44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205.16.42.56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205.17.33.76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774700" y="4292600"/>
            <a:ext cx="62357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packet belongs to the supernet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203200" y="1266825"/>
            <a:ext cx="1289050" cy="4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279400" y="1841500"/>
            <a:ext cx="86106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apply the supernet mask to find the beginning address.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205.16.37.44   AND  255.255.248.0 	🡺  205.16.32.0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205.16.42.56   AND  255.255.248.0	🡺  205.16.40.0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205.17.33.76   AND  255.255.248.0	🡺  205.17.32.0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first address belongs to this supernet.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144462" y="1258887"/>
            <a:ext cx="20320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457200" y="1924050"/>
            <a:ext cx="8458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supernet has a first address of 205.16.32.0 and a supernet mask of 255.255.248.0. How many blocks are in this supernet and what is the range of addresses?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59" name="Google Shape;3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28650"/>
            <a:ext cx="784860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237" y="1252537"/>
            <a:ext cx="6380162" cy="530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981200" y="0"/>
            <a:ext cx="53879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with three levels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 (subnetted)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08600" y="6121400"/>
            <a:ext cx="1866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router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4203700" y="3251200"/>
            <a:ext cx="1866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routers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838200"/>
            <a:ext cx="760095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590550"/>
            <a:ext cx="807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778000"/>
            <a:ext cx="5162550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1982787" y="215900"/>
            <a:ext cx="53816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in a network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and without subnetting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850" y="5641975"/>
            <a:ext cx="3649662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342900" y="5664200"/>
            <a:ext cx="3200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telephone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Addresses/subnetting</a:t>
            </a:r>
            <a:endParaRPr/>
          </a:p>
        </p:txBody>
      </p:sp>
      <p:pic>
        <p:nvPicPr>
          <p:cNvPr descr="Subnet"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1347787"/>
            <a:ext cx="7680325" cy="463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/>
          <p:nvPr/>
        </p:nvSpPr>
        <p:spPr>
          <a:xfrm>
            <a:off x="1930400" y="3886200"/>
            <a:ext cx="2082800" cy="939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038600" y="1778000"/>
            <a:ext cx="2895600" cy="482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3987800" y="3276600"/>
            <a:ext cx="2895600" cy="482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863600" y="4064000"/>
            <a:ext cx="16637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Address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7035800" y="2743200"/>
            <a:ext cx="1828800" cy="37623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Subnetworks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6908800" y="19812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9" name="Google Shape;159;p8"/>
          <p:cNvCxnSpPr/>
          <p:nvPr/>
        </p:nvCxnSpPr>
        <p:spPr>
          <a:xfrm>
            <a:off x="6948487" y="2019300"/>
            <a:ext cx="1001700" cy="723900"/>
          </a:xfrm>
          <a:prstGeom prst="curvedConnector2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0" name="Google Shape;160;p8"/>
          <p:cNvCxnSpPr/>
          <p:nvPr/>
        </p:nvCxnSpPr>
        <p:spPr>
          <a:xfrm flipH="1" rot="10800000">
            <a:off x="6897687" y="3119499"/>
            <a:ext cx="1052400" cy="398400"/>
          </a:xfrm>
          <a:prstGeom prst="curvedConnector2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430212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IP-Addressing/</a:t>
            </a:r>
            <a:r>
              <a:rPr b="1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Subnetting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192550" y="993775"/>
            <a:ext cx="8813100" cy="5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AutoNum type="alphaLcParenR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 designed with 2 levels of hierarchy: network-ID &amp; host-ID.</a:t>
            </a:r>
            <a:endParaRPr sz="1600"/>
          </a:p>
          <a:p>
            <a:pPr indent="-355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AutoNum type="alphaLcParenR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often organisation needs to assemble the hosts into groups: the network needs to be divided into several sub-networks (subnets); hence requires 3 levels of hierarchy. (netid: subnetid : hostid)</a:t>
            </a:r>
            <a:endParaRPr sz="1600"/>
          </a:p>
          <a:p>
            <a:pPr indent="-355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AutoNum type="alphaLcParenR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that, the outside world only knows the organisation by its </a:t>
            </a:r>
            <a:r>
              <a:rPr b="0" i="0" lang="en-US" sz="2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address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Inside the organisation each subnetwork is recognised by its </a:t>
            </a:r>
            <a:r>
              <a:rPr b="0" i="0" lang="en-US" sz="2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subnetwork address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/>
          </a:p>
          <a:p>
            <a:pPr indent="-355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AutoNum type="alphaLcParenR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subnetting, a network is divided into several smaller groups that  have its own subnet address depends on the hierarchy of subnetting but still appear as a single network to the rest of the Internet.</a:t>
            </a:r>
            <a:endParaRPr sz="1600"/>
          </a:p>
          <a:p>
            <a:pPr indent="-355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AutoNum type="alphaLcParenR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question is how a router knows whether it is a network address or a subnet? </a:t>
            </a:r>
            <a:endParaRPr sz="1600"/>
          </a:p>
          <a:p>
            <a:pPr indent="-3556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is using the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subnet mask</a:t>
            </a: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(similar to def. mask).</a:t>
            </a:r>
            <a:endParaRPr sz="1600"/>
          </a:p>
          <a:p>
            <a:pPr indent="-355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AutoNum type="alphaLcParenR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network administrator knows about the network address and subnet address but router does not. External router has routing table based on network addresses; Internal router has routing table based on subnetwork addresses.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2002-07-22T23:52:29Z</dcterms:created>
  <dc:creator>Steve Armstrong</dc:creator>
</cp:coreProperties>
</file>