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8wAxhd7fJR1DRATakambdSjz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65600" y="0"/>
            <a:ext cx="31242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1137"/>
            <a:ext cx="32004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65600" y="9101137"/>
            <a:ext cx="31242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fld id="{00000000-1234-1234-1234-123412341234}" type="slidenum"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66787" y="4600575"/>
            <a:ext cx="5381625" cy="4267200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225550" y="700087"/>
            <a:ext cx="4889500" cy="366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6" name="Google Shape;76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7" name="Google Shape;77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>
            <a:off x="152400" y="1371600"/>
            <a:ext cx="438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4" name="Google Shape;84;p40"/>
          <p:cNvSpPr txBox="1"/>
          <p:nvPr>
            <p:ph idx="2" type="body"/>
          </p:nvPr>
        </p:nvSpPr>
        <p:spPr>
          <a:xfrm>
            <a:off x="4686300" y="1371600"/>
            <a:ext cx="438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152400" y="1371600"/>
            <a:ext cx="438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2" type="body"/>
          </p:nvPr>
        </p:nvSpPr>
        <p:spPr>
          <a:xfrm>
            <a:off x="4686300" y="1371600"/>
            <a:ext cx="4381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3" type="body"/>
          </p:nvPr>
        </p:nvSpPr>
        <p:spPr>
          <a:xfrm>
            <a:off x="4686300" y="3886200"/>
            <a:ext cx="4381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152400" y="1371600"/>
            <a:ext cx="438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4686300" y="1371600"/>
            <a:ext cx="438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 rot="5400000">
            <a:off x="4895850" y="2076450"/>
            <a:ext cx="6096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 rot="5400000">
            <a:off x="323850" y="-95250"/>
            <a:ext cx="6096000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 rot="5400000">
            <a:off x="2171700" y="-647700"/>
            <a:ext cx="48768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6" name="Google Shape;66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/>
        </p:nvSpPr>
        <p:spPr>
          <a:xfrm>
            <a:off x="0" y="3582987"/>
            <a:ext cx="9144000" cy="74612"/>
          </a:xfrm>
          <a:prstGeom prst="rect">
            <a:avLst/>
          </a:prstGeom>
          <a:gradFill>
            <a:gsLst>
              <a:gs pos="0">
                <a:srgbClr val="18185E"/>
              </a:gs>
              <a:gs pos="50000">
                <a:schemeClr val="accent2"/>
              </a:gs>
              <a:gs pos="100000">
                <a:srgbClr val="18185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 txBox="1"/>
          <p:nvPr/>
        </p:nvSpPr>
        <p:spPr>
          <a:xfrm>
            <a:off x="0" y="1143000"/>
            <a:ext cx="9144000" cy="74612"/>
          </a:xfrm>
          <a:prstGeom prst="rect">
            <a:avLst/>
          </a:prstGeom>
          <a:gradFill>
            <a:gsLst>
              <a:gs pos="0">
                <a:srgbClr val="18185E"/>
              </a:gs>
              <a:gs pos="50000">
                <a:schemeClr val="accent2"/>
              </a:gs>
              <a:gs pos="100000">
                <a:srgbClr val="18185E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Configuring Cisco Routers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057400" y="38862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96025"/>
            <a:ext cx="8610599" cy="5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Configure Global Parameters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81125"/>
            <a:ext cx="86106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514975"/>
            <a:ext cx="82296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Configure the Fast Ethernet Interface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295400"/>
            <a:ext cx="8686800" cy="397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5238750"/>
            <a:ext cx="86868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Configure Command-Line Access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3175"/>
            <a:ext cx="9144000" cy="2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4038600"/>
            <a:ext cx="89947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Configure Command-Line Access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0"/>
            <a:ext cx="9144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91440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76600"/>
            <a:ext cx="9144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28800"/>
            <a:ext cx="9144001" cy="48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62200"/>
            <a:ext cx="9144000" cy="129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19200"/>
            <a:ext cx="9144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496050"/>
            <a:ext cx="86868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Router is a device which makes connection possible between two or more different networks present at same or different geographical locations.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on 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of OSI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 two basic things:.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Select the best path from the routing table.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Forward the packet on that path.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4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14600"/>
            <a:ext cx="9144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440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00400"/>
            <a:ext cx="9144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4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14800"/>
            <a:ext cx="9144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3025"/>
            <a:ext cx="9144001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8725"/>
            <a:ext cx="914400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600700"/>
            <a:ext cx="9144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44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48200"/>
            <a:ext cx="9144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9144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Cisco IOS Software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17475" y="1406525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router or switch cannot function without an 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Cisco calls its operating system the Cisco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Internetwork Operating System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Cisco </a:t>
            </a: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Cisco IOS provides the following network services: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routing and switching functions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and secure access to networked resources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scalability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command-line interface (CLI)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network operators to check the status of the router and network administrators to manage and configure the router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Configuration Sources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87" y="1406525"/>
            <a:ext cx="35798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can be configured from: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 port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 console session).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Auxiliary port (AUX)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 dialup connection using a modem).</a:t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terminals (VTY)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(Telnet session to the router).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Trivial File Transfer Protocol (TFTP) server.</a:t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150" y="1423987"/>
            <a:ext cx="4953000" cy="495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Configuration Sources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38300"/>
            <a:ext cx="7391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Router Components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76200" y="12192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RAM/DRAM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tables.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cache.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buffering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queues.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 contents lost when power is lost.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NVRAM – nonvolatile 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Configuration saved here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loaded from here on startup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NVRAM retains data when power is turned off.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- erasable, reprogrammable ROM (EEPROM)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image &amp; microcode.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have multiple copies of IOS.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contents are retained when power is turned off.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 - read only memory.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(power on self test).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program (b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oots router and loads the IOS)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software.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CISCO\Local Sem2\router elements.gif" id="132" name="Google Shape;132;p6"/>
          <p:cNvPicPr preferRelativeResize="0"/>
          <p:nvPr/>
        </p:nvPicPr>
        <p:blipFill rotWithShape="1">
          <a:blip r:embed="rId3">
            <a:alphaModFix/>
          </a:blip>
          <a:srcRect b="7578" l="1975" r="1976" t="20210"/>
          <a:stretch/>
        </p:blipFill>
        <p:spPr>
          <a:xfrm>
            <a:off x="4953000" y="1335087"/>
            <a:ext cx="3733800" cy="21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Modes of the Router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different modes of the router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Setup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User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Privileged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Global Configuration Mode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Interface Mode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70866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76200" y="152400"/>
            <a:ext cx="8991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command modes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0" y="1447800"/>
            <a:ext cx="350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Router&gt; enable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Router# configure terminal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fa 0/0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Router(config-if)#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525" y="1271587"/>
            <a:ext cx="5791200" cy="52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76200" y="152400"/>
            <a:ext cx="899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Cont..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52400" y="1371600"/>
            <a:ext cx="8915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EXEC mode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user to check the router status. No router configuration changes are allowed.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Privileged EXEC mode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user to change the router configuration.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configuration mode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modify system wide configuration parameters 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configuration mode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configure the Ethernet and serial interfaces on your router.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configuration mode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configure the virtual terminals, console, and AUX lines that let us access the router.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s551">
  <a:themeElements>
    <a:clrScheme name="cs5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551">
  <a:themeElements>
    <a:clrScheme name="cs5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1999-02-02T15:03:48Z</dcterms:created>
  <dc:creator>Jorg Liebeherr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str>jorg@cs.viriginia.edu</vt:lpstr>
  </property>
  <property fmtid="{D5CDD505-2E9C-101B-9397-08002B2CF9AE}" pid="8" name="HomePage">
    <vt:lpstr>http://www.cs.virginia.edu/~jorg</vt:lpstr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str>J:\public_html\slides</vt:lpstr>
  </property>
</Properties>
</file>