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521" r:id="rId3"/>
    <p:sldMasterId id="2147493523" r:id="rId4"/>
    <p:sldMasterId id="2147493455" r:id="rId5"/>
  </p:sldMasterIdLst>
  <p:notesMasterIdLst>
    <p:notesMasterId r:id="rId18"/>
  </p:notesMasterIdLst>
  <p:handoutMasterIdLst>
    <p:handoutMasterId r:id="rId19"/>
  </p:handoutMasterIdLst>
  <p:sldIdLst>
    <p:sldId id="437" r:id="rId6"/>
    <p:sldId id="461" r:id="rId7"/>
    <p:sldId id="476" r:id="rId8"/>
    <p:sldId id="478" r:id="rId9"/>
    <p:sldId id="477" r:id="rId10"/>
    <p:sldId id="479" r:id="rId11"/>
    <p:sldId id="480" r:id="rId12"/>
    <p:sldId id="482" r:id="rId13"/>
    <p:sldId id="483" r:id="rId14"/>
    <p:sldId id="484" r:id="rId15"/>
    <p:sldId id="485" r:id="rId16"/>
    <p:sldId id="464" r:id="rId17"/>
  </p:sldIdLst>
  <p:sldSz cx="12192000" cy="6858000"/>
  <p:notesSz cx="6794500" cy="9931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7F7F7F"/>
    <a:srgbClr val="595959"/>
    <a:srgbClr val="E71D1D"/>
    <a:srgbClr val="EB2819"/>
    <a:srgbClr val="E4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9607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816" y="58"/>
      </p:cViewPr>
      <p:guideLst>
        <p:guide orient="horz" pos="1620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182" cy="496232"/>
          </a:xfrm>
          <a:prstGeom prst="rect">
            <a:avLst/>
          </a:prstGeom>
        </p:spPr>
        <p:txBody>
          <a:bodyPr vert="horz" lIns="95569" tIns="47784" rIns="95569" bIns="477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784" y="0"/>
            <a:ext cx="2944182" cy="496232"/>
          </a:xfrm>
          <a:prstGeom prst="rect">
            <a:avLst/>
          </a:prstGeom>
        </p:spPr>
        <p:txBody>
          <a:bodyPr vert="horz" lIns="95569" tIns="47784" rIns="95569" bIns="477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D3F41CC-28CB-1245-A9A3-1B87F6E9A66A}" type="datetimeFigureOut">
              <a:rPr lang="en-US"/>
              <a:pPr>
                <a:defRPr/>
              </a:pPr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475"/>
            <a:ext cx="2944182" cy="496232"/>
          </a:xfrm>
          <a:prstGeom prst="rect">
            <a:avLst/>
          </a:prstGeom>
        </p:spPr>
        <p:txBody>
          <a:bodyPr vert="horz" lIns="95569" tIns="47784" rIns="95569" bIns="477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784" y="9433475"/>
            <a:ext cx="2944182" cy="496232"/>
          </a:xfrm>
          <a:prstGeom prst="rect">
            <a:avLst/>
          </a:prstGeom>
        </p:spPr>
        <p:txBody>
          <a:bodyPr vert="horz" lIns="95569" tIns="47784" rIns="95569" bIns="47784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F1398D26-946E-1444-9FD7-78A342E10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182" cy="496232"/>
          </a:xfrm>
          <a:prstGeom prst="rect">
            <a:avLst/>
          </a:prstGeom>
        </p:spPr>
        <p:txBody>
          <a:bodyPr vert="horz" lIns="95569" tIns="47784" rIns="95569" bIns="477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784" y="0"/>
            <a:ext cx="2944182" cy="496232"/>
          </a:xfrm>
          <a:prstGeom prst="rect">
            <a:avLst/>
          </a:prstGeom>
        </p:spPr>
        <p:txBody>
          <a:bodyPr vert="horz" lIns="95569" tIns="47784" rIns="95569" bIns="477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AFD852FF-7CC7-3641-A133-609717ED0196}" type="datetimeFigureOut">
              <a:rPr lang="en-US"/>
              <a:pPr>
                <a:defRPr/>
              </a:pPr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16700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9" tIns="47784" rIns="95569" bIns="4778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36" y="4716738"/>
            <a:ext cx="5436829" cy="4469468"/>
          </a:xfrm>
          <a:prstGeom prst="rect">
            <a:avLst/>
          </a:prstGeom>
        </p:spPr>
        <p:txBody>
          <a:bodyPr vert="horz" lIns="95569" tIns="47784" rIns="95569" bIns="47784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475"/>
            <a:ext cx="2944182" cy="496232"/>
          </a:xfrm>
          <a:prstGeom prst="rect">
            <a:avLst/>
          </a:prstGeom>
        </p:spPr>
        <p:txBody>
          <a:bodyPr vert="horz" lIns="95569" tIns="47784" rIns="95569" bIns="477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784" y="9433475"/>
            <a:ext cx="2944182" cy="496232"/>
          </a:xfrm>
          <a:prstGeom prst="rect">
            <a:avLst/>
          </a:prstGeom>
        </p:spPr>
        <p:txBody>
          <a:bodyPr vert="horz" lIns="95569" tIns="47784" rIns="95569" bIns="47784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0BE59ADA-CF08-9440-BACD-BF7F5C851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297154" y="6395784"/>
            <a:ext cx="6595308" cy="254119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2297147" y="6133741"/>
            <a:ext cx="6595309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82880" y="6124829"/>
            <a:ext cx="1999456" cy="236801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MM.DD.YY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" y="6401369"/>
            <a:ext cx="1999456" cy="2485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233018" y="6133739"/>
            <a:ext cx="0" cy="490929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7" descr="Cover - Airplane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20765" y="-7938"/>
            <a:ext cx="7427383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17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40946"/>
            <a:ext cx="12192000" cy="561064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 bwMode="auto">
          <a:xfrm>
            <a:off x="-1" y="740946"/>
            <a:ext cx="12192001" cy="5610647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alpha val="83000"/>
                </a:schemeClr>
              </a:gs>
              <a:gs pos="100000">
                <a:schemeClr val="bg1">
                  <a:alpha val="48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vert="horz" wrap="none" lIns="90488" tIns="44451" rIns="90488" bIns="44451" numCol="1" rtlCol="0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110000"/>
              </a:lnSpc>
            </a:pPr>
            <a:endParaRPr lang="en-US" sz="1800" dirty="0">
              <a:solidFill>
                <a:srgbClr val="231F20"/>
              </a:solidFill>
              <a:latin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14501" y="6364854"/>
            <a:ext cx="11977511" cy="49314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11" y="6351600"/>
            <a:ext cx="11585559" cy="517841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5384" y="6416695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takeaway 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36363" y="6120098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8419" y="12"/>
            <a:ext cx="1823588" cy="13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7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816" y="-28146"/>
            <a:ext cx="674365" cy="503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3251" y="1092202"/>
            <a:ext cx="5272616" cy="52593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18767" y="1092202"/>
            <a:ext cx="5369984" cy="52593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95673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 flipH="1">
            <a:off x="618873" y="3646983"/>
            <a:ext cx="10954259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 userDrawn="1"/>
        </p:nvCxnSpPr>
        <p:spPr bwMode="auto">
          <a:xfrm>
            <a:off x="6096000" y="870187"/>
            <a:ext cx="0" cy="5445031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2668" y="958851"/>
            <a:ext cx="5380567" cy="25413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18767" y="958851"/>
            <a:ext cx="5369984" cy="25413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92668" y="3794607"/>
            <a:ext cx="5380567" cy="2542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18767" y="3794607"/>
            <a:ext cx="5369984" cy="2542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721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ound Single Corner Rectangle 4"/>
          <p:cNvSpPr/>
          <p:nvPr userDrawn="1"/>
        </p:nvSpPr>
        <p:spPr>
          <a:xfrm>
            <a:off x="11" y="6324611"/>
            <a:ext cx="11585559" cy="544829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5384" y="6416695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takeaway 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36363" y="6120098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6096000" y="962657"/>
            <a:ext cx="0" cy="5445031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539640" y="3538719"/>
            <a:ext cx="11112745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2161" y="958849"/>
            <a:ext cx="5381075" cy="2432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218767" y="958849"/>
            <a:ext cx="5369984" cy="2432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603262" y="3650771"/>
            <a:ext cx="5369983" cy="2432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218767" y="3650771"/>
            <a:ext cx="5369984" cy="2432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09989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ound Single Corner Rectangle 4"/>
          <p:cNvSpPr/>
          <p:nvPr userDrawn="1"/>
        </p:nvSpPr>
        <p:spPr>
          <a:xfrm>
            <a:off x="11" y="6324611"/>
            <a:ext cx="11585559" cy="544829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5384" y="6416695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takeaway 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36363" y="6120098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3262" y="1092212"/>
            <a:ext cx="5369983" cy="4938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6218767" y="1092212"/>
            <a:ext cx="5369984" cy="4938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6813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645816" y="-28146"/>
            <a:ext cx="674365" cy="503963"/>
          </a:xfrm>
        </p:spPr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361940"/>
            <a:ext cx="7315200" cy="3827463"/>
          </a:xfrm>
          <a:ln w="38100" cap="sq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164150"/>
            <a:ext cx="7315200" cy="804863"/>
          </a:xfrm>
        </p:spPr>
        <p:txBody>
          <a:bodyPr lIns="0" rIns="0" bIns="0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ishin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2"/>
          <a:stretch/>
        </p:blipFill>
        <p:spPr>
          <a:xfrm>
            <a:off x="0" y="744539"/>
            <a:ext cx="12192000" cy="612935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44546"/>
            <a:ext cx="12192000" cy="6113463"/>
          </a:xfrm>
          <a:prstGeom prst="rect">
            <a:avLst/>
          </a:prstGeom>
          <a:gradFill>
            <a:gsLst>
              <a:gs pos="21000">
                <a:schemeClr val="bg1"/>
              </a:gs>
              <a:gs pos="75000">
                <a:schemeClr val="bg1">
                  <a:alpha val="64000"/>
                </a:schemeClr>
              </a:gs>
              <a:gs pos="100000">
                <a:schemeClr val="bg1">
                  <a:alpha val="3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vert="horz" wrap="none" lIns="90488" tIns="44451" rIns="90488" bIns="44451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dirty="0">
              <a:solidFill>
                <a:srgbClr val="231F20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8419" y="12"/>
            <a:ext cx="1823588" cy="13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60944" y="6533276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pic>
        <p:nvPicPr>
          <p:cNvPr id="11" name="Picture 10" descr="HoneywellLogo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5507" y="2615818"/>
            <a:ext cx="4614012" cy="87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5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44546"/>
            <a:ext cx="12192000" cy="611346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742951"/>
            <a:ext cx="12192000" cy="6123356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  <a:effectLst/>
        </p:spPr>
        <p:txBody>
          <a:bodyPr vert="horz" wrap="none" lIns="90488" tIns="44451" rIns="90488" bIns="4445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744546"/>
            <a:ext cx="12192000" cy="6113463"/>
          </a:xfrm>
          <a:prstGeom prst="rect">
            <a:avLst/>
          </a:prstGeom>
          <a:gradFill>
            <a:gsLst>
              <a:gs pos="21000">
                <a:schemeClr val="bg1"/>
              </a:gs>
              <a:gs pos="75000">
                <a:schemeClr val="bg1">
                  <a:alpha val="4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vert="horz" wrap="none" lIns="90488" tIns="44451" rIns="90488" bIns="44451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dirty="0">
              <a:solidFill>
                <a:srgbClr val="231F2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2070111"/>
            <a:ext cx="10363200" cy="1362075"/>
          </a:xfrm>
        </p:spPr>
        <p:txBody>
          <a:bodyPr anchor="b"/>
          <a:lstStyle>
            <a:lvl1pPr algn="l">
              <a:defRPr sz="4000" b="1" i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98970"/>
            <a:ext cx="103632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6"/>
          <p:cNvSpPr>
            <a:spLocks noChangeArrowheads="1"/>
          </p:cNvSpPr>
          <p:nvPr userDrawn="1"/>
        </p:nvSpPr>
        <p:spPr bwMode="auto">
          <a:xfrm>
            <a:off x="65619" y="6637705"/>
            <a:ext cx="339838" cy="2282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1" rIns="90488" bIns="44451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fld id="{CD184825-6DDC-45DE-AF8E-C2E106988AB7}" type="slidenum">
              <a:rPr lang="en-US" sz="1000" b="0" i="1">
                <a:solidFill>
                  <a:schemeClr val="bg2"/>
                </a:solidFill>
                <a:cs typeface="+mn-cs"/>
              </a:rPr>
              <a:pPr eaLnBrk="0" hangingPunct="0">
                <a:lnSpc>
                  <a:spcPct val="90000"/>
                </a:lnSpc>
                <a:defRPr/>
              </a:pPr>
              <a:t>‹#›</a:t>
            </a:fld>
            <a:endParaRPr lang="en-US" sz="1000" b="0" i="1" dirty="0">
              <a:solidFill>
                <a:schemeClr val="bg2"/>
              </a:solidFill>
              <a:cs typeface="+mn-cs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8419" y="12"/>
            <a:ext cx="1823588" cy="13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4"/>
          <p:cNvPicPr>
            <a:picLocks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32804" y="5547395"/>
            <a:ext cx="2693480" cy="49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26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6105" y="357810"/>
            <a:ext cx="10669812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74738"/>
            <a:ext cx="10670117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14501" y="6364854"/>
            <a:ext cx="11977511" cy="49314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11" y="6351600"/>
            <a:ext cx="11585559" cy="517841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5384" y="6416695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takeaway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3253" y="1092206"/>
            <a:ext cx="10981267" cy="52435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36363" y="6120098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66558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13784" y="6364288"/>
            <a:ext cx="11978216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07434" y="6149976"/>
            <a:ext cx="25170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86104" y="344558"/>
            <a:ext cx="1083068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85800" y="1074738"/>
            <a:ext cx="10670117" cy="5059048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86104" y="357810"/>
            <a:ext cx="10839859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85800" y="1074738"/>
            <a:ext cx="5308547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17720" y="1074738"/>
            <a:ext cx="5308547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307" y="993913"/>
            <a:ext cx="10872" cy="5484961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1147729" y="6217920"/>
            <a:ext cx="771276" cy="62389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85800" y="1074738"/>
            <a:ext cx="5308547" cy="5075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17720" y="1074738"/>
            <a:ext cx="5308547" cy="5075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06307" y="993913"/>
            <a:ext cx="10355" cy="5224007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207434" y="6149976"/>
            <a:ext cx="25170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7" name="Round Single Corner Rectangle 6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07998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92667" y="3698875"/>
            <a:ext cx="10953751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6140451" y="962026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259493" y="962652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2666" y="962652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6000" y="331305"/>
            <a:ext cx="11128904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275653" y="3804586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8827" y="3804586"/>
            <a:ext cx="5429251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237067" y="6181726"/>
            <a:ext cx="25170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6140451" y="962026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592667" y="3579813"/>
            <a:ext cx="11112500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2666" y="962652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92159" y="371062"/>
            <a:ext cx="11053655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275653" y="962652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592159" y="3654408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6270367" y="3654408"/>
            <a:ext cx="5429251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07434" y="6149976"/>
            <a:ext cx="25170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239251" y="6350000"/>
            <a:ext cx="2654300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ishin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2"/>
          <a:stretch/>
        </p:blipFill>
        <p:spPr>
          <a:xfrm>
            <a:off x="0" y="744539"/>
            <a:ext cx="12192000" cy="612935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44546"/>
            <a:ext cx="12192000" cy="6113463"/>
          </a:xfrm>
          <a:prstGeom prst="rect">
            <a:avLst/>
          </a:prstGeom>
          <a:gradFill>
            <a:gsLst>
              <a:gs pos="21000">
                <a:schemeClr val="bg1"/>
              </a:gs>
              <a:gs pos="75000">
                <a:schemeClr val="bg1">
                  <a:alpha val="64000"/>
                </a:schemeClr>
              </a:gs>
              <a:gs pos="100000">
                <a:schemeClr val="bg1">
                  <a:alpha val="3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vert="horz" wrap="none" lIns="90488" tIns="44451" rIns="90488" bIns="44451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dirty="0">
              <a:solidFill>
                <a:srgbClr val="231F20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8419" y="12"/>
            <a:ext cx="1823588" cy="13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60944" y="6533276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pic>
        <p:nvPicPr>
          <p:cNvPr id="11" name="Picture 10" descr="HoneywellLogo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5507" y="2615818"/>
            <a:ext cx="4614012" cy="87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Content with Subtitle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14501" y="6364854"/>
            <a:ext cx="11977511" cy="49314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11" y="6351600"/>
            <a:ext cx="11585559" cy="517841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5384" y="6416695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takeaway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3253" y="1325376"/>
            <a:ext cx="10981267" cy="50103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36363" y="6120098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03262" y="775501"/>
            <a:ext cx="11042649" cy="366713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86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3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2"/>
          <a:stretch/>
        </p:blipFill>
        <p:spPr>
          <a:xfrm>
            <a:off x="0" y="744539"/>
            <a:ext cx="12192000" cy="612935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44546"/>
            <a:ext cx="12192000" cy="6113463"/>
          </a:xfrm>
          <a:prstGeom prst="rect">
            <a:avLst/>
          </a:prstGeom>
          <a:gradFill>
            <a:gsLst>
              <a:gs pos="21000">
                <a:schemeClr val="bg1"/>
              </a:gs>
              <a:gs pos="75000">
                <a:schemeClr val="bg1">
                  <a:alpha val="64000"/>
                </a:schemeClr>
              </a:gs>
              <a:gs pos="100000">
                <a:schemeClr val="bg1">
                  <a:alpha val="3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vert="horz" wrap="none" lIns="90488" tIns="44451" rIns="90488" bIns="44451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dirty="0">
              <a:solidFill>
                <a:srgbClr val="231F20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8419" y="12"/>
            <a:ext cx="1823588" cy="13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60944" y="6533276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5766" y="6507226"/>
            <a:ext cx="1028894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14501" y="6364854"/>
            <a:ext cx="11977511" cy="49314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11" y="6351600"/>
            <a:ext cx="11585559" cy="517841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5384" y="6416695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takeaway 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36363" y="6120098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008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2"/>
          <a:stretch/>
        </p:blipFill>
        <p:spPr>
          <a:xfrm>
            <a:off x="0" y="744539"/>
            <a:ext cx="12192000" cy="612935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744546"/>
            <a:ext cx="12192000" cy="6113463"/>
          </a:xfrm>
          <a:prstGeom prst="rect">
            <a:avLst/>
          </a:prstGeom>
          <a:gradFill>
            <a:gsLst>
              <a:gs pos="21000">
                <a:schemeClr val="bg1"/>
              </a:gs>
              <a:gs pos="75000">
                <a:schemeClr val="bg1">
                  <a:alpha val="64000"/>
                </a:schemeClr>
              </a:gs>
              <a:gs pos="100000">
                <a:schemeClr val="bg1">
                  <a:alpha val="3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vert="horz" wrap="none" lIns="90488" tIns="44451" rIns="90488" bIns="44451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dirty="0">
              <a:solidFill>
                <a:srgbClr val="231F2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11" y="6351600"/>
            <a:ext cx="11585559" cy="517841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5384" y="6416695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takeaway 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36363" y="6120098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8419" y="12"/>
            <a:ext cx="1823588" cy="13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4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95765"/>
            <a:ext cx="12192000" cy="535582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995765"/>
            <a:ext cx="12192000" cy="5355825"/>
          </a:xfrm>
          <a:prstGeom prst="rect">
            <a:avLst/>
          </a:prstGeom>
          <a:gradFill>
            <a:gsLst>
              <a:gs pos="0">
                <a:schemeClr val="bg1"/>
              </a:gs>
              <a:gs pos="79000">
                <a:schemeClr val="bg1">
                  <a:alpha val="81000"/>
                </a:schemeClr>
              </a:gs>
              <a:gs pos="100000">
                <a:schemeClr val="bg1">
                  <a:alpha val="48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vert="horz" wrap="none" lIns="90488" tIns="44451" rIns="90488" bIns="44451" numCol="1" rtlCol="0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110000"/>
              </a:lnSpc>
            </a:pPr>
            <a:endParaRPr lang="en-US" sz="1800" dirty="0">
              <a:solidFill>
                <a:srgbClr val="231F20"/>
              </a:solidFill>
              <a:latin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14501" y="6364854"/>
            <a:ext cx="11977511" cy="49314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11" y="6351600"/>
            <a:ext cx="11585559" cy="517841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5384" y="6416695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takeaway 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36363" y="6120098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8419" y="12"/>
            <a:ext cx="1823588" cy="13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1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42953"/>
            <a:ext cx="12192000" cy="560863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742955"/>
            <a:ext cx="12192000" cy="5608637"/>
          </a:xfrm>
          <a:prstGeom prst="rect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7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vert="horz" wrap="none" lIns="90488" tIns="44451" rIns="90488" bIns="44451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110000"/>
              </a:lnSpc>
            </a:pPr>
            <a:endParaRPr lang="en-US" sz="1800" dirty="0">
              <a:solidFill>
                <a:srgbClr val="231F20"/>
              </a:solidFill>
              <a:latin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14501" y="6364854"/>
            <a:ext cx="11977511" cy="49314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11" y="6351600"/>
            <a:ext cx="11585559" cy="517841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5384" y="6416695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takeaway 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36363" y="6120098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8419" y="12"/>
            <a:ext cx="1823588" cy="13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4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8.jpe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8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4619" y="1982927"/>
            <a:ext cx="3668180" cy="1949802"/>
          </a:xfrm>
          <a:prstGeom prst="rect">
            <a:avLst/>
          </a:prstGeom>
        </p:spPr>
      </p:pic>
      <p:pic>
        <p:nvPicPr>
          <p:cNvPr id="10" name="Picture 4" descr="Corner-01 copy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3793067"/>
            <a:ext cx="12188952" cy="305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Fork Driver.jp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4618" y="4028468"/>
            <a:ext cx="3668181" cy="2204558"/>
          </a:xfrm>
          <a:prstGeom prst="rect">
            <a:avLst/>
          </a:prstGeom>
          <a:noFill/>
        </p:spPr>
      </p:pic>
      <p:pic>
        <p:nvPicPr>
          <p:cNvPr id="29" name="Picture 3" descr="N:\M45 Clients\Honeywell_Sensing and Control\Jobs\17075_Sensing and Productivity PPT Graphics\man-woman-scanner.jpg"/>
          <p:cNvPicPr>
            <a:picLocks noChangeAspect="1" noChangeArrowheads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57683" y="1982927"/>
            <a:ext cx="3631267" cy="365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:\M45 Clients\Honeywell_Sensing and Control\Jobs\17075_Sensing and Productivity PPT Graphics\plant_night_sstk_89494129_622x381.jpg"/>
          <p:cNvPicPr>
            <a:picLocks noChangeAspect="1" noChangeArrowheads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625035" cy="617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orner-01 copy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3793067"/>
            <a:ext cx="12188952" cy="305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 descr="Cover - Airplane.jpg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64618" y="-7938"/>
            <a:ext cx="7427383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9" r:link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68934" y="6131456"/>
            <a:ext cx="1896092" cy="35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00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2" r:id="rId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44545"/>
            <a:ext cx="12192000" cy="560704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0" y="744545"/>
            <a:ext cx="12192000" cy="5607049"/>
          </a:xfrm>
          <a:prstGeom prst="rect">
            <a:avLst/>
          </a:prstGeom>
          <a:gradFill>
            <a:gsLst>
              <a:gs pos="21000">
                <a:schemeClr val="bg1"/>
              </a:gs>
              <a:gs pos="75000">
                <a:schemeClr val="bg1">
                  <a:alpha val="64000"/>
                </a:schemeClr>
              </a:gs>
              <a:gs pos="100000">
                <a:schemeClr val="bg1">
                  <a:alpha val="3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vert="horz" wrap="none" lIns="90488" tIns="44451" rIns="90488" bIns="44451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5400" b="1" dirty="0">
              <a:solidFill>
                <a:srgbClr val="231F20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262" y="311123"/>
            <a:ext cx="10914383" cy="3735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0944" y="6533276"/>
            <a:ext cx="251703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0" i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0" cstate="email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8419" y="12"/>
            <a:ext cx="1823588" cy="137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816" y="-28146"/>
            <a:ext cx="674365" cy="503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3253" y="1092201"/>
            <a:ext cx="10985499" cy="503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1" cstate="email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5766" y="6507226"/>
            <a:ext cx="1028894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4" r:id="rId1"/>
    <p:sldLayoutId id="2147493525" r:id="rId2"/>
    <p:sldLayoutId id="2147493526" r:id="rId3"/>
    <p:sldLayoutId id="2147493527" r:id="rId4"/>
    <p:sldLayoutId id="2147493528" r:id="rId5"/>
    <p:sldLayoutId id="2147493529" r:id="rId6"/>
    <p:sldLayoutId id="2147493530" r:id="rId7"/>
    <p:sldLayoutId id="2147493531" r:id="rId8"/>
    <p:sldLayoutId id="2147493532" r:id="rId9"/>
    <p:sldLayoutId id="2147493533" r:id="rId10"/>
    <p:sldLayoutId id="2147493534" r:id="rId11"/>
    <p:sldLayoutId id="2147493535" r:id="rId12"/>
    <p:sldLayoutId id="2147493536" r:id="rId13"/>
    <p:sldLayoutId id="2147493537" r:id="rId14"/>
    <p:sldLayoutId id="2147493538" r:id="rId15"/>
    <p:sldLayoutId id="2147493539" r:id="rId16"/>
    <p:sldLayoutId id="2147493540" r:id="rId17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2400" b="1" i="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69858" indent="-169858" algn="l" defTabSz="457189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7047" indent="-169858" algn="l" defTabSz="457189" rtl="0" eaLnBrk="1" latinLnBrk="0" hangingPunct="1">
        <a:spcBef>
          <a:spcPct val="20000"/>
        </a:spcBef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4236" indent="-169858" algn="l" defTabSz="457189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10369296" y="0"/>
            <a:ext cx="1828800" cy="1828723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713317" y="357189"/>
            <a:ext cx="1080346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260352" y="6656389"/>
            <a:ext cx="25170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1" r:link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88601" y="6519863"/>
            <a:ext cx="1370935" cy="25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11" r:id="rId1"/>
    <p:sldLayoutId id="2147493516" r:id="rId2"/>
    <p:sldLayoutId id="2147493512" r:id="rId3"/>
    <p:sldLayoutId id="2147493520" r:id="rId4"/>
    <p:sldLayoutId id="2147493517" r:id="rId5"/>
    <p:sldLayoutId id="2147493518" r:id="rId6"/>
    <p:sldLayoutId id="2147493513" r:id="rId7"/>
    <p:sldLayoutId id="2147493519" r:id="rId8"/>
    <p:sldLayoutId id="2147493541" r:id="rId9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h9ku0001.honeywell.com/svn/mobility/04.Software/05.SoftwareRelease/09.Tools/EzService/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2020-06-18</a:t>
            </a:r>
          </a:p>
        </p:txBody>
      </p:sp>
      <p:sp>
        <p:nvSpPr>
          <p:cNvPr id="6" name="Rectangle 5"/>
          <p:cNvSpPr/>
          <p:nvPr/>
        </p:nvSpPr>
        <p:spPr>
          <a:xfrm>
            <a:off x="6867419" y="6044431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42606" y="5881099"/>
            <a:ext cx="6595309" cy="724259"/>
          </a:xfrm>
        </p:spPr>
        <p:txBody>
          <a:bodyPr/>
          <a:lstStyle/>
          <a:p>
            <a:r>
              <a:rPr lang="en-US" altLang="zh-CN" dirty="0"/>
              <a:t>Enterprise settings User Guide</a:t>
            </a:r>
            <a:endParaRPr lang="zh-CN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Shenzhen 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99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91" y="504827"/>
            <a:ext cx="10669812" cy="498610"/>
          </a:xfrm>
        </p:spPr>
        <p:txBody>
          <a:bodyPr/>
          <a:lstStyle/>
          <a:p>
            <a:r>
              <a:rPr lang="en-US" altLang="zh-CN" dirty="0"/>
              <a:t>General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BFD7F-4F07-4A75-8C79-4FF98A121F92}"/>
              </a:ext>
            </a:extLst>
          </p:cNvPr>
          <p:cNvSpPr txBox="1"/>
          <p:nvPr/>
        </p:nvSpPr>
        <p:spPr>
          <a:xfrm>
            <a:off x="666491" y="1024993"/>
            <a:ext cx="68726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</a:rPr>
              <a:t>Grant/Revoke runtime permissions:</a:t>
            </a:r>
            <a:br>
              <a:rPr lang="en-US" altLang="zh-CN" sz="2000" dirty="0">
                <a:solidFill>
                  <a:srgbClr val="00B0F0"/>
                </a:solidFill>
              </a:rPr>
            </a:br>
            <a:r>
              <a:rPr lang="en-US" altLang="zh-CN" sz="1400" dirty="0"/>
              <a:t>Android used runtime permissions on OS version&gt;= 6.0</a:t>
            </a:r>
          </a:p>
          <a:p>
            <a:r>
              <a:rPr lang="en-US" altLang="zh-CN" sz="1400" dirty="0"/>
              <a:t>This means if application(especially 3</a:t>
            </a:r>
            <a:r>
              <a:rPr lang="en-US" altLang="zh-CN" sz="1400" baseline="30000" dirty="0"/>
              <a:t>rd</a:t>
            </a:r>
            <a:r>
              <a:rPr lang="en-US" altLang="zh-CN" sz="1400" dirty="0"/>
              <a:t> application) need request for allowing these dangerous runtime permission by popping up </a:t>
            </a:r>
            <a:r>
              <a:rPr lang="en-US" altLang="zh-CN" sz="1400" dirty="0" err="1"/>
              <a:t>dialog.Just</a:t>
            </a:r>
            <a:r>
              <a:rPr lang="en-US" altLang="zh-CN" sz="1400" dirty="0"/>
              <a:t> like Pic1.</a:t>
            </a:r>
          </a:p>
          <a:p>
            <a:endParaRPr lang="en-US" altLang="zh-CN" sz="1400" dirty="0"/>
          </a:p>
          <a:p>
            <a:r>
              <a:rPr lang="en-US" altLang="zh-CN" sz="1400" dirty="0"/>
              <a:t>Grant all---Allow all runtime permissions requested by the </a:t>
            </a:r>
            <a:r>
              <a:rPr lang="en-US" altLang="zh-CN" sz="1400" dirty="0" err="1"/>
              <a:t>app,like</a:t>
            </a:r>
            <a:r>
              <a:rPr lang="en-US" altLang="zh-CN" sz="1400" dirty="0"/>
              <a:t> Pic2</a:t>
            </a:r>
          </a:p>
          <a:p>
            <a:r>
              <a:rPr lang="en-US" altLang="zh-CN" sz="1400" dirty="0"/>
              <a:t>Revoke all---Remove all runtime permissions requested by the </a:t>
            </a:r>
            <a:r>
              <a:rPr lang="en-US" altLang="zh-CN" sz="1400" dirty="0" err="1"/>
              <a:t>app,like</a:t>
            </a:r>
            <a:r>
              <a:rPr lang="en-US" altLang="zh-CN" sz="1400" dirty="0"/>
              <a:t> Pic3</a:t>
            </a:r>
          </a:p>
          <a:p>
            <a:endParaRPr lang="en-US" altLang="zh-CN" sz="1400" dirty="0"/>
          </a:p>
          <a:p>
            <a:r>
              <a:rPr lang="en-US" altLang="zh-CN" sz="1400" dirty="0"/>
              <a:t>This means we can give application the runtime permission they applied for without the user’s perception. If use </a:t>
            </a:r>
            <a:r>
              <a:rPr lang="en-US" altLang="zh-CN" sz="1400" dirty="0" err="1"/>
              <a:t>sdk</a:t>
            </a:r>
            <a:r>
              <a:rPr lang="en-US" altLang="zh-CN" sz="1400" dirty="0"/>
              <a:t> way or broadcast way, will be more secret.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A6A0F3-EC67-43FB-84A0-D22D9595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21" y="3733450"/>
            <a:ext cx="1473594" cy="2619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B9C697-F925-43C5-978C-BA3622255098}"/>
              </a:ext>
            </a:extLst>
          </p:cNvPr>
          <p:cNvSpPr txBox="1"/>
          <p:nvPr/>
        </p:nvSpPr>
        <p:spPr>
          <a:xfrm>
            <a:off x="1169684" y="6353173"/>
            <a:ext cx="870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Pic1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70DCC6-62A0-4C64-92B2-41B93C2E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333" y="3733449"/>
            <a:ext cx="1473593" cy="2619721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B794D2-2414-44ED-BFC6-3B712CB21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342" y="3733448"/>
            <a:ext cx="1473593" cy="26197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B4670F-6CAF-4440-9B87-4BC89D6579DF}"/>
              </a:ext>
            </a:extLst>
          </p:cNvPr>
          <p:cNvSpPr txBox="1"/>
          <p:nvPr/>
        </p:nvSpPr>
        <p:spPr>
          <a:xfrm>
            <a:off x="2854285" y="6353173"/>
            <a:ext cx="870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Pic2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3EE8E9-303B-497F-A612-AFDADC768DA7}"/>
              </a:ext>
            </a:extLst>
          </p:cNvPr>
          <p:cNvSpPr txBox="1"/>
          <p:nvPr/>
        </p:nvSpPr>
        <p:spPr>
          <a:xfrm>
            <a:off x="4480330" y="6350196"/>
            <a:ext cx="870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Pic3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8CB604-6C56-4F92-A7E0-CA5314E98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6728" y="1003437"/>
            <a:ext cx="2807875" cy="49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9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91" y="504827"/>
            <a:ext cx="10669812" cy="498610"/>
          </a:xfrm>
        </p:spPr>
        <p:txBody>
          <a:bodyPr/>
          <a:lstStyle/>
          <a:p>
            <a:r>
              <a:rPr lang="en-US" altLang="zh-CN" dirty="0"/>
              <a:t>General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BFD7F-4F07-4A75-8C79-4FF98A121F92}"/>
              </a:ext>
            </a:extLst>
          </p:cNvPr>
          <p:cNvSpPr txBox="1"/>
          <p:nvPr/>
        </p:nvSpPr>
        <p:spPr>
          <a:xfrm>
            <a:off x="666491" y="1024993"/>
            <a:ext cx="68726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</a:rPr>
              <a:t>Set default launcher:</a:t>
            </a:r>
          </a:p>
          <a:p>
            <a:r>
              <a:rPr lang="en-US" altLang="zh-CN" sz="1400" dirty="0"/>
              <a:t>Assume our Device installed another Launcher application just </a:t>
            </a:r>
            <a:r>
              <a:rPr lang="en-US" altLang="zh-CN" sz="1400" dirty="0" err="1"/>
              <a:t>now,then</a:t>
            </a:r>
            <a:r>
              <a:rPr lang="en-US" altLang="zh-CN" sz="1400" dirty="0"/>
              <a:t> we press Home </a:t>
            </a:r>
            <a:r>
              <a:rPr lang="en-US" altLang="zh-CN" sz="1400" dirty="0" err="1"/>
              <a:t>button,you</a:t>
            </a:r>
            <a:r>
              <a:rPr lang="en-US" altLang="zh-CN" sz="1400" dirty="0"/>
              <a:t> will see pic1.Pop up a dialog advise customer to choose.</a:t>
            </a:r>
          </a:p>
          <a:p>
            <a:endParaRPr lang="en-US" altLang="zh-CN" sz="1400" dirty="0"/>
          </a:p>
          <a:p>
            <a:r>
              <a:rPr lang="en-US" altLang="zh-CN" sz="1400" dirty="0"/>
              <a:t>Null---OS default behavior</a:t>
            </a:r>
          </a:p>
          <a:p>
            <a:r>
              <a:rPr lang="en-US" altLang="zh-CN" sz="1400" dirty="0"/>
              <a:t>Launcher’s </a:t>
            </a:r>
            <a:r>
              <a:rPr lang="en-US" altLang="zh-CN" sz="1400" dirty="0" err="1"/>
              <a:t>pkgName</a:t>
            </a:r>
            <a:r>
              <a:rPr lang="en-US" altLang="zh-CN" sz="1400" dirty="0"/>
              <a:t>---Set default launcher you </a:t>
            </a:r>
            <a:r>
              <a:rPr lang="en-US" altLang="zh-CN" sz="1400" dirty="0" err="1"/>
              <a:t>choosed.Will</a:t>
            </a:r>
            <a:r>
              <a:rPr lang="en-US" altLang="zh-CN" sz="1400" dirty="0"/>
              <a:t> not pop up this dialog.</a:t>
            </a:r>
          </a:p>
          <a:p>
            <a:endParaRPr lang="en-US" altLang="zh-CN" sz="1400" dirty="0"/>
          </a:p>
          <a:p>
            <a:r>
              <a:rPr lang="en-US" altLang="zh-CN" sz="1400" dirty="0"/>
              <a:t>This means you can change default launcher without the user’s perception.(Especially if new launcher was installed by silent install.)</a:t>
            </a:r>
          </a:p>
          <a:p>
            <a:endParaRPr lang="en-US" altLang="zh-CN" sz="1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2B730C-2668-4BC9-81A2-0287F5B07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647" y="1024993"/>
            <a:ext cx="3096597" cy="550506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5DDF01-8668-4714-9A61-ED76B3E0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91" y="3505256"/>
            <a:ext cx="1601953" cy="28479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0D5F4D-8DCD-4B62-8589-80E46509C790}"/>
              </a:ext>
            </a:extLst>
          </p:cNvPr>
          <p:cNvSpPr txBox="1"/>
          <p:nvPr/>
        </p:nvSpPr>
        <p:spPr>
          <a:xfrm>
            <a:off x="1082353" y="6353173"/>
            <a:ext cx="970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Pic1</a:t>
            </a:r>
          </a:p>
        </p:txBody>
      </p:sp>
    </p:spTree>
    <p:extLst>
      <p:ext uri="{BB962C8B-B14F-4D97-AF65-F5344CB8AC3E}">
        <p14:creationId xmlns:p14="http://schemas.microsoft.com/office/powerpoint/2010/main" val="273961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15004" y="3622818"/>
            <a:ext cx="5784979" cy="101449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4000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300141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91" y="504827"/>
            <a:ext cx="10669812" cy="498610"/>
          </a:xfrm>
        </p:spPr>
        <p:txBody>
          <a:bodyPr/>
          <a:lstStyle/>
          <a:p>
            <a:r>
              <a:rPr lang="en-US" altLang="zh-CN" dirty="0"/>
              <a:t>Brief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491" y="1418460"/>
            <a:ext cx="1076049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Enterprise Settings is developed by BCC Mobility. </a:t>
            </a:r>
          </a:p>
          <a:p>
            <a:r>
              <a:rPr lang="en-US" altLang="zh-CN" sz="1400" dirty="0"/>
              <a:t>It was integrated in BCC serial devices.(OS version &gt;= O)</a:t>
            </a:r>
          </a:p>
          <a:p>
            <a:r>
              <a:rPr lang="en-US" altLang="zh-CN" sz="1400" dirty="0"/>
              <a:t>Help customers achieve some common customized needs. These needs can be divided into two parts.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Scan settings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General settings</a:t>
            </a:r>
          </a:p>
          <a:p>
            <a:endParaRPr lang="en-US" altLang="zh-CN" sz="1400" dirty="0"/>
          </a:p>
          <a:p>
            <a:r>
              <a:rPr lang="en-US" altLang="zh-CN" sz="1400" dirty="0"/>
              <a:t>Provide customers three ways to do these settings: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400" dirty="0"/>
              <a:t>UI interface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400" dirty="0"/>
              <a:t>SDK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400" dirty="0"/>
              <a:t>Broadcast</a:t>
            </a:r>
          </a:p>
          <a:p>
            <a:r>
              <a:rPr lang="en-US" altLang="zh-CN" sz="1400" dirty="0" err="1"/>
              <a:t>Notes:SDK</a:t>
            </a:r>
            <a:r>
              <a:rPr lang="en-US" altLang="zh-CN" sz="1400" dirty="0"/>
              <a:t> and Broadcast way contain all functions. UI interface doesn’t contain all functions.</a:t>
            </a:r>
          </a:p>
          <a:p>
            <a:r>
              <a:rPr lang="en-US" altLang="zh-CN" sz="1400" dirty="0"/>
              <a:t>(For </a:t>
            </a:r>
            <a:r>
              <a:rPr lang="en-US" altLang="zh-CN" sz="1400" dirty="0" err="1"/>
              <a:t>example,”set</a:t>
            </a:r>
            <a:r>
              <a:rPr lang="en-US" altLang="zh-CN" sz="1400" dirty="0"/>
              <a:t> system time” is only provided by SDK and Broadcast way)</a:t>
            </a:r>
          </a:p>
          <a:p>
            <a:endParaRPr lang="en-US" altLang="zh-CN" sz="1400" dirty="0"/>
          </a:p>
          <a:p>
            <a:r>
              <a:rPr lang="en-US" altLang="zh-CN" sz="1400" dirty="0"/>
              <a:t>Download Url:</a:t>
            </a:r>
          </a:p>
          <a:p>
            <a:r>
              <a:rPr lang="en-US" sz="1400" dirty="0">
                <a:hlinkClick r:id="rId2"/>
              </a:rPr>
              <a:t>http://ch9ku0001.honeywell.com/svn/mobility/04.Software/05.SoftwareRelease/09.Tools/EzService/</a:t>
            </a:r>
            <a:endParaRPr lang="en-US" sz="1400" dirty="0"/>
          </a:p>
          <a:p>
            <a:endParaRPr lang="en-US" altLang="zh-CN" sz="1400" dirty="0"/>
          </a:p>
          <a:p>
            <a:r>
              <a:rPr lang="en-US" altLang="zh-CN" sz="1400" dirty="0"/>
              <a:t>Contact:</a:t>
            </a:r>
          </a:p>
          <a:p>
            <a:r>
              <a:rPr lang="en-US" altLang="zh-CN" sz="1400" dirty="0"/>
              <a:t>Qipeng.Liu@Honeywell.com</a:t>
            </a:r>
          </a:p>
          <a:p>
            <a:endParaRPr lang="en-US" altLang="zh-CN" sz="1400" dirty="0"/>
          </a:p>
          <a:p>
            <a:r>
              <a:rPr lang="en-US" altLang="zh-CN" sz="1400" dirty="0"/>
              <a:t>If you have good suggestion or other common needs, please let we know, we will consider achieving it and add it to Enterprise Settings.</a:t>
            </a:r>
          </a:p>
        </p:txBody>
      </p:sp>
    </p:spTree>
    <p:extLst>
      <p:ext uri="{BB962C8B-B14F-4D97-AF65-F5344CB8AC3E}">
        <p14:creationId xmlns:p14="http://schemas.microsoft.com/office/powerpoint/2010/main" val="24365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91" y="504827"/>
            <a:ext cx="10669812" cy="498610"/>
          </a:xfrm>
        </p:spPr>
        <p:txBody>
          <a:bodyPr/>
          <a:lstStyle/>
          <a:p>
            <a:r>
              <a:rPr lang="en-US" altLang="zh-CN" dirty="0"/>
              <a:t>Enterprise Settings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8171" y="1418460"/>
            <a:ext cx="45836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Enterprise Settings have three parts.</a:t>
            </a:r>
          </a:p>
          <a:p>
            <a:r>
              <a:rPr lang="en-US" altLang="zh-CN" sz="1400" i="1" dirty="0" err="1">
                <a:solidFill>
                  <a:srgbClr val="00B0F0"/>
                </a:solidFill>
              </a:rPr>
              <a:t>EzService.apk</a:t>
            </a:r>
            <a:endParaRPr lang="en-US" altLang="zh-CN" sz="1400" i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400" dirty="0" err="1"/>
              <a:t>pkgName:com.honeywell.ezservice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400" dirty="0"/>
              <a:t>preloaded in 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400" dirty="0" err="1"/>
              <a:t>Invisible,work</a:t>
            </a:r>
            <a:r>
              <a:rPr lang="en-US" altLang="zh-CN" sz="1400" dirty="0"/>
              <a:t> in background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400" dirty="0"/>
              <a:t>Where function real take effect</a:t>
            </a:r>
          </a:p>
          <a:p>
            <a:endParaRPr lang="en-US" altLang="zh-CN" sz="1400" dirty="0"/>
          </a:p>
          <a:p>
            <a:r>
              <a:rPr lang="en-US" altLang="zh-CN" sz="1400" i="1" dirty="0" err="1">
                <a:solidFill>
                  <a:srgbClr val="00B0F0"/>
                </a:solidFill>
              </a:rPr>
              <a:t>EnterpriseSettings.apk</a:t>
            </a:r>
            <a:endParaRPr lang="en-US" altLang="zh-CN" sz="1400" i="1" dirty="0">
              <a:solidFill>
                <a:srgbClr val="00B0F0"/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altLang="zh-CN" sz="1400" dirty="0" err="1"/>
              <a:t>pkgName:com.honeywell.ezreceiver</a:t>
            </a:r>
            <a:endParaRPr lang="en-US" altLang="zh-CN" sz="14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altLang="zh-CN" sz="1400" dirty="0"/>
              <a:t>preloaded in OS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altLang="zh-CN" sz="1400" dirty="0"/>
              <a:t>integrated </a:t>
            </a:r>
            <a:r>
              <a:rPr lang="en-US" altLang="zh-CN" sz="1400" dirty="0" err="1"/>
              <a:t>honeywellgenerate.aar</a:t>
            </a:r>
            <a:endParaRPr lang="en-US" altLang="zh-CN" sz="14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altLang="zh-CN" sz="1400" dirty="0" err="1"/>
              <a:t>Visible,Provide</a:t>
            </a:r>
            <a:r>
              <a:rPr lang="en-US" altLang="zh-CN" sz="1400" dirty="0"/>
              <a:t> UI interface</a:t>
            </a:r>
          </a:p>
          <a:p>
            <a:pPr lvl="1"/>
            <a:endParaRPr lang="en-US" altLang="zh-CN" sz="1400" dirty="0"/>
          </a:p>
          <a:p>
            <a:r>
              <a:rPr lang="en-US" altLang="zh-CN" sz="1400" i="1" dirty="0" err="1">
                <a:solidFill>
                  <a:srgbClr val="00B0F0"/>
                </a:solidFill>
              </a:rPr>
              <a:t>honeywellgenerate.aar</a:t>
            </a:r>
            <a:endParaRPr lang="en-US" altLang="zh-CN" sz="1400" i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400" dirty="0"/>
              <a:t>	The bridge connected to </a:t>
            </a:r>
            <a:r>
              <a:rPr lang="en-US" altLang="zh-CN" sz="1400" dirty="0" err="1"/>
              <a:t>EzService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400" dirty="0"/>
              <a:t>	For 3rd application to integrate</a:t>
            </a:r>
          </a:p>
          <a:p>
            <a:endParaRPr lang="en-US" altLang="zh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AB67E-9EB8-41A4-8DEA-5BF993407E19}"/>
              </a:ext>
            </a:extLst>
          </p:cNvPr>
          <p:cNvSpPr txBox="1"/>
          <p:nvPr/>
        </p:nvSpPr>
        <p:spPr>
          <a:xfrm>
            <a:off x="6233665" y="1418460"/>
            <a:ext cx="55788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Related document:</a:t>
            </a:r>
          </a:p>
          <a:p>
            <a:r>
              <a:rPr lang="en-US" altLang="zh-CN" sz="1400" i="1" dirty="0">
                <a:solidFill>
                  <a:srgbClr val="00B0F0"/>
                </a:solidFill>
              </a:rPr>
              <a:t>Interface document: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400" dirty="0"/>
              <a:t>Introduce SDK API</a:t>
            </a:r>
          </a:p>
          <a:p>
            <a:r>
              <a:rPr lang="en-US" altLang="zh-CN" sz="1400" i="1" dirty="0">
                <a:solidFill>
                  <a:srgbClr val="00B0F0"/>
                </a:solidFill>
              </a:rPr>
              <a:t>Broadcast document: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400" dirty="0"/>
              <a:t>The broadcast send by </a:t>
            </a:r>
            <a:r>
              <a:rPr lang="en-US" altLang="zh-CN" sz="1400" dirty="0" err="1"/>
              <a:t>EnterpriseSettings</a:t>
            </a:r>
            <a:r>
              <a:rPr lang="en-US" altLang="zh-CN" sz="1400" dirty="0"/>
              <a:t> after you did some settings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400" dirty="0"/>
              <a:t>The broadcast 3</a:t>
            </a:r>
            <a:r>
              <a:rPr lang="en-US" altLang="zh-CN" sz="1400" baseline="30000" dirty="0"/>
              <a:t>rd</a:t>
            </a:r>
            <a:r>
              <a:rPr lang="en-US" altLang="zh-CN" sz="1400" dirty="0"/>
              <a:t> application send to </a:t>
            </a:r>
            <a:r>
              <a:rPr lang="en-US" altLang="zh-CN" sz="1400" dirty="0" err="1"/>
              <a:t>EnterpriseSettings</a:t>
            </a:r>
            <a:r>
              <a:rPr lang="en-US" altLang="zh-CN" sz="1400" dirty="0"/>
              <a:t> to achieve some needs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400" dirty="0"/>
              <a:t>Broadcasts’ action and keys</a:t>
            </a:r>
          </a:p>
          <a:p>
            <a:endParaRPr lang="en-US" altLang="zh-CN" sz="28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98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91" y="504827"/>
            <a:ext cx="10669812" cy="498610"/>
          </a:xfrm>
        </p:spPr>
        <p:txBody>
          <a:bodyPr/>
          <a:lstStyle/>
          <a:p>
            <a:r>
              <a:rPr lang="en-US" altLang="zh-CN" dirty="0"/>
              <a:t>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8171" y="1418460"/>
            <a:ext cx="89974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After device reboot, </a:t>
            </a:r>
            <a:r>
              <a:rPr lang="en-US" altLang="zh-CN" sz="1400" dirty="0" err="1"/>
              <a:t>EzService</a:t>
            </a:r>
            <a:r>
              <a:rPr lang="en-US" altLang="zh-CN" sz="1400" dirty="0"/>
              <a:t> will be started  in background. </a:t>
            </a:r>
            <a:r>
              <a:rPr lang="en-US" altLang="zh-CN" sz="1400" dirty="0" err="1"/>
              <a:t>EnterpriseSettings</a:t>
            </a:r>
            <a:r>
              <a:rPr lang="en-US" altLang="zh-CN" sz="1400" dirty="0"/>
              <a:t> will bind with </a:t>
            </a:r>
            <a:r>
              <a:rPr lang="en-US" altLang="zh-CN" sz="1400" dirty="0" err="1"/>
              <a:t>EzService</a:t>
            </a:r>
            <a:r>
              <a:rPr lang="en-US" altLang="zh-CN" sz="1400" dirty="0"/>
              <a:t>.</a:t>
            </a:r>
          </a:p>
          <a:p>
            <a:endParaRPr lang="en-US" altLang="zh-CN" sz="1400" dirty="0"/>
          </a:p>
          <a:p>
            <a:r>
              <a:rPr lang="en-US" altLang="zh-CN" sz="1400" i="1" dirty="0">
                <a:solidFill>
                  <a:srgbClr val="00B0F0"/>
                </a:solidFill>
              </a:rPr>
              <a:t>UI Interface way:</a:t>
            </a:r>
          </a:p>
          <a:p>
            <a:r>
              <a:rPr lang="en-US" altLang="zh-CN" sz="1400" dirty="0" err="1"/>
              <a:t>EnterpriseSettings.apk</a:t>
            </a:r>
            <a:r>
              <a:rPr lang="en-US" altLang="zh-CN" sz="1400" dirty="0"/>
              <a:t> already integrated </a:t>
            </a:r>
            <a:r>
              <a:rPr lang="en-US" altLang="zh-CN" sz="1400" dirty="0" err="1"/>
              <a:t>honeywellgenerate.aar</a:t>
            </a:r>
            <a:r>
              <a:rPr lang="en-US" altLang="zh-CN" sz="1400" dirty="0"/>
              <a:t>.</a:t>
            </a:r>
          </a:p>
          <a:p>
            <a:r>
              <a:rPr lang="en-US" altLang="zh-CN" sz="1400" dirty="0"/>
              <a:t>UI interface way depends on SDK way.</a:t>
            </a:r>
          </a:p>
          <a:p>
            <a:endParaRPr lang="en-US" altLang="zh-CN" sz="1400" dirty="0"/>
          </a:p>
          <a:p>
            <a:r>
              <a:rPr lang="en-US" altLang="zh-CN" sz="1400" i="1" dirty="0">
                <a:solidFill>
                  <a:srgbClr val="00B0F0"/>
                </a:solidFill>
              </a:rPr>
              <a:t>SDK way:</a:t>
            </a:r>
          </a:p>
          <a:p>
            <a:r>
              <a:rPr lang="en-US" altLang="zh-CN" sz="1400" dirty="0"/>
              <a:t>3</a:t>
            </a:r>
            <a:r>
              <a:rPr lang="en-US" altLang="zh-CN" sz="1400" baseline="30000" dirty="0"/>
              <a:t>rd</a:t>
            </a:r>
            <a:r>
              <a:rPr lang="en-US" altLang="zh-CN" sz="1400" dirty="0"/>
              <a:t> application should integrate </a:t>
            </a:r>
            <a:r>
              <a:rPr lang="en-US" altLang="zh-CN" sz="1400" dirty="0" err="1"/>
              <a:t>honeywellgenerate.aar</a:t>
            </a:r>
            <a:r>
              <a:rPr lang="en-US" altLang="zh-CN" sz="1400" dirty="0"/>
              <a:t>.</a:t>
            </a:r>
          </a:p>
          <a:p>
            <a:r>
              <a:rPr lang="en-US" altLang="zh-CN" sz="1400" dirty="0"/>
              <a:t>Then call related 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.</a:t>
            </a:r>
          </a:p>
          <a:p>
            <a:endParaRPr lang="en-US" altLang="zh-CN" sz="1400" dirty="0"/>
          </a:p>
          <a:p>
            <a:r>
              <a:rPr lang="en-US" altLang="zh-CN" sz="1400" i="1" dirty="0">
                <a:solidFill>
                  <a:srgbClr val="00B0F0"/>
                </a:solidFill>
              </a:rPr>
              <a:t>Broadcast way:</a:t>
            </a:r>
          </a:p>
          <a:p>
            <a:r>
              <a:rPr lang="en-US" altLang="zh-CN" sz="1400" dirty="0"/>
              <a:t>3</a:t>
            </a:r>
            <a:r>
              <a:rPr lang="en-US" altLang="zh-CN" sz="1400" baseline="30000" dirty="0"/>
              <a:t>rd</a:t>
            </a:r>
            <a:r>
              <a:rPr lang="en-US" altLang="zh-CN" sz="1400" dirty="0"/>
              <a:t> application doesn’t need integrate </a:t>
            </a:r>
            <a:r>
              <a:rPr lang="en-US" altLang="zh-CN" sz="1400" dirty="0" err="1"/>
              <a:t>honeywellgenerate.aar</a:t>
            </a:r>
            <a:r>
              <a:rPr lang="en-US" altLang="zh-CN" sz="1400" dirty="0"/>
              <a:t>.</a:t>
            </a:r>
          </a:p>
          <a:p>
            <a:r>
              <a:rPr lang="en-US" altLang="zh-CN" sz="1400" dirty="0"/>
              <a:t>Just send </a:t>
            </a:r>
            <a:r>
              <a:rPr lang="en-US" altLang="zh-CN" sz="1400" dirty="0" err="1"/>
              <a:t>broadcast,Then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EnterpriseSettings.apk</a:t>
            </a:r>
            <a:r>
              <a:rPr lang="en-US" altLang="zh-CN" sz="1400" dirty="0"/>
              <a:t> can receive these broadcast and deal with them by SDK way.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171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91" y="504827"/>
            <a:ext cx="10669812" cy="498610"/>
          </a:xfrm>
        </p:spPr>
        <p:txBody>
          <a:bodyPr/>
          <a:lstStyle/>
          <a:p>
            <a:r>
              <a:rPr lang="en-US" altLang="zh-CN" dirty="0"/>
              <a:t>Enterprise Settings UI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A9070-E432-446C-9C15-F2B417149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66" y="1351480"/>
            <a:ext cx="914400" cy="105727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4072B6-13DF-4159-BE82-AB9311B91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577" y="1351480"/>
            <a:ext cx="2656546" cy="472274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2B53AF-0574-46F1-8977-8955E56A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434" y="1351480"/>
            <a:ext cx="2656546" cy="47227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1737C9-E01D-4AC7-901F-C2B51191F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0989" y="1351480"/>
            <a:ext cx="2656546" cy="472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9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91" y="504827"/>
            <a:ext cx="10669812" cy="498610"/>
          </a:xfrm>
        </p:spPr>
        <p:txBody>
          <a:bodyPr/>
          <a:lstStyle/>
          <a:p>
            <a:r>
              <a:rPr lang="en-US" altLang="zh-CN" dirty="0"/>
              <a:t>Scan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2B53AF-0574-46F1-8977-8955E56A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282" y="1418460"/>
            <a:ext cx="2656546" cy="4722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BBFD7F-4F07-4A75-8C79-4FF98A121F92}"/>
              </a:ext>
            </a:extLst>
          </p:cNvPr>
          <p:cNvSpPr txBox="1"/>
          <p:nvPr/>
        </p:nvSpPr>
        <p:spPr>
          <a:xfrm>
            <a:off x="688172" y="1418460"/>
            <a:ext cx="796130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</a:rPr>
              <a:t>Scan result broadcast action/key:</a:t>
            </a:r>
          </a:p>
          <a:p>
            <a:r>
              <a:rPr lang="en-US" altLang="zh-CN" sz="1400" dirty="0"/>
              <a:t>Assume our customers need 1000 devices.</a:t>
            </a:r>
            <a:br>
              <a:rPr lang="en-US" altLang="zh-CN" sz="1400" dirty="0"/>
            </a:br>
            <a:r>
              <a:rPr lang="en-US" altLang="zh-CN" sz="1400" dirty="0"/>
              <a:t>At the beginning</a:t>
            </a:r>
            <a:r>
              <a:rPr lang="zh-CN" altLang="en-US" sz="1400" dirty="0"/>
              <a:t>，</a:t>
            </a:r>
            <a:r>
              <a:rPr lang="en-US" altLang="zh-CN" sz="1400" dirty="0"/>
              <a:t>customers bought 500 units from Zebra, then developed an Application which receive scan result depends on Zebra’s broadcast action/keys.</a:t>
            </a:r>
          </a:p>
          <a:p>
            <a:r>
              <a:rPr lang="en-US" altLang="zh-CN" sz="1400" dirty="0"/>
              <a:t>After a while, customers bought 500 units from Honeywell.</a:t>
            </a:r>
            <a:br>
              <a:rPr lang="en-US" altLang="zh-CN" sz="1400" dirty="0"/>
            </a:br>
            <a:r>
              <a:rPr lang="en-US" altLang="zh-CN" sz="1400" dirty="0"/>
              <a:t>They found their application can’t receive broadcast Honeywell Devices </a:t>
            </a:r>
            <a:r>
              <a:rPr lang="en-US" altLang="zh-CN" sz="1400" dirty="0" err="1"/>
              <a:t>send.Because</a:t>
            </a:r>
            <a:r>
              <a:rPr lang="en-US" altLang="zh-CN" sz="1400" dirty="0"/>
              <a:t> Honeywell broadcast is different form Zebra’s.</a:t>
            </a:r>
            <a:br>
              <a:rPr lang="en-US" altLang="zh-CN" sz="1400" dirty="0"/>
            </a:br>
            <a:r>
              <a:rPr lang="en-US" altLang="zh-CN" sz="1400" dirty="0"/>
              <a:t>Customers told </a:t>
            </a:r>
            <a:r>
              <a:rPr lang="en-US" altLang="zh-CN" sz="1400" dirty="0" err="1"/>
              <a:t>us,they</a:t>
            </a:r>
            <a:r>
              <a:rPr lang="en-US" altLang="zh-CN" sz="1400" dirty="0"/>
              <a:t> don’t want to change their application to adapt.</a:t>
            </a:r>
          </a:p>
          <a:p>
            <a:r>
              <a:rPr lang="en-US" altLang="zh-CN" sz="1400" dirty="0"/>
              <a:t>The only solution is to change our broadcast’s action and keys.</a:t>
            </a:r>
          </a:p>
          <a:p>
            <a:r>
              <a:rPr lang="en-US" altLang="zh-CN" sz="1400" dirty="0"/>
              <a:t>So this function works.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rgbClr val="00B0F0"/>
                </a:solidFill>
              </a:rPr>
              <a:t>Scan button key down/up broadcast:</a:t>
            </a:r>
          </a:p>
          <a:p>
            <a:r>
              <a:rPr lang="en-US" altLang="zh-CN" sz="1400" dirty="0"/>
              <a:t>Some 3</a:t>
            </a:r>
            <a:r>
              <a:rPr lang="en-US" altLang="zh-CN" sz="1400" baseline="30000" dirty="0"/>
              <a:t>rd</a:t>
            </a:r>
            <a:r>
              <a:rPr lang="en-US" altLang="zh-CN" sz="1400" dirty="0"/>
              <a:t> application need to listen Scan </a:t>
            </a:r>
            <a:r>
              <a:rPr lang="en-US" altLang="zh-CN" sz="1400" dirty="0" err="1"/>
              <a:t>btn’s</a:t>
            </a:r>
            <a:r>
              <a:rPr lang="en-US" altLang="zh-CN" sz="1400" dirty="0"/>
              <a:t> down/up event.</a:t>
            </a:r>
          </a:p>
          <a:p>
            <a:r>
              <a:rPr lang="en-US" altLang="zh-CN" sz="1400" dirty="0"/>
              <a:t>This function </a:t>
            </a:r>
            <a:r>
              <a:rPr lang="en-US" altLang="zh-CN" sz="1400" dirty="0" err="1"/>
              <a:t>works.After</a:t>
            </a:r>
            <a:r>
              <a:rPr lang="en-US" altLang="zh-CN" sz="1400" dirty="0"/>
              <a:t> you turn switch on.</a:t>
            </a:r>
          </a:p>
          <a:p>
            <a:r>
              <a:rPr lang="en-US" altLang="zh-CN" sz="1400" dirty="0"/>
              <a:t>Will send down/up broadcast,3</a:t>
            </a:r>
            <a:r>
              <a:rPr lang="en-US" altLang="zh-CN" sz="1400" baseline="30000" dirty="0"/>
              <a:t>rd</a:t>
            </a:r>
            <a:r>
              <a:rPr lang="en-US" altLang="zh-CN" sz="1400" dirty="0"/>
              <a:t> application can receive them to design their logic.</a:t>
            </a:r>
          </a:p>
          <a:p>
            <a:r>
              <a:rPr lang="en-US" altLang="zh-CN" sz="1400" dirty="0"/>
              <a:t>Broadcast action/keys should refer to broadcast document.</a:t>
            </a:r>
          </a:p>
          <a:p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834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91" y="504827"/>
            <a:ext cx="10669812" cy="498610"/>
          </a:xfrm>
        </p:spPr>
        <p:txBody>
          <a:bodyPr/>
          <a:lstStyle/>
          <a:p>
            <a:r>
              <a:rPr lang="en-US" altLang="zh-CN" dirty="0"/>
              <a:t>General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BFD7F-4F07-4A75-8C79-4FF98A121F92}"/>
              </a:ext>
            </a:extLst>
          </p:cNvPr>
          <p:cNvSpPr txBox="1"/>
          <p:nvPr/>
        </p:nvSpPr>
        <p:spPr>
          <a:xfrm>
            <a:off x="666491" y="1024993"/>
            <a:ext cx="868278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</a:rPr>
              <a:t>Function Control:</a:t>
            </a:r>
          </a:p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Status bar/Home key/App switch key/Back key/</a:t>
            </a:r>
            <a:r>
              <a:rPr lang="en-US" altLang="zh-CN" sz="1400" dirty="0" err="1">
                <a:solidFill>
                  <a:schemeClr val="accent6">
                    <a:lumMod val="50000"/>
                  </a:schemeClr>
                </a:solidFill>
              </a:rPr>
              <a:t>Usb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 debug mode/Never sleep:</a:t>
            </a:r>
          </a:p>
          <a:p>
            <a:r>
              <a:rPr lang="en-US" altLang="zh-CN" sz="1400" dirty="0"/>
              <a:t>Function as description.</a:t>
            </a:r>
          </a:p>
          <a:p>
            <a:endParaRPr lang="en-US" altLang="zh-CN" sz="1400" dirty="0"/>
          </a:p>
          <a:p>
            <a:r>
              <a:rPr lang="en-US" altLang="zh-CN" sz="1400" dirty="0" err="1">
                <a:solidFill>
                  <a:schemeClr val="accent6">
                    <a:lumMod val="50000"/>
                  </a:schemeClr>
                </a:solidFill>
              </a:rPr>
              <a:t>Nosip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r>
              <a:rPr lang="en-US" altLang="zh-CN" sz="1400" dirty="0"/>
              <a:t>Switch on---Hide current IME and disable IME</a:t>
            </a:r>
          </a:p>
          <a:p>
            <a:r>
              <a:rPr lang="en-US" altLang="zh-CN" sz="1400" dirty="0"/>
              <a:t>Switch off---OS default behavior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Default </a:t>
            </a:r>
            <a:r>
              <a:rPr lang="en-US" altLang="zh-CN" sz="1400" dirty="0" err="1">
                <a:solidFill>
                  <a:schemeClr val="accent6">
                    <a:lumMod val="50000"/>
                  </a:schemeClr>
                </a:solidFill>
              </a:rPr>
              <a:t>usb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 mode-MTP:</a:t>
            </a:r>
          </a:p>
          <a:p>
            <a:r>
              <a:rPr lang="en-US" altLang="zh-CN" sz="1400" dirty="0"/>
              <a:t>Switch off---Charging(OS default behavior)</a:t>
            </a:r>
          </a:p>
          <a:p>
            <a:r>
              <a:rPr lang="en-US" altLang="zh-CN" sz="1400" dirty="0"/>
              <a:t>Switch on---MTP(Media Transfer Protocol)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Media Scan:</a:t>
            </a:r>
            <a:br>
              <a:rPr lang="en-US" altLang="zh-CN" sz="1400" dirty="0"/>
            </a:br>
            <a:r>
              <a:rPr lang="en-US" altLang="zh-CN" sz="1400" dirty="0" err="1"/>
              <a:t>Situation:Sometimes</a:t>
            </a:r>
            <a:r>
              <a:rPr lang="en-US" altLang="zh-CN" sz="1400" dirty="0"/>
              <a:t> PDA receive/create new files(Maybe by </a:t>
            </a:r>
            <a:r>
              <a:rPr lang="en-US" altLang="zh-CN" sz="1400" dirty="0" err="1"/>
              <a:t>WeChat,WhatsApp,etc</a:t>
            </a:r>
            <a:r>
              <a:rPr lang="en-US" altLang="zh-CN" sz="1400" dirty="0"/>
              <a:t>),we want to copy them to our </a:t>
            </a:r>
            <a:r>
              <a:rPr lang="en-US" altLang="zh-CN" sz="1400" dirty="0" err="1"/>
              <a:t>PC,but</a:t>
            </a:r>
            <a:r>
              <a:rPr lang="en-US" altLang="zh-CN" sz="1400" dirty="0"/>
              <a:t> when connect devices with </a:t>
            </a:r>
            <a:r>
              <a:rPr lang="en-US" altLang="zh-CN" sz="1400" dirty="0" err="1"/>
              <a:t>PC,can’t</a:t>
            </a:r>
            <a:r>
              <a:rPr lang="en-US" altLang="zh-CN" sz="1400" dirty="0"/>
              <a:t> find corresponding file in target direction.</a:t>
            </a:r>
          </a:p>
          <a:p>
            <a:r>
              <a:rPr lang="en-US" altLang="zh-CN" sz="1400" dirty="0"/>
              <a:t>This means file location was not updated in time.</a:t>
            </a:r>
          </a:p>
          <a:p>
            <a:r>
              <a:rPr lang="en-US" altLang="zh-CN" sz="1400" dirty="0"/>
              <a:t>Reason is that Media scan only happen after device reboot or a period of time.</a:t>
            </a:r>
          </a:p>
          <a:p>
            <a:r>
              <a:rPr lang="en-US" altLang="zh-CN" sz="1400" dirty="0"/>
              <a:t>Switch on---do media scan when switching to MTP mode</a:t>
            </a:r>
          </a:p>
          <a:p>
            <a:r>
              <a:rPr lang="en-US" altLang="zh-CN" sz="1400" dirty="0"/>
              <a:t>Switch off---OS default behavior</a:t>
            </a:r>
          </a:p>
          <a:p>
            <a:endParaRPr lang="en-US" altLang="zh-CN" sz="1400" dirty="0"/>
          </a:p>
          <a:p>
            <a:r>
              <a:rPr lang="en-US" altLang="zh-CN" sz="1400" dirty="0" err="1">
                <a:solidFill>
                  <a:schemeClr val="accent6">
                    <a:lumMod val="50000"/>
                  </a:schemeClr>
                </a:solidFill>
              </a:rPr>
              <a:t>Wifi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 portal detection:</a:t>
            </a:r>
          </a:p>
          <a:p>
            <a:r>
              <a:rPr lang="en-US" altLang="zh-CN" sz="1400" dirty="0"/>
              <a:t>Once connect </a:t>
            </a:r>
            <a:r>
              <a:rPr lang="en-US" altLang="zh-CN" sz="1400" dirty="0" err="1"/>
              <a:t>wifi,OS</a:t>
            </a:r>
            <a:r>
              <a:rPr lang="en-US" altLang="zh-CN" sz="1400" dirty="0"/>
              <a:t> will try to access some Google web to check whether this </a:t>
            </a:r>
            <a:r>
              <a:rPr lang="en-US" altLang="zh-CN" sz="1400" dirty="0" err="1"/>
              <a:t>wifi</a:t>
            </a:r>
            <a:r>
              <a:rPr lang="en-US" altLang="zh-CN" sz="1400" dirty="0"/>
              <a:t> is </a:t>
            </a:r>
            <a:r>
              <a:rPr lang="en-US" altLang="zh-CN" sz="1400" dirty="0" err="1"/>
              <a:t>available.Some</a:t>
            </a:r>
            <a:r>
              <a:rPr lang="en-US" altLang="zh-CN" sz="1400" dirty="0"/>
              <a:t> countries have network firewalls that cannot access Google. May cause misunderstanding.</a:t>
            </a:r>
          </a:p>
          <a:p>
            <a:r>
              <a:rPr lang="en-US" altLang="zh-CN" sz="1400" dirty="0"/>
              <a:t>Switch on---OS default behavior</a:t>
            </a:r>
          </a:p>
          <a:p>
            <a:r>
              <a:rPr lang="en-US" altLang="zh-CN" sz="1400" dirty="0"/>
              <a:t>Switch off---Don’t  do portal detection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6BAE0-9E9E-4DCD-8FDE-03FD7CF7A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736" y="1003437"/>
            <a:ext cx="2261847" cy="3704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28847A-28FC-4CF4-AEAA-F99EE25BD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736" y="4707690"/>
            <a:ext cx="2261847" cy="13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4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91" y="504827"/>
            <a:ext cx="10669812" cy="498610"/>
          </a:xfrm>
        </p:spPr>
        <p:txBody>
          <a:bodyPr/>
          <a:lstStyle/>
          <a:p>
            <a:r>
              <a:rPr lang="en-US" altLang="zh-CN" dirty="0"/>
              <a:t>General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BFD7F-4F07-4A75-8C79-4FF98A121F92}"/>
              </a:ext>
            </a:extLst>
          </p:cNvPr>
          <p:cNvSpPr txBox="1"/>
          <p:nvPr/>
        </p:nvSpPr>
        <p:spPr>
          <a:xfrm>
            <a:off x="666491" y="1024993"/>
            <a:ext cx="868278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</a:rPr>
              <a:t>Function Restriction:</a:t>
            </a:r>
            <a:br>
              <a:rPr lang="en-US" altLang="zh-CN" sz="2000" dirty="0">
                <a:solidFill>
                  <a:srgbClr val="00B0F0"/>
                </a:solidFill>
              </a:rPr>
            </a:b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Cellular data/</a:t>
            </a:r>
            <a:r>
              <a:rPr lang="en-US" altLang="zh-CN" sz="1400" dirty="0" err="1">
                <a:solidFill>
                  <a:schemeClr val="accent6">
                    <a:lumMod val="50000"/>
                  </a:schemeClr>
                </a:solidFill>
              </a:rPr>
              <a:t>Wifi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/Bluetooth/</a:t>
            </a:r>
            <a:r>
              <a:rPr lang="en-US" altLang="zh-CN" sz="1400" dirty="0" err="1">
                <a:solidFill>
                  <a:schemeClr val="accent6">
                    <a:lumMod val="50000"/>
                  </a:schemeClr>
                </a:solidFill>
              </a:rPr>
              <a:t>Usb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 mode/</a:t>
            </a:r>
            <a:r>
              <a:rPr lang="en-US" altLang="zh-CN" sz="1400" dirty="0" err="1">
                <a:solidFill>
                  <a:schemeClr val="accent6">
                    <a:lumMod val="50000"/>
                  </a:schemeClr>
                </a:solidFill>
              </a:rPr>
              <a:t>Nfc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 Restriction:</a:t>
            </a:r>
          </a:p>
          <a:p>
            <a:r>
              <a:rPr lang="en-US" altLang="zh-CN" sz="1400" dirty="0"/>
              <a:t>Switch on---Disallow user to change them</a:t>
            </a:r>
          </a:p>
          <a:p>
            <a:r>
              <a:rPr lang="en-US" altLang="zh-CN" sz="1400" dirty="0" err="1"/>
              <a:t>Swtich</a:t>
            </a:r>
            <a:r>
              <a:rPr lang="en-US" altLang="zh-CN" sz="1400" dirty="0"/>
              <a:t> off---OS default behavior</a:t>
            </a:r>
          </a:p>
          <a:p>
            <a:endParaRPr lang="en-US" altLang="zh-CN" sz="1400" dirty="0"/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example,when</a:t>
            </a:r>
            <a:r>
              <a:rPr lang="en-US" altLang="zh-CN" sz="1400" dirty="0"/>
              <a:t> turn on/off Bluetooth </a:t>
            </a:r>
            <a:r>
              <a:rPr lang="en-US" altLang="zh-CN" sz="1400" dirty="0" err="1"/>
              <a:t>Restrction</a:t>
            </a:r>
            <a:r>
              <a:rPr lang="en-US" altLang="zh-CN" sz="1400" dirty="0"/>
              <a:t>:</a:t>
            </a:r>
          </a:p>
          <a:p>
            <a:endParaRPr lang="en-US" altLang="zh-CN" sz="1400" dirty="0"/>
          </a:p>
          <a:p>
            <a:endParaRPr lang="en-US" altLang="zh-CN" sz="2000" dirty="0">
              <a:solidFill>
                <a:srgbClr val="00B0F0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FD23C2-1FCD-472A-AFCD-A7C1EC30D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263" y="1003437"/>
            <a:ext cx="2262638" cy="4022468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7C1580-1B91-453B-A624-F206AF4C8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91" y="2659224"/>
            <a:ext cx="1637523" cy="2911152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E8FAF0-B4E6-49F6-9468-284EDBA92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191" y="2659223"/>
            <a:ext cx="1637523" cy="29111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C08568-43C7-434A-A5DE-0123FD7CD95F}"/>
              </a:ext>
            </a:extLst>
          </p:cNvPr>
          <p:cNvSpPr txBox="1"/>
          <p:nvPr/>
        </p:nvSpPr>
        <p:spPr>
          <a:xfrm>
            <a:off x="666491" y="5837276"/>
            <a:ext cx="8897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Notes:Function</a:t>
            </a:r>
            <a:r>
              <a:rPr lang="en-US" sz="1400" dirty="0"/>
              <a:t> restriction are achieved by calling Honeywell MDM </a:t>
            </a:r>
            <a:r>
              <a:rPr lang="en-US" sz="1400" dirty="0" err="1"/>
              <a:t>interface.Some</a:t>
            </a:r>
            <a:r>
              <a:rPr lang="en-US" sz="1400" dirty="0"/>
              <a:t> customers prefer to UI rather than </a:t>
            </a:r>
            <a:r>
              <a:rPr lang="en-US" sz="1400" dirty="0" err="1"/>
              <a:t>DeviceConfig</a:t>
            </a:r>
            <a:r>
              <a:rPr lang="en-US" sz="1400" dirty="0"/>
              <a:t> or MDM SDK way.</a:t>
            </a:r>
          </a:p>
        </p:txBody>
      </p:sp>
    </p:spTree>
    <p:extLst>
      <p:ext uri="{BB962C8B-B14F-4D97-AF65-F5344CB8AC3E}">
        <p14:creationId xmlns:p14="http://schemas.microsoft.com/office/powerpoint/2010/main" val="266375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91" y="504827"/>
            <a:ext cx="10669812" cy="498610"/>
          </a:xfrm>
        </p:spPr>
        <p:txBody>
          <a:bodyPr/>
          <a:lstStyle/>
          <a:p>
            <a:r>
              <a:rPr lang="en-US" altLang="zh-CN" dirty="0"/>
              <a:t>General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BFD7F-4F07-4A75-8C79-4FF98A121F92}"/>
              </a:ext>
            </a:extLst>
          </p:cNvPr>
          <p:cNvSpPr txBox="1"/>
          <p:nvPr/>
        </p:nvSpPr>
        <p:spPr>
          <a:xfrm>
            <a:off x="666491" y="1024993"/>
            <a:ext cx="68726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</a:rPr>
              <a:t>Custom </a:t>
            </a:r>
            <a:r>
              <a:rPr lang="en-US" altLang="zh-CN" sz="2000" dirty="0" err="1">
                <a:solidFill>
                  <a:srgbClr val="00B0F0"/>
                </a:solidFill>
              </a:rPr>
              <a:t>bootanimation</a:t>
            </a:r>
            <a:r>
              <a:rPr lang="en-US" altLang="zh-CN" sz="2000" dirty="0">
                <a:solidFill>
                  <a:srgbClr val="00B0F0"/>
                </a:solidFill>
              </a:rPr>
              <a:t>:</a:t>
            </a:r>
            <a:br>
              <a:rPr lang="en-US" altLang="zh-CN" sz="2000" dirty="0">
                <a:solidFill>
                  <a:srgbClr val="00B0F0"/>
                </a:solidFill>
              </a:rPr>
            </a:br>
            <a:r>
              <a:rPr lang="en-US" altLang="zh-CN" sz="1400" dirty="0"/>
              <a:t>Switch on---Use the </a:t>
            </a:r>
            <a:r>
              <a:rPr lang="en-US" altLang="zh-CN" sz="1400" dirty="0" err="1"/>
              <a:t>bootanimation</a:t>
            </a:r>
            <a:r>
              <a:rPr lang="en-US" altLang="zh-CN" sz="1400" dirty="0"/>
              <a:t> you </a:t>
            </a:r>
            <a:r>
              <a:rPr lang="en-US" altLang="zh-CN" sz="1400" dirty="0" err="1"/>
              <a:t>choosed</a:t>
            </a:r>
            <a:r>
              <a:rPr lang="en-US" altLang="zh-CN" sz="1400" dirty="0"/>
              <a:t> by clicking Replace </a:t>
            </a:r>
            <a:r>
              <a:rPr lang="en-US" altLang="zh-CN" sz="1400" dirty="0" err="1"/>
              <a:t>bootanimation</a:t>
            </a:r>
            <a:endParaRPr lang="en-US" altLang="zh-CN" sz="1400" dirty="0"/>
          </a:p>
          <a:p>
            <a:r>
              <a:rPr lang="en-US" altLang="zh-CN" sz="1400" dirty="0" err="1"/>
              <a:t>Swtich</a:t>
            </a:r>
            <a:r>
              <a:rPr lang="en-US" altLang="zh-CN" sz="1400" dirty="0"/>
              <a:t> off---OS default behavior(Use Honeywell </a:t>
            </a:r>
            <a:r>
              <a:rPr lang="en-US" altLang="zh-CN" sz="1400" dirty="0" err="1"/>
              <a:t>Bootanimation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/>
              <a:t>Notes:</a:t>
            </a:r>
          </a:p>
          <a:p>
            <a:r>
              <a:rPr lang="en-US" altLang="zh-CN" sz="1400" dirty="0"/>
              <a:t>Make sure customers’ </a:t>
            </a:r>
            <a:r>
              <a:rPr lang="en-US" altLang="zh-CN" sz="1400" dirty="0" err="1"/>
              <a:t>bootanimation</a:t>
            </a:r>
            <a:r>
              <a:rPr lang="en-US" altLang="zh-CN" sz="1400" dirty="0"/>
              <a:t> file is renamed to bootanimation.zip.</a:t>
            </a:r>
          </a:p>
          <a:p>
            <a:r>
              <a:rPr lang="en-US" altLang="zh-CN" sz="1400" dirty="0"/>
              <a:t>Make sure the resolution of frames in bootanimtion.zip is the same as the device.</a:t>
            </a:r>
            <a:br>
              <a:rPr lang="en-US" altLang="zh-CN" sz="1400" dirty="0"/>
            </a:br>
            <a:r>
              <a:rPr lang="en-US" altLang="zh-CN" sz="1400" dirty="0"/>
              <a:t>Otherwise won’t take effect.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D145F6-06D4-4D1C-B88F-A81C0913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168" y="1024993"/>
            <a:ext cx="2708210" cy="48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72183"/>
      </p:ext>
    </p:extLst>
  </p:cSld>
  <p:clrMapOvr>
    <a:masterClrMapping/>
  </p:clrMapOvr>
</p:sld>
</file>

<file path=ppt/theme/theme1.xml><?xml version="1.0" encoding="utf-8"?>
<a:theme xmlns:a="http://schemas.openxmlformats.org/drawingml/2006/main" name="1_S&amp;PS Title slid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16x9 Wide PPT Template V3" id="{3F61ED81-2503-4025-8C12-CB44D450A2E3}" vid="{07521EA7-DD13-49D2-9FA6-C48637E802EB}"/>
    </a:ext>
  </a:extLst>
</a:theme>
</file>

<file path=ppt/theme/theme2.xml><?xml version="1.0" encoding="utf-8"?>
<a:theme xmlns:a="http://schemas.openxmlformats.org/drawingml/2006/main" name="ACS Master">
  <a:themeElements>
    <a:clrScheme name="Custom 2">
      <a:dk1>
        <a:sysClr val="windowText" lastClr="000000"/>
      </a:dk1>
      <a:lt1>
        <a:sysClr val="window" lastClr="FFFFFF"/>
      </a:lt1>
      <a:dk2>
        <a:srgbClr val="7F7F7F"/>
      </a:dk2>
      <a:lt2>
        <a:srgbClr val="E6E6E6"/>
      </a:lt2>
      <a:accent1>
        <a:srgbClr val="0077B4"/>
      </a:accent1>
      <a:accent2>
        <a:srgbClr val="C61A20"/>
      </a:accent2>
      <a:accent3>
        <a:srgbClr val="45886E"/>
      </a:accent3>
      <a:accent4>
        <a:srgbClr val="753D7B"/>
      </a:accent4>
      <a:accent5>
        <a:srgbClr val="F4B62E"/>
      </a:accent5>
      <a:accent6>
        <a:srgbClr val="DA5120"/>
      </a:accent6>
      <a:hlink>
        <a:srgbClr val="252D30"/>
      </a:hlink>
      <a:folHlink>
        <a:srgbClr val="C93536"/>
      </a:folHlink>
    </a:clrScheme>
    <a:fontScheme name="Honeywell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</a:spPr>
      <a:bodyPr wrap="none" tIns="0" bIns="0" rtlCol="0" anchor="ctr" anchorCtr="0">
        <a:spAutoFit/>
      </a:bodyPr>
      <a:lstStyle>
        <a:defPPr>
          <a:defRPr sz="1100" b="1" cap="small" dirty="0" err="1" smtClean="0">
            <a:solidFill>
              <a:srgbClr val="59595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oneywell PPT Template 4x3 Beta 6-22-15" id="{A8C61A7A-0AA1-4CFB-88B9-28A0B17BE609}" vid="{5BFD8605-A2C9-4411-AF6D-A560C33B96D7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16x9 Wide PPT Template V3.potx" id="{73184923-A1C4-42B5-ACC8-8267F8FADF06}" vid="{C6C24B3B-730B-44DC-9F1B-D001ED4ED7F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2AEA34-0FE5-4161-8619-2C42421968B4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Honeywell 16x9 Wide PPT Template V3.1</Template>
  <TotalTime>26831</TotalTime>
  <Words>577</Words>
  <Application>Microsoft Office PowerPoint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Helvetica 55 Roman</vt:lpstr>
      <vt:lpstr>Helvetica Neue</vt:lpstr>
      <vt:lpstr>HelveticaNeue BoldCond</vt:lpstr>
      <vt:lpstr>HelveticaNeue MediumCond</vt:lpstr>
      <vt:lpstr>Arial</vt:lpstr>
      <vt:lpstr>Calibri</vt:lpstr>
      <vt:lpstr>Courier New</vt:lpstr>
      <vt:lpstr>Wingdings</vt:lpstr>
      <vt:lpstr>1_S&amp;PS Title slide</vt:lpstr>
      <vt:lpstr>ACS Master</vt:lpstr>
      <vt:lpstr>Honeywell Theme</vt:lpstr>
      <vt:lpstr>PowerPoint Presentation</vt:lpstr>
      <vt:lpstr>Brief Introduction</vt:lpstr>
      <vt:lpstr>Enterprise Settings Structure</vt:lpstr>
      <vt:lpstr>Flow</vt:lpstr>
      <vt:lpstr>Enterprise Settings UI Interface</vt:lpstr>
      <vt:lpstr>Scan settings</vt:lpstr>
      <vt:lpstr>General settings</vt:lpstr>
      <vt:lpstr>General settings</vt:lpstr>
      <vt:lpstr>General settings</vt:lpstr>
      <vt:lpstr>General settings</vt:lpstr>
      <vt:lpstr>General settings</vt:lpstr>
      <vt:lpstr>PowerPoint Presentation</vt:lpstr>
    </vt:vector>
  </TitlesOfParts>
  <Company>Honeywell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E437771</dc:creator>
  <cp:lastModifiedBy>Liu, potter</cp:lastModifiedBy>
  <cp:revision>669</cp:revision>
  <cp:lastPrinted>2017-03-25T05:50:42Z</cp:lastPrinted>
  <dcterms:created xsi:type="dcterms:W3CDTF">2015-10-15T08:49:36Z</dcterms:created>
  <dcterms:modified xsi:type="dcterms:W3CDTF">2020-06-18T09:39:39Z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Source">
    <vt:lpwstr>8f9874da50388e0acb1f5bab1b4b753b</vt:lpwstr>
  </property>
</Properties>
</file>