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rawings/drawing4.xml" ContentType="application/vnd.openxmlformats-officedocument.drawingml.chartshapes+xml"/>
  <Override PartName="/ppt/theme/themeOverride7.xml" ContentType="application/vnd.openxmlformats-officedocument.themeOverr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rawings/drawing2.xml" ContentType="application/vnd.openxmlformats-officedocument.drawingml.chartshapes+xml"/>
  <Override PartName="/ppt/theme/themeOverride5.xml" ContentType="application/vnd.openxmlformats-officedocument.themeOverr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theme/themeOverride3.xml" ContentType="application/vnd.openxmlformats-officedocument.themeOverr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charts/chart13.xml" ContentType="application/vnd.openxmlformats-officedocument.drawingml.char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ppt/charts/chart11.xml" ContentType="application/vnd.openxmlformats-officedocument.drawingml.chart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drawings/drawing7.xml" ContentType="application/vnd.openxmlformats-officedocument.drawingml.chartshap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drawings/drawing5.xml" ContentType="application/vnd.openxmlformats-officedocument.drawingml.chartshap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drawings/drawing3.xml" ContentType="application/vnd.openxmlformats-officedocument.drawingml.chartshapes+xml"/>
  <Override PartName="/ppt/theme/themeOverride8.xml" ContentType="application/vnd.openxmlformats-officedocument.themeOverr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rawings/drawing1.xml" ContentType="application/vnd.openxmlformats-officedocument.drawingml.chartshapes+xml"/>
  <Override PartName="/ppt/theme/themeOverride6.xml" ContentType="application/vnd.openxmlformats-officedocument.themeOverr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theme/themeOverride4.xml" ContentType="application/vnd.openxmlformats-officedocument.themeOverr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charts/chart8.xml" ContentType="application/vnd.openxmlformats-officedocument.drawingml.chart+xml"/>
  <Override PartName="/ppt/charts/chart12.xml" ContentType="application/vnd.openxmlformats-officedocument.drawingml.char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  <Override PartName="/ppt/drawings/drawing8.xml" ContentType="application/vnd.openxmlformats-officedocument.drawingml.chartshapes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charts/chart2.xml" ContentType="application/vnd.openxmlformats-officedocument.drawingml.chart+xml"/>
  <Override PartName="/ppt/drawings/drawing6.xml" ContentType="application/vnd.openxmlformats-officedocument.drawingml.chartshapes+xml"/>
  <Override PartName="/ppt/theme/themeOverride9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1265" r:id="rId2"/>
    <p:sldId id="1411" r:id="rId3"/>
    <p:sldId id="1413" r:id="rId4"/>
    <p:sldId id="1412" r:id="rId5"/>
    <p:sldId id="1414" r:id="rId6"/>
    <p:sldId id="1415" r:id="rId7"/>
    <p:sldId id="1416" r:id="rId8"/>
    <p:sldId id="1452" r:id="rId9"/>
    <p:sldId id="1417" r:id="rId10"/>
    <p:sldId id="1456" r:id="rId11"/>
    <p:sldId id="1457" r:id="rId12"/>
    <p:sldId id="1459" r:id="rId13"/>
    <p:sldId id="1451" r:id="rId14"/>
    <p:sldId id="1426" r:id="rId15"/>
    <p:sldId id="1450" r:id="rId16"/>
    <p:sldId id="1429" r:id="rId17"/>
    <p:sldId id="1428" r:id="rId18"/>
    <p:sldId id="1460" r:id="rId19"/>
    <p:sldId id="1461" r:id="rId20"/>
    <p:sldId id="1462" r:id="rId21"/>
    <p:sldId id="1463" r:id="rId22"/>
    <p:sldId id="1464" r:id="rId23"/>
    <p:sldId id="1465" r:id="rId24"/>
    <p:sldId id="1467" r:id="rId25"/>
    <p:sldId id="1448" r:id="rId26"/>
    <p:sldId id="1449" r:id="rId27"/>
    <p:sldId id="1444" r:id="rId28"/>
    <p:sldId id="1447" r:id="rId29"/>
    <p:sldId id="1443" r:id="rId30"/>
    <p:sldId id="1423" r:id="rId31"/>
    <p:sldId id="1424" r:id="rId32"/>
    <p:sldId id="1453" r:id="rId33"/>
  </p:sldIdLst>
  <p:sldSz cx="9144000" cy="6858000" type="screen4x3"/>
  <p:notesSz cx="6985000" cy="9271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339933"/>
    <a:srgbClr val="66FF99"/>
    <a:srgbClr val="FF0000"/>
    <a:srgbClr val="FFA74F"/>
    <a:srgbClr val="FFCC66"/>
    <a:srgbClr val="56127A"/>
    <a:srgbClr val="CFBDC8"/>
    <a:srgbClr val="00CC00"/>
    <a:srgbClr val="DDDDDD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575" autoAdjust="0"/>
    <p:restoredTop sz="94693" autoAdjust="0"/>
  </p:normalViewPr>
  <p:slideViewPr>
    <p:cSldViewPr>
      <p:cViewPr varScale="1">
        <p:scale>
          <a:sx n="97" d="100"/>
          <a:sy n="97" d="100"/>
        </p:scale>
        <p:origin x="-89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40" d="100"/>
          <a:sy n="40" d="100"/>
        </p:scale>
        <p:origin x="-1500" y="-108"/>
      </p:cViewPr>
      <p:guideLst>
        <p:guide orient="horz" pos="2920"/>
        <p:guide pos="2200"/>
      </p:guideLst>
    </p:cSldViewPr>
  </p:notesViewPr>
  <p:gridSpacing cx="40262175" cy="4026217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7.xml"/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8.xml"/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9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Presentation\cgo10-Umbra\Umbra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E:\Documents\Presentation\cgo10-Umbra\Umbra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3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E:\Documents\Presentation\cgo10-Umbra\Umbra.xlsx" TargetMode="External"/></Relationships>
</file>

<file path=ppt/charts/_rels/chart5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E:\Documents\Presentation\cgo10-Umbra\Umbra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3.xml"/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4.xml"/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5.xml"/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chartUserShapes" Target="../drawings/drawing6.xml"/><Relationship Id="rId2" Type="http://schemas.openxmlformats.org/officeDocument/2006/relationships/oleObject" Target="file:///E:\Documents\Presentation\cgo10-Umbra\Umbra.xlsx" TargetMode="External"/><Relationship Id="rId1" Type="http://schemas.openxmlformats.org/officeDocument/2006/relationships/themeOverride" Target="../theme/themeOverrid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4696070599870717E-2"/>
          <c:y val="2.9791570171375657E-2"/>
          <c:w val="0.9087338810909501"/>
          <c:h val="0.78597228655241624"/>
        </c:manualLayout>
      </c:layout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Sheet1!$A$6:$A$9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</c:strCache>
            </c:strRef>
          </c:cat>
          <c:val>
            <c:numRef>
              <c:f>Sheet1!$B$6:$B$9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</c:numCache>
            </c:numRef>
          </c:val>
        </c:ser>
        <c:axId val="80077184"/>
        <c:axId val="80080256"/>
      </c:barChart>
      <c:catAx>
        <c:axId val="80077184"/>
        <c:scaling>
          <c:orientation val="minMax"/>
        </c:scaling>
        <c:axPos val="b"/>
        <c:tickLblPos val="nextTo"/>
        <c:crossAx val="80080256"/>
        <c:crosses val="autoZero"/>
        <c:auto val="1"/>
        <c:lblAlgn val="ctr"/>
        <c:lblOffset val="100"/>
      </c:catAx>
      <c:valAx>
        <c:axId val="80080256"/>
        <c:scaling>
          <c:orientation val="minMax"/>
        </c:scaling>
        <c:axPos val="l"/>
        <c:majorGridlines/>
        <c:numFmt formatCode="0" sourceLinked="0"/>
        <c:tickLblPos val="nextTo"/>
        <c:crossAx val="80077184"/>
        <c:crosses val="autoZero"/>
        <c:crossBetween val="between"/>
        <c:majorUnit val="1"/>
      </c:valAx>
    </c:plotArea>
    <c:plotVisOnly val="1"/>
  </c:chart>
  <c:externalData r:id="rId2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13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Hashtable</c:v>
                </c:pt>
                <c:pt idx="5">
                  <c:v>Memoization Mini-Cache</c:v>
                </c:pt>
                <c:pt idx="6">
                  <c:v>Reference Uni-Cache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1.1399999999999997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96499968"/>
        <c:axId val="96509952"/>
      </c:barChart>
      <c:catAx>
        <c:axId val="96499968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6509952"/>
        <c:crosses val="autoZero"/>
        <c:auto val="1"/>
        <c:lblAlgn val="ctr"/>
        <c:lblOffset val="100"/>
      </c:catAx>
      <c:valAx>
        <c:axId val="96509952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96499968"/>
        <c:crosses val="autoZero"/>
        <c:crossBetween val="between"/>
      </c:valAx>
    </c:plotArea>
    <c:plotVisOnly val="1"/>
  </c:chart>
  <c:externalData r:id="rId2"/>
  <c:userShapes r:id="rId3"/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152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Hashtable</c:v>
                </c:pt>
                <c:pt idx="5">
                  <c:v>Memoization Mini-Cache</c:v>
                </c:pt>
                <c:pt idx="6">
                  <c:v>Reference Uni-Cache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1.1399999999999997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96778112"/>
        <c:axId val="96779648"/>
      </c:barChart>
      <c:catAx>
        <c:axId val="9677811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6779648"/>
        <c:crosses val="autoZero"/>
        <c:auto val="1"/>
        <c:lblAlgn val="ctr"/>
        <c:lblOffset val="100"/>
      </c:catAx>
      <c:valAx>
        <c:axId val="96779648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96778112"/>
        <c:crosses val="autoZero"/>
        <c:crossBetween val="between"/>
      </c:valAx>
    </c:plotArea>
    <c:plotVisOnly val="1"/>
  </c:chart>
  <c:externalData r:id="rId2"/>
  <c:userShapes r:id="rId3"/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dLbls>
            <c:txPr>
              <a:bodyPr/>
              <a:lstStyle/>
              <a:p>
                <a:pPr>
                  <a:defRPr sz="2000" b="1"/>
                </a:pPr>
                <a:endParaRPr lang="en-US"/>
              </a:p>
            </c:txPr>
            <c:showVal val="1"/>
          </c:dLbls>
          <c:cat>
            <c:strRef>
              <c:f>(Sheet1!$A$6:$A$7,Sheet1!$A$9:$A$10)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SMS-64</c:v>
                </c:pt>
                <c:pt idx="3">
                  <c:v>Umbra-64</c:v>
                </c:pt>
              </c:strCache>
            </c:strRef>
          </c:cat>
          <c:val>
            <c:numRef>
              <c:f>(Sheet1!$B$6:$B$7,Sheet1!$B$9:$B$10)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2">
                  <c:v>4.67</c:v>
                </c:pt>
                <c:pt idx="3">
                  <c:v>2.4899999999999998</c:v>
                </c:pt>
              </c:numCache>
            </c:numRef>
          </c:val>
        </c:ser>
        <c:axId val="96560256"/>
        <c:axId val="96561792"/>
      </c:barChart>
      <c:catAx>
        <c:axId val="96560256"/>
        <c:scaling>
          <c:orientation val="minMax"/>
        </c:scaling>
        <c:axPos val="b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96561792"/>
        <c:crosses val="autoZero"/>
        <c:auto val="1"/>
        <c:lblAlgn val="ctr"/>
        <c:lblOffset val="100"/>
      </c:catAx>
      <c:valAx>
        <c:axId val="96561792"/>
        <c:scaling>
          <c:orientation val="minMax"/>
        </c:scaling>
        <c:axPos val="l"/>
        <c:majorGridlines/>
        <c:numFmt formatCode="0.0" sourceLinked="0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96560256"/>
        <c:crosses val="autoZero"/>
        <c:crossBetween val="between"/>
      </c:valAx>
    </c:plotArea>
    <c:plotVisOnly val="1"/>
  </c:chart>
  <c:externalData r:id="rId1"/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dLbls>
            <c:txPr>
              <a:bodyPr/>
              <a:lstStyle/>
              <a:p>
                <a:pPr>
                  <a:defRPr sz="1600" b="1"/>
                </a:pPr>
                <a:endParaRPr lang="en-US"/>
              </a:p>
            </c:txPr>
            <c:showVal val="1"/>
          </c:dLbls>
          <c:cat>
            <c:strRef>
              <c:f>(Sheet1!$A$6:$A$7,Sheet1!$A$9:$A$11)</c:f>
              <c:strCache>
                <c:ptCount val="5"/>
                <c:pt idx="0">
                  <c:v>DMS-32</c:v>
                </c:pt>
                <c:pt idx="1">
                  <c:v>SMS-32</c:v>
                </c:pt>
                <c:pt idx="2">
                  <c:v>SMS-64</c:v>
                </c:pt>
                <c:pt idx="3">
                  <c:v>Umbra-64</c:v>
                </c:pt>
                <c:pt idx="4">
                  <c:v>EMS-64</c:v>
                </c:pt>
              </c:strCache>
            </c:strRef>
          </c:cat>
          <c:val>
            <c:numRef>
              <c:f>(Sheet1!$B$6:$B$7,Sheet1!$B$9:$B$11)</c:f>
              <c:numCache>
                <c:formatCode>0.00</c:formatCode>
                <c:ptCount val="5"/>
                <c:pt idx="0">
                  <c:v>1.8</c:v>
                </c:pt>
                <c:pt idx="1">
                  <c:v>2.4</c:v>
                </c:pt>
                <c:pt idx="2">
                  <c:v>4.67</c:v>
                </c:pt>
                <c:pt idx="3">
                  <c:v>2.4899999999999998</c:v>
                </c:pt>
                <c:pt idx="4">
                  <c:v>1.81</c:v>
                </c:pt>
              </c:numCache>
            </c:numRef>
          </c:val>
        </c:ser>
        <c:axId val="96590080"/>
        <c:axId val="96591872"/>
      </c:barChart>
      <c:catAx>
        <c:axId val="96590080"/>
        <c:scaling>
          <c:orientation val="minMax"/>
        </c:scaling>
        <c:axPos val="b"/>
        <c:tickLblPos val="nextTo"/>
        <c:txPr>
          <a:bodyPr/>
          <a:lstStyle/>
          <a:p>
            <a:pPr>
              <a:defRPr sz="1400" b="1"/>
            </a:pPr>
            <a:endParaRPr lang="en-US"/>
          </a:p>
        </c:txPr>
        <c:crossAx val="96591872"/>
        <c:crosses val="autoZero"/>
        <c:auto val="1"/>
        <c:lblAlgn val="ctr"/>
        <c:lblOffset val="100"/>
      </c:catAx>
      <c:valAx>
        <c:axId val="96591872"/>
        <c:scaling>
          <c:orientation val="minMax"/>
        </c:scaling>
        <c:axPos val="l"/>
        <c:majorGridlines/>
        <c:numFmt formatCode="0.0" sourceLinked="0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96590080"/>
        <c:crosses val="autoZero"/>
        <c:crossBetween val="between"/>
      </c:valAx>
    </c:plotArea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plotArea>
      <c:layout>
        <c:manualLayout>
          <c:layoutTarget val="inner"/>
          <c:xMode val="edge"/>
          <c:yMode val="edge"/>
          <c:x val="6.4696070599870689E-2"/>
          <c:y val="2.9791570171375643E-2"/>
          <c:w val="0.90873388109095032"/>
          <c:h val="0.78597228655241624"/>
        </c:manualLayout>
      </c:layout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Sheet1!$A$6:$A$9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</c:strCache>
            </c:strRef>
          </c:cat>
          <c:val>
            <c:numRef>
              <c:f>Sheet1!$B$6:$B$9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</c:numCache>
            </c:numRef>
          </c:val>
        </c:ser>
        <c:axId val="81164160"/>
        <c:axId val="80662528"/>
      </c:barChart>
      <c:catAx>
        <c:axId val="81164160"/>
        <c:scaling>
          <c:orientation val="minMax"/>
        </c:scaling>
        <c:axPos val="b"/>
        <c:tickLblPos val="nextTo"/>
        <c:crossAx val="80662528"/>
        <c:crosses val="autoZero"/>
        <c:auto val="1"/>
        <c:lblAlgn val="ctr"/>
        <c:lblOffset val="100"/>
      </c:catAx>
      <c:valAx>
        <c:axId val="80662528"/>
        <c:scaling>
          <c:orientation val="minMax"/>
        </c:scaling>
        <c:axPos val="l"/>
        <c:majorGridlines/>
        <c:numFmt formatCode="0" sourceLinked="0"/>
        <c:tickLblPos val="nextTo"/>
        <c:crossAx val="81164160"/>
        <c:crosses val="autoZero"/>
        <c:crossBetween val="between"/>
        <c:majorUnit val="1"/>
      </c:valAx>
    </c:plotArea>
    <c:plotVisOnly val="1"/>
  </c:chart>
  <c:externalData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plotArea>
      <c:layout/>
      <c:barChart>
        <c:barDir val="col"/>
        <c:grouping val="clustered"/>
        <c:ser>
          <c:idx val="0"/>
          <c:order val="0"/>
          <c:dLbls>
            <c:showVal val="1"/>
          </c:dLbls>
          <c:cat>
            <c:strRef>
              <c:f>Sheet1!$A$6:$A$9</c:f>
              <c:strCache>
                <c:ptCount val="4"/>
                <c:pt idx="0">
                  <c:v>DMS-32</c:v>
                </c:pt>
                <c:pt idx="1">
                  <c:v>SMS-32</c:v>
                </c:pt>
                <c:pt idx="2">
                  <c:v>DMS-64</c:v>
                </c:pt>
                <c:pt idx="3">
                  <c:v>SMS-64</c:v>
                </c:pt>
              </c:strCache>
            </c:strRef>
          </c:cat>
          <c:val>
            <c:numRef>
              <c:f>Sheet1!$B$6:$B$9</c:f>
              <c:numCache>
                <c:formatCode>0.00</c:formatCode>
                <c:ptCount val="4"/>
                <c:pt idx="0">
                  <c:v>1.8</c:v>
                </c:pt>
                <c:pt idx="1">
                  <c:v>2.4</c:v>
                </c:pt>
                <c:pt idx="3">
                  <c:v>4.67</c:v>
                </c:pt>
              </c:numCache>
            </c:numRef>
          </c:val>
        </c:ser>
        <c:axId val="82667392"/>
        <c:axId val="82877824"/>
      </c:barChart>
      <c:catAx>
        <c:axId val="82667392"/>
        <c:scaling>
          <c:orientation val="minMax"/>
        </c:scaling>
        <c:axPos val="b"/>
        <c:tickLblPos val="nextTo"/>
        <c:crossAx val="82877824"/>
        <c:crosses val="autoZero"/>
        <c:auto val="1"/>
        <c:lblAlgn val="ctr"/>
        <c:lblOffset val="100"/>
      </c:catAx>
      <c:valAx>
        <c:axId val="82877824"/>
        <c:scaling>
          <c:orientation val="minMax"/>
        </c:scaling>
        <c:axPos val="l"/>
        <c:majorGridlines/>
        <c:numFmt formatCode="0" sourceLinked="0"/>
        <c:tickLblPos val="nextTo"/>
        <c:crossAx val="82667392"/>
        <c:crosses val="autoZero"/>
        <c:crossBetween val="between"/>
        <c:majorUnit val="1"/>
      </c:valAx>
    </c:plotArea>
    <c:plotVisOnly val="1"/>
  </c:chart>
  <c:externalData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041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 Table</c:v>
                </c:pt>
                <c:pt idx="5">
                  <c:v>Memoization Check</c:v>
                </c:pt>
                <c:pt idx="6">
                  <c:v>Reference 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1.1399999999999983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83079552"/>
        <c:axId val="83081088"/>
      </c:barChart>
      <c:catAx>
        <c:axId val="8307955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83081088"/>
        <c:crosses val="autoZero"/>
        <c:auto val="1"/>
        <c:lblAlgn val="ctr"/>
        <c:lblOffset val="100"/>
      </c:catAx>
      <c:valAx>
        <c:axId val="83081088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83079552"/>
        <c:crosses val="autoZero"/>
        <c:crossBetween val="between"/>
      </c:valAx>
    </c:plotArea>
    <c:plotVisOnly val="1"/>
  </c:chart>
  <c:externalData r:id="rId1"/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075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 Table</c:v>
                </c:pt>
                <c:pt idx="5">
                  <c:v>Memoization Check</c:v>
                </c:pt>
                <c:pt idx="6">
                  <c:v>Reference 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1.1399999999999977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83283968"/>
        <c:axId val="83285504"/>
      </c:barChart>
      <c:catAx>
        <c:axId val="83283968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83285504"/>
        <c:crosses val="autoZero"/>
        <c:auto val="1"/>
        <c:lblAlgn val="ctr"/>
        <c:lblOffset val="100"/>
      </c:catAx>
      <c:valAx>
        <c:axId val="83285504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83283968"/>
        <c:crosses val="autoZero"/>
        <c:crossBetween val="between"/>
      </c:valAx>
    </c:plotArea>
    <c:plotVisOnly val="1"/>
  </c:chart>
  <c:externalData r:id="rId1"/>
  <c:userShapes r:id="rId2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063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 Table</c:v>
                </c:pt>
                <c:pt idx="5">
                  <c:v>Memoization Check</c:v>
                </c:pt>
                <c:pt idx="6">
                  <c:v>Reference 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1.1399999999999979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83201024"/>
        <c:axId val="95818496"/>
      </c:barChart>
      <c:catAx>
        <c:axId val="8320102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5818496"/>
        <c:crosses val="autoZero"/>
        <c:auto val="1"/>
        <c:lblAlgn val="ctr"/>
        <c:lblOffset val="100"/>
      </c:catAx>
      <c:valAx>
        <c:axId val="95818496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83201024"/>
        <c:crosses val="autoZero"/>
        <c:crossBetween val="between"/>
      </c:valAx>
    </c:plotArea>
    <c:plotVisOnly val="1"/>
  </c:chart>
  <c:externalData r:id="rId2"/>
  <c:userShapes r:id="rId3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075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 Table</c:v>
                </c:pt>
                <c:pt idx="5">
                  <c:v>Memoization Check</c:v>
                </c:pt>
                <c:pt idx="6">
                  <c:v>Reference 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1.1399999999999977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83456384"/>
        <c:axId val="83457920"/>
      </c:barChart>
      <c:catAx>
        <c:axId val="83456384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83457920"/>
        <c:crosses val="autoZero"/>
        <c:auto val="1"/>
        <c:lblAlgn val="ctr"/>
        <c:lblOffset val="100"/>
      </c:catAx>
      <c:valAx>
        <c:axId val="83457920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83456384"/>
        <c:crosses val="autoZero"/>
        <c:crossBetween val="between"/>
      </c:valAx>
    </c:plotArea>
    <c:plotVisOnly val="1"/>
  </c:chart>
  <c:externalData r:id="rId2"/>
  <c:userShapes r:id="rId3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086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Hashtable</c:v>
                </c:pt>
                <c:pt idx="5">
                  <c:v>Memoization Mini-Cache</c:v>
                </c:pt>
                <c:pt idx="6">
                  <c:v>Reference Uni-Cache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1.1399999999999997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96056832"/>
        <c:axId val="96058368"/>
      </c:barChart>
      <c:catAx>
        <c:axId val="96056832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6058368"/>
        <c:crosses val="autoZero"/>
        <c:auto val="1"/>
        <c:lblAlgn val="ctr"/>
        <c:lblOffset val="100"/>
      </c:catAx>
      <c:valAx>
        <c:axId val="96058368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96056832"/>
        <c:crosses val="autoZero"/>
        <c:crossBetween val="between"/>
      </c:valAx>
    </c:plotArea>
    <c:plotVisOnly val="1"/>
  </c:chart>
  <c:externalData r:id="rId2"/>
  <c:userShapes r:id="rId3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21111276184816"/>
          <c:y val="4.6839084286646522E-2"/>
          <c:w val="0.86119769226960108"/>
          <c:h val="0.52885309432806404"/>
        </c:manualLayout>
      </c:layout>
      <c:barChart>
        <c:barDir val="col"/>
        <c:grouping val="clustered"/>
        <c:ser>
          <c:idx val="0"/>
          <c:order val="0"/>
          <c:tx>
            <c:strRef>
              <c:f>Sheet1!$A$55</c:f>
              <c:strCache>
                <c:ptCount val="1"/>
                <c:pt idx="0">
                  <c:v>CPU2006</c:v>
                </c:pt>
              </c:strCache>
            </c:strRef>
          </c:tx>
          <c:dPt>
            <c:idx val="0"/>
            <c:spPr>
              <a:solidFill>
                <a:schemeClr val="accent2">
                  <a:lumMod val="50000"/>
                </a:schemeClr>
              </a:solidFill>
            </c:spPr>
          </c:dPt>
          <c:dLbls>
            <c:numFmt formatCode="#,##0.0" sourceLinked="0"/>
            <c:showVal val="1"/>
          </c:dLbls>
          <c:cat>
            <c:strRef>
              <c:f>Sheet1!$B$54:$J$54</c:f>
              <c:strCache>
                <c:ptCount val="9"/>
                <c:pt idx="0">
                  <c:v>SMS-64</c:v>
                </c:pt>
                <c:pt idx="1">
                  <c:v>DynamoRIO</c:v>
                </c:pt>
                <c:pt idx="2">
                  <c:v>Unoptimized</c:v>
                </c:pt>
                <c:pt idx="3">
                  <c:v>Local Translation Table</c:v>
                </c:pt>
                <c:pt idx="4">
                  <c:v>Hashtable</c:v>
                </c:pt>
                <c:pt idx="5">
                  <c:v>Memoization Mini-Cache</c:v>
                </c:pt>
                <c:pt idx="6">
                  <c:v>Reference Uni-Cache</c:v>
                </c:pt>
                <c:pt idx="7">
                  <c:v>Context Switch Reduction</c:v>
                </c:pt>
                <c:pt idx="8">
                  <c:v>Reference Grouping</c:v>
                </c:pt>
              </c:strCache>
            </c:strRef>
          </c:cat>
          <c:val>
            <c:numRef>
              <c:f>Sheet1!$B$55:$J$55</c:f>
              <c:numCache>
                <c:formatCode>General</c:formatCode>
                <c:ptCount val="9"/>
                <c:pt idx="0">
                  <c:v>4.67</c:v>
                </c:pt>
                <c:pt idx="1">
                  <c:v>1.1399999999999997</c:v>
                </c:pt>
                <c:pt idx="2">
                  <c:v>100</c:v>
                </c:pt>
                <c:pt idx="3">
                  <c:v>15.82</c:v>
                </c:pt>
                <c:pt idx="4">
                  <c:v>15.19</c:v>
                </c:pt>
                <c:pt idx="5">
                  <c:v>11.97</c:v>
                </c:pt>
                <c:pt idx="6">
                  <c:v>8.2900000000000009</c:v>
                </c:pt>
                <c:pt idx="7">
                  <c:v>3.05</c:v>
                </c:pt>
                <c:pt idx="8">
                  <c:v>2.4899999999999998</c:v>
                </c:pt>
              </c:numCache>
            </c:numRef>
          </c:val>
        </c:ser>
        <c:axId val="96302208"/>
        <c:axId val="96303744"/>
      </c:barChart>
      <c:catAx>
        <c:axId val="96302208"/>
        <c:scaling>
          <c:orientation val="minMax"/>
        </c:scaling>
        <c:axPos val="b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96303744"/>
        <c:crosses val="autoZero"/>
        <c:auto val="1"/>
        <c:lblAlgn val="ctr"/>
        <c:lblOffset val="100"/>
      </c:catAx>
      <c:valAx>
        <c:axId val="96303744"/>
        <c:scaling>
          <c:orientation val="minMax"/>
          <c:max val="20"/>
        </c:scaling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numFmt formatCode="General" sourceLinked="1"/>
        <c:tickLblPos val="nextTo"/>
        <c:crossAx val="96302208"/>
        <c:crosses val="autoZero"/>
        <c:crossBetween val="between"/>
      </c:valAx>
    </c:plotArea>
    <c:plotVisOnly val="1"/>
  </c:chart>
  <c:externalData r:id="rId2"/>
  <c:userShapes r:id="rId3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5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6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7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drawings/drawing8.xml><?xml version="1.0" encoding="utf-8"?>
<c:userShapes xmlns:c="http://schemas.openxmlformats.org/drawingml/2006/chart">
  <cdr:relSizeAnchor xmlns:cdr="http://schemas.openxmlformats.org/drawingml/2006/chartDrawing">
    <cdr:from>
      <cdr:x>0.32075</cdr:x>
      <cdr:y>0.06316</cdr:y>
    </cdr:from>
    <cdr:to>
      <cdr:x>0.36832</cdr:x>
      <cdr:y>0.07895</cdr:y>
    </cdr:to>
    <cdr:sp macro="" textlink="">
      <cdr:nvSpPr>
        <cdr:cNvPr id="2" name="Flowchart: Punched Tape 1"/>
        <cdr:cNvSpPr/>
      </cdr:nvSpPr>
      <cdr:spPr bwMode="auto">
        <a:xfrm xmlns:a="http://schemas.openxmlformats.org/drawingml/2006/main">
          <a:off x="1295400" y="182880"/>
          <a:ext cx="192112" cy="45719"/>
        </a:xfrm>
        <a:prstGeom xmlns:a="http://schemas.openxmlformats.org/drawingml/2006/main" prst="flowChartPunchedTape">
          <a:avLst/>
        </a:prstGeom>
        <a:solidFill xmlns:a="http://schemas.openxmlformats.org/drawingml/2006/main">
          <a:schemeClr val="bg1"/>
        </a:solidFill>
        <a:ln xmlns:a="http://schemas.openxmlformats.org/drawingml/2006/main"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 xmlns:a="http://schemas.openxmlformats.org/drawingml/2006/main"/>
      </cdr:spPr>
      <cdr:txBody>
        <a:bodyPr xmlns:a="http://schemas.openxmlformats.org/drawingml/2006/main" vertOverflow="clip" vert="horz" wrap="none" lIns="91440" tIns="45720" rIns="91440" bIns="45720" numCol="1" anchor="ctr" anchorCtr="0" compatLnSpc="1">
          <a:prstTxWarp prst="textNoShape">
            <a:avLst/>
          </a:prstTxWarp>
        </a:bodyPr>
        <a:lstStyle xmlns:a="http://schemas.openxmlformats.org/drawingml/2006/main"/>
        <a:p xmlns:a="http://schemas.openxmlformats.org/drawingml/2006/main">
          <a:endParaRPr lang="en-US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fld id="{E5A2BA47-BF9F-4EB5-B1F0-03B88BEFDEB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4750" y="693738"/>
            <a:ext cx="4635500" cy="3476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3725"/>
            <a:ext cx="5118100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05863"/>
            <a:ext cx="3027363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defTabSz="922338">
              <a:defRPr sz="11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05863"/>
            <a:ext cx="3027362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80" tIns="46090" rIns="92180" bIns="46090" numCol="1" anchor="b" anchorCtr="0" compatLnSpc="1">
            <a:prstTxWarp prst="textNoShape">
              <a:avLst/>
            </a:prstTxWarp>
          </a:bodyPr>
          <a:lstStyle>
            <a:lvl1pPr algn="r" defTabSz="922338">
              <a:defRPr sz="1100" b="0">
                <a:latin typeface="Times New Roman" pitchFamily="18" charset="0"/>
              </a:defRPr>
            </a:lvl1pPr>
          </a:lstStyle>
          <a:p>
            <a:fld id="{054D24FC-D350-4C3C-B3E5-A6E4C02DD9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708CFD-8962-46B6-8885-E8BAB6334577}" type="slidenum">
              <a:rPr lang="en-US"/>
              <a:pPr/>
              <a:t>1</a:t>
            </a:fld>
            <a:endParaRPr lang="en-US"/>
          </a:p>
        </p:txBody>
      </p:sp>
      <p:sp>
        <p:nvSpPr>
          <p:cNvPr id="2243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3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24FC-D350-4C3C-B3E5-A6E4C02DD9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MemCheck</a:t>
            </a:r>
            <a:r>
              <a:rPr lang="en-US" dirty="0" smtClean="0"/>
              <a:t> without shadow</a:t>
            </a:r>
            <a:r>
              <a:rPr lang="en-US" baseline="0" dirty="0" smtClean="0"/>
              <a:t> memory translation only, remove all the code about shadow memory update.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24FC-D350-4C3C-B3E5-A6E4C02DD94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4D24FC-D350-4C3C-B3E5-A6E4C02DD940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828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 sz="3200" baseline="0">
                <a:solidFill>
                  <a:srgbClr val="002060"/>
                </a:solidFill>
                <a:latin typeface="DINNeuzeitGrotesk BoldCond" charset="0"/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7351" name="Rectangle 7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1000"/>
            </a:lvl1pPr>
          </a:lstStyle>
          <a:p>
            <a:fld id="{B4C3D8C9-10B6-482F-97AE-9751A9A0441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7373" name="Text Box 29"/>
          <p:cNvSpPr txBox="1">
            <a:spLocks noChangeArrowheads="1"/>
          </p:cNvSpPr>
          <p:nvPr userDrawn="1"/>
        </p:nvSpPr>
        <p:spPr bwMode="auto">
          <a:xfrm>
            <a:off x="4098925" y="14144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400" b="0">
              <a:latin typeface="Times" pitchFamily="18" charset="0"/>
            </a:endParaRPr>
          </a:p>
        </p:txBody>
      </p:sp>
      <p:pic>
        <p:nvPicPr>
          <p:cNvPr id="57387" name="Picture 43" descr="csaillogom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500" y="63500"/>
            <a:ext cx="838200" cy="64135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8B57DDF-4376-46A7-8C94-718FA7183A01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89650" y="341313"/>
            <a:ext cx="1911350" cy="56515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5" y="341313"/>
            <a:ext cx="5584825" cy="56515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C947D05-9F92-4B04-AD89-012F9B6D8810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341313"/>
            <a:ext cx="8486775" cy="8318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4450"/>
            <a:ext cx="7543800" cy="4678363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C8C9CE-BFDD-44CC-96F9-0E1126ECBBC1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DF6FD1C-B91D-46FE-9B67-FDD238A45D49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0613" y="1314450"/>
            <a:ext cx="3376612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9625" y="1314450"/>
            <a:ext cx="33782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1E2863C-BB12-4CED-AF4D-4816AF4CF257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80DF5B5-0CD5-4F9B-B76D-27EDD0874D01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77CFCA-FDE9-4DA2-9CB5-F463E36BAD70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033C5AA-EF46-4585-85B7-F2B57E67D44B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4C54C62-30B0-4C42-994E-E2C171518F18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D7FB3BF-E458-4B66-B353-9D6A4F09AD9A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52425" y="341313"/>
            <a:ext cx="7648575" cy="83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90613" y="1314450"/>
            <a:ext cx="6907212" cy="467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59100" y="6604000"/>
            <a:ext cx="287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+mn-lt"/>
              </a:defRPr>
            </a:lvl1pPr>
          </a:lstStyle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85100" y="6591300"/>
            <a:ext cx="137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+mn-lt"/>
              </a:defRPr>
            </a:lvl1pPr>
          </a:lstStyle>
          <a:p>
            <a:fld id="{65FF4934-6A2D-4156-BA4A-5F6E40021385}" type="slidenum">
              <a:rPr lang="en-US" smtClean="0"/>
              <a:pPr/>
              <a:t>‹#›</a:t>
            </a:fld>
            <a:endParaRPr lang="en-US" dirty="0"/>
          </a:p>
          <a:p>
            <a:endParaRPr lang="en-US" dirty="0"/>
          </a:p>
        </p:txBody>
      </p:sp>
      <p:sp>
        <p:nvSpPr>
          <p:cNvPr id="1065" name="Line 41"/>
          <p:cNvSpPr>
            <a:spLocks noChangeShapeType="1"/>
          </p:cNvSpPr>
          <p:nvPr/>
        </p:nvSpPr>
        <p:spPr bwMode="auto">
          <a:xfrm>
            <a:off x="330200" y="1219200"/>
            <a:ext cx="8534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068" name="Picture 44" descr="csaillogome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50800" y="6308725"/>
            <a:ext cx="685800" cy="523875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+mj-lt"/>
          <a:ea typeface="+mj-ea"/>
          <a:cs typeface="+mj-cs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rgbClr val="56127A"/>
          </a:solidFill>
          <a:latin typeface="Verdana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>
          <a:solidFill>
            <a:srgbClr val="56127A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56127A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56127A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://people.csail.mit.edu/qin_zhao/umbra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jpeg"/><Relationship Id="rId5" Type="http://schemas.openxmlformats.org/officeDocument/2006/relationships/image" Target="../media/image3.jpeg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62" name="Rectangle 2"/>
          <p:cNvSpPr>
            <a:spLocks noChangeArrowheads="1"/>
          </p:cNvSpPr>
          <p:nvPr/>
        </p:nvSpPr>
        <p:spPr bwMode="auto">
          <a:xfrm>
            <a:off x="2136775" y="3587752"/>
            <a:ext cx="487045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400" b="0" dirty="0" smtClean="0">
                <a:latin typeface="Verdana" pitchFamily="34" charset="0"/>
              </a:rPr>
              <a:t>Qin Zhao (MIT)</a:t>
            </a:r>
          </a:p>
          <a:p>
            <a:pPr algn="ctr"/>
            <a:r>
              <a:rPr lang="en-US" sz="2400" b="0" dirty="0" smtClean="0">
                <a:latin typeface="Verdana" pitchFamily="34" charset="0"/>
              </a:rPr>
              <a:t>Derek Bruening (VMware)</a:t>
            </a:r>
          </a:p>
          <a:p>
            <a:pPr algn="ctr"/>
            <a:r>
              <a:rPr lang="en-US" sz="2400" b="0" dirty="0" smtClean="0">
                <a:latin typeface="Verdana" pitchFamily="34" charset="0"/>
              </a:rPr>
              <a:t>Saman Amarasinghe (MIT)</a:t>
            </a:r>
            <a:endParaRPr lang="en-US" sz="2400" b="0" dirty="0">
              <a:latin typeface="Verdana" pitchFamily="34" charset="0"/>
            </a:endParaRPr>
          </a:p>
        </p:txBody>
      </p:sp>
      <p:sp>
        <p:nvSpPr>
          <p:cNvPr id="22425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71500" y="1892300"/>
            <a:ext cx="8001000" cy="1066800"/>
          </a:xfrm>
        </p:spPr>
        <p:txBody>
          <a:bodyPr/>
          <a:lstStyle/>
          <a:p>
            <a:pPr eaLnBrk="0" hangingPunct="0"/>
            <a:r>
              <a:rPr lang="en-US" sz="4000" dirty="0" smtClean="0">
                <a:solidFill>
                  <a:srgbClr val="002060"/>
                </a:solidFill>
              </a:rPr>
              <a:t>Umbra: Efficient and Scalable Memory Shadowing</a:t>
            </a:r>
            <a:endParaRPr lang="en-US" sz="4000" dirty="0">
              <a:solidFill>
                <a:srgbClr val="002060"/>
              </a:solidFill>
            </a:endParaRPr>
          </a:p>
        </p:txBody>
      </p:sp>
      <p:sp>
        <p:nvSpPr>
          <p:cNvPr id="2242564" name="Rectangle 4"/>
          <p:cNvSpPr>
            <a:spLocks noChangeArrowheads="1"/>
          </p:cNvSpPr>
          <p:nvPr/>
        </p:nvSpPr>
        <p:spPr bwMode="auto">
          <a:xfrm>
            <a:off x="749300" y="5062538"/>
            <a:ext cx="7645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0" dirty="0" smtClean="0">
                <a:latin typeface="Verdana" pitchFamily="34" charset="0"/>
              </a:rPr>
              <a:t>CGO 2010, Toronto, Canada</a:t>
            </a:r>
            <a:endParaRPr lang="en-US" sz="2400" b="0" dirty="0">
              <a:latin typeface="Verdana" pitchFamily="34" charset="0"/>
            </a:endParaRPr>
          </a:p>
          <a:p>
            <a:pPr algn="ctr"/>
            <a:r>
              <a:rPr lang="en-US" sz="2400" b="0" dirty="0" smtClean="0">
                <a:latin typeface="Verdana" pitchFamily="34" charset="0"/>
              </a:rPr>
              <a:t>April 26</a:t>
            </a:r>
            <a:r>
              <a:rPr lang="en-US" sz="2400" b="0" dirty="0">
                <a:latin typeface="Verdana" pitchFamily="34" charset="0"/>
              </a:rPr>
              <a:t>, </a:t>
            </a:r>
            <a:r>
              <a:rPr lang="en-US" sz="2400" b="0" dirty="0" smtClean="0">
                <a:latin typeface="Verdana" pitchFamily="34" charset="0"/>
              </a:rPr>
              <a:t>2010</a:t>
            </a:r>
            <a:endParaRPr lang="en-US" sz="2400" b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DMS</a:t>
            </a:r>
          </a:p>
          <a:p>
            <a:pPr lvl="2"/>
            <a:r>
              <a:rPr lang="en-US" dirty="0" smtClean="0"/>
              <a:t>Infeasible due to memory layout</a:t>
            </a:r>
          </a:p>
          <a:p>
            <a:pPr lvl="1"/>
            <a:r>
              <a:rPr lang="en-US" dirty="0" smtClean="0"/>
              <a:t>Single-Level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2"/>
            <a:r>
              <a:rPr lang="en-US" dirty="0" smtClean="0"/>
              <a:t>Too big (~4 billion entries)</a:t>
            </a:r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10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96" name="Flowchart: Punched Tape 95"/>
          <p:cNvSpPr/>
          <p:nvPr/>
        </p:nvSpPr>
        <p:spPr bwMode="auto">
          <a:xfrm rot="399623">
            <a:off x="7620000" y="5562600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103" name="Rectangle 102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5" name="Rectangle 104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1" name="Rectangle 110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4" name="Flowchart: Punched Tape 113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6675464" y="1600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6675464" y="1676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6675464" y="1752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6675464" y="1828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6675464" y="1905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6675464" y="1981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6675464" y="2057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6675464" y="2133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6675464" y="2209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6675464" y="2286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6675464" y="2362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7" name="Rectangle 136"/>
          <p:cNvSpPr/>
          <p:nvPr/>
        </p:nvSpPr>
        <p:spPr bwMode="auto">
          <a:xfrm>
            <a:off x="6675464" y="2438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137"/>
          <p:cNvSpPr/>
          <p:nvPr/>
        </p:nvSpPr>
        <p:spPr bwMode="auto">
          <a:xfrm>
            <a:off x="6675464" y="2514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9" name="Rectangle 138"/>
          <p:cNvSpPr/>
          <p:nvPr/>
        </p:nvSpPr>
        <p:spPr bwMode="auto">
          <a:xfrm>
            <a:off x="6675464" y="2590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0" name="Rectangle 139"/>
          <p:cNvSpPr/>
          <p:nvPr/>
        </p:nvSpPr>
        <p:spPr bwMode="auto">
          <a:xfrm>
            <a:off x="6675464" y="2667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1" name="Rectangle 140"/>
          <p:cNvSpPr/>
          <p:nvPr/>
        </p:nvSpPr>
        <p:spPr bwMode="auto">
          <a:xfrm>
            <a:off x="6675464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2" name="Rectangle 141"/>
          <p:cNvSpPr/>
          <p:nvPr/>
        </p:nvSpPr>
        <p:spPr bwMode="auto">
          <a:xfrm>
            <a:off x="6675464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3" name="Rectangle 142"/>
          <p:cNvSpPr/>
          <p:nvPr/>
        </p:nvSpPr>
        <p:spPr bwMode="auto">
          <a:xfrm>
            <a:off x="6675464" y="2819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6675464" y="2895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5" name="Rectangle 144"/>
          <p:cNvSpPr/>
          <p:nvPr/>
        </p:nvSpPr>
        <p:spPr bwMode="auto">
          <a:xfrm>
            <a:off x="6675464" y="2971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6" name="Rectangle 145"/>
          <p:cNvSpPr/>
          <p:nvPr/>
        </p:nvSpPr>
        <p:spPr bwMode="auto">
          <a:xfrm>
            <a:off x="6675464" y="3048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6675464" y="3124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6675464" y="3200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9" name="Rectangle 148"/>
          <p:cNvSpPr/>
          <p:nvPr/>
        </p:nvSpPr>
        <p:spPr bwMode="auto">
          <a:xfrm>
            <a:off x="6675464" y="3276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6675464" y="3352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6675464" y="3429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6675464" y="3505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6675464" y="3581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6675464" y="3657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6675464" y="3733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6675464" y="3810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6675464" y="3886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675464" y="3962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6675464" y="4038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675464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6675464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6675464" y="4191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6675464" y="4267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6675464" y="4343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6675464" y="4419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6675464" y="4495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6675464" y="4572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6675464" y="4648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6675464" y="4724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6675464" y="4800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6675464" y="4876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6675464" y="4953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6675464" y="5029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6675464" y="5105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6675464" y="5181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6675464" y="5257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7" name="Flowchart: Punched Tape 176"/>
          <p:cNvSpPr/>
          <p:nvPr/>
        </p:nvSpPr>
        <p:spPr bwMode="auto">
          <a:xfrm rot="1114605">
            <a:off x="6576246" y="4806182"/>
            <a:ext cx="650663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80" name="Straight Arrow Connector 179"/>
          <p:cNvCxnSpPr>
            <a:stCxn id="134" idx="3"/>
            <a:endCxn id="193" idx="2"/>
          </p:cNvCxnSpPr>
          <p:nvPr/>
        </p:nvCxnSpPr>
        <p:spPr>
          <a:xfrm flipV="1">
            <a:off x="7132664" y="2244180"/>
            <a:ext cx="138120" cy="3720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Group 181"/>
          <p:cNvGrpSpPr/>
          <p:nvPr/>
        </p:nvGrpSpPr>
        <p:grpSpPr>
          <a:xfrm>
            <a:off x="6199208" y="1285848"/>
            <a:ext cx="1428768" cy="158752"/>
            <a:chOff x="4611688" y="3309936"/>
            <a:chExt cx="1270016" cy="158752"/>
          </a:xfrm>
        </p:grpSpPr>
        <p:sp>
          <p:nvSpPr>
            <p:cNvPr id="183" name="Rectangle 182"/>
            <p:cNvSpPr/>
            <p:nvPr/>
          </p:nvSpPr>
          <p:spPr>
            <a:xfrm>
              <a:off x="4611688" y="3309936"/>
              <a:ext cx="1270016" cy="158752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84" name="Straight Connector 183"/>
            <p:cNvCxnSpPr>
              <a:stCxn id="183" idx="0"/>
              <a:endCxn id="183" idx="2"/>
            </p:cNvCxnSpPr>
            <p:nvPr/>
          </p:nvCxnSpPr>
          <p:spPr bwMode="auto">
            <a:xfrm rot="16200000" flipH="1">
              <a:off x="5167320" y="3389312"/>
              <a:ext cx="158752" cy="0"/>
            </a:xfrm>
            <a:prstGeom prst="line">
              <a:avLst/>
            </a:prstGeom>
            <a:solidFill>
              <a:srgbClr val="000000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85" name="Rectangle 184"/>
            <p:cNvSpPr/>
            <p:nvPr/>
          </p:nvSpPr>
          <p:spPr bwMode="auto">
            <a:xfrm>
              <a:off x="4611688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6" name="Rectangle 185"/>
            <p:cNvSpPr/>
            <p:nvPr/>
          </p:nvSpPr>
          <p:spPr bwMode="auto">
            <a:xfrm>
              <a:off x="5246696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188" name="TextBox 187"/>
          <p:cNvSpPr txBox="1"/>
          <p:nvPr/>
        </p:nvSpPr>
        <p:spPr>
          <a:xfrm>
            <a:off x="5524512" y="116678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A</a:t>
            </a:r>
            <a:endParaRPr lang="en-US" sz="1600" baseline="-25000" dirty="0"/>
          </a:p>
        </p:txBody>
      </p:sp>
      <p:cxnSp>
        <p:nvCxnSpPr>
          <p:cNvPr id="189" name="Shape 188"/>
          <p:cNvCxnSpPr>
            <a:stCxn id="185" idx="2"/>
            <a:endCxn id="134" idx="1"/>
          </p:cNvCxnSpPr>
          <p:nvPr/>
        </p:nvCxnSpPr>
        <p:spPr bwMode="auto">
          <a:xfrm rot="16200000" flipH="1">
            <a:off x="6214282" y="1786718"/>
            <a:ext cx="803300" cy="119064"/>
          </a:xfrm>
          <a:prstGeom prst="bentConnector2">
            <a:avLst/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3" name="Flowchart: Or 192"/>
          <p:cNvSpPr/>
          <p:nvPr/>
        </p:nvSpPr>
        <p:spPr bwMode="auto">
          <a:xfrm>
            <a:off x="7270784" y="2125116"/>
            <a:ext cx="238128" cy="238128"/>
          </a:xfrm>
          <a:prstGeom prst="flowChartO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95" name="Shape 194"/>
          <p:cNvCxnSpPr>
            <a:stCxn id="186" idx="2"/>
            <a:endCxn id="193" idx="0"/>
          </p:cNvCxnSpPr>
          <p:nvPr/>
        </p:nvCxnSpPr>
        <p:spPr bwMode="auto">
          <a:xfrm rot="16200000" flipH="1">
            <a:off x="6990058" y="1725326"/>
            <a:ext cx="680516" cy="119064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8" name="Shape 194"/>
          <p:cNvCxnSpPr>
            <a:stCxn id="193" idx="6"/>
            <a:endCxn id="109" idx="1"/>
          </p:cNvCxnSpPr>
          <p:nvPr/>
        </p:nvCxnSpPr>
        <p:spPr bwMode="auto">
          <a:xfrm>
            <a:off x="7508912" y="2244180"/>
            <a:ext cx="187288" cy="133306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DMS</a:t>
            </a:r>
          </a:p>
          <a:p>
            <a:pPr lvl="2"/>
            <a:r>
              <a:rPr lang="en-US" dirty="0" smtClean="0"/>
              <a:t>Infeasible due to memory layout</a:t>
            </a:r>
          </a:p>
          <a:p>
            <a:pPr lvl="1"/>
            <a:r>
              <a:rPr lang="en-US" dirty="0" smtClean="0"/>
              <a:t>Single-Level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2"/>
            <a:r>
              <a:rPr lang="en-US" dirty="0" smtClean="0"/>
              <a:t>Too big (~4 billion entries)</a:t>
            </a:r>
          </a:p>
          <a:p>
            <a:pPr lvl="1"/>
            <a:r>
              <a:rPr lang="en-US" dirty="0" smtClean="0"/>
              <a:t>Multi-Level </a:t>
            </a:r>
            <a:r>
              <a:rPr lang="en-US" dirty="0" err="1" smtClean="0"/>
              <a:t>SMS</a:t>
            </a:r>
            <a:endParaRPr lang="en-US" dirty="0" smtClean="0"/>
          </a:p>
          <a:p>
            <a:pPr lvl="2"/>
            <a:r>
              <a:rPr lang="en-US" dirty="0" smtClean="0"/>
              <a:t>Even more expensive </a:t>
            </a:r>
          </a:p>
          <a:p>
            <a:pPr lvl="2"/>
            <a:r>
              <a:rPr lang="en-US" dirty="0" smtClean="0"/>
              <a:t>Fast path on lower 32G (</a:t>
            </a:r>
            <a:r>
              <a:rPr lang="en-US" dirty="0" err="1" smtClean="0"/>
              <a:t>MemCheck</a:t>
            </a:r>
            <a:r>
              <a:rPr lang="en-US" dirty="0" smtClean="0"/>
              <a:t>)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11</a:t>
            </a:fld>
            <a:endParaRPr lang="en-US" dirty="0" smtClean="0"/>
          </a:p>
          <a:p>
            <a:endParaRPr lang="en-US" dirty="0"/>
          </a:p>
        </p:txBody>
      </p:sp>
      <p:grpSp>
        <p:nvGrpSpPr>
          <p:cNvPr id="68" name="Group 67"/>
          <p:cNvGrpSpPr/>
          <p:nvPr/>
        </p:nvGrpSpPr>
        <p:grpSpPr>
          <a:xfrm>
            <a:off x="609601" y="4114800"/>
            <a:ext cx="5704820" cy="2590800"/>
            <a:chOff x="609601" y="4114800"/>
            <a:chExt cx="5704820" cy="2590800"/>
          </a:xfrm>
        </p:grpSpPr>
        <p:graphicFrame>
          <p:nvGraphicFramePr>
            <p:cNvPr id="8" name="Chart 7"/>
            <p:cNvGraphicFramePr/>
            <p:nvPr/>
          </p:nvGraphicFramePr>
          <p:xfrm>
            <a:off x="1056621" y="4114800"/>
            <a:ext cx="5257800" cy="2590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1" name="Multiply 10"/>
            <p:cNvSpPr/>
            <p:nvPr/>
          </p:nvSpPr>
          <p:spPr bwMode="auto">
            <a:xfrm>
              <a:off x="4104621" y="5334000"/>
              <a:ext cx="609600" cy="914400"/>
            </a:xfrm>
            <a:prstGeom prst="mathMultiply">
              <a:avLst/>
            </a:prstGeom>
            <a:solidFill>
              <a:srgbClr val="FF0000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rot="16200000">
              <a:off x="-309888" y="5034290"/>
              <a:ext cx="236219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Slowdown relative to native execution</a:t>
              </a:r>
              <a:endParaRPr lang="en-US" sz="1400" dirty="0"/>
            </a:p>
          </p:txBody>
        </p:sp>
      </p:grpSp>
      <p:sp>
        <p:nvSpPr>
          <p:cNvPr id="31" name="Rectangle 30"/>
          <p:cNvSpPr/>
          <p:nvPr/>
        </p:nvSpPr>
        <p:spPr bwMode="auto">
          <a:xfrm>
            <a:off x="6675464" y="25273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675464" y="26035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75464" y="26035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75464" y="26797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75464" y="27559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75464" y="28321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75464" y="29083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75464" y="29845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75464" y="3060704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019824" y="2193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019824" y="2270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019824" y="2346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019824" y="2422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019824" y="24987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019824" y="2574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019824" y="2651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019824" y="2727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019824" y="2803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019824" y="2803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019824" y="28797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019824" y="2955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773896" y="5399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773896" y="5475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773896" y="5551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773896" y="56277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773896" y="57039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773896" y="57801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773896" y="58563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773896" y="593252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9" name="Flowchart: Punched Tape 68"/>
          <p:cNvSpPr/>
          <p:nvPr/>
        </p:nvSpPr>
        <p:spPr bwMode="auto">
          <a:xfrm rot="399623">
            <a:off x="7620000" y="5562600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88" name="Shape 87"/>
          <p:cNvCxnSpPr>
            <a:stCxn id="45" idx="3"/>
            <a:endCxn id="31" idx="0"/>
          </p:cNvCxnSpPr>
          <p:nvPr/>
        </p:nvCxnSpPr>
        <p:spPr bwMode="auto">
          <a:xfrm>
            <a:off x="6477024" y="2384420"/>
            <a:ext cx="427040" cy="142884"/>
          </a:xfrm>
          <a:prstGeom prst="bentConnector2">
            <a:avLst/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Shape 90"/>
          <p:cNvCxnSpPr>
            <a:endCxn id="55" idx="0"/>
          </p:cNvCxnSpPr>
          <p:nvPr/>
        </p:nvCxnSpPr>
        <p:spPr bwMode="auto">
          <a:xfrm rot="16200000" flipH="1">
            <a:off x="5576104" y="3972728"/>
            <a:ext cx="2406688" cy="446096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Rectangle 62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64" name="Rectangle 63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3" name="Flowchart: Punched Tape 112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6" name="Flowchart: Or 115"/>
          <p:cNvSpPr/>
          <p:nvPr/>
        </p:nvSpPr>
        <p:spPr bwMode="auto">
          <a:xfrm>
            <a:off x="7270784" y="2604019"/>
            <a:ext cx="238128" cy="238128"/>
          </a:xfrm>
          <a:prstGeom prst="flowChartO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117" name="Group 116"/>
          <p:cNvGrpSpPr/>
          <p:nvPr/>
        </p:nvGrpSpPr>
        <p:grpSpPr>
          <a:xfrm>
            <a:off x="6199208" y="1285848"/>
            <a:ext cx="952512" cy="158752"/>
            <a:chOff x="4611688" y="3309936"/>
            <a:chExt cx="1270016" cy="158752"/>
          </a:xfrm>
        </p:grpSpPr>
        <p:sp>
          <p:nvSpPr>
            <p:cNvPr id="118" name="Rectangle 117"/>
            <p:cNvSpPr/>
            <p:nvPr/>
          </p:nvSpPr>
          <p:spPr>
            <a:xfrm>
              <a:off x="4611688" y="3309936"/>
              <a:ext cx="1270016" cy="158752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Connector 118"/>
            <p:cNvCxnSpPr>
              <a:stCxn id="118" idx="0"/>
              <a:endCxn id="118" idx="2"/>
            </p:cNvCxnSpPr>
            <p:nvPr/>
          </p:nvCxnSpPr>
          <p:spPr bwMode="auto">
            <a:xfrm rot="16200000" flipH="1">
              <a:off x="5167320" y="3389312"/>
              <a:ext cx="158752" cy="0"/>
            </a:xfrm>
            <a:prstGeom prst="line">
              <a:avLst/>
            </a:prstGeom>
            <a:solidFill>
              <a:srgbClr val="000000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Rectangle 119"/>
            <p:cNvSpPr/>
            <p:nvPr/>
          </p:nvSpPr>
          <p:spPr bwMode="auto">
            <a:xfrm>
              <a:off x="4611688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1" name="Rectangle 120"/>
            <p:cNvSpPr/>
            <p:nvPr/>
          </p:nvSpPr>
          <p:spPr bwMode="auto">
            <a:xfrm>
              <a:off x="5246696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124" name="Rectangle 123"/>
          <p:cNvSpPr/>
          <p:nvPr/>
        </p:nvSpPr>
        <p:spPr>
          <a:xfrm>
            <a:off x="7151720" y="1285848"/>
            <a:ext cx="476256" cy="158752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128" name="Shape 127"/>
          <p:cNvCxnSpPr>
            <a:stCxn id="124" idx="2"/>
            <a:endCxn id="116" idx="0"/>
          </p:cNvCxnSpPr>
          <p:nvPr/>
        </p:nvCxnSpPr>
        <p:spPr bwMode="auto">
          <a:xfrm rot="5400000">
            <a:off x="6810139" y="2024309"/>
            <a:ext cx="1159419" cy="1588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1" name="Shape 130"/>
          <p:cNvCxnSpPr>
            <a:stCxn id="120" idx="2"/>
            <a:endCxn id="45" idx="1"/>
          </p:cNvCxnSpPr>
          <p:nvPr/>
        </p:nvCxnSpPr>
        <p:spPr bwMode="auto">
          <a:xfrm rot="5400000">
            <a:off x="5758670" y="1705754"/>
            <a:ext cx="939820" cy="417512"/>
          </a:xfrm>
          <a:prstGeom prst="bentConnector4">
            <a:avLst>
              <a:gd name="adj1" fmla="val 47973"/>
              <a:gd name="adj2" fmla="val 12839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39" name="Shape 138"/>
          <p:cNvCxnSpPr>
            <a:stCxn id="121" idx="2"/>
            <a:endCxn id="34" idx="1"/>
          </p:cNvCxnSpPr>
          <p:nvPr/>
        </p:nvCxnSpPr>
        <p:spPr bwMode="auto">
          <a:xfrm rot="5400000">
            <a:off x="6157926" y="1962138"/>
            <a:ext cx="1273204" cy="238128"/>
          </a:xfrm>
          <a:prstGeom prst="bentConnector4">
            <a:avLst>
              <a:gd name="adj1" fmla="val 48504"/>
              <a:gd name="adj2" fmla="val 146222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7" name="Shape 146"/>
          <p:cNvCxnSpPr>
            <a:stCxn id="34" idx="3"/>
            <a:endCxn id="116" idx="2"/>
          </p:cNvCxnSpPr>
          <p:nvPr/>
        </p:nvCxnSpPr>
        <p:spPr bwMode="auto">
          <a:xfrm>
            <a:off x="7132664" y="2717804"/>
            <a:ext cx="138120" cy="5279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4" name="Shape 153"/>
          <p:cNvCxnSpPr>
            <a:stCxn id="116" idx="6"/>
            <a:endCxn id="72" idx="1"/>
          </p:cNvCxnSpPr>
          <p:nvPr/>
        </p:nvCxnSpPr>
        <p:spPr bwMode="auto">
          <a:xfrm flipV="1">
            <a:off x="7508912" y="2377486"/>
            <a:ext cx="187288" cy="345597"/>
          </a:xfrm>
          <a:prstGeom prst="bentConnector3">
            <a:avLst>
              <a:gd name="adj1" fmla="val 27397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0" name="TextBox 159"/>
          <p:cNvSpPr txBox="1"/>
          <p:nvPr/>
        </p:nvSpPr>
        <p:spPr>
          <a:xfrm>
            <a:off x="5524512" y="116678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A</a:t>
            </a:r>
            <a:endParaRPr lang="en-US" sz="1600" baseline="-25000" dirty="0"/>
          </a:p>
        </p:txBody>
      </p:sp>
      <p:cxnSp>
        <p:nvCxnSpPr>
          <p:cNvPr id="163" name="Shape 153"/>
          <p:cNvCxnSpPr>
            <a:stCxn id="61" idx="3"/>
            <a:endCxn id="78" idx="1"/>
          </p:cNvCxnSpPr>
          <p:nvPr/>
        </p:nvCxnSpPr>
        <p:spPr bwMode="auto">
          <a:xfrm flipV="1">
            <a:off x="7231096" y="5742693"/>
            <a:ext cx="465104" cy="151727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7" name="Straight Connector 86"/>
          <p:cNvCxnSpPr>
            <a:stCxn id="54" idx="3"/>
          </p:cNvCxnSpPr>
          <p:nvPr/>
        </p:nvCxnSpPr>
        <p:spPr bwMode="auto">
          <a:xfrm flipV="1">
            <a:off x="6477024" y="2992432"/>
            <a:ext cx="79376" cy="1588"/>
          </a:xfrm>
          <a:prstGeom prst="line">
            <a:avLst/>
          </a:prstGeom>
          <a:solidFill>
            <a:srgbClr val="000000"/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77" name="Content Placeholder 76"/>
          <p:cNvSpPr>
            <a:spLocks noGrp="1"/>
          </p:cNvSpPr>
          <p:nvPr>
            <p:ph idx="1"/>
          </p:nvPr>
        </p:nvSpPr>
        <p:spPr>
          <a:xfrm>
            <a:off x="838200" y="1314450"/>
            <a:ext cx="5791200" cy="4678363"/>
          </a:xfrm>
        </p:spPr>
        <p:txBody>
          <a:bodyPr/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err="1" smtClean="0"/>
              <a:t>DMS</a:t>
            </a:r>
            <a:r>
              <a:rPr lang="en-US" dirty="0" smtClean="0"/>
              <a:t> is infeasible </a:t>
            </a:r>
          </a:p>
          <a:p>
            <a:pPr lvl="1"/>
            <a:r>
              <a:rPr lang="en-US" dirty="0" smtClean="0"/>
              <a:t>Single-Level </a:t>
            </a:r>
            <a:r>
              <a:rPr lang="en-US" dirty="0" err="1" smtClean="0"/>
              <a:t>SMS</a:t>
            </a:r>
            <a:r>
              <a:rPr lang="en-US" dirty="0" smtClean="0"/>
              <a:t> is too sparse</a:t>
            </a:r>
          </a:p>
          <a:p>
            <a:pPr lvl="1"/>
            <a:r>
              <a:rPr lang="en-US" dirty="0" smtClean="0"/>
              <a:t>Multi-Level </a:t>
            </a:r>
            <a:r>
              <a:rPr lang="en-US" dirty="0" err="1" smtClean="0"/>
              <a:t>SMS</a:t>
            </a:r>
            <a:r>
              <a:rPr lang="en-US" dirty="0" smtClean="0"/>
              <a:t> is too expensive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Umbra Solution</a:t>
            </a:r>
          </a:p>
          <a:p>
            <a:pPr lvl="1"/>
            <a:r>
              <a:rPr lang="en-US" dirty="0" smtClean="0"/>
              <a:t>Eliminate empty entries</a:t>
            </a:r>
          </a:p>
          <a:p>
            <a:pPr lvl="1"/>
            <a:r>
              <a:rPr lang="en-US" dirty="0" smtClean="0"/>
              <a:t>Compact table</a:t>
            </a:r>
          </a:p>
          <a:p>
            <a:pPr lvl="1"/>
            <a:r>
              <a:rPr lang="en-US" dirty="0" smtClean="0"/>
              <a:t>Walk the table to find the entry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12</a:t>
            </a:fld>
            <a:endParaRPr lang="en-US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696200" y="1383030"/>
            <a:ext cx="1295400" cy="4560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8" name="Rectangle 7"/>
          <p:cNvSpPr/>
          <p:nvPr/>
        </p:nvSpPr>
        <p:spPr>
          <a:xfrm>
            <a:off x="7696200" y="138303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96200" y="1711175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96200" y="1545010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696200" y="18925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694520" y="16002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694520" y="1676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694520" y="17526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694520" y="1828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694520" y="1905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6694520" y="1981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94520" y="2057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94520" y="2133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94520" y="22098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694520" y="2286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6694520" y="2362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3" name="Rectangle 22"/>
          <p:cNvSpPr/>
          <p:nvPr/>
        </p:nvSpPr>
        <p:spPr bwMode="auto">
          <a:xfrm>
            <a:off x="6694520" y="2438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694520" y="2514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694520" y="2590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6" name="Rectangle 25"/>
          <p:cNvSpPr/>
          <p:nvPr/>
        </p:nvSpPr>
        <p:spPr bwMode="auto">
          <a:xfrm>
            <a:off x="6694520" y="2667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6694520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6694520" y="2743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694520" y="2819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6694520" y="2895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694520" y="2971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6694520" y="3048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6694520" y="3124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94520" y="3200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6694520" y="3276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694520" y="3352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694520" y="3429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694520" y="3505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6694520" y="3581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6694520" y="3657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6694520" y="3733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6694520" y="3810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6694520" y="3886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6694520" y="3962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6694520" y="4038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6694520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6694520" y="4114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6694520" y="4191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6694520" y="4267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6694520" y="4343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6694520" y="4419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6694520" y="4495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6694520" y="4572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4" name="Rectangle 53"/>
          <p:cNvSpPr/>
          <p:nvPr/>
        </p:nvSpPr>
        <p:spPr bwMode="auto">
          <a:xfrm>
            <a:off x="6694520" y="4648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6694520" y="4724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6" name="Rectangle 55"/>
          <p:cNvSpPr/>
          <p:nvPr/>
        </p:nvSpPr>
        <p:spPr bwMode="auto">
          <a:xfrm>
            <a:off x="6694520" y="48006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6694520" y="4876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6694520" y="49530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694520" y="50292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6694520" y="51054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6694520" y="5181600"/>
            <a:ext cx="457200" cy="762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6694520" y="5257800"/>
            <a:ext cx="457200" cy="762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3" name="Flowchart: Punched Tape 62"/>
          <p:cNvSpPr/>
          <p:nvPr/>
        </p:nvSpPr>
        <p:spPr bwMode="auto">
          <a:xfrm rot="1114605">
            <a:off x="6576246" y="4806182"/>
            <a:ext cx="650663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4" name="Flowchart: Punched Tape 63"/>
          <p:cNvSpPr/>
          <p:nvPr/>
        </p:nvSpPr>
        <p:spPr bwMode="auto">
          <a:xfrm rot="399623">
            <a:off x="7620000" y="5269201"/>
            <a:ext cx="1524000" cy="231007"/>
          </a:xfrm>
          <a:prstGeom prst="flowChartPunchedTape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65" name="Straight Arrow Connector 64"/>
          <p:cNvCxnSpPr>
            <a:stCxn id="12" idx="3"/>
            <a:endCxn id="10" idx="1"/>
          </p:cNvCxnSpPr>
          <p:nvPr/>
        </p:nvCxnSpPr>
        <p:spPr>
          <a:xfrm flipV="1">
            <a:off x="7151720" y="1589314"/>
            <a:ext cx="544480" cy="489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14" idx="3"/>
            <a:endCxn id="9" idx="1"/>
          </p:cNvCxnSpPr>
          <p:nvPr/>
        </p:nvCxnSpPr>
        <p:spPr>
          <a:xfrm flipV="1">
            <a:off x="7151720" y="1755479"/>
            <a:ext cx="544480" cy="35221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7696200" y="2333182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696200" y="2425993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7696200" y="5698389"/>
            <a:ext cx="1295400" cy="88607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7696200" y="5791200"/>
            <a:ext cx="1295400" cy="88607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/>
          <p:cNvCxnSpPr>
            <a:stCxn id="20" idx="3"/>
            <a:endCxn id="67" idx="1"/>
          </p:cNvCxnSpPr>
          <p:nvPr/>
        </p:nvCxnSpPr>
        <p:spPr>
          <a:xfrm>
            <a:off x="7151720" y="2247900"/>
            <a:ext cx="544480" cy="129586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1" idx="3"/>
            <a:endCxn id="69" idx="1"/>
          </p:cNvCxnSpPr>
          <p:nvPr/>
        </p:nvCxnSpPr>
        <p:spPr>
          <a:xfrm>
            <a:off x="7151720" y="5219700"/>
            <a:ext cx="544480" cy="522993"/>
          </a:xfrm>
          <a:prstGeom prst="straightConnector1">
            <a:avLst/>
          </a:prstGeom>
          <a:ln w="158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/>
          <p:cNvGrpSpPr/>
          <p:nvPr/>
        </p:nvGrpSpPr>
        <p:grpSpPr>
          <a:xfrm>
            <a:off x="6237320" y="1600200"/>
            <a:ext cx="457200" cy="304800"/>
            <a:chOff x="6553200" y="1600200"/>
            <a:chExt cx="457200" cy="304800"/>
          </a:xfrm>
        </p:grpSpPr>
        <p:sp>
          <p:nvSpPr>
            <p:cNvPr id="72" name="Rectangle 71"/>
            <p:cNvSpPr/>
            <p:nvPr/>
          </p:nvSpPr>
          <p:spPr bwMode="auto">
            <a:xfrm>
              <a:off x="6553200" y="16002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 bwMode="auto">
            <a:xfrm>
              <a:off x="6553200" y="16764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6553200" y="17526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6553200" y="1828800"/>
              <a:ext cx="457200" cy="762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79" name="Down Arrow 78"/>
          <p:cNvSpPr/>
          <p:nvPr/>
        </p:nvSpPr>
        <p:spPr bwMode="auto">
          <a:xfrm>
            <a:off x="6389720" y="1600200"/>
            <a:ext cx="152400" cy="228600"/>
          </a:xfrm>
          <a:prstGeom prst="downArrow">
            <a:avLst/>
          </a:prstGeom>
          <a:solidFill>
            <a:srgbClr val="FFFF00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3.33333E-6 -0.01111 " pathEditMode="relative" ptsTypes="AA">
                                      <p:cBhvr>
                                        <p:cTn id="170" dur="4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44444E-6 L 3.33333E-6 -0.06666 " pathEditMode="relative" ptsTypes="AA">
                                      <p:cBhvr>
                                        <p:cTn id="1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5.55556E-6 L 3.33333E-6 -0.48888 " pathEditMode="relative" ptsTypes="AA">
                                      <p:cBhvr>
                                        <p:cTn id="17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7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Scheme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</a:p>
          <a:p>
            <a:pPr lvl="1"/>
            <a:r>
              <a:rPr lang="en-US" dirty="0" smtClean="0"/>
              <a:t>Segmented mapping</a:t>
            </a:r>
          </a:p>
          <a:p>
            <a:pPr lvl="1"/>
            <a:r>
              <a:rPr lang="en-US" dirty="0" smtClean="0"/>
              <a:t>Scale with actual memory usage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err="1" smtClean="0"/>
              <a:t>DynamoRIO</a:t>
            </a:r>
            <a:endParaRPr lang="en-US" dirty="0" smtClean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Translation optimization</a:t>
            </a:r>
          </a:p>
          <a:p>
            <a:pPr lvl="1"/>
            <a:r>
              <a:rPr lang="en-US" dirty="0" smtClean="0"/>
              <a:t>Instrumentation optimization</a:t>
            </a:r>
          </a:p>
          <a:p>
            <a:r>
              <a:rPr lang="en-US" dirty="0" smtClean="0"/>
              <a:t>Client API</a:t>
            </a:r>
          </a:p>
          <a:p>
            <a:r>
              <a:rPr lang="en-US" dirty="0" smtClean="0"/>
              <a:t>Experimental Result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Statistics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Manager</a:t>
            </a:r>
          </a:p>
          <a:p>
            <a:pPr lvl="1"/>
            <a:r>
              <a:rPr lang="en-US" dirty="0" smtClean="0"/>
              <a:t>Monitor and control application memory allocation</a:t>
            </a:r>
          </a:p>
          <a:p>
            <a:pPr lvl="2"/>
            <a:r>
              <a:rPr lang="en-US" dirty="0" err="1" smtClean="0"/>
              <a:t>brk</a:t>
            </a:r>
            <a:r>
              <a:rPr lang="en-US" dirty="0" smtClean="0"/>
              <a:t>, </a:t>
            </a:r>
            <a:r>
              <a:rPr lang="en-US" dirty="0" err="1" smtClean="0"/>
              <a:t>mmap</a:t>
            </a:r>
            <a:r>
              <a:rPr lang="en-US" dirty="0" smtClean="0"/>
              <a:t>, </a:t>
            </a:r>
            <a:r>
              <a:rPr lang="en-US" dirty="0" err="1" smtClean="0"/>
              <a:t>munmap</a:t>
            </a:r>
            <a:r>
              <a:rPr lang="en-US" dirty="0" smtClean="0"/>
              <a:t>, </a:t>
            </a:r>
            <a:r>
              <a:rPr lang="en-US" dirty="0" err="1" smtClean="0"/>
              <a:t>mremap</a:t>
            </a:r>
            <a:endParaRPr lang="en-US" dirty="0" smtClean="0">
              <a:solidFill>
                <a:srgbClr val="0070C0"/>
              </a:solidFill>
            </a:endParaRPr>
          </a:p>
          <a:p>
            <a:pPr lvl="1"/>
            <a:r>
              <a:rPr lang="en-US" dirty="0" smtClean="0"/>
              <a:t>Allocate shadow memory</a:t>
            </a:r>
          </a:p>
          <a:p>
            <a:pPr lvl="1"/>
            <a:r>
              <a:rPr lang="en-US" dirty="0" smtClean="0"/>
              <a:t>Maintain translation table </a:t>
            </a:r>
          </a:p>
          <a:p>
            <a:r>
              <a:rPr lang="en-US" dirty="0" err="1" smtClean="0"/>
              <a:t>Instrumenter</a:t>
            </a:r>
            <a:endParaRPr lang="en-US" dirty="0" smtClean="0"/>
          </a:p>
          <a:p>
            <a:pPr lvl="1"/>
            <a:r>
              <a:rPr lang="en-US" dirty="0" smtClean="0"/>
              <a:t>Instrument every memory reference</a:t>
            </a:r>
          </a:p>
          <a:p>
            <a:pPr lvl="2"/>
            <a:r>
              <a:rPr lang="en-US" dirty="0" smtClean="0"/>
              <a:t>Context save</a:t>
            </a:r>
          </a:p>
          <a:p>
            <a:pPr lvl="2"/>
            <a:r>
              <a:rPr lang="en-US" dirty="0" smtClean="0"/>
              <a:t>Address calculation</a:t>
            </a:r>
          </a:p>
          <a:p>
            <a:pPr lvl="2"/>
            <a:r>
              <a:rPr lang="en-US" dirty="0" smtClean="0"/>
              <a:t>Address translation</a:t>
            </a:r>
          </a:p>
          <a:p>
            <a:pPr lvl="2"/>
            <a:r>
              <a:rPr lang="en-US" dirty="0" smtClean="0"/>
              <a:t>Shadow memory update</a:t>
            </a:r>
          </a:p>
          <a:p>
            <a:pPr lvl="2"/>
            <a:r>
              <a:rPr lang="en-US" dirty="0" smtClean="0"/>
              <a:t>Context restore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DAF301E-3F9F-4656-8218-D6462F5C004F}" type="slidenum">
              <a:rPr lang="en-US" smtClean="0"/>
              <a:pPr/>
              <a:t>14</a:t>
            </a:fld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924800" y="379476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8" name="Group 4"/>
          <p:cNvGrpSpPr/>
          <p:nvPr/>
        </p:nvGrpSpPr>
        <p:grpSpPr>
          <a:xfrm>
            <a:off x="6172200" y="3429000"/>
            <a:ext cx="1295400" cy="2362200"/>
            <a:chOff x="7162800" y="2895600"/>
            <a:chExt cx="1295400" cy="2362200"/>
          </a:xfrm>
        </p:grpSpPr>
        <p:sp>
          <p:nvSpPr>
            <p:cNvPr id="9" name="Rectangle 8"/>
            <p:cNvSpPr/>
            <p:nvPr/>
          </p:nvSpPr>
          <p:spPr>
            <a:xfrm>
              <a:off x="7162800" y="2895600"/>
              <a:ext cx="1295400" cy="292608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smtClean="0">
                  <a:solidFill>
                    <a:schemeClr val="tx1"/>
                  </a:solidFill>
                </a:rPr>
                <a:t>App 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2895600"/>
              <a:ext cx="1295400" cy="2362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162800" y="3976180"/>
              <a:ext cx="1295400" cy="292608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Shd</a:t>
              </a:r>
              <a:r>
                <a:rPr lang="en-US" sz="1400" b="0" dirty="0" smtClean="0">
                  <a:solidFill>
                    <a:schemeClr val="tx1"/>
                  </a:solidFill>
                </a:rPr>
                <a:t> 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3429000"/>
              <a:ext cx="1295400" cy="292608"/>
            </a:xfrm>
            <a:prstGeom prst="rect">
              <a:avLst/>
            </a:prstGeom>
            <a:blipFill>
              <a:blip r:embed="rId3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Shd</a:t>
              </a:r>
              <a:r>
                <a:rPr lang="en-US" sz="1400" b="0" dirty="0" smtClean="0">
                  <a:solidFill>
                    <a:schemeClr val="tx1"/>
                  </a:solidFill>
                </a:rPr>
                <a:t> 2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162800" y="4573588"/>
              <a:ext cx="1295400" cy="292608"/>
            </a:xfrm>
            <a:prstGeom prst="rect">
              <a:avLst/>
            </a:prstGeom>
            <a:blipFill>
              <a:blip r:embed="rId2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smtClean="0">
                  <a:solidFill>
                    <a:schemeClr val="tx1"/>
                  </a:solidFill>
                </a:rPr>
                <a:t>App 2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Rounded Rectangle 13"/>
          <p:cNvSpPr/>
          <p:nvPr/>
        </p:nvSpPr>
        <p:spPr>
          <a:xfrm>
            <a:off x="7315200" y="5181600"/>
            <a:ext cx="76200" cy="76200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sp>
        <p:nvSpPr>
          <p:cNvPr id="15" name="Rounded Rectangle 14"/>
          <p:cNvSpPr/>
          <p:nvPr/>
        </p:nvSpPr>
        <p:spPr>
          <a:xfrm>
            <a:off x="7315200" y="4041648"/>
            <a:ext cx="73152" cy="73152"/>
          </a:xfrm>
          <a:prstGeom prst="roundRect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/>
          </a:p>
        </p:txBody>
      </p:sp>
      <p:cxnSp>
        <p:nvCxnSpPr>
          <p:cNvPr id="16" name="Straight Arrow Connector 15"/>
          <p:cNvCxnSpPr>
            <a:stCxn id="14" idx="3"/>
          </p:cNvCxnSpPr>
          <p:nvPr/>
        </p:nvCxnSpPr>
        <p:spPr>
          <a:xfrm flipV="1">
            <a:off x="7391400" y="3810000"/>
            <a:ext cx="533400" cy="14097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own Arrow 16"/>
          <p:cNvSpPr/>
          <p:nvPr/>
        </p:nvSpPr>
        <p:spPr>
          <a:xfrm>
            <a:off x="8077200" y="3886200"/>
            <a:ext cx="22860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>
            <a:endCxn id="15" idx="3"/>
          </p:cNvCxnSpPr>
          <p:nvPr/>
        </p:nvCxnSpPr>
        <p:spPr>
          <a:xfrm rot="10800000">
            <a:off x="7388352" y="4078224"/>
            <a:ext cx="1231824" cy="263600"/>
          </a:xfrm>
          <a:prstGeom prst="straightConnector1">
            <a:avLst/>
          </a:prstGeom>
          <a:ln w="25400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Scheme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</a:p>
          <a:p>
            <a:pPr lvl="1"/>
            <a:r>
              <a:rPr lang="en-US" dirty="0" smtClean="0"/>
              <a:t>Segmented mapping</a:t>
            </a:r>
          </a:p>
          <a:p>
            <a:pPr lvl="1"/>
            <a:r>
              <a:rPr lang="en-US" dirty="0" smtClean="0"/>
              <a:t>Scale with actual memory usage</a:t>
            </a:r>
          </a:p>
          <a:p>
            <a:r>
              <a:rPr lang="en-US" dirty="0" smtClean="0"/>
              <a:t>Implementation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pPr lvl="1"/>
            <a:r>
              <a:rPr lang="en-US" dirty="0" err="1" smtClean="0"/>
              <a:t>DynamoRIO</a:t>
            </a:r>
            <a:endParaRPr lang="en-US" dirty="0" smtClean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Translation optimization</a:t>
            </a:r>
          </a:p>
          <a:p>
            <a:pPr lvl="1"/>
            <a:r>
              <a:rPr lang="en-US" dirty="0" smtClean="0"/>
              <a:t>Instrumentation optimization</a:t>
            </a:r>
          </a:p>
          <a:p>
            <a:r>
              <a:rPr lang="en-US" dirty="0" smtClean="0"/>
              <a:t>Client API</a:t>
            </a:r>
          </a:p>
          <a:p>
            <a:r>
              <a:rPr lang="en-US" dirty="0" smtClean="0"/>
              <a:t>Experimental Result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Statistics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15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Unoptimized</a:t>
            </a:r>
            <a:r>
              <a:rPr lang="en-US" dirty="0" smtClean="0"/>
              <a:t>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4953000" cy="4678363"/>
          </a:xfrm>
        </p:spPr>
        <p:txBody>
          <a:bodyPr/>
          <a:lstStyle/>
          <a:p>
            <a:r>
              <a:rPr lang="en-US" sz="2000" dirty="0" smtClean="0"/>
              <a:t>Small overhead from </a:t>
            </a:r>
            <a:r>
              <a:rPr lang="en-US" sz="2000" dirty="0" err="1" smtClean="0"/>
              <a:t>DynamoRIO</a:t>
            </a:r>
            <a:endParaRPr lang="en-US" sz="2000" dirty="0" smtClean="0"/>
          </a:p>
          <a:p>
            <a:r>
              <a:rPr lang="en-US" sz="2000" dirty="0" smtClean="0"/>
              <a:t>Slower than </a:t>
            </a:r>
            <a:r>
              <a:rPr lang="en-US" sz="2000" dirty="0" err="1" smtClean="0"/>
              <a:t>SMS</a:t>
            </a:r>
            <a:r>
              <a:rPr lang="en-US" sz="2000" dirty="0" smtClean="0"/>
              <a:t>-64</a:t>
            </a:r>
          </a:p>
          <a:p>
            <a:pPr lvl="1"/>
            <a:r>
              <a:rPr lang="en-US" sz="1400" dirty="0" smtClean="0"/>
              <a:t>Need to walk the global translation table</a:t>
            </a:r>
          </a:p>
          <a:p>
            <a:pPr lvl="1"/>
            <a:endParaRPr lang="en-US" sz="1400" dirty="0" smtClean="0"/>
          </a:p>
          <a:p>
            <a:r>
              <a:rPr lang="en-US" sz="2000" dirty="0" smtClean="0"/>
              <a:t>Why so slow?</a:t>
            </a:r>
          </a:p>
          <a:p>
            <a:pPr lvl="1"/>
            <a:r>
              <a:rPr lang="en-US" sz="1400" dirty="0" smtClean="0"/>
              <a:t>41.79% instructions are memory references</a:t>
            </a:r>
          </a:p>
          <a:p>
            <a:pPr lvl="1"/>
            <a:r>
              <a:rPr lang="en-US" sz="1400" dirty="0" smtClean="0"/>
              <a:t>For each of these instructions</a:t>
            </a:r>
          </a:p>
          <a:p>
            <a:pPr lvl="2"/>
            <a:r>
              <a:rPr lang="en-US" sz="1400" dirty="0" smtClean="0"/>
              <a:t>Full context switch</a:t>
            </a:r>
          </a:p>
          <a:p>
            <a:pPr lvl="2"/>
            <a:r>
              <a:rPr lang="en-US" sz="1400" dirty="0" smtClean="0"/>
              <a:t>Table lookup</a:t>
            </a:r>
          </a:p>
          <a:p>
            <a:pPr lvl="2"/>
            <a:r>
              <a:rPr lang="en-US" sz="1400" dirty="0" smtClean="0"/>
              <a:t>Call-out instrumentation</a:t>
            </a:r>
          </a:p>
          <a:p>
            <a:endParaRPr lang="en-US" sz="2000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Rectangle 32"/>
          <p:cNvSpPr/>
          <p:nvPr/>
        </p:nvSpPr>
        <p:spPr bwMode="auto">
          <a:xfrm>
            <a:off x="6596088" y="1285848"/>
            <a:ext cx="2547912" cy="2976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238896" y="1246160"/>
            <a:ext cx="754072" cy="26987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Optimization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2576" y="1314450"/>
            <a:ext cx="7543800" cy="4678363"/>
          </a:xfrm>
        </p:spPr>
        <p:txBody>
          <a:bodyPr/>
          <a:lstStyle/>
          <a:p>
            <a:r>
              <a:rPr lang="en-US" dirty="0" smtClean="0"/>
              <a:t>Translation Optimization</a:t>
            </a:r>
          </a:p>
          <a:p>
            <a:pPr lvl="1"/>
            <a:r>
              <a:rPr lang="en-US" dirty="0" smtClean="0"/>
              <a:t>Thread-local translation cache</a:t>
            </a:r>
          </a:p>
          <a:p>
            <a:pPr lvl="1"/>
            <a:r>
              <a:rPr lang="en-US" dirty="0" err="1" smtClean="0"/>
              <a:t>Hashtable</a:t>
            </a:r>
            <a:r>
              <a:rPr lang="en-US" dirty="0" smtClean="0"/>
              <a:t> lookup</a:t>
            </a:r>
          </a:p>
          <a:p>
            <a:pPr lvl="1"/>
            <a:r>
              <a:rPr lang="en-US" dirty="0" err="1" smtClean="0"/>
              <a:t>Memoization</a:t>
            </a:r>
            <a:r>
              <a:rPr lang="en-US" dirty="0" smtClean="0"/>
              <a:t> mini-cache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uni</a:t>
            </a:r>
            <a:r>
              <a:rPr lang="en-US" dirty="0" smtClean="0"/>
              <a:t>-cache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Instrumentation Optimization</a:t>
            </a:r>
          </a:p>
          <a:p>
            <a:pPr lvl="1"/>
            <a:r>
              <a:rPr lang="en-US" dirty="0" smtClean="0"/>
              <a:t>Context switch reduction</a:t>
            </a:r>
          </a:p>
          <a:p>
            <a:pPr lvl="1"/>
            <a:r>
              <a:rPr lang="en-US" dirty="0" smtClean="0"/>
              <a:t>Reference grouping</a:t>
            </a:r>
          </a:p>
          <a:p>
            <a:pPr lvl="1"/>
            <a:r>
              <a:rPr lang="en-US" dirty="0" smtClean="0"/>
              <a:t>3-stage code layout</a:t>
            </a: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CE65B396-3F7A-4ECD-9360-4C3E97BF3291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7785100" y="6591300"/>
            <a:ext cx="13716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BB905A-631C-4FF0-9CDF-7AC16AEDB5E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10"/>
          <p:cNvSpPr/>
          <p:nvPr/>
        </p:nvSpPr>
        <p:spPr bwMode="auto">
          <a:xfrm>
            <a:off x="6596088" y="1285848"/>
            <a:ext cx="2547912" cy="2976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Thread-Local Translation Cache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133984" cy="4678363"/>
          </a:xfrm>
        </p:spPr>
        <p:txBody>
          <a:bodyPr/>
          <a:lstStyle/>
          <a:p>
            <a:r>
              <a:rPr lang="en-US" dirty="0" smtClean="0"/>
              <a:t>Local translation table per thread</a:t>
            </a:r>
          </a:p>
          <a:p>
            <a:pPr lvl="1"/>
            <a:r>
              <a:rPr lang="en-US" dirty="0" smtClean="0"/>
              <a:t>Synchronize with global translation table when necessary</a:t>
            </a:r>
          </a:p>
          <a:p>
            <a:pPr lvl="1"/>
            <a:r>
              <a:rPr lang="en-US" dirty="0" smtClean="0"/>
              <a:t>Avoid lock contention</a:t>
            </a:r>
          </a:p>
          <a:p>
            <a:pPr lvl="1"/>
            <a:r>
              <a:rPr lang="en-US" dirty="0" smtClean="0"/>
              <a:t>Walk table to find match entry</a:t>
            </a:r>
          </a:p>
          <a:p>
            <a:r>
              <a:rPr lang="en-US" dirty="0" smtClean="0"/>
              <a:t>Walk global table if not find in thread-local cache</a:t>
            </a:r>
          </a:p>
          <a:p>
            <a:r>
              <a:rPr lang="en-US" dirty="0" err="1" smtClean="0"/>
              <a:t>Inlined</a:t>
            </a:r>
            <a:r>
              <a:rPr lang="en-US" dirty="0" smtClean="0"/>
              <a:t> instrumentation</a:t>
            </a:r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14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1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81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2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130040"/>
          <a:ext cx="91440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5273040"/>
          <a:ext cx="9144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943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Thread-local translation cache</a:t>
            </a:r>
            <a:endParaRPr lang="en-US" sz="1400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7032656" y="1285848"/>
            <a:ext cx="2111344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7469224" y="4064008"/>
            <a:ext cx="1674776" cy="2460656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6635776" y="1285848"/>
            <a:ext cx="754072" cy="26987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</a:t>
            </a:r>
            <a:r>
              <a:rPr lang="en-US" dirty="0" err="1" smtClean="0"/>
              <a:t>Hashtable</a:t>
            </a:r>
            <a:r>
              <a:rPr lang="en-US" dirty="0" smtClean="0"/>
              <a:t> Lookup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292736" cy="4678363"/>
          </a:xfrm>
        </p:spPr>
        <p:txBody>
          <a:bodyPr/>
          <a:lstStyle/>
          <a:p>
            <a:r>
              <a:rPr lang="en-US" dirty="0" err="1" smtClean="0"/>
              <a:t>Hashtable</a:t>
            </a:r>
            <a:r>
              <a:rPr lang="en-US" dirty="0" smtClean="0"/>
              <a:t> per thread</a:t>
            </a:r>
          </a:p>
          <a:p>
            <a:r>
              <a:rPr lang="en-US" dirty="0" smtClean="0"/>
              <a:t>Fixed number of slots</a:t>
            </a:r>
          </a:p>
          <a:p>
            <a:r>
              <a:rPr lang="en-US" dirty="0" smtClean="0"/>
              <a:t>Hash(</a:t>
            </a:r>
            <a:r>
              <a:rPr lang="en-US" dirty="0" err="1" smtClean="0"/>
              <a:t>addr</a:t>
            </a:r>
            <a:r>
              <a:rPr lang="en-US" baseline="-25000" dirty="0" err="1" smtClean="0"/>
              <a:t>a</a:t>
            </a:r>
            <a:r>
              <a:rPr lang="en-US" dirty="0" smtClean="0"/>
              <a:t>) </a:t>
            </a:r>
            <a:r>
              <a:rPr lang="en-US" dirty="0" smtClean="0">
                <a:sym typeface="Wingdings" pitchFamily="2" charset="2"/>
              </a:rPr>
              <a:t> entry </a:t>
            </a:r>
            <a:br>
              <a:rPr lang="en-US" dirty="0" smtClean="0">
                <a:sym typeface="Wingdings" pitchFamily="2" charset="2"/>
              </a:rPr>
            </a:br>
            <a:r>
              <a:rPr lang="en-US" dirty="0" smtClean="0">
                <a:sym typeface="Wingdings" pitchFamily="2" charset="2"/>
              </a:rPr>
              <a:t>in thread-local cache</a:t>
            </a:r>
            <a:endParaRPr lang="en-US" dirty="0" smtClean="0"/>
          </a:p>
          <a:p>
            <a:pPr lvl="1"/>
            <a:r>
              <a:rPr lang="en-US" dirty="0" smtClean="0">
                <a:sym typeface="Wingdings" pitchFamily="2" charset="2"/>
              </a:rPr>
              <a:t>If match, found 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If no match, walk the local cache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14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1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81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2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130040"/>
          <a:ext cx="91440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5273040"/>
          <a:ext cx="9144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943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Thread-local translation cache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114800" y="3962400"/>
          <a:ext cx="91440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114800" y="5196840"/>
          <a:ext cx="9144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3800" y="601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Hashtable</a:t>
            </a:r>
            <a:endParaRPr lang="en-US" sz="1400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7429536" y="1285848"/>
            <a:ext cx="1714464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246696" y="4064008"/>
            <a:ext cx="3897304" cy="257972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032656" y="1246160"/>
            <a:ext cx="754072" cy="26987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Shadow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Meta-data</a:t>
            </a:r>
          </a:p>
          <a:p>
            <a:pPr lvl="1"/>
            <a:r>
              <a:rPr lang="en-US" dirty="0" smtClean="0"/>
              <a:t>Track properties of application memory</a:t>
            </a:r>
          </a:p>
          <a:p>
            <a:r>
              <a:rPr lang="en-US" dirty="0" smtClean="0"/>
              <a:t>Synchronized Update</a:t>
            </a:r>
          </a:p>
          <a:p>
            <a:pPr lvl="1"/>
            <a:r>
              <a:rPr lang="en-US" dirty="0" smtClean="0"/>
              <a:t>Application data and meta-data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</a:t>
            </a:fld>
            <a:endParaRPr lang="en-US" smtClean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648200" y="3200400"/>
            <a:ext cx="1295400" cy="2133600"/>
          </a:xfrm>
          <a:prstGeom prst="rect">
            <a:avLst/>
          </a:prstGeom>
          <a:blipFill>
            <a:blip r:embed="rId3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209800" y="3200400"/>
            <a:ext cx="1295400" cy="2133599"/>
          </a:xfrm>
          <a:prstGeom prst="rect">
            <a:avLst/>
          </a:prstGeom>
          <a:blipFill>
            <a:blip r:embed="rId4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335216" y="3944944"/>
            <a:ext cx="76200" cy="76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773616" y="3944944"/>
            <a:ext cx="76200" cy="76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48200" y="3426023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a.out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09800" y="34290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a.out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209800" y="49530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stack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49530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stack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209800" y="45720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libc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572000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libc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057400" y="548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Application Memory</a:t>
            </a:r>
            <a:endParaRPr 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4495800" y="5486400"/>
            <a:ext cx="160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Shadow Memory</a:t>
            </a:r>
            <a:endParaRPr 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2205024" y="3865568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heap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651376" y="3865568"/>
            <a:ext cx="1295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0070C0"/>
                </a:solidFill>
              </a:rPr>
              <a:t>heap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</a:t>
            </a:r>
            <a:r>
              <a:rPr lang="en-US" dirty="0" err="1" smtClean="0"/>
              <a:t>Memoization</a:t>
            </a:r>
            <a:r>
              <a:rPr lang="en-US" dirty="0" smtClean="0"/>
              <a:t> Mini-Cache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292736" cy="4678363"/>
          </a:xfrm>
        </p:spPr>
        <p:txBody>
          <a:bodyPr/>
          <a:lstStyle/>
          <a:p>
            <a:r>
              <a:rPr lang="en-US" dirty="0" smtClean="0"/>
              <a:t>Four-entry table per thread</a:t>
            </a:r>
          </a:p>
          <a:p>
            <a:pPr lvl="1"/>
            <a:r>
              <a:rPr lang="en-US" dirty="0" smtClean="0"/>
              <a:t>Stack</a:t>
            </a:r>
          </a:p>
          <a:p>
            <a:pPr lvl="1"/>
            <a:r>
              <a:rPr lang="en-US" dirty="0" smtClean="0"/>
              <a:t>Heap</a:t>
            </a:r>
          </a:p>
          <a:p>
            <a:pPr lvl="1"/>
            <a:r>
              <a:rPr lang="en-US" dirty="0" smtClean="0"/>
              <a:t>Application (</a:t>
            </a:r>
            <a:r>
              <a:rPr lang="en-US" dirty="0" err="1" smtClean="0"/>
              <a:t>a.out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Units found in last table lookup</a:t>
            </a:r>
          </a:p>
          <a:p>
            <a:r>
              <a:rPr lang="en-US" dirty="0" smtClean="0"/>
              <a:t>If not match, </a:t>
            </a:r>
            <a:r>
              <a:rPr lang="en-US" dirty="0" err="1" smtClean="0"/>
              <a:t>hashtable</a:t>
            </a:r>
            <a:r>
              <a:rPr lang="en-US" dirty="0" smtClean="0"/>
              <a:t> lookup</a:t>
            </a:r>
          </a:p>
          <a:p>
            <a:pPr lvl="1"/>
            <a:r>
              <a:rPr lang="en-US" dirty="0" smtClean="0"/>
              <a:t>68.93% hit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14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1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81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2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130040"/>
          <a:ext cx="91440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5273040"/>
          <a:ext cx="9144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90800" y="4236720"/>
          <a:ext cx="914400" cy="42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5379720"/>
          <a:ext cx="91440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943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Thread-local translation cache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5943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Memoization</a:t>
            </a:r>
            <a:r>
              <a:rPr lang="en-US" sz="1400" dirty="0" smtClean="0"/>
              <a:t> mini-cache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114800" y="3962400"/>
          <a:ext cx="91440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114800" y="5196840"/>
          <a:ext cx="9144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3800" y="601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Hashtable</a:t>
            </a:r>
            <a:endParaRPr lang="en-US" sz="1400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7747040" y="1285848"/>
            <a:ext cx="1396960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936992" y="3865568"/>
            <a:ext cx="5207008" cy="28178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7389848" y="1285848"/>
            <a:ext cx="754072" cy="269878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Reference </a:t>
            </a:r>
            <a:r>
              <a:rPr lang="en-US" dirty="0" err="1" smtClean="0"/>
              <a:t>Uni</a:t>
            </a:r>
            <a:r>
              <a:rPr lang="en-US" dirty="0" smtClean="0"/>
              <a:t>-Cache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292736" cy="4678363"/>
          </a:xfrm>
        </p:spPr>
        <p:txBody>
          <a:bodyPr/>
          <a:lstStyle/>
          <a:p>
            <a:r>
              <a:rPr lang="en-US" dirty="0" smtClean="0"/>
              <a:t>Software </a:t>
            </a:r>
            <a:r>
              <a:rPr lang="en-US" dirty="0" err="1" smtClean="0"/>
              <a:t>uni</a:t>
            </a:r>
            <a:r>
              <a:rPr lang="en-US" dirty="0" smtClean="0"/>
              <a:t>-cache per </a:t>
            </a:r>
            <a:r>
              <a:rPr lang="en-US" dirty="0" err="1" smtClean="0"/>
              <a:t>instr</a:t>
            </a:r>
            <a:r>
              <a:rPr lang="en-US" dirty="0" smtClean="0"/>
              <a:t> per thread</a:t>
            </a:r>
          </a:p>
          <a:p>
            <a:pPr lvl="1"/>
            <a:r>
              <a:rPr lang="en-US" dirty="0" smtClean="0"/>
              <a:t>Last reference unit tag</a:t>
            </a:r>
          </a:p>
          <a:p>
            <a:pPr lvl="1"/>
            <a:r>
              <a:rPr lang="en-US" dirty="0" smtClean="0"/>
              <a:t>Last translation displacement</a:t>
            </a:r>
          </a:p>
          <a:p>
            <a:r>
              <a:rPr lang="en-US" dirty="0" smtClean="0"/>
              <a:t>If not match, </a:t>
            </a:r>
            <a:r>
              <a:rPr lang="en-US" dirty="0" err="1" smtClean="0"/>
              <a:t>memoization</a:t>
            </a:r>
            <a:r>
              <a:rPr lang="en-US" dirty="0" smtClean="0"/>
              <a:t> mini-cache check</a:t>
            </a:r>
          </a:p>
          <a:p>
            <a:pPr lvl="1"/>
            <a:r>
              <a:rPr lang="en-US" dirty="0" smtClean="0"/>
              <a:t>99.93% hit ratio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143000" y="5273040"/>
          <a:ext cx="914400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" y="5791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Reference  </a:t>
            </a:r>
          </a:p>
          <a:p>
            <a:pPr algn="ctr"/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uni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-cache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143000" y="5593080"/>
          <a:ext cx="914400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1143000" y="4183072"/>
          <a:ext cx="914400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143000" y="4508767"/>
          <a:ext cx="914400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477000" y="4114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1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81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2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130040"/>
          <a:ext cx="91440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5273040"/>
          <a:ext cx="9144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90800" y="4236720"/>
          <a:ext cx="914400" cy="42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5379720"/>
          <a:ext cx="91440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943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Thread-local translation cache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5943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Memoization</a:t>
            </a:r>
            <a:r>
              <a:rPr lang="en-US" sz="1400" dirty="0" smtClean="0"/>
              <a:t> mini-cache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114800" y="3962400"/>
          <a:ext cx="91440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114800" y="5196840"/>
          <a:ext cx="9144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3800" y="601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Hashtable</a:t>
            </a:r>
            <a:endParaRPr 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1143000" y="4025954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ADD $1, (%</a:t>
            </a:r>
            <a:r>
              <a:rPr lang="en-US" sz="600" dirty="0" err="1" smtClean="0"/>
              <a:t>RAX</a:t>
            </a:r>
            <a:r>
              <a:rPr lang="en-US" sz="600" dirty="0" smtClean="0"/>
              <a:t>)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err="1" smtClean="0"/>
              <a:t>MOV</a:t>
            </a:r>
            <a:r>
              <a:rPr lang="en-US" sz="600" dirty="0" smtClean="0"/>
              <a:t> %</a:t>
            </a:r>
            <a:r>
              <a:rPr lang="en-US" sz="600" dirty="0" err="1" smtClean="0"/>
              <a:t>RBX</a:t>
            </a:r>
            <a:r>
              <a:rPr lang="en-US" sz="600" dirty="0" smtClean="0"/>
              <a:t> 48(%</a:t>
            </a:r>
            <a:r>
              <a:rPr lang="en-US" sz="600" dirty="0" err="1" smtClean="0"/>
              <a:t>RAX</a:t>
            </a:r>
            <a:r>
              <a:rPr lang="en-US" sz="600" dirty="0" smtClean="0"/>
              <a:t>)</a:t>
            </a:r>
            <a:endParaRPr lang="en-US" sz="600" dirty="0"/>
          </a:p>
        </p:txBody>
      </p:sp>
      <p:sp>
        <p:nvSpPr>
          <p:cNvPr id="29" name="TextBox 28"/>
          <p:cNvSpPr txBox="1"/>
          <p:nvPr/>
        </p:nvSpPr>
        <p:spPr>
          <a:xfrm>
            <a:off x="1158832" y="5096470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PUSH %</a:t>
            </a:r>
            <a:r>
              <a:rPr lang="en-US" sz="600" dirty="0" err="1" smtClean="0"/>
              <a:t>RAX</a:t>
            </a:r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ADD 40(%</a:t>
            </a:r>
            <a:r>
              <a:rPr lang="en-US" sz="600" dirty="0" err="1" smtClean="0"/>
              <a:t>RAX</a:t>
            </a:r>
            <a:r>
              <a:rPr lang="en-US" sz="600" dirty="0" smtClean="0"/>
              <a:t>), %</a:t>
            </a:r>
            <a:r>
              <a:rPr lang="en-US" sz="600" dirty="0" err="1" smtClean="0"/>
              <a:t>RBX</a:t>
            </a:r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</p:txBody>
      </p:sp>
      <p:sp>
        <p:nvSpPr>
          <p:cNvPr id="33" name="Rectangle 32"/>
          <p:cNvSpPr/>
          <p:nvPr/>
        </p:nvSpPr>
        <p:spPr bwMode="auto">
          <a:xfrm>
            <a:off x="2349472" y="3825880"/>
            <a:ext cx="6794528" cy="28178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0" name="Rectangle 29"/>
          <p:cNvSpPr/>
          <p:nvPr/>
        </p:nvSpPr>
        <p:spPr bwMode="auto">
          <a:xfrm>
            <a:off x="8104232" y="1285848"/>
            <a:ext cx="1039768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7786728" y="1325536"/>
            <a:ext cx="754072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5. Context Switch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292736" cy="4678363"/>
          </a:xfrm>
        </p:spPr>
        <p:txBody>
          <a:bodyPr/>
          <a:lstStyle/>
          <a:p>
            <a:r>
              <a:rPr lang="en-US" dirty="0" smtClean="0"/>
              <a:t>Register </a:t>
            </a:r>
            <a:r>
              <a:rPr lang="en-US" dirty="0" err="1" smtClean="0"/>
              <a:t>liveness</a:t>
            </a:r>
            <a:r>
              <a:rPr lang="en-US" dirty="0" smtClean="0"/>
              <a:t> analysis</a:t>
            </a:r>
          </a:p>
          <a:p>
            <a:pPr lvl="1"/>
            <a:r>
              <a:rPr lang="en-US" dirty="0" smtClean="0"/>
              <a:t>Use dead register</a:t>
            </a:r>
          </a:p>
          <a:p>
            <a:pPr lvl="1"/>
            <a:r>
              <a:rPr lang="en-US" dirty="0" smtClean="0"/>
              <a:t>Avoid flags save/restore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14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1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81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2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130040"/>
          <a:ext cx="91440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5273040"/>
          <a:ext cx="9144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90800" y="4236720"/>
          <a:ext cx="914400" cy="42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5379720"/>
          <a:ext cx="91440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943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Thread-local translation cache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5943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Memoization</a:t>
            </a:r>
            <a:r>
              <a:rPr lang="en-US" sz="1400" dirty="0" smtClean="0"/>
              <a:t> mini-cache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114800" y="3962400"/>
          <a:ext cx="91440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114800" y="5196840"/>
          <a:ext cx="9144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3800" y="601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Hashtable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Rectangle 32"/>
          <p:cNvSpPr/>
          <p:nvPr/>
        </p:nvSpPr>
        <p:spPr bwMode="auto">
          <a:xfrm>
            <a:off x="8501112" y="1285848"/>
            <a:ext cx="642888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43920" y="1285848"/>
            <a:ext cx="754072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1143000" y="5273040"/>
          <a:ext cx="914400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685800" y="5791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Reference  </a:t>
            </a:r>
          </a:p>
          <a:p>
            <a:pPr algn="ctr"/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uni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-cache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143000" y="5593080"/>
          <a:ext cx="914400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43000" y="4183072"/>
          <a:ext cx="914400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/>
        </p:nvGraphicFramePr>
        <p:xfrm>
          <a:off x="1143000" y="4508767"/>
          <a:ext cx="914400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143000" y="4025954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ADD $1, (%</a:t>
            </a:r>
            <a:r>
              <a:rPr lang="en-US" sz="600" dirty="0" err="1" smtClean="0"/>
              <a:t>RAX</a:t>
            </a:r>
            <a:r>
              <a:rPr lang="en-US" sz="600" dirty="0" smtClean="0"/>
              <a:t>)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err="1" smtClean="0"/>
              <a:t>MOV</a:t>
            </a:r>
            <a:r>
              <a:rPr lang="en-US" sz="600" dirty="0" smtClean="0"/>
              <a:t> %</a:t>
            </a:r>
            <a:r>
              <a:rPr lang="en-US" sz="600" dirty="0" err="1" smtClean="0"/>
              <a:t>RBX</a:t>
            </a:r>
            <a:r>
              <a:rPr lang="en-US" sz="600" dirty="0" smtClean="0"/>
              <a:t> 48(%</a:t>
            </a:r>
            <a:r>
              <a:rPr lang="en-US" sz="600" dirty="0" err="1" smtClean="0"/>
              <a:t>RAX</a:t>
            </a:r>
            <a:r>
              <a:rPr lang="en-US" sz="600" dirty="0" smtClean="0"/>
              <a:t>)</a:t>
            </a:r>
            <a:endParaRPr lang="en-US" sz="600" dirty="0"/>
          </a:p>
        </p:txBody>
      </p:sp>
      <p:sp>
        <p:nvSpPr>
          <p:cNvPr id="41" name="TextBox 40"/>
          <p:cNvSpPr txBox="1"/>
          <p:nvPr/>
        </p:nvSpPr>
        <p:spPr>
          <a:xfrm>
            <a:off x="1158832" y="5096470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PUSH %</a:t>
            </a:r>
            <a:r>
              <a:rPr lang="en-US" sz="600" dirty="0" err="1" smtClean="0"/>
              <a:t>RAX</a:t>
            </a:r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ADD 40(%</a:t>
            </a:r>
            <a:r>
              <a:rPr lang="en-US" sz="600" dirty="0" err="1" smtClean="0"/>
              <a:t>RAX</a:t>
            </a:r>
            <a:r>
              <a:rPr lang="en-US" sz="600" dirty="0" smtClean="0"/>
              <a:t>), %</a:t>
            </a:r>
            <a:r>
              <a:rPr lang="en-US" sz="600" dirty="0" err="1" smtClean="0"/>
              <a:t>RBX</a:t>
            </a:r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960392" y="3944944"/>
            <a:ext cx="8183608" cy="28178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aphicFrame>
        <p:nvGraphicFramePr>
          <p:cNvPr id="42" name="Content Placeholder 6"/>
          <p:cNvGraphicFramePr>
            <a:graphicFrameLocks/>
          </p:cNvGraphicFramePr>
          <p:nvPr/>
        </p:nvGraphicFramePr>
        <p:xfrm>
          <a:off x="920704" y="2530160"/>
          <a:ext cx="337025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2112"/>
                <a:gridCol w="1508144"/>
              </a:tblGrid>
              <a:tr h="267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#/#</a:t>
                      </a:r>
                      <a:r>
                        <a:rPr lang="en-US" sz="1200" dirty="0" err="1" smtClean="0"/>
                        <a:t>Instr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SPEC2006</a:t>
                      </a:r>
                      <a:endParaRPr lang="en-US" sz="1200" dirty="0"/>
                    </a:p>
                  </a:txBody>
                  <a:tcPr/>
                </a:tc>
              </a:tr>
              <a:tr h="2678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Memory Reference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41.79%</a:t>
                      </a:r>
                      <a:endParaRPr lang="en-US" sz="1200" dirty="0"/>
                    </a:p>
                  </a:txBody>
                  <a:tcPr/>
                </a:tc>
              </a:tr>
              <a:tr h="2678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 smtClean="0"/>
                        <a:t>Eflag</a:t>
                      </a:r>
                      <a:r>
                        <a:rPr lang="en-US" sz="1200" dirty="0" smtClean="0"/>
                        <a:t> Steal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2.55%</a:t>
                      </a:r>
                      <a:endParaRPr lang="en-US" sz="1200" dirty="0"/>
                    </a:p>
                  </a:txBody>
                  <a:tcPr/>
                </a:tc>
              </a:tr>
              <a:tr h="2678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Register Steal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 8.20%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6. Reference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5292736" cy="4678363"/>
          </a:xfrm>
        </p:spPr>
        <p:txBody>
          <a:bodyPr/>
          <a:lstStyle/>
          <a:p>
            <a:r>
              <a:rPr lang="en-US" dirty="0" smtClean="0"/>
              <a:t>One reference cache for multiple references</a:t>
            </a:r>
          </a:p>
          <a:p>
            <a:pPr lvl="1"/>
            <a:r>
              <a:rPr lang="en-US" dirty="0" smtClean="0"/>
              <a:t>Stack local variables</a:t>
            </a:r>
          </a:p>
          <a:p>
            <a:pPr lvl="1"/>
            <a:r>
              <a:rPr lang="en-US" dirty="0" smtClean="0"/>
              <a:t>Different members of the same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BB905A-631C-4FF0-9CDF-7AC16AEDB5E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477000" y="41148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1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77000" y="5181600"/>
            <a:ext cx="1295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dirty="0" smtClean="0">
                <a:solidFill>
                  <a:schemeClr val="accent4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Thread 2</a:t>
            </a:r>
            <a:endParaRPr lang="en-US" sz="1600" b="0" dirty="0">
              <a:solidFill>
                <a:schemeClr val="accent4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7924800" y="4495800"/>
          <a:ext cx="91440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562600" y="4130040"/>
          <a:ext cx="914400" cy="640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562600" y="5273040"/>
          <a:ext cx="914400" cy="640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590800" y="4236720"/>
          <a:ext cx="914400" cy="426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2590800" y="5379720"/>
          <a:ext cx="914400" cy="426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543800" y="5867400"/>
            <a:ext cx="1676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Global translation table</a:t>
            </a:r>
            <a:endParaRPr 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5029200" y="5943600"/>
            <a:ext cx="1905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Thread-local translation cache</a:t>
            </a:r>
            <a:endParaRPr 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2209800" y="5943600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Memoization</a:t>
            </a:r>
            <a:r>
              <a:rPr lang="en-US" sz="1400" dirty="0" smtClean="0"/>
              <a:t> mini-cache</a:t>
            </a:r>
            <a:endParaRPr lang="en-US" sz="1400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4114800" y="3962400"/>
          <a:ext cx="914400" cy="85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4114800" y="5196840"/>
          <a:ext cx="914400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524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3733800" y="6019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/>
              <a:t>Hashtable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6119832" y="1186190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smtClean="0"/>
              <a:t>~100</a:t>
            </a:r>
            <a:endParaRPr lang="en-US" sz="1050" dirty="0"/>
          </a:p>
        </p:txBody>
      </p:sp>
      <p:graphicFrame>
        <p:nvGraphicFramePr>
          <p:cNvPr id="31" name="Chart 30"/>
          <p:cNvGraphicFramePr/>
          <p:nvPr/>
        </p:nvGraphicFramePr>
        <p:xfrm>
          <a:off x="5029200" y="1219200"/>
          <a:ext cx="4038600" cy="3003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3" name="Rectangle 32"/>
          <p:cNvSpPr/>
          <p:nvPr/>
        </p:nvSpPr>
        <p:spPr bwMode="auto">
          <a:xfrm>
            <a:off x="8540800" y="1325536"/>
            <a:ext cx="754072" cy="28575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1143000" y="5273040"/>
          <a:ext cx="914400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5" name="TextBox 34"/>
          <p:cNvSpPr txBox="1"/>
          <p:nvPr/>
        </p:nvSpPr>
        <p:spPr>
          <a:xfrm>
            <a:off x="685800" y="57912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Reference  </a:t>
            </a:r>
          </a:p>
          <a:p>
            <a:pPr algn="ctr"/>
            <a:r>
              <a:rPr lang="en-US" sz="1400" dirty="0" err="1" smtClean="0">
                <a:solidFill>
                  <a:schemeClr val="accent4">
                    <a:lumMod val="75000"/>
                  </a:schemeClr>
                </a:solidFill>
              </a:rPr>
              <a:t>uni</a:t>
            </a:r>
            <a:r>
              <a:rPr lang="en-US" sz="1400" dirty="0" smtClean="0">
                <a:solidFill>
                  <a:schemeClr val="accent4">
                    <a:lumMod val="75000"/>
                  </a:schemeClr>
                </a:solidFill>
              </a:rPr>
              <a:t>-cache</a:t>
            </a:r>
            <a:endParaRPr 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1143000" y="5593080"/>
          <a:ext cx="914400" cy="213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1143000" y="4183072"/>
          <a:ext cx="914400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1143000" y="4508767"/>
          <a:ext cx="914400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7200"/>
                <a:gridCol w="457200"/>
              </a:tblGrid>
              <a:tr h="177800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43000" y="4025954"/>
            <a:ext cx="97494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ADD $1, (%</a:t>
            </a:r>
            <a:r>
              <a:rPr lang="en-US" sz="600" dirty="0" err="1" smtClean="0"/>
              <a:t>RAX</a:t>
            </a:r>
            <a:r>
              <a:rPr lang="en-US" sz="600" dirty="0" smtClean="0"/>
              <a:t>)</a:t>
            </a:r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err="1" smtClean="0"/>
              <a:t>MOV</a:t>
            </a:r>
            <a:r>
              <a:rPr lang="en-US" sz="600" dirty="0" smtClean="0"/>
              <a:t> %</a:t>
            </a:r>
            <a:r>
              <a:rPr lang="en-US" sz="600" dirty="0" err="1" smtClean="0"/>
              <a:t>RBX</a:t>
            </a:r>
            <a:r>
              <a:rPr lang="en-US" sz="600" dirty="0" smtClean="0"/>
              <a:t> 48(%</a:t>
            </a:r>
            <a:r>
              <a:rPr lang="en-US" sz="600" dirty="0" err="1" smtClean="0"/>
              <a:t>RAX</a:t>
            </a:r>
            <a:r>
              <a:rPr lang="en-US" sz="600" dirty="0" smtClean="0"/>
              <a:t>)</a:t>
            </a:r>
            <a:endParaRPr lang="en-US" sz="600" dirty="0"/>
          </a:p>
        </p:txBody>
      </p:sp>
      <p:sp>
        <p:nvSpPr>
          <p:cNvPr id="40" name="TextBox 39"/>
          <p:cNvSpPr txBox="1"/>
          <p:nvPr/>
        </p:nvSpPr>
        <p:spPr>
          <a:xfrm>
            <a:off x="1158832" y="5096470"/>
            <a:ext cx="10214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" dirty="0" smtClean="0"/>
              <a:t>PUSH %</a:t>
            </a:r>
            <a:r>
              <a:rPr lang="en-US" sz="600" dirty="0" err="1" smtClean="0"/>
              <a:t>RAX</a:t>
            </a:r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r>
              <a:rPr lang="en-US" sz="600" dirty="0" smtClean="0"/>
              <a:t>ADD 40(%</a:t>
            </a:r>
            <a:r>
              <a:rPr lang="en-US" sz="600" dirty="0" err="1" smtClean="0"/>
              <a:t>RAX</a:t>
            </a:r>
            <a:r>
              <a:rPr lang="en-US" sz="600" dirty="0" smtClean="0"/>
              <a:t>), %</a:t>
            </a:r>
            <a:r>
              <a:rPr lang="en-US" sz="600" dirty="0" err="1" smtClean="0"/>
              <a:t>RBX</a:t>
            </a:r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  <a:p>
            <a:endParaRPr lang="en-US" sz="600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920704" y="3825880"/>
            <a:ext cx="8223296" cy="2817848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aphicFrame>
        <p:nvGraphicFramePr>
          <p:cNvPr id="41" name="Content Placeholder 6"/>
          <p:cNvGraphicFramePr>
            <a:graphicFrameLocks/>
          </p:cNvGraphicFramePr>
          <p:nvPr/>
        </p:nvGraphicFramePr>
        <p:xfrm>
          <a:off x="801640" y="3121984"/>
          <a:ext cx="329410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562"/>
                <a:gridCol w="1354542"/>
              </a:tblGrid>
              <a:tr h="26789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#/#</a:t>
                      </a:r>
                      <a:r>
                        <a:rPr lang="en-US" sz="1200" dirty="0" err="1" smtClean="0"/>
                        <a:t>Instr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SPEC2006</a:t>
                      </a:r>
                      <a:endParaRPr lang="en-US" sz="1200" dirty="0"/>
                    </a:p>
                  </a:txBody>
                  <a:tcPr/>
                </a:tc>
              </a:tr>
              <a:tr h="2678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Memory Reference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41.79%</a:t>
                      </a:r>
                      <a:endParaRPr lang="en-US" sz="1200" dirty="0"/>
                    </a:p>
                  </a:txBody>
                  <a:tcPr/>
                </a:tc>
              </a:tr>
              <a:tr h="267894">
                <a:tc>
                  <a:txBody>
                    <a:bodyPr/>
                    <a:lstStyle/>
                    <a:p>
                      <a:pPr algn="l"/>
                      <a:r>
                        <a:rPr lang="en-US" sz="1200" dirty="0" smtClean="0"/>
                        <a:t>Ref </a:t>
                      </a:r>
                      <a:r>
                        <a:rPr lang="en-US" sz="1200" dirty="0" err="1" smtClean="0"/>
                        <a:t>Uni</a:t>
                      </a:r>
                      <a:r>
                        <a:rPr lang="en-US" sz="1200" dirty="0" smtClean="0"/>
                        <a:t>-Cache Checks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22.76%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3-stage Code Layout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838200" y="1314451"/>
            <a:ext cx="7543800" cy="2590806"/>
          </a:xfrm>
        </p:spPr>
        <p:txBody>
          <a:bodyPr/>
          <a:lstStyle/>
          <a:p>
            <a:r>
              <a:rPr lang="en-US" dirty="0" smtClean="0"/>
              <a:t>Inline stub (&lt;10 instructions)</a:t>
            </a:r>
          </a:p>
          <a:p>
            <a:pPr lvl="1"/>
            <a:r>
              <a:rPr lang="en-US" dirty="0" smtClean="0"/>
              <a:t>Quick inline check code with minimal context switch</a:t>
            </a:r>
          </a:p>
          <a:p>
            <a:r>
              <a:rPr lang="en-US" dirty="0" smtClean="0"/>
              <a:t>Lean procedure (~50 instructions)</a:t>
            </a:r>
          </a:p>
          <a:p>
            <a:pPr lvl="1"/>
            <a:r>
              <a:rPr lang="en-US" dirty="0" smtClean="0"/>
              <a:t>Simple assembly procedure with partial context switch</a:t>
            </a:r>
          </a:p>
          <a:p>
            <a:r>
              <a:rPr lang="en-US" dirty="0" smtClean="0"/>
              <a:t>Callout (C function)</a:t>
            </a:r>
          </a:p>
          <a:p>
            <a:pPr lvl="1"/>
            <a:r>
              <a:rPr lang="en-US" dirty="0" smtClean="0"/>
              <a:t>C function with complete context switch</a:t>
            </a:r>
          </a:p>
          <a:p>
            <a:endParaRPr lang="en-US" dirty="0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2D19C25-2DAA-409C-A861-32F415CE0670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7" name="TextBox 6"/>
          <p:cNvSpPr txBox="1"/>
          <p:nvPr/>
        </p:nvSpPr>
        <p:spPr>
          <a:xfrm>
            <a:off x="444448" y="4354357"/>
            <a:ext cx="2103464" cy="33855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</a:rPr>
              <a:t>uni</a:t>
            </a:r>
            <a:r>
              <a:rPr lang="en-US" sz="1600" dirty="0" smtClean="0">
                <a:solidFill>
                  <a:srgbClr val="0070C0"/>
                </a:solidFill>
              </a:rPr>
              <a:t>-cache check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84480" y="4354357"/>
            <a:ext cx="2460656" cy="121779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rgbClr val="0070C0"/>
                </a:solidFill>
              </a:rPr>
              <a:t>memoization</a:t>
            </a:r>
            <a:r>
              <a:rPr lang="en-US" sz="1600" dirty="0" smtClean="0">
                <a:solidFill>
                  <a:srgbClr val="0070C0"/>
                </a:solidFill>
              </a:rPr>
              <a:t> check</a:t>
            </a:r>
          </a:p>
          <a:p>
            <a:pPr>
              <a:lnSpc>
                <a:spcPct val="150000"/>
              </a:lnSpc>
            </a:pPr>
            <a:r>
              <a:rPr lang="en-US" sz="1600" dirty="0" err="1" smtClean="0">
                <a:solidFill>
                  <a:srgbClr val="0070C0"/>
                </a:solidFill>
              </a:rPr>
              <a:t>hashtable</a:t>
            </a:r>
            <a:r>
              <a:rPr lang="en-US" sz="1600" dirty="0" smtClean="0">
                <a:solidFill>
                  <a:srgbClr val="0070C0"/>
                </a:solidFill>
              </a:rPr>
              <a:t> lookup</a:t>
            </a:r>
          </a:p>
          <a:p>
            <a:pPr>
              <a:lnSpc>
                <a:spcPct val="150000"/>
              </a:lnSpc>
            </a:pPr>
            <a:r>
              <a:rPr lang="en-US" sz="1600" dirty="0" smtClean="0">
                <a:solidFill>
                  <a:srgbClr val="0070C0"/>
                </a:solidFill>
              </a:rPr>
              <a:t>local cache lookup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21392" y="4354357"/>
            <a:ext cx="2778160" cy="206210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&lt;full context switch&gt;</a:t>
            </a:r>
          </a:p>
          <a:p>
            <a:r>
              <a:rPr lang="en-US" sz="1600" dirty="0" err="1" smtClean="0">
                <a:solidFill>
                  <a:srgbClr val="0070C0"/>
                </a:solidFill>
              </a:rPr>
              <a:t>c_function</a:t>
            </a:r>
            <a:r>
              <a:rPr lang="en-US" sz="1600" dirty="0" smtClean="0">
                <a:solidFill>
                  <a:srgbClr val="0070C0"/>
                </a:solidFill>
              </a:rPr>
              <a:t>() {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// global table </a:t>
            </a:r>
            <a:br>
              <a:rPr lang="en-US" sz="1600" dirty="0" smtClean="0">
                <a:solidFill>
                  <a:srgbClr val="0070C0"/>
                </a:solidFill>
              </a:rPr>
            </a:br>
            <a:r>
              <a:rPr lang="en-US" sz="1600" dirty="0" smtClean="0">
                <a:solidFill>
                  <a:srgbClr val="0070C0"/>
                </a:solidFill>
              </a:rPr>
              <a:t>  // lookup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. . 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  . . .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}</a:t>
            </a:r>
          </a:p>
          <a:p>
            <a:r>
              <a:rPr lang="en-US" sz="1600" dirty="0" smtClean="0">
                <a:solidFill>
                  <a:srgbClr val="0070C0"/>
                </a:solidFill>
              </a:rPr>
              <a:t>&lt;full context switch&gt;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44448" y="4699016"/>
            <a:ext cx="2103464" cy="34465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app instruction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4448" y="3997165"/>
            <a:ext cx="21034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Inline</a:t>
            </a:r>
            <a:r>
              <a:rPr lang="en-US" dirty="0" smtClean="0"/>
              <a:t> stub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984480" y="3984632"/>
            <a:ext cx="2460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Lean procedure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881704" y="3984632"/>
            <a:ext cx="289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/>
              <a:t>Callout</a:t>
            </a:r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>
            <a:off x="2547912" y="4540264"/>
            <a:ext cx="436568" cy="1588"/>
          </a:xfrm>
          <a:prstGeom prst="straightConnector1">
            <a:avLst/>
          </a:prstGeom>
          <a:solidFill>
            <a:srgbClr val="0000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3" name="Elbow Connector 52"/>
          <p:cNvCxnSpPr/>
          <p:nvPr/>
        </p:nvCxnSpPr>
        <p:spPr bwMode="auto">
          <a:xfrm flipV="1">
            <a:off x="5445136" y="4540264"/>
            <a:ext cx="476256" cy="436568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Scheme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</a:p>
          <a:p>
            <a:pPr lvl="1"/>
            <a:r>
              <a:rPr lang="en-US" dirty="0" smtClean="0"/>
              <a:t>Segmented mapping</a:t>
            </a:r>
          </a:p>
          <a:p>
            <a:pPr lvl="1"/>
            <a:r>
              <a:rPr lang="en-US" dirty="0" smtClean="0"/>
              <a:t>Scale with actual memory usage</a:t>
            </a:r>
          </a:p>
          <a:p>
            <a:r>
              <a:rPr lang="en-US" dirty="0" smtClean="0"/>
              <a:t>Implementation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pPr lvl="1"/>
            <a:r>
              <a:rPr lang="en-US" dirty="0" err="1" smtClean="0"/>
              <a:t>DynamoRIO</a:t>
            </a:r>
            <a:endParaRPr lang="en-US" dirty="0" smtClean="0"/>
          </a:p>
          <a:p>
            <a:r>
              <a:rPr lang="en-US" dirty="0" smtClean="0"/>
              <a:t>Optimization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pPr lvl="1"/>
            <a:r>
              <a:rPr lang="en-US" dirty="0" smtClean="0"/>
              <a:t>Translation optimization</a:t>
            </a:r>
          </a:p>
          <a:p>
            <a:pPr lvl="1"/>
            <a:r>
              <a:rPr lang="en-US" dirty="0" smtClean="0"/>
              <a:t>Instrumentation optimization</a:t>
            </a:r>
          </a:p>
          <a:p>
            <a:r>
              <a:rPr lang="en-US" dirty="0" smtClean="0"/>
              <a:t>Client API</a:t>
            </a:r>
          </a:p>
          <a:p>
            <a:r>
              <a:rPr lang="en-US" dirty="0" smtClean="0"/>
              <a:t>Experimental Result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Statistics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25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 API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838200" y="1752600"/>
          <a:ext cx="75438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1900"/>
                <a:gridCol w="37719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Event Hooks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initialization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client_thread_init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initialization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client_thread_exit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Thread exit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shadow_memory_create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Shadow memory creation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shadow_memory_delete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Shadow memory deletion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instrument_update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Insert meta-data update code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26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 Client: Shared Memory Detection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838200" y="2595552"/>
            <a:ext cx="7543800" cy="3397261"/>
          </a:xfrm>
        </p:spPr>
        <p:txBody>
          <a:bodyPr/>
          <a:lstStyle/>
          <a:p>
            <a:pPr>
              <a:buNone/>
            </a:pPr>
            <a:endParaRPr lang="en-US" sz="1400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1400" dirty="0" smtClean="0">
                <a:solidFill>
                  <a:srgbClr val="7030A0"/>
                </a:solidFill>
              </a:rPr>
              <a:t>static</a:t>
            </a:r>
            <a:r>
              <a:rPr lang="en-US" sz="1400" dirty="0" smtClean="0"/>
              <a:t> </a:t>
            </a:r>
            <a:r>
              <a:rPr lang="en-US" sz="1400" dirty="0" smtClean="0">
                <a:solidFill>
                  <a:srgbClr val="00B050"/>
                </a:solidFill>
              </a:rPr>
              <a:t>void</a:t>
            </a:r>
            <a:r>
              <a:rPr lang="en-US" sz="1400" dirty="0" smtClean="0"/>
              <a:t> </a:t>
            </a:r>
            <a:r>
              <a:rPr lang="en-US" sz="1400" dirty="0" err="1" smtClean="0">
                <a:solidFill>
                  <a:srgbClr val="0070C0"/>
                </a:solidFill>
              </a:rPr>
              <a:t>instrument_update</a:t>
            </a:r>
            <a:r>
              <a:rPr lang="en-US" sz="1400" dirty="0" smtClean="0"/>
              <a:t>(</a:t>
            </a:r>
            <a:r>
              <a:rPr lang="en-US" sz="1400" dirty="0" smtClean="0">
                <a:solidFill>
                  <a:srgbClr val="00B050"/>
                </a:solidFill>
              </a:rPr>
              <a:t>void</a:t>
            </a:r>
            <a:r>
              <a:rPr lang="en-US" sz="1400" dirty="0" smtClean="0"/>
              <a:t> *</a:t>
            </a:r>
            <a:r>
              <a:rPr lang="en-US" sz="1400" dirty="0" err="1" smtClean="0"/>
              <a:t>drcontext</a:t>
            </a:r>
            <a:r>
              <a:rPr lang="en-US" sz="1400" dirty="0" smtClean="0"/>
              <a:t>, </a:t>
            </a:r>
            <a:r>
              <a:rPr lang="en-US" sz="1400" dirty="0" err="1" smtClean="0">
                <a:solidFill>
                  <a:srgbClr val="00B050"/>
                </a:solidFill>
              </a:rPr>
              <a:t>umbra_info_t</a:t>
            </a:r>
            <a:r>
              <a:rPr lang="en-US" sz="1400" dirty="0" smtClean="0"/>
              <a:t>  *</a:t>
            </a:r>
            <a:r>
              <a:rPr lang="en-US" sz="1400" dirty="0" err="1" smtClean="0"/>
              <a:t>umbra_info</a:t>
            </a:r>
            <a:r>
              <a:rPr lang="en-US" sz="1400" dirty="0" smtClean="0"/>
              <a:t>, </a:t>
            </a:r>
          </a:p>
          <a:p>
            <a:pPr>
              <a:buNone/>
            </a:pPr>
            <a:r>
              <a:rPr lang="en-US" sz="1400" dirty="0" smtClean="0"/>
              <a:t>                                             </a:t>
            </a:r>
            <a:r>
              <a:rPr lang="en-US" sz="1400" dirty="0" err="1" smtClean="0">
                <a:solidFill>
                  <a:srgbClr val="00B050"/>
                </a:solidFill>
              </a:rPr>
              <a:t>mem_ref_t</a:t>
            </a:r>
            <a:r>
              <a:rPr lang="en-US" sz="1400" dirty="0" smtClean="0"/>
              <a:t> *ref, </a:t>
            </a:r>
            <a:r>
              <a:rPr lang="en-US" sz="1400" dirty="0" err="1" smtClean="0">
                <a:solidFill>
                  <a:srgbClr val="00B050"/>
                </a:solidFill>
              </a:rPr>
              <a:t>instrlist_t</a:t>
            </a:r>
            <a:r>
              <a:rPr lang="en-US" sz="1400" dirty="0" smtClean="0"/>
              <a:t> *</a:t>
            </a:r>
            <a:r>
              <a:rPr lang="en-US" sz="1400" dirty="0" err="1" smtClean="0"/>
              <a:t>ilist</a:t>
            </a:r>
            <a:r>
              <a:rPr lang="en-US" sz="1400" dirty="0" smtClean="0"/>
              <a:t>, </a:t>
            </a:r>
            <a:r>
              <a:rPr lang="en-US" sz="1400" dirty="0" err="1" smtClean="0">
                <a:solidFill>
                  <a:srgbClr val="00B050"/>
                </a:solidFill>
              </a:rPr>
              <a:t>instr_t</a:t>
            </a:r>
            <a:r>
              <a:rPr lang="en-US" sz="1400" dirty="0" smtClean="0"/>
              <a:t> *where) {</a:t>
            </a:r>
          </a:p>
          <a:p>
            <a:pPr>
              <a:buNone/>
            </a:pPr>
            <a:r>
              <a:rPr lang="en-US" sz="1400" dirty="0" smtClean="0"/>
              <a:t>    …</a:t>
            </a:r>
          </a:p>
          <a:p>
            <a:pPr>
              <a:buNone/>
            </a:pPr>
            <a:r>
              <a:rPr lang="en-US" sz="1400" dirty="0" smtClean="0">
                <a:solidFill>
                  <a:srgbClr val="FF0000"/>
                </a:solidFill>
              </a:rPr>
              <a:t>    /* lock or [%</a:t>
            </a:r>
            <a:r>
              <a:rPr lang="en-US" sz="1400" dirty="0" err="1" smtClean="0">
                <a:solidFill>
                  <a:srgbClr val="FF0000"/>
                </a:solidFill>
              </a:rPr>
              <a:t>r1</a:t>
            </a:r>
            <a:r>
              <a:rPr lang="en-US" sz="1400" dirty="0" smtClean="0">
                <a:solidFill>
                  <a:srgbClr val="FF0000"/>
                </a:solidFill>
              </a:rPr>
              <a:t>], </a:t>
            </a:r>
            <a:r>
              <a:rPr lang="en-US" sz="1400" dirty="0" err="1" smtClean="0">
                <a:solidFill>
                  <a:srgbClr val="FF0000"/>
                </a:solidFill>
              </a:rPr>
              <a:t>tid_map</a:t>
            </a:r>
            <a:r>
              <a:rPr lang="en-US" sz="1400" dirty="0" smtClean="0">
                <a:solidFill>
                  <a:srgbClr val="FF0000"/>
                </a:solidFill>
              </a:rPr>
              <a:t> 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 [%</a:t>
            </a:r>
            <a:r>
              <a:rPr lang="en-US" sz="1400" dirty="0" err="1" smtClean="0">
                <a:solidFill>
                  <a:srgbClr val="FF0000"/>
                </a:solidFill>
                <a:sym typeface="Wingdings" pitchFamily="2" charset="2"/>
              </a:rPr>
              <a:t>r1</a:t>
            </a:r>
            <a:r>
              <a:rPr lang="en-US" sz="1400" dirty="0" smtClean="0">
                <a:solidFill>
                  <a:srgbClr val="FF0000"/>
                </a:solidFill>
                <a:sym typeface="Wingdings" pitchFamily="2" charset="2"/>
              </a:rPr>
              <a:t>]</a:t>
            </a:r>
            <a:r>
              <a:rPr lang="en-US" sz="1400" dirty="0" smtClean="0">
                <a:solidFill>
                  <a:srgbClr val="FF0000"/>
                </a:solidFill>
              </a:rPr>
              <a:t> */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opnd1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rgbClr val="FF66CC"/>
                </a:solidFill>
              </a:rPr>
              <a:t>OPND_CREATE_MEM32</a:t>
            </a:r>
            <a:r>
              <a:rPr lang="en-US" sz="1400" dirty="0" smtClean="0"/>
              <a:t>(</a:t>
            </a:r>
            <a:r>
              <a:rPr lang="en-US" sz="1400" dirty="0" err="1" smtClean="0"/>
              <a:t>umbra_info</a:t>
            </a:r>
            <a:r>
              <a:rPr lang="en-US" sz="1400" dirty="0" err="1" smtClean="0">
                <a:sym typeface="Wingdings" pitchFamily="2" charset="2"/>
              </a:rPr>
              <a:t></a:t>
            </a:r>
            <a:r>
              <a:rPr lang="en-US" sz="1400" dirty="0" err="1" smtClean="0"/>
              <a:t>reg</a:t>
            </a:r>
            <a:r>
              <a:rPr lang="en-US" sz="1400" dirty="0" smtClean="0"/>
              <a:t>, 0, </a:t>
            </a:r>
            <a:r>
              <a:rPr lang="en-US" sz="1400" dirty="0" err="1" smtClean="0"/>
              <a:t>OPSZ_4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opnd2</a:t>
            </a:r>
            <a:r>
              <a:rPr lang="en-US" sz="1400" dirty="0" smtClean="0"/>
              <a:t> = </a:t>
            </a:r>
            <a:r>
              <a:rPr lang="en-US" sz="1400" dirty="0" err="1" smtClean="0">
                <a:solidFill>
                  <a:srgbClr val="FF66CC"/>
                </a:solidFill>
              </a:rPr>
              <a:t>OPND_CREATE_INT32</a:t>
            </a:r>
            <a:r>
              <a:rPr lang="en-US" sz="1400" dirty="0" smtClean="0"/>
              <a:t>(</a:t>
            </a:r>
            <a:r>
              <a:rPr lang="en-US" sz="1400" dirty="0" err="1" smtClean="0"/>
              <a:t>client_tls_data</a:t>
            </a:r>
            <a:r>
              <a:rPr lang="en-US" sz="1400" dirty="0" err="1" smtClean="0">
                <a:sym typeface="Wingdings" pitchFamily="2" charset="2"/>
              </a:rPr>
              <a:t></a:t>
            </a:r>
            <a:r>
              <a:rPr lang="en-US" sz="1400" dirty="0" err="1" smtClean="0"/>
              <a:t>tid_map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/>
              <a:t>instr</a:t>
            </a:r>
            <a:r>
              <a:rPr lang="en-US" sz="1400" dirty="0" smtClean="0"/>
              <a:t>   = </a:t>
            </a:r>
            <a:r>
              <a:rPr lang="en-US" sz="1400" dirty="0" err="1" smtClean="0">
                <a:solidFill>
                  <a:srgbClr val="FF66CC"/>
                </a:solidFill>
              </a:rPr>
              <a:t>INSTR_CREATE_or</a:t>
            </a:r>
            <a:r>
              <a:rPr lang="en-US" sz="1400" dirty="0" smtClean="0"/>
              <a:t>(</a:t>
            </a:r>
            <a:r>
              <a:rPr lang="en-US" sz="1400" dirty="0" err="1" smtClean="0"/>
              <a:t>drcontext</a:t>
            </a:r>
            <a:r>
              <a:rPr lang="en-US" sz="1400" dirty="0" smtClean="0"/>
              <a:t>, </a:t>
            </a:r>
            <a:r>
              <a:rPr lang="en-US" sz="1400" dirty="0" err="1" smtClean="0"/>
              <a:t>opnd1</a:t>
            </a:r>
            <a:r>
              <a:rPr lang="en-US" sz="1400" dirty="0" smtClean="0"/>
              <a:t>, </a:t>
            </a:r>
            <a:r>
              <a:rPr lang="en-US" sz="1400" dirty="0" err="1" smtClean="0"/>
              <a:t>opnd2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smtClean="0">
                <a:solidFill>
                  <a:srgbClr val="FF66CC"/>
                </a:solidFill>
              </a:rPr>
              <a:t>LOCK</a:t>
            </a:r>
            <a:r>
              <a:rPr lang="en-US" sz="1400" dirty="0" smtClean="0"/>
              <a:t>(</a:t>
            </a:r>
            <a:r>
              <a:rPr lang="en-US" sz="1400" dirty="0" err="1" smtClean="0"/>
              <a:t>instr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    </a:t>
            </a:r>
            <a:r>
              <a:rPr lang="en-US" sz="1400" dirty="0" err="1" smtClean="0">
                <a:solidFill>
                  <a:srgbClr val="0070C0"/>
                </a:solidFill>
              </a:rPr>
              <a:t>instrlist_meta_preinsert</a:t>
            </a:r>
            <a:r>
              <a:rPr lang="en-US" sz="1400" dirty="0" smtClean="0"/>
              <a:t>(</a:t>
            </a:r>
            <a:r>
              <a:rPr lang="en-US" sz="1400" dirty="0" err="1" smtClean="0"/>
              <a:t>ilist</a:t>
            </a:r>
            <a:r>
              <a:rPr lang="en-US" sz="1400" dirty="0" smtClean="0"/>
              <a:t>, label, </a:t>
            </a:r>
            <a:r>
              <a:rPr lang="en-US" sz="1400" dirty="0" err="1" smtClean="0"/>
              <a:t>instr</a:t>
            </a:r>
            <a:r>
              <a:rPr lang="en-US" sz="1400" dirty="0" smtClean="0"/>
              <a:t>);</a:t>
            </a:r>
          </a:p>
          <a:p>
            <a:pPr>
              <a:buNone/>
            </a:pPr>
            <a:r>
              <a:rPr lang="en-US" sz="1400" dirty="0" smtClean="0"/>
              <a:t>}</a:t>
            </a:r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  <a:p>
            <a:pPr>
              <a:buNone/>
            </a:pPr>
            <a:endParaRPr lang="en-US" sz="1400" dirty="0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2F08A0D-9050-45A0-8386-53BD8044CF1A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990600" y="1466851"/>
            <a:ext cx="7543800" cy="192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0" kern="0" dirty="0" smtClean="0">
                <a:latin typeface="+mn-lt"/>
              </a:rPr>
              <a:t>Meta-data maintains a bit map to store which threads access the associated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Scheme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</a:p>
          <a:p>
            <a:pPr lvl="1"/>
            <a:r>
              <a:rPr lang="en-US" dirty="0" smtClean="0"/>
              <a:t>Segmented mapping</a:t>
            </a:r>
          </a:p>
          <a:p>
            <a:pPr lvl="1"/>
            <a:r>
              <a:rPr lang="en-US" dirty="0" smtClean="0"/>
              <a:t>Scale with actual memory usage</a:t>
            </a:r>
          </a:p>
          <a:p>
            <a:r>
              <a:rPr lang="en-US" dirty="0" smtClean="0"/>
              <a:t>Implementation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pPr lvl="1"/>
            <a:r>
              <a:rPr lang="en-US" dirty="0" err="1" smtClean="0"/>
              <a:t>DynamoRIO</a:t>
            </a:r>
            <a:endParaRPr lang="en-US" dirty="0" smtClean="0"/>
          </a:p>
          <a:p>
            <a:r>
              <a:rPr lang="en-US" dirty="0" smtClean="0"/>
              <a:t>Optimization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pPr lvl="1"/>
            <a:r>
              <a:rPr lang="en-US" dirty="0" smtClean="0"/>
              <a:t>Translation optimization</a:t>
            </a:r>
          </a:p>
          <a:p>
            <a:pPr lvl="1"/>
            <a:r>
              <a:rPr lang="en-US" dirty="0" smtClean="0"/>
              <a:t>Instrumentation optimization</a:t>
            </a:r>
          </a:p>
          <a:p>
            <a:r>
              <a:rPr lang="en-US" dirty="0" smtClean="0"/>
              <a:t>Client API </a:t>
            </a:r>
            <a:r>
              <a:rPr lang="en-US" dirty="0" smtClean="0">
                <a:solidFill>
                  <a:srgbClr val="FF0000"/>
                </a:solidFill>
              </a:rPr>
              <a:t>√</a:t>
            </a:r>
            <a:endParaRPr lang="en-US" dirty="0" smtClean="0"/>
          </a:p>
          <a:p>
            <a:r>
              <a:rPr lang="en-US" dirty="0" smtClean="0"/>
              <a:t>Experimental Result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Statistics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29</a:t>
            </a:fld>
            <a:endParaRPr lang="en-US" smtClean="0"/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882133" y="29395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Slowdown relative to native execution</a:t>
            </a:r>
            <a:endParaRPr lang="en-US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1828800" y="1676400"/>
          <a:ext cx="57912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Memory Error Detection</a:t>
            </a:r>
          </a:p>
          <a:p>
            <a:pPr lvl="1"/>
            <a:r>
              <a:rPr lang="en-US" dirty="0" err="1" smtClean="0"/>
              <a:t>MemCheck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VEE’07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Purify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USENIX’92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Dr. Memory</a:t>
            </a:r>
          </a:p>
          <a:p>
            <a:pPr lvl="1"/>
            <a:r>
              <a:rPr lang="en-US" dirty="0" err="1" smtClean="0"/>
              <a:t>MemTracker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HPCA’07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smtClean="0"/>
              <a:t>Dynamic Information Flow Tracking </a:t>
            </a:r>
          </a:p>
          <a:p>
            <a:pPr lvl="1"/>
            <a:r>
              <a:rPr lang="en-US" dirty="0" smtClean="0"/>
              <a:t>LIFT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MICRO’39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err="1" smtClean="0"/>
              <a:t>TaintTrace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ISCC’06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smtClean="0"/>
              <a:t>Multi-threaded Debugging</a:t>
            </a:r>
          </a:p>
          <a:p>
            <a:pPr lvl="1"/>
            <a:r>
              <a:rPr lang="en-US" dirty="0" smtClean="0"/>
              <a:t>Eraser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TCS’97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err="1" smtClean="0"/>
              <a:t>Helgrind</a:t>
            </a:r>
            <a:endParaRPr lang="en-US" dirty="0" smtClean="0"/>
          </a:p>
          <a:p>
            <a:r>
              <a:rPr lang="en-US" dirty="0" smtClean="0"/>
              <a:t>Others</a:t>
            </a:r>
          </a:p>
          <a:p>
            <a:pPr lvl="1"/>
            <a:r>
              <a:rPr lang="en-US" dirty="0" err="1" smtClean="0"/>
              <a:t>Redux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TCS’03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 lvl="1"/>
            <a:r>
              <a:rPr lang="en-US" dirty="0" smtClean="0"/>
              <a:t>Software </a:t>
            </a:r>
            <a:r>
              <a:rPr lang="en-US" dirty="0" err="1" smtClean="0"/>
              <a:t>Watchpoint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CC’08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3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EMS64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dirty="0" smtClean="0"/>
              <a:t>Efficient Memory Shadowing for 64-bit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Translation</a:t>
            </a:r>
          </a:p>
          <a:p>
            <a:pPr lvl="1"/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Reference </a:t>
            </a:r>
            <a:r>
              <a:rPr lang="en-US" dirty="0" err="1" smtClean="0"/>
              <a:t>uni</a:t>
            </a:r>
            <a:r>
              <a:rPr lang="en-US" dirty="0" smtClean="0"/>
              <a:t>-cache hit rate: 99.93%</a:t>
            </a:r>
          </a:p>
          <a:p>
            <a:pPr lvl="1"/>
            <a:r>
              <a:rPr lang="en-US" dirty="0" smtClean="0"/>
              <a:t>Still need a costly check to catch the 0.07%</a:t>
            </a:r>
          </a:p>
          <a:p>
            <a:pPr lvl="2"/>
            <a:r>
              <a:rPr lang="en-US" dirty="0" err="1" smtClean="0"/>
              <a:t>Reg</a:t>
            </a:r>
            <a:r>
              <a:rPr lang="en-US" dirty="0" smtClean="0"/>
              <a:t> steal; save flags; compare &amp; jump; restore </a:t>
            </a:r>
          </a:p>
          <a:p>
            <a:endParaRPr lang="en-US" dirty="0" smtClean="0"/>
          </a:p>
          <a:p>
            <a:r>
              <a:rPr lang="en-US" dirty="0" smtClean="0"/>
              <a:t>EMS64 (ISMM’10)</a:t>
            </a:r>
          </a:p>
          <a:p>
            <a:pPr lvl="1"/>
            <a:r>
              <a:rPr lang="en-US" dirty="0" smtClean="0"/>
              <a:t>Speculatively use a </a:t>
            </a:r>
            <a:r>
              <a:rPr lang="en-US" dirty="0" err="1" smtClean="0"/>
              <a:t>disp</a:t>
            </a:r>
            <a:r>
              <a:rPr lang="en-US" dirty="0" smtClean="0"/>
              <a:t> without check</a:t>
            </a:r>
          </a:p>
          <a:p>
            <a:pPr lvl="1"/>
            <a:r>
              <a:rPr lang="en-US" dirty="0" smtClean="0"/>
              <a:t>Notified by memory access violation fault for incorrect </a:t>
            </a:r>
            <a:r>
              <a:rPr lang="en-US" dirty="0" err="1" smtClean="0"/>
              <a:t>disp</a:t>
            </a:r>
            <a:endParaRPr lang="en-US" dirty="0" smtClean="0"/>
          </a:p>
        </p:txBody>
      </p:sp>
      <p:graphicFrame>
        <p:nvGraphicFramePr>
          <p:cNvPr id="17412" name="Object 4"/>
          <p:cNvGraphicFramePr>
            <a:graphicFrameLocks noChangeAspect="1"/>
          </p:cNvGraphicFramePr>
          <p:nvPr/>
        </p:nvGraphicFramePr>
        <p:xfrm>
          <a:off x="1635088" y="1682750"/>
          <a:ext cx="2895600" cy="457200"/>
        </p:xfrm>
        <a:graphic>
          <a:graphicData uri="http://schemas.openxmlformats.org/presentationml/2006/ole">
            <p:oleObj spid="_x0000_s2420740" name="Equation" r:id="rId3" imgW="1447560" imgH="228600" progId="Equation.3">
              <p:embed/>
            </p:oleObj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30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EMS64 Preliminary Result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110733" y="3320534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Slowdown relative to native execution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31</a:t>
            </a:fld>
            <a:endParaRPr lang="en-US" smtClean="0"/>
          </a:p>
          <a:p>
            <a:endParaRPr lang="en-US" dirty="0"/>
          </a:p>
        </p:txBody>
      </p:sp>
      <p:graphicFrame>
        <p:nvGraphicFramePr>
          <p:cNvPr id="9" name="Chart 8"/>
          <p:cNvGraphicFramePr/>
          <p:nvPr/>
        </p:nvGraphicFramePr>
        <p:xfrm>
          <a:off x="1752600" y="1600200"/>
          <a:ext cx="6400800" cy="4419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Download</a:t>
            </a:r>
          </a:p>
          <a:p>
            <a:pPr lvl="1"/>
            <a:r>
              <a:rPr lang="en-US" dirty="0" smtClean="0">
                <a:hlinkClick r:id="rId2"/>
              </a:rPr>
              <a:t>http://people.csail.mit.edu/qin_zhao/umbra/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Q &amp; 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32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Runtime overhead</a:t>
            </a:r>
          </a:p>
          <a:p>
            <a:pPr lvl="2"/>
            <a:r>
              <a:rPr lang="en-US" dirty="0" smtClean="0"/>
              <a:t>Example: </a:t>
            </a:r>
            <a:r>
              <a:rPr lang="en-US" dirty="0" err="1" smtClean="0"/>
              <a:t>MemCheck</a:t>
            </a:r>
            <a:r>
              <a:rPr lang="en-US" dirty="0" smtClean="0"/>
              <a:t> </a:t>
            </a:r>
            <a:r>
              <a:rPr lang="en-US" dirty="0" err="1" smtClean="0"/>
              <a:t>25x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[</a:t>
            </a:r>
            <a:r>
              <a:rPr lang="en-US" dirty="0" err="1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VEE’07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]</a:t>
            </a:r>
          </a:p>
          <a:p>
            <a:r>
              <a:rPr lang="en-US" dirty="0" smtClean="0"/>
              <a:t>Scalability</a:t>
            </a:r>
          </a:p>
          <a:p>
            <a:pPr lvl="1"/>
            <a:r>
              <a:rPr lang="en-US" dirty="0" smtClean="0"/>
              <a:t>64-bit architecture</a:t>
            </a:r>
          </a:p>
          <a:p>
            <a:r>
              <a:rPr lang="en-US" dirty="0" smtClean="0"/>
              <a:t>Dependence</a:t>
            </a:r>
          </a:p>
          <a:p>
            <a:pPr lvl="1"/>
            <a:r>
              <a:rPr lang="en-US" dirty="0" smtClean="0"/>
              <a:t>OS</a:t>
            </a:r>
          </a:p>
          <a:p>
            <a:pPr lvl="1"/>
            <a:r>
              <a:rPr lang="en-US" dirty="0" smtClean="0"/>
              <a:t>Hardware</a:t>
            </a:r>
          </a:p>
          <a:p>
            <a:r>
              <a:rPr lang="en-US" dirty="0" smtClean="0"/>
              <a:t>Development</a:t>
            </a:r>
          </a:p>
          <a:p>
            <a:pPr lvl="1"/>
            <a:r>
              <a:rPr lang="en-US" dirty="0" smtClean="0"/>
              <a:t>Implemented with specific analysis</a:t>
            </a:r>
          </a:p>
          <a:p>
            <a:pPr lvl="1"/>
            <a:r>
              <a:rPr lang="en-US" dirty="0" smtClean="0"/>
              <a:t>Lack of a general framework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4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Shadowing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Dynamic Instrumentation</a:t>
            </a:r>
          </a:p>
          <a:p>
            <a:pPr lvl="1"/>
            <a:r>
              <a:rPr lang="en-US" dirty="0" smtClean="0"/>
              <a:t>Context switch (application </a:t>
            </a:r>
            <a:r>
              <a:rPr lang="en-US" b="1" dirty="0" smtClean="0">
                <a:latin typeface="Calibri"/>
                <a:sym typeface="Wingdings" pitchFamily="2" charset="2"/>
              </a:rPr>
              <a:t>↔  </a:t>
            </a:r>
            <a:r>
              <a:rPr lang="en-US" dirty="0" smtClean="0"/>
              <a:t>shadow)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Address calculation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Updating meta-data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Memory Management</a:t>
            </a:r>
          </a:p>
          <a:p>
            <a:pPr lvl="1"/>
            <a:r>
              <a:rPr lang="en-US" dirty="0" smtClean="0"/>
              <a:t>Memory allocation / free</a:t>
            </a:r>
          </a:p>
          <a:p>
            <a:pPr lvl="2"/>
            <a:r>
              <a:rPr lang="en-US" dirty="0" smtClean="0"/>
              <a:t>Monitor application memory management</a:t>
            </a:r>
          </a:p>
          <a:p>
            <a:pPr lvl="2"/>
            <a:r>
              <a:rPr lang="en-US" dirty="0" smtClean="0"/>
              <a:t>Manage shadow memory</a:t>
            </a:r>
          </a:p>
          <a:p>
            <a:pPr lvl="1"/>
            <a:r>
              <a:rPr lang="en-US" dirty="0" smtClean="0"/>
              <a:t>Mapping translation scheme (addr</a:t>
            </a:r>
            <a:r>
              <a:rPr lang="en-US" baseline="-25000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dirty="0" err="1" smtClean="0">
                <a:sym typeface="Wingdings" pitchFamily="2" charset="2"/>
              </a:rPr>
              <a:t>addr</a:t>
            </a:r>
            <a:r>
              <a:rPr lang="en-US" baseline="-25000" dirty="0" err="1" smtClean="0">
                <a:sym typeface="Wingdings" pitchFamily="2" charset="2"/>
              </a:rPr>
              <a:t>S</a:t>
            </a:r>
            <a:r>
              <a:rPr lang="en-US" dirty="0" smtClean="0">
                <a:sym typeface="Wingdings" pitchFamily="2" charset="2"/>
              </a:rPr>
              <a:t>)</a:t>
            </a:r>
            <a:endParaRPr lang="en-US" dirty="0" smtClean="0"/>
          </a:p>
          <a:p>
            <a:pPr lvl="2"/>
            <a:r>
              <a:rPr lang="en-US" dirty="0" smtClean="0"/>
              <a:t>DMS: Direct Mapping Scheme</a:t>
            </a:r>
          </a:p>
          <a:p>
            <a:pPr lvl="2"/>
            <a:r>
              <a:rPr lang="en-US" dirty="0" smtClean="0"/>
              <a:t>SMS: Segmented Mapping Scheme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5</a:t>
            </a:fld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Direct Mapping Scheme (</a:t>
            </a:r>
            <a:r>
              <a:rPr lang="en-US" dirty="0" err="1" smtClean="0"/>
              <a:t>DMS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472"/>
            <a:ext cx="75438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Single memory region for entire address space.</a:t>
            </a:r>
          </a:p>
          <a:p>
            <a:r>
              <a:rPr lang="en-US" sz="2000" dirty="0" smtClean="0"/>
              <a:t>Translation:</a:t>
            </a:r>
          </a:p>
          <a:p>
            <a:r>
              <a:rPr lang="en-US" sz="2000" dirty="0" smtClean="0"/>
              <a:t>Issue: address conflict between </a:t>
            </a:r>
            <a:r>
              <a:rPr lang="en-US" sz="2000" dirty="0" err="1" smtClean="0"/>
              <a:t>mem</a:t>
            </a:r>
            <a:r>
              <a:rPr lang="en-US" sz="2000" baseline="-25000" dirty="0" err="1" smtClean="0"/>
              <a:t>A</a:t>
            </a:r>
            <a:r>
              <a:rPr lang="en-US" sz="2000" dirty="0" smtClean="0"/>
              <a:t> </a:t>
            </a:r>
            <a:r>
              <a:rPr lang="en-US" sz="2000" dirty="0" smtClean="0">
                <a:sym typeface="Wingdings" pitchFamily="2" charset="2"/>
              </a:rPr>
              <a:t>and </a:t>
            </a:r>
            <a:r>
              <a:rPr lang="en-US" sz="2000" dirty="0" err="1" smtClean="0">
                <a:sym typeface="Wingdings" pitchFamily="2" charset="2"/>
              </a:rPr>
              <a:t>mem</a:t>
            </a:r>
            <a:r>
              <a:rPr lang="en-US" sz="2000" baseline="-25000" dirty="0" err="1" smtClean="0">
                <a:sym typeface="Wingdings" pitchFamily="2" charset="2"/>
              </a:rPr>
              <a:t>S</a:t>
            </a:r>
            <a:endParaRPr lang="en-US" sz="2000" baseline="-25000" dirty="0" smtClean="0">
              <a:sym typeface="Wingdings" pitchFamily="2" charset="2"/>
            </a:endParaRPr>
          </a:p>
          <a:p>
            <a:pPr lvl="1"/>
            <a:endParaRPr lang="en-US" sz="2000" dirty="0" smtClean="0"/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6</a:t>
            </a:fld>
            <a:endParaRPr lang="en-US" smtClean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2944792" y="1523976"/>
          <a:ext cx="2622550" cy="466725"/>
        </p:xfrm>
        <a:graphic>
          <a:graphicData uri="http://schemas.openxmlformats.org/presentationml/2006/ole">
            <p:oleObj spid="_x0000_s2419714" name="Equation" r:id="rId3" imgW="1282680" imgH="228600" progId="Equation.3">
              <p:embed/>
            </p:oleObj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920704" y="3161729"/>
            <a:ext cx="259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 [</a:t>
            </a:r>
            <a:r>
              <a:rPr lang="en-US" sz="1600" dirty="0" err="1" smtClean="0"/>
              <a:t>addr</a:t>
            </a:r>
            <a:r>
              <a:rPr lang="en-US" sz="1600" dirty="0" smtClean="0"/>
              <a:t>]   </a:t>
            </a:r>
            <a:r>
              <a:rPr lang="en-US" sz="1600" dirty="0" smtClean="0">
                <a:sym typeface="Wingdings" pitchFamily="2" charset="2"/>
              </a:rPr>
              <a:t> %r1</a:t>
            </a:r>
          </a:p>
          <a:p>
            <a:r>
              <a:rPr lang="en-US" sz="1600" dirty="0" smtClean="0">
                <a:sym typeface="Wingdings" pitchFamily="2" charset="2"/>
              </a:rPr>
              <a:t>add %</a:t>
            </a:r>
            <a:r>
              <a:rPr lang="en-US" sz="1600" dirty="0" err="1" smtClean="0">
                <a:sym typeface="Wingdings" pitchFamily="2" charset="2"/>
              </a:rPr>
              <a:t>r1</a:t>
            </a:r>
            <a:r>
              <a:rPr lang="en-US" sz="1600" dirty="0" smtClean="0">
                <a:sym typeface="Wingdings" pitchFamily="2" charset="2"/>
              </a:rPr>
              <a:t> </a:t>
            </a:r>
            <a:r>
              <a:rPr lang="en-US" sz="1600" dirty="0" err="1" smtClean="0">
                <a:sym typeface="Wingdings" pitchFamily="2" charset="2"/>
              </a:rPr>
              <a:t>disp</a:t>
            </a:r>
            <a:r>
              <a:rPr lang="en-US" sz="1600" dirty="0" smtClean="0">
                <a:sym typeface="Wingdings" pitchFamily="2" charset="2"/>
              </a:rPr>
              <a:t>  %</a:t>
            </a:r>
            <a:r>
              <a:rPr lang="en-US" sz="1600" dirty="0" err="1" smtClean="0">
                <a:sym typeface="Wingdings" pitchFamily="2" charset="2"/>
              </a:rPr>
              <a:t>r1</a:t>
            </a:r>
            <a:endParaRPr lang="en-US" sz="1600" dirty="0"/>
          </a:p>
        </p:txBody>
      </p:sp>
      <p:graphicFrame>
        <p:nvGraphicFramePr>
          <p:cNvPr id="18" name="Chart 17"/>
          <p:cNvGraphicFramePr/>
          <p:nvPr/>
        </p:nvGraphicFramePr>
        <p:xfrm>
          <a:off x="960392" y="4411607"/>
          <a:ext cx="5257800" cy="23820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Rectangle 18"/>
          <p:cNvSpPr/>
          <p:nvPr/>
        </p:nvSpPr>
        <p:spPr bwMode="auto">
          <a:xfrm>
            <a:off x="3698864" y="4302136"/>
            <a:ext cx="2540032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6200000">
            <a:off x="-251903" y="5266712"/>
            <a:ext cx="217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Slowdown relative to native execution</a:t>
            </a:r>
            <a:endParaRPr lang="en-US" sz="12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2468536" y="4302136"/>
            <a:ext cx="3770360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02592" y="3883061"/>
            <a:ext cx="1295400" cy="2362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02592" y="3883061"/>
            <a:ext cx="1295400" cy="1179576"/>
          </a:xfrm>
          <a:prstGeom prst="rect">
            <a:avLst/>
          </a:prstGeom>
          <a:blipFill>
            <a:blip r:embed="rId5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Application</a:t>
            </a:r>
            <a:endParaRPr lang="en-US" sz="1400" b="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602592" y="5062845"/>
            <a:ext cx="1295400" cy="1184003"/>
          </a:xfrm>
          <a:prstGeom prst="rect">
            <a:avLst/>
          </a:prstGeom>
          <a:blipFill>
            <a:blip r:embed="rId6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0" dirty="0" smtClean="0">
                <a:solidFill>
                  <a:schemeClr val="tx1"/>
                </a:solidFill>
              </a:rPr>
              <a:t>Shadow</a:t>
            </a:r>
            <a:endParaRPr lang="en-US" sz="1400" b="0" dirty="0">
              <a:solidFill>
                <a:schemeClr val="tx1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10800000" flipV="1">
            <a:off x="7696256" y="4073561"/>
            <a:ext cx="1588" cy="1206064"/>
          </a:xfrm>
          <a:prstGeom prst="bentConnector3">
            <a:avLst>
              <a:gd name="adj1" fmla="val 14395466"/>
            </a:avLst>
          </a:prstGeom>
          <a:ln w="22225">
            <a:solidFill>
              <a:schemeClr val="accent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7708976" y="4046576"/>
            <a:ext cx="76200" cy="76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708976" y="5237216"/>
            <a:ext cx="76200" cy="76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Graphic spid="18" grpId="0">
        <p:bldAsOne/>
      </p:bldGraphic>
      <p:bldP spid="22" grpId="0"/>
      <p:bldP spid="7" grpId="0" animBg="1"/>
      <p:bldP spid="8" grpId="0" animBg="1"/>
      <p:bldP spid="9" grpId="0" animBg="1"/>
      <p:bldP spid="14" grpId="1" animBg="1"/>
      <p:bldP spid="15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603201" y="4302136"/>
            <a:ext cx="5635695" cy="3170288"/>
            <a:chOff x="603201" y="4148136"/>
            <a:chExt cx="5635695" cy="3448104"/>
          </a:xfrm>
        </p:grpSpPr>
        <p:grpSp>
          <p:nvGrpSpPr>
            <p:cNvPr id="32" name="Group 31"/>
            <p:cNvGrpSpPr/>
            <p:nvPr/>
          </p:nvGrpSpPr>
          <p:grpSpPr>
            <a:xfrm>
              <a:off x="603201" y="4267200"/>
              <a:ext cx="5614991" cy="2803544"/>
              <a:chOff x="688978" y="3444856"/>
              <a:chExt cx="5614991" cy="2803544"/>
            </a:xfrm>
          </p:grpSpPr>
          <p:graphicFrame>
            <p:nvGraphicFramePr>
              <p:cNvPr id="33" name="Chart 32"/>
              <p:cNvGraphicFramePr/>
              <p:nvPr/>
            </p:nvGraphicFramePr>
            <p:xfrm>
              <a:off x="1046169" y="3444856"/>
              <a:ext cx="5257800" cy="259080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34" name="Multiply 33"/>
              <p:cNvSpPr/>
              <p:nvPr/>
            </p:nvSpPr>
            <p:spPr bwMode="auto">
              <a:xfrm>
                <a:off x="4104621" y="5334000"/>
                <a:ext cx="609600" cy="914400"/>
              </a:xfrm>
              <a:prstGeom prst="mathMultiply">
                <a:avLst/>
              </a:prstGeom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0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itchFamily="49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 rot="16200000">
                <a:off x="-261288" y="4395123"/>
                <a:ext cx="23621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 smtClean="0"/>
                  <a:t>Slowdown relative to native execution</a:t>
                </a:r>
                <a:endParaRPr lang="en-US" sz="1200" dirty="0"/>
              </a:p>
            </p:txBody>
          </p:sp>
        </p:grpSp>
        <p:sp>
          <p:nvSpPr>
            <p:cNvPr id="37" name="Rectangle 36"/>
            <p:cNvSpPr/>
            <p:nvPr/>
          </p:nvSpPr>
          <p:spPr bwMode="auto">
            <a:xfrm>
              <a:off x="3698864" y="4148136"/>
              <a:ext cx="2540032" cy="344810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dirty="0" smtClean="0"/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Segmented Mapping Scheme (</a:t>
            </a:r>
            <a:r>
              <a:rPr lang="en-US" dirty="0" err="1" smtClean="0"/>
              <a:t>SMS</a:t>
            </a:r>
            <a:r>
              <a:rPr lang="en-US" dirty="0" smtClean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06472"/>
            <a:ext cx="7543800" cy="46783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Shadow segment per application segment</a:t>
            </a:r>
          </a:p>
          <a:p>
            <a:r>
              <a:rPr lang="en-US" sz="2000" dirty="0" smtClean="0"/>
              <a:t>Translation: </a:t>
            </a:r>
          </a:p>
          <a:p>
            <a:pPr lvl="1"/>
            <a:r>
              <a:rPr lang="en-US" sz="2000" dirty="0" smtClean="0"/>
              <a:t>Segment lookup (address indexing)</a:t>
            </a:r>
          </a:p>
          <a:p>
            <a:pPr lvl="1"/>
            <a:r>
              <a:rPr lang="en-US" sz="2000" dirty="0" smtClean="0"/>
              <a:t>Address translation</a:t>
            </a:r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7</a:t>
            </a:fld>
            <a:endParaRPr lang="en-US" smtClean="0"/>
          </a:p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911224" y="3151184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lea [</a:t>
            </a:r>
            <a:r>
              <a:rPr lang="en-US" sz="1600" dirty="0" err="1" smtClean="0"/>
              <a:t>addr</a:t>
            </a:r>
            <a:r>
              <a:rPr lang="en-US" sz="1600" dirty="0" smtClean="0"/>
              <a:t>]         </a:t>
            </a:r>
            <a:r>
              <a:rPr lang="en-US" sz="1600" dirty="0" smtClean="0">
                <a:sym typeface="Wingdings" pitchFamily="2" charset="2"/>
              </a:rPr>
              <a:t> %r1</a:t>
            </a:r>
          </a:p>
          <a:p>
            <a:r>
              <a:rPr lang="en-US" sz="1600" dirty="0" err="1" smtClean="0">
                <a:sym typeface="Wingdings" pitchFamily="2" charset="2"/>
              </a:rPr>
              <a:t>mov</a:t>
            </a:r>
            <a:r>
              <a:rPr lang="en-US" sz="1600" dirty="0" smtClean="0">
                <a:sym typeface="Wingdings" pitchFamily="2" charset="2"/>
              </a:rPr>
              <a:t> %</a:t>
            </a:r>
            <a:r>
              <a:rPr lang="en-US" sz="1600" dirty="0" err="1" smtClean="0">
                <a:sym typeface="Wingdings" pitchFamily="2" charset="2"/>
              </a:rPr>
              <a:t>r1</a:t>
            </a:r>
            <a:r>
              <a:rPr lang="en-US" sz="1600" dirty="0" smtClean="0">
                <a:sym typeface="Wingdings" pitchFamily="2" charset="2"/>
              </a:rPr>
              <a:t>             %r2</a:t>
            </a:r>
          </a:p>
          <a:p>
            <a:r>
              <a:rPr lang="en-US" sz="1600" dirty="0" err="1" smtClean="0">
                <a:sym typeface="Wingdings" pitchFamily="2" charset="2"/>
              </a:rPr>
              <a:t>shr</a:t>
            </a:r>
            <a:r>
              <a:rPr lang="en-US" sz="1600" dirty="0" smtClean="0">
                <a:sym typeface="Wingdings" pitchFamily="2" charset="2"/>
              </a:rPr>
              <a:t> %r2, 16         %r2</a:t>
            </a:r>
          </a:p>
          <a:p>
            <a:r>
              <a:rPr lang="en-US" sz="1600" dirty="0" smtClean="0">
                <a:sym typeface="Wingdings" pitchFamily="2" charset="2"/>
              </a:rPr>
              <a:t>add %r1, </a:t>
            </a:r>
            <a:r>
              <a:rPr lang="en-US" sz="1600" dirty="0" err="1" smtClean="0">
                <a:sym typeface="Wingdings" pitchFamily="2" charset="2"/>
              </a:rPr>
              <a:t>disp</a:t>
            </a:r>
            <a:r>
              <a:rPr lang="en-US" sz="1600" dirty="0" smtClean="0">
                <a:sym typeface="Wingdings" pitchFamily="2" charset="2"/>
              </a:rPr>
              <a:t>[%r2]  %r1</a:t>
            </a:r>
            <a:endParaRPr lang="en-US" sz="1600" dirty="0"/>
          </a:p>
        </p:txBody>
      </p:sp>
      <p:graphicFrame>
        <p:nvGraphicFramePr>
          <p:cNvPr id="2448386" name="Object 2"/>
          <p:cNvGraphicFramePr>
            <a:graphicFrameLocks noChangeAspect="1"/>
          </p:cNvGraphicFramePr>
          <p:nvPr/>
        </p:nvGraphicFramePr>
        <p:xfrm>
          <a:off x="2905104" y="1523976"/>
          <a:ext cx="3000375" cy="514350"/>
        </p:xfrm>
        <a:graphic>
          <a:graphicData uri="http://schemas.openxmlformats.org/presentationml/2006/ole">
            <p:oleObj spid="_x0000_s2448386" name="Equation" r:id="rId4" imgW="1409400" imgH="241200" progId="Equation.3">
              <p:embed/>
            </p:oleObj>
          </a:graphicData>
        </a:graphic>
      </p:graphicFrame>
      <p:cxnSp>
        <p:nvCxnSpPr>
          <p:cNvPr id="57" name="Elbow Connector 56"/>
          <p:cNvCxnSpPr>
            <a:endCxn id="36" idx="0"/>
          </p:cNvCxnSpPr>
          <p:nvPr/>
        </p:nvCxnSpPr>
        <p:spPr bwMode="auto">
          <a:xfrm rot="5400000">
            <a:off x="6437336" y="4013240"/>
            <a:ext cx="873136" cy="1588"/>
          </a:xfrm>
          <a:prstGeom prst="bentConnector3">
            <a:avLst>
              <a:gd name="adj1" fmla="val 50000"/>
            </a:avLst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>
            <a:stCxn id="36" idx="6"/>
            <a:endCxn id="63" idx="1"/>
          </p:cNvCxnSpPr>
          <p:nvPr/>
        </p:nvCxnSpPr>
        <p:spPr bwMode="auto">
          <a:xfrm flipV="1">
            <a:off x="6992968" y="4567284"/>
            <a:ext cx="754072" cy="1588"/>
          </a:xfrm>
          <a:prstGeom prst="straightConnector1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4889504" y="333854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addr</a:t>
            </a:r>
            <a:r>
              <a:rPr lang="en-US" sz="1600" baseline="-25000" dirty="0" smtClean="0"/>
              <a:t>A</a:t>
            </a:r>
            <a:endParaRPr lang="en-US" sz="1600" baseline="-25000" dirty="0"/>
          </a:p>
        </p:txBody>
      </p:sp>
      <p:sp>
        <p:nvSpPr>
          <p:cNvPr id="62" name="Rounded Rectangle 61"/>
          <p:cNvSpPr/>
          <p:nvPr/>
        </p:nvSpPr>
        <p:spPr>
          <a:xfrm>
            <a:off x="7750216" y="5680136"/>
            <a:ext cx="76200" cy="76200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3" name="Rounded Rectangle 62"/>
          <p:cNvSpPr/>
          <p:nvPr/>
        </p:nvSpPr>
        <p:spPr>
          <a:xfrm>
            <a:off x="7747040" y="4529184"/>
            <a:ext cx="76200" cy="762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913592" y="4529184"/>
            <a:ext cx="1031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addr</a:t>
            </a:r>
            <a:r>
              <a:rPr lang="en-US" sz="1600" baseline="-25000" dirty="0" err="1" smtClean="0"/>
              <a:t>S</a:t>
            </a:r>
            <a:endParaRPr lang="en-US" sz="1600" baseline="-25000" dirty="0"/>
          </a:p>
        </p:txBody>
      </p:sp>
      <p:sp>
        <p:nvSpPr>
          <p:cNvPr id="40" name="Rectangle 39"/>
          <p:cNvSpPr/>
          <p:nvPr/>
        </p:nvSpPr>
        <p:spPr bwMode="auto">
          <a:xfrm>
            <a:off x="2468536" y="4302136"/>
            <a:ext cx="3770360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grpSp>
        <p:nvGrpSpPr>
          <p:cNvPr id="4" name="Group 28"/>
          <p:cNvGrpSpPr/>
          <p:nvPr/>
        </p:nvGrpSpPr>
        <p:grpSpPr>
          <a:xfrm>
            <a:off x="7602592" y="3884648"/>
            <a:ext cx="1295400" cy="2362200"/>
            <a:chOff x="7162800" y="2895600"/>
            <a:chExt cx="1295400" cy="2362200"/>
          </a:xfrm>
        </p:grpSpPr>
        <p:sp>
          <p:nvSpPr>
            <p:cNvPr id="26" name="Rectangle 25"/>
            <p:cNvSpPr/>
            <p:nvPr/>
          </p:nvSpPr>
          <p:spPr>
            <a:xfrm>
              <a:off x="7162800" y="2895600"/>
              <a:ext cx="1295400" cy="29260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smtClean="0">
                  <a:solidFill>
                    <a:schemeClr val="tx1"/>
                  </a:solidFill>
                </a:rPr>
                <a:t>App 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162800" y="2895600"/>
              <a:ext cx="1295400" cy="2362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162800" y="3976180"/>
              <a:ext cx="1295400" cy="292608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Shd</a:t>
              </a:r>
              <a:r>
                <a:rPr lang="en-US" sz="1400" b="0" dirty="0" smtClean="0">
                  <a:solidFill>
                    <a:schemeClr val="tx1"/>
                  </a:solidFill>
                </a:rPr>
                <a:t> 1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162800" y="3429000"/>
              <a:ext cx="1295400" cy="292608"/>
            </a:xfrm>
            <a:prstGeom prst="rect">
              <a:avLst/>
            </a:prstGeom>
            <a:blipFill>
              <a:blip r:embed="rId6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err="1" smtClean="0">
                  <a:solidFill>
                    <a:schemeClr val="tx1"/>
                  </a:solidFill>
                </a:rPr>
                <a:t>Shd</a:t>
              </a:r>
              <a:r>
                <a:rPr lang="en-US" sz="1400" b="0" dirty="0" smtClean="0">
                  <a:solidFill>
                    <a:schemeClr val="tx1"/>
                  </a:solidFill>
                </a:rPr>
                <a:t> 2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162800" y="4573588"/>
              <a:ext cx="1295400" cy="292608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0" dirty="0" smtClean="0">
                  <a:solidFill>
                    <a:schemeClr val="tx1"/>
                  </a:solidFill>
                </a:rPr>
                <a:t>App 2</a:t>
              </a:r>
              <a:endParaRPr lang="en-US" sz="1400" b="0" dirty="0">
                <a:solidFill>
                  <a:schemeClr val="tx1"/>
                </a:solidFill>
              </a:endParaRPr>
            </a:p>
          </p:txBody>
        </p:sp>
      </p:grp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5961080" y="4013240"/>
          <a:ext cx="674696" cy="119063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674696"/>
              </a:tblGrid>
              <a:tr h="119063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  <a:p>
                      <a:endParaRPr lang="en-US" sz="1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8432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  <a:tr h="119064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5634072" y="5253295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Segment table</a:t>
            </a:r>
            <a:endParaRPr lang="en-US" sz="1400" dirty="0"/>
          </a:p>
        </p:txBody>
      </p:sp>
      <p:sp>
        <p:nvSpPr>
          <p:cNvPr id="36" name="Flowchart: Or 35"/>
          <p:cNvSpPr/>
          <p:nvPr/>
        </p:nvSpPr>
        <p:spPr bwMode="auto">
          <a:xfrm>
            <a:off x="6754840" y="4449808"/>
            <a:ext cx="238128" cy="238128"/>
          </a:xfrm>
          <a:prstGeom prst="flowChartOr">
            <a:avLst/>
          </a:prstGeom>
          <a:noFill/>
          <a:ln w="222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3" name="Elbow Connector 42"/>
          <p:cNvCxnSpPr>
            <a:endCxn id="44" idx="1"/>
          </p:cNvCxnSpPr>
          <p:nvPr/>
        </p:nvCxnSpPr>
        <p:spPr bwMode="auto">
          <a:xfrm rot="5400000">
            <a:off x="5335994" y="4201758"/>
            <a:ext cx="1448612" cy="198440"/>
          </a:xfrm>
          <a:prstGeom prst="bentConnector4">
            <a:avLst>
              <a:gd name="adj1" fmla="val 19306"/>
              <a:gd name="adj2" fmla="val 215199"/>
            </a:avLst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Rectangle 43"/>
          <p:cNvSpPr/>
          <p:nvPr/>
        </p:nvSpPr>
        <p:spPr bwMode="auto">
          <a:xfrm>
            <a:off x="5961080" y="4965752"/>
            <a:ext cx="674696" cy="119064"/>
          </a:xfrm>
          <a:prstGeom prst="rect">
            <a:avLst/>
          </a:prstGeom>
          <a:noFill/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2" name="Elbow Connector 51"/>
          <p:cNvCxnSpPr>
            <a:stCxn id="44" idx="3"/>
            <a:endCxn id="36" idx="4"/>
          </p:cNvCxnSpPr>
          <p:nvPr/>
        </p:nvCxnSpPr>
        <p:spPr bwMode="auto">
          <a:xfrm flipV="1">
            <a:off x="6635776" y="4687936"/>
            <a:ext cx="238128" cy="337348"/>
          </a:xfrm>
          <a:prstGeom prst="bentConnector2">
            <a:avLst/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grpSp>
        <p:nvGrpSpPr>
          <p:cNvPr id="74" name="Group 73"/>
          <p:cNvGrpSpPr/>
          <p:nvPr/>
        </p:nvGrpSpPr>
        <p:grpSpPr>
          <a:xfrm>
            <a:off x="5802328" y="3417920"/>
            <a:ext cx="1428768" cy="158752"/>
            <a:chOff x="4611688" y="3309936"/>
            <a:chExt cx="1270016" cy="158752"/>
          </a:xfrm>
        </p:grpSpPr>
        <p:sp>
          <p:nvSpPr>
            <p:cNvPr id="24" name="Rectangle 23"/>
            <p:cNvSpPr/>
            <p:nvPr/>
          </p:nvSpPr>
          <p:spPr>
            <a:xfrm>
              <a:off x="4611688" y="3309936"/>
              <a:ext cx="1270016" cy="158752"/>
            </a:xfrm>
            <a:prstGeom prst="rect">
              <a:avLst/>
            </a:prstGeom>
            <a:blipFill>
              <a:blip r:embed="rId5" cstate="print"/>
              <a:tile tx="0" ty="0" sx="100000" sy="100000" flip="none" algn="tl"/>
            </a:blip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Connector 30"/>
            <p:cNvCxnSpPr>
              <a:stCxn id="24" idx="0"/>
              <a:endCxn id="24" idx="2"/>
            </p:cNvCxnSpPr>
            <p:nvPr/>
          </p:nvCxnSpPr>
          <p:spPr bwMode="auto">
            <a:xfrm rot="16200000" flipH="1">
              <a:off x="5167320" y="3389312"/>
              <a:ext cx="158752" cy="0"/>
            </a:xfrm>
            <a:prstGeom prst="line">
              <a:avLst/>
            </a:prstGeom>
            <a:solidFill>
              <a:srgbClr val="000000"/>
            </a:solidFill>
            <a:ln w="15875" cap="flat" cmpd="sng" algn="ctr">
              <a:solidFill>
                <a:schemeClr val="accent1">
                  <a:lumMod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6" name="Rectangle 45"/>
            <p:cNvSpPr/>
            <p:nvPr/>
          </p:nvSpPr>
          <p:spPr bwMode="auto">
            <a:xfrm>
              <a:off x="4611688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 bwMode="auto">
            <a:xfrm>
              <a:off x="5246696" y="3309936"/>
              <a:ext cx="635008" cy="158752"/>
            </a:xfrm>
            <a:prstGeom prst="rect">
              <a:avLst/>
            </a:prstGeom>
            <a:noFill/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</p:grpSp>
      <p:cxnSp>
        <p:nvCxnSpPr>
          <p:cNvPr id="67" name="Shape 66"/>
          <p:cNvCxnSpPr>
            <a:stCxn id="62" idx="1"/>
          </p:cNvCxnSpPr>
          <p:nvPr/>
        </p:nvCxnSpPr>
        <p:spPr bwMode="auto">
          <a:xfrm rot="10800000">
            <a:off x="5802328" y="3497296"/>
            <a:ext cx="1947888" cy="2220940"/>
          </a:xfrm>
          <a:prstGeom prst="bentConnector3">
            <a:avLst>
              <a:gd name="adj1" fmla="val 111736"/>
            </a:avLst>
          </a:prstGeom>
          <a:solidFill>
            <a:srgbClr val="0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Mapping Scheme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Segmented mapping</a:t>
            </a:r>
          </a:p>
          <a:p>
            <a:pPr lvl="1"/>
            <a:r>
              <a:rPr lang="en-US" dirty="0" smtClean="0"/>
              <a:t>Scale with actual memory usage</a:t>
            </a:r>
          </a:p>
          <a:p>
            <a:r>
              <a:rPr lang="en-US" dirty="0" smtClean="0"/>
              <a:t>Implementation</a:t>
            </a:r>
          </a:p>
          <a:p>
            <a:pPr lvl="1"/>
            <a:r>
              <a:rPr lang="en-US" dirty="0" err="1" smtClean="0"/>
              <a:t>DynamoRIO</a:t>
            </a:r>
            <a:endParaRPr lang="en-US" dirty="0" smtClean="0"/>
          </a:p>
          <a:p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Translation optimization</a:t>
            </a:r>
          </a:p>
          <a:p>
            <a:pPr lvl="1"/>
            <a:r>
              <a:rPr lang="en-US" dirty="0" smtClean="0"/>
              <a:t>Instrumentation optimization</a:t>
            </a:r>
          </a:p>
          <a:p>
            <a:r>
              <a:rPr lang="en-US" dirty="0" smtClean="0"/>
              <a:t>Client API</a:t>
            </a:r>
          </a:p>
          <a:p>
            <a:r>
              <a:rPr lang="en-US" dirty="0" smtClean="0"/>
              <a:t>Experimental Results</a:t>
            </a:r>
          </a:p>
          <a:p>
            <a:pPr lvl="1"/>
            <a:r>
              <a:rPr lang="en-US" dirty="0" smtClean="0"/>
              <a:t>Performance evaluation</a:t>
            </a:r>
          </a:p>
          <a:p>
            <a:pPr lvl="1"/>
            <a:r>
              <a:rPr lang="en-US" dirty="0" smtClean="0"/>
              <a:t>Statistics collection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8</a:t>
            </a:fld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7239000" y="5943600"/>
            <a:ext cx="1295400" cy="3810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Kernel space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Shadow Memory Mapping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Scaling to 64-bit Architecture</a:t>
            </a:r>
          </a:p>
          <a:p>
            <a:pPr lvl="1"/>
            <a:r>
              <a:rPr lang="en-US" dirty="0" smtClean="0"/>
              <a:t>DMS</a:t>
            </a:r>
          </a:p>
          <a:p>
            <a:pPr lvl="2"/>
            <a:r>
              <a:rPr lang="en-US" dirty="0" smtClean="0"/>
              <a:t>Infeasible due to memory layout</a:t>
            </a:r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CGO, Toronto, Canada, 4/26/2010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2C8C9CE-BFDD-44CC-96F9-0E1126ECBBC1}" type="slidenum">
              <a:rPr lang="en-US" smtClean="0"/>
              <a:pPr/>
              <a:t>9</a:t>
            </a:fld>
            <a:endParaRPr lang="en-US" dirty="0" smtClean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239000" y="1447800"/>
            <a:ext cx="12954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 smtClean="0">
                <a:solidFill>
                  <a:schemeClr val="tx1"/>
                </a:solidFill>
              </a:rPr>
              <a:t>a.out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39000" y="1447800"/>
            <a:ext cx="1295400" cy="495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0"/>
          </a:p>
        </p:txBody>
      </p:sp>
      <p:sp>
        <p:nvSpPr>
          <p:cNvPr id="17" name="Rectangle 16"/>
          <p:cNvSpPr/>
          <p:nvPr/>
        </p:nvSpPr>
        <p:spPr>
          <a:xfrm>
            <a:off x="7239000" y="2057400"/>
            <a:ext cx="1295400" cy="38862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Unusable space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239000" y="1905000"/>
            <a:ext cx="12954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smtClean="0">
                <a:solidFill>
                  <a:schemeClr val="tx1"/>
                </a:solidFill>
              </a:rPr>
              <a:t>stack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086600" y="1600200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solidFill>
                  <a:srgbClr val="0070C0"/>
                </a:solidFill>
              </a:rPr>
              <a:t>User space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39000" y="6248401"/>
            <a:ext cx="1295400" cy="152400"/>
          </a:xfrm>
          <a:prstGeom prst="rect">
            <a:avLst/>
          </a:prstGeom>
          <a:blipFill>
            <a:blip r:embed="rId2" cstate="print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dirty="0" err="1" smtClean="0">
                <a:solidFill>
                  <a:schemeClr val="tx1"/>
                </a:solidFill>
              </a:rPr>
              <a:t>vsyscall</a:t>
            </a:r>
            <a:endParaRPr lang="en-US" sz="1200" b="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524061" y="1885890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47</a:t>
            </a:r>
            <a:endParaRPr lang="en-US" baseline="30000" dirty="0"/>
          </a:p>
        </p:txBody>
      </p:sp>
      <p:sp>
        <p:nvSpPr>
          <p:cNvPr id="18" name="Rectangle 17"/>
          <p:cNvSpPr/>
          <p:nvPr/>
        </p:nvSpPr>
        <p:spPr>
          <a:xfrm>
            <a:off x="8534400" y="6229290"/>
            <a:ext cx="5437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dist"/>
            <a:r>
              <a:rPr lang="en-US" dirty="0" smtClean="0">
                <a:solidFill>
                  <a:schemeClr val="dk1"/>
                </a:solidFill>
              </a:rPr>
              <a:t>2</a:t>
            </a:r>
            <a:r>
              <a:rPr lang="en-US" baseline="30000" dirty="0" smtClean="0">
                <a:solidFill>
                  <a:schemeClr val="dk1"/>
                </a:solidFill>
              </a:rPr>
              <a:t>64</a:t>
            </a:r>
            <a:endParaRPr lang="en-US" baseline="30000" dirty="0"/>
          </a:p>
        </p:txBody>
      </p:sp>
      <p:sp>
        <p:nvSpPr>
          <p:cNvPr id="19" name="Date Placeholder 19"/>
          <p:cNvSpPr txBox="1">
            <a:spLocks/>
          </p:cNvSpPr>
          <p:nvPr/>
        </p:nvSpPr>
        <p:spPr bwMode="auto">
          <a:xfrm>
            <a:off x="2959100" y="6604000"/>
            <a:ext cx="287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CGO, Toronto, Canada, 4/26/2010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 bwMode="auto">
          <a:xfrm>
            <a:off x="4611688" y="4302136"/>
            <a:ext cx="1627208" cy="230190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1A67C"/>
      </a:accent1>
      <a:accent2>
        <a:srgbClr val="686EA8"/>
      </a:accent2>
      <a:accent3>
        <a:srgbClr val="FFFFFF"/>
      </a:accent3>
      <a:accent4>
        <a:srgbClr val="000000"/>
      </a:accent4>
      <a:accent5>
        <a:srgbClr val="C7D0BF"/>
      </a:accent5>
      <a:accent6>
        <a:srgbClr val="5E6398"/>
      </a:accent6>
      <a:hlink>
        <a:srgbClr val="9E7B91"/>
      </a:hlink>
      <a:folHlink>
        <a:srgbClr val="7F6759"/>
      </a:folHlink>
    </a:clrScheme>
    <a:fontScheme name="Default Design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91A67C"/>
    </a:accent1>
    <a:accent2>
      <a:srgbClr val="686EA8"/>
    </a:accent2>
    <a:accent3>
      <a:srgbClr val="FFFFFF"/>
    </a:accent3>
    <a:accent4>
      <a:srgbClr val="000000"/>
    </a:accent4>
    <a:accent5>
      <a:srgbClr val="C7D0BF"/>
    </a:accent5>
    <a:accent6>
      <a:srgbClr val="5E6398"/>
    </a:accent6>
    <a:hlink>
      <a:srgbClr val="9E7B91"/>
    </a:hlink>
    <a:folHlink>
      <a:srgbClr val="7F6759"/>
    </a:folHlink>
  </a:clrScheme>
  <a:fontScheme name="Default Design">
    <a:majorFont>
      <a:latin typeface="Verdana"/>
      <a:ea typeface=""/>
      <a:cs typeface=""/>
    </a:majorFont>
    <a:minorFont>
      <a:latin typeface="Verdana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63658</TotalTime>
  <Words>1496</Words>
  <Application>Microsoft Office PowerPoint</Application>
  <PresentationFormat>On-screen Show (4:3)</PresentationFormat>
  <Paragraphs>604</Paragraphs>
  <Slides>32</Slides>
  <Notes>4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Default Design</vt:lpstr>
      <vt:lpstr>Equation</vt:lpstr>
      <vt:lpstr>Slide 1</vt:lpstr>
      <vt:lpstr>Shadow Memory</vt:lpstr>
      <vt:lpstr>Examples</vt:lpstr>
      <vt:lpstr>Issues</vt:lpstr>
      <vt:lpstr>Memory Shadowing System</vt:lpstr>
      <vt:lpstr>Direct Mapping Scheme (DMS)</vt:lpstr>
      <vt:lpstr>Segmented Mapping Scheme (SMS)</vt:lpstr>
      <vt:lpstr>Umbra</vt:lpstr>
      <vt:lpstr>Shadow Memory Mapping</vt:lpstr>
      <vt:lpstr>Shadow Memory Mapping</vt:lpstr>
      <vt:lpstr>Shadow Memory Mapping</vt:lpstr>
      <vt:lpstr>Shadow Memory Mapping</vt:lpstr>
      <vt:lpstr>Umbra</vt:lpstr>
      <vt:lpstr>Implementation</vt:lpstr>
      <vt:lpstr>Umbra</vt:lpstr>
      <vt:lpstr>Unoptimized System</vt:lpstr>
      <vt:lpstr>Optimization</vt:lpstr>
      <vt:lpstr>1. Thread-Local Translation Cache</vt:lpstr>
      <vt:lpstr>2. Hashtable Lookup</vt:lpstr>
      <vt:lpstr>3. Memoization Mini-Cache</vt:lpstr>
      <vt:lpstr>4. Reference Uni-Cache</vt:lpstr>
      <vt:lpstr>5. Context Switch Reduction</vt:lpstr>
      <vt:lpstr>6. Reference Grouping</vt:lpstr>
      <vt:lpstr>3-stage Code Layout</vt:lpstr>
      <vt:lpstr>Umbra</vt:lpstr>
      <vt:lpstr>Client API</vt:lpstr>
      <vt:lpstr>Umbra Client: Shared Memory Detection</vt:lpstr>
      <vt:lpstr>Umbra</vt:lpstr>
      <vt:lpstr>Performance Evaluation</vt:lpstr>
      <vt:lpstr>EMS64: Efficient Memory Shadowing for 64-bit</vt:lpstr>
      <vt:lpstr>EMS64 Preliminary Result</vt:lpstr>
      <vt:lpstr>Thanks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labyex</dc:creator>
  <cp:lastModifiedBy>Qin Zhao</cp:lastModifiedBy>
  <cp:revision>1760</cp:revision>
  <cp:lastPrinted>2000-11-03T14:05:27Z</cp:lastPrinted>
  <dcterms:created xsi:type="dcterms:W3CDTF">2000-10-09T18:23:52Z</dcterms:created>
  <dcterms:modified xsi:type="dcterms:W3CDTF">2010-05-03T16:09:05Z</dcterms:modified>
</cp:coreProperties>
</file>