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265" r:id="rId2"/>
    <p:sldId id="1481" r:id="rId3"/>
    <p:sldId id="1413" r:id="rId4"/>
    <p:sldId id="1411" r:id="rId5"/>
    <p:sldId id="1415" r:id="rId6"/>
    <p:sldId id="1416" r:id="rId7"/>
    <p:sldId id="1417" r:id="rId8"/>
    <p:sldId id="1456" r:id="rId9"/>
    <p:sldId id="1457" r:id="rId10"/>
    <p:sldId id="1483" r:id="rId11"/>
    <p:sldId id="1482" r:id="rId12"/>
    <p:sldId id="1423" r:id="rId13"/>
    <p:sldId id="1480" r:id="rId14"/>
    <p:sldId id="1485" r:id="rId15"/>
    <p:sldId id="1487" r:id="rId16"/>
    <p:sldId id="1475" r:id="rId17"/>
    <p:sldId id="1489" r:id="rId18"/>
    <p:sldId id="1479" r:id="rId19"/>
    <p:sldId id="1424" r:id="rId20"/>
    <p:sldId id="1453" r:id="rId21"/>
    <p:sldId id="1476" r:id="rId22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E12CF"/>
    <a:srgbClr val="00CC00"/>
    <a:srgbClr val="FFA74F"/>
    <a:srgbClr val="DDDDDD"/>
    <a:srgbClr val="66FF99"/>
    <a:srgbClr val="FF9933"/>
    <a:srgbClr val="FF0000"/>
    <a:srgbClr val="339933"/>
    <a:srgbClr val="FFCC66"/>
    <a:srgbClr val="56127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75" autoAdjust="0"/>
    <p:restoredTop sz="94693" autoAdjust="0"/>
  </p:normalViewPr>
  <p:slideViewPr>
    <p:cSldViewPr>
      <p:cViewPr varScale="1">
        <p:scale>
          <a:sx n="97" d="100"/>
          <a:sy n="97" d="100"/>
        </p:scale>
        <p:origin x="-89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00" y="-108"/>
      </p:cViewPr>
      <p:guideLst>
        <p:guide orient="horz" pos="2920"/>
        <p:guide pos="2200"/>
      </p:guideLst>
    </p:cSldViewPr>
  </p:notesViewPr>
  <p:gridSpacing cx="40262175" cy="402621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\Presentation\cgo10-Umbra\Umbr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\Presentation\cgo10-Umbra\Umbr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6.4696070599870967E-2"/>
          <c:y val="2.9791570171375799E-2"/>
          <c:w val="0.9087338810909481"/>
          <c:h val="0.78597228655241624"/>
        </c:manualLayout>
      </c:layout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Sheet1!$A$6:$A$9</c:f>
              <c:strCache>
                <c:ptCount val="4"/>
                <c:pt idx="0">
                  <c:v>DMS-32</c:v>
                </c:pt>
                <c:pt idx="1">
                  <c:v>SMS-32</c:v>
                </c:pt>
                <c:pt idx="2">
                  <c:v>DMS-64</c:v>
                </c:pt>
                <c:pt idx="3">
                  <c:v>SMS-64</c:v>
                </c:pt>
              </c:strCache>
            </c:strRef>
          </c:cat>
          <c:val>
            <c:numRef>
              <c:f>Sheet1!$B$6:$B$9</c:f>
              <c:numCache>
                <c:formatCode>0.00</c:formatCode>
                <c:ptCount val="4"/>
                <c:pt idx="0">
                  <c:v>1.8</c:v>
                </c:pt>
                <c:pt idx="1">
                  <c:v>2.4</c:v>
                </c:pt>
                <c:pt idx="3">
                  <c:v>4.67</c:v>
                </c:pt>
              </c:numCache>
            </c:numRef>
          </c:val>
        </c:ser>
        <c:axId val="90460928"/>
        <c:axId val="90462464"/>
      </c:barChart>
      <c:catAx>
        <c:axId val="90460928"/>
        <c:scaling>
          <c:orientation val="minMax"/>
        </c:scaling>
        <c:axPos val="b"/>
        <c:tickLblPos val="nextTo"/>
        <c:crossAx val="90462464"/>
        <c:crosses val="autoZero"/>
        <c:auto val="1"/>
        <c:lblAlgn val="ctr"/>
        <c:lblOffset val="100"/>
      </c:catAx>
      <c:valAx>
        <c:axId val="90462464"/>
        <c:scaling>
          <c:orientation val="minMax"/>
        </c:scaling>
        <c:axPos val="l"/>
        <c:majorGridlines/>
        <c:numFmt formatCode="0" sourceLinked="0"/>
        <c:tickLblPos val="nextTo"/>
        <c:crossAx val="90460928"/>
        <c:crosses val="autoZero"/>
        <c:crossBetween val="between"/>
        <c:majorUnit val="1"/>
      </c:valAx>
    </c:plotArea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6.4696070599870731E-2"/>
          <c:y val="2.9791570171375729E-2"/>
          <c:w val="0.90873388109094833"/>
          <c:h val="0.78597228655241624"/>
        </c:manualLayout>
      </c:layout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Sheet1!$A$6:$A$9</c:f>
              <c:strCache>
                <c:ptCount val="4"/>
                <c:pt idx="0">
                  <c:v>DMS-32</c:v>
                </c:pt>
                <c:pt idx="1">
                  <c:v>SMS-32</c:v>
                </c:pt>
                <c:pt idx="2">
                  <c:v>DMS-64</c:v>
                </c:pt>
                <c:pt idx="3">
                  <c:v>SMS-64</c:v>
                </c:pt>
              </c:strCache>
            </c:strRef>
          </c:cat>
          <c:val>
            <c:numRef>
              <c:f>Sheet1!$B$6:$B$9</c:f>
              <c:numCache>
                <c:formatCode>0.00</c:formatCode>
                <c:ptCount val="4"/>
                <c:pt idx="0">
                  <c:v>1.8</c:v>
                </c:pt>
                <c:pt idx="1">
                  <c:v>2.4</c:v>
                </c:pt>
                <c:pt idx="3">
                  <c:v>4.67</c:v>
                </c:pt>
              </c:numCache>
            </c:numRef>
          </c:val>
        </c:ser>
        <c:axId val="91268992"/>
        <c:axId val="90529792"/>
      </c:barChart>
      <c:catAx>
        <c:axId val="91268992"/>
        <c:scaling>
          <c:orientation val="minMax"/>
        </c:scaling>
        <c:axPos val="b"/>
        <c:tickLblPos val="nextTo"/>
        <c:crossAx val="90529792"/>
        <c:crosses val="autoZero"/>
        <c:auto val="1"/>
        <c:lblAlgn val="ctr"/>
        <c:lblOffset val="100"/>
      </c:catAx>
      <c:valAx>
        <c:axId val="90529792"/>
        <c:scaling>
          <c:orientation val="minMax"/>
        </c:scaling>
        <c:axPos val="l"/>
        <c:majorGridlines/>
        <c:numFmt formatCode="0" sourceLinked="0"/>
        <c:tickLblPos val="nextTo"/>
        <c:crossAx val="91268992"/>
        <c:crosses val="autoZero"/>
        <c:crossBetween val="between"/>
        <c:majorUnit val="1"/>
      </c:valAx>
    </c:plotArea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Sheet1!$A$6:$A$9</c:f>
              <c:strCache>
                <c:ptCount val="4"/>
                <c:pt idx="0">
                  <c:v>DMS-32</c:v>
                </c:pt>
                <c:pt idx="1">
                  <c:v>SMS-32</c:v>
                </c:pt>
                <c:pt idx="2">
                  <c:v>DMS-64</c:v>
                </c:pt>
                <c:pt idx="3">
                  <c:v>SMS-64</c:v>
                </c:pt>
              </c:strCache>
            </c:strRef>
          </c:cat>
          <c:val>
            <c:numRef>
              <c:f>Sheet1!$B$6:$B$9</c:f>
              <c:numCache>
                <c:formatCode>0.00</c:formatCode>
                <c:ptCount val="4"/>
                <c:pt idx="0">
                  <c:v>1.8</c:v>
                </c:pt>
                <c:pt idx="1">
                  <c:v>2.4</c:v>
                </c:pt>
                <c:pt idx="3">
                  <c:v>4.67</c:v>
                </c:pt>
              </c:numCache>
            </c:numRef>
          </c:val>
        </c:ser>
        <c:axId val="100449664"/>
        <c:axId val="100587008"/>
      </c:barChart>
      <c:catAx>
        <c:axId val="100449664"/>
        <c:scaling>
          <c:orientation val="minMax"/>
        </c:scaling>
        <c:axPos val="b"/>
        <c:tickLblPos val="nextTo"/>
        <c:crossAx val="100587008"/>
        <c:crosses val="autoZero"/>
        <c:auto val="1"/>
        <c:lblAlgn val="ctr"/>
        <c:lblOffset val="100"/>
      </c:catAx>
      <c:valAx>
        <c:axId val="100587008"/>
        <c:scaling>
          <c:orientation val="minMax"/>
        </c:scaling>
        <c:axPos val="l"/>
        <c:majorGridlines/>
        <c:numFmt formatCode="0" sourceLinked="0"/>
        <c:tickLblPos val="nextTo"/>
        <c:crossAx val="100449664"/>
        <c:crosses val="autoZero"/>
        <c:crossBetween val="between"/>
        <c:majorUnit val="1"/>
      </c:valAx>
    </c:plotArea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Sheet1!$A$6:$A$10</c:f>
              <c:strCache>
                <c:ptCount val="5"/>
                <c:pt idx="0">
                  <c:v>DMS-32</c:v>
                </c:pt>
                <c:pt idx="1">
                  <c:v>SMS-32</c:v>
                </c:pt>
                <c:pt idx="2">
                  <c:v>DMS-64</c:v>
                </c:pt>
                <c:pt idx="3">
                  <c:v>SMS-64</c:v>
                </c:pt>
                <c:pt idx="4">
                  <c:v>Umbra-64</c:v>
                </c:pt>
              </c:strCache>
            </c:strRef>
          </c:cat>
          <c:val>
            <c:numRef>
              <c:f>Sheet1!$B$6:$B$10</c:f>
              <c:numCache>
                <c:formatCode>0.00</c:formatCode>
                <c:ptCount val="5"/>
                <c:pt idx="0">
                  <c:v>1.8</c:v>
                </c:pt>
                <c:pt idx="1">
                  <c:v>2.4</c:v>
                </c:pt>
                <c:pt idx="3">
                  <c:v>4.67</c:v>
                </c:pt>
                <c:pt idx="4">
                  <c:v>2.4899999999999998</c:v>
                </c:pt>
              </c:numCache>
            </c:numRef>
          </c:val>
        </c:ser>
        <c:axId val="100726272"/>
        <c:axId val="100890112"/>
      </c:barChart>
      <c:catAx>
        <c:axId val="100726272"/>
        <c:scaling>
          <c:orientation val="minMax"/>
        </c:scaling>
        <c:axPos val="b"/>
        <c:tickLblPos val="nextTo"/>
        <c:crossAx val="100890112"/>
        <c:crosses val="autoZero"/>
        <c:auto val="1"/>
        <c:lblAlgn val="ctr"/>
        <c:lblOffset val="100"/>
      </c:catAx>
      <c:valAx>
        <c:axId val="100890112"/>
        <c:scaling>
          <c:orientation val="minMax"/>
        </c:scaling>
        <c:axPos val="l"/>
        <c:majorGridlines/>
        <c:numFmt formatCode="0" sourceLinked="0"/>
        <c:tickLblPos val="nextTo"/>
        <c:crossAx val="100726272"/>
        <c:crosses val="autoZero"/>
        <c:crossBetween val="between"/>
        <c:majorUnit val="1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Val val="1"/>
          </c:dLbls>
          <c:cat>
            <c:strRef>
              <c:f>(Sheet1!$A$6:$A$7,Sheet1!$A$9:$A$11)</c:f>
              <c:strCache>
                <c:ptCount val="5"/>
                <c:pt idx="0">
                  <c:v>DMS-32</c:v>
                </c:pt>
                <c:pt idx="1">
                  <c:v>SMS-32</c:v>
                </c:pt>
                <c:pt idx="2">
                  <c:v>SMS-64</c:v>
                </c:pt>
                <c:pt idx="3">
                  <c:v>Umbra-64</c:v>
                </c:pt>
                <c:pt idx="4">
                  <c:v>EMS-64</c:v>
                </c:pt>
              </c:strCache>
            </c:strRef>
          </c:cat>
          <c:val>
            <c:numRef>
              <c:f>(Sheet1!$B$6:$B$7,Sheet1!$B$9:$B$11)</c:f>
              <c:numCache>
                <c:formatCode>0.00</c:formatCode>
                <c:ptCount val="5"/>
                <c:pt idx="0">
                  <c:v>1.8</c:v>
                </c:pt>
                <c:pt idx="1">
                  <c:v>2.4</c:v>
                </c:pt>
                <c:pt idx="2">
                  <c:v>4.67</c:v>
                </c:pt>
                <c:pt idx="3">
                  <c:v>2.4899999999999998</c:v>
                </c:pt>
                <c:pt idx="4">
                  <c:v>1.81</c:v>
                </c:pt>
              </c:numCache>
            </c:numRef>
          </c:val>
        </c:ser>
        <c:axId val="101183872"/>
        <c:axId val="101185408"/>
      </c:barChart>
      <c:catAx>
        <c:axId val="101183872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01185408"/>
        <c:crosses val="autoZero"/>
        <c:auto val="1"/>
        <c:lblAlgn val="ctr"/>
        <c:lblOffset val="100"/>
      </c:catAx>
      <c:valAx>
        <c:axId val="101185408"/>
        <c:scaling>
          <c:orientation val="minMax"/>
        </c:scaling>
        <c:axPos val="l"/>
        <c:majorGridlines/>
        <c:numFmt formatCode="0.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1183872"/>
        <c:crosses val="autoZero"/>
        <c:crossBetween val="between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t" anchorCtr="0" compatLnSpc="1">
            <a:prstTxWarp prst="textNoShape">
              <a:avLst/>
            </a:prstTxWarp>
          </a:bodyPr>
          <a:lstStyle>
            <a:lvl1pPr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b" anchorCtr="0" compatLnSpc="1">
            <a:prstTxWarp prst="textNoShape">
              <a:avLst/>
            </a:prstTxWarp>
          </a:bodyPr>
          <a:lstStyle>
            <a:lvl1pPr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58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100" b="0">
                <a:latin typeface="Times New Roman" pitchFamily="18" charset="0"/>
              </a:defRPr>
            </a:lvl1pPr>
          </a:lstStyle>
          <a:p>
            <a:fld id="{E5A2BA47-BF9F-4EB5-B1F0-03B88BEFDE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t" anchorCtr="0" compatLnSpc="1">
            <a:prstTxWarp prst="textNoShape">
              <a:avLst/>
            </a:prstTxWarp>
          </a:bodyPr>
          <a:lstStyle>
            <a:lvl1pPr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18100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b" anchorCtr="0" compatLnSpc="1">
            <a:prstTxWarp prst="textNoShape">
              <a:avLst/>
            </a:prstTxWarp>
          </a:bodyPr>
          <a:lstStyle>
            <a:lvl1pPr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58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100" b="0">
                <a:latin typeface="Times New Roman" pitchFamily="18" charset="0"/>
              </a:defRPr>
            </a:lvl1pPr>
          </a:lstStyle>
          <a:p>
            <a:fld id="{054D24FC-D350-4C3C-B3E5-A6E4C02DD9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08CFD-8962-46B6-8885-E8BAB6334577}" type="slidenum">
              <a:rPr lang="en-US"/>
              <a:pPr/>
              <a:t>1</a:t>
            </a:fld>
            <a:endParaRPr lang="en-US"/>
          </a:p>
        </p:txBody>
      </p:sp>
      <p:sp>
        <p:nvSpPr>
          <p:cNvPr id="224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24FC-D350-4C3C-B3E5-A6E4C02DD9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 baseline="0">
                <a:solidFill>
                  <a:srgbClr val="002060"/>
                </a:solidFill>
                <a:latin typeface="DINNeuzeitGrotesk BoldCond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sz="1000"/>
            </a:lvl1pPr>
          </a:lstStyle>
          <a:p>
            <a:fld id="{B4C3D8C9-10B6-482F-97AE-9751A9A044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37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b="0">
              <a:latin typeface="Times" pitchFamily="18" charset="0"/>
            </a:endParaRPr>
          </a:p>
        </p:txBody>
      </p:sp>
      <p:pic>
        <p:nvPicPr>
          <p:cNvPr id="57387" name="Picture 43" descr="csaillogom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63500"/>
            <a:ext cx="838200" cy="641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57DDF-4376-46A7-8C94-718FA7183A01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9650" y="341313"/>
            <a:ext cx="1911350" cy="5651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341313"/>
            <a:ext cx="5584825" cy="5651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947D05-9F92-4B04-AD89-012F9B6D8810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8486775" cy="831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7543800" cy="4678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C8C9CE-BFDD-44CC-96F9-0E1126ECBBC1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F6FD1C-B91D-46FE-9B67-FDD238A45D49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E2863C-BB12-4CED-AF4D-4816AF4CF257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0DF5B5-0CD5-4F9B-B76D-27EDD0874D01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7CFCA-FDE9-4DA2-9CB5-F463E36BAD70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33C5AA-EF46-4585-85B7-F2B57E67D44B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C54C62-30B0-4C42-994E-E2C171518F18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7FB3BF-E458-4B66-B353-9D6A4F09AD9A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341313"/>
            <a:ext cx="76485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0613" y="1314450"/>
            <a:ext cx="6907212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59100" y="6604000"/>
            <a:ext cx="287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85100" y="6591300"/>
            <a:ext cx="137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65FF4934-6A2D-4156-BA4A-5F6E40021385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>
            <a:off x="330200" y="1219200"/>
            <a:ext cx="853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68" name="Picture 44" descr="csaillogom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800" y="6308725"/>
            <a:ext cx="685800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56127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rgbClr val="56127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56127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csail.mit.edu/qin_zhao/umbra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62" name="Rectangle 2"/>
          <p:cNvSpPr>
            <a:spLocks noChangeArrowheads="1"/>
          </p:cNvSpPr>
          <p:nvPr/>
        </p:nvSpPr>
        <p:spPr bwMode="auto">
          <a:xfrm>
            <a:off x="2136775" y="3587752"/>
            <a:ext cx="48704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0" dirty="0" smtClean="0">
                <a:latin typeface="Verdana" pitchFamily="34" charset="0"/>
              </a:rPr>
              <a:t>Qin Zhao (MIT)</a:t>
            </a:r>
          </a:p>
          <a:p>
            <a:pPr algn="ctr"/>
            <a:r>
              <a:rPr lang="en-US" sz="2400" b="0" dirty="0" smtClean="0">
                <a:latin typeface="Verdana" pitchFamily="34" charset="0"/>
              </a:rPr>
              <a:t>Derek Bruening (VMware)</a:t>
            </a:r>
          </a:p>
          <a:p>
            <a:pPr algn="ctr"/>
            <a:r>
              <a:rPr lang="en-US" sz="2400" b="0" dirty="0" smtClean="0">
                <a:latin typeface="Verdana" pitchFamily="34" charset="0"/>
              </a:rPr>
              <a:t>Saman Amarasinghe (MIT)</a:t>
            </a:r>
            <a:endParaRPr lang="en-US" sz="2400" b="0" dirty="0">
              <a:latin typeface="Verdana" pitchFamily="34" charset="0"/>
            </a:endParaRPr>
          </a:p>
        </p:txBody>
      </p:sp>
      <p:sp>
        <p:nvSpPr>
          <p:cNvPr id="2242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0" y="1892300"/>
            <a:ext cx="8001000" cy="1066800"/>
          </a:xfrm>
        </p:spPr>
        <p:txBody>
          <a:bodyPr/>
          <a:lstStyle/>
          <a:p>
            <a:pPr eaLnBrk="0" hangingPunct="0"/>
            <a:r>
              <a:rPr lang="en-US" sz="4000" dirty="0" smtClean="0">
                <a:solidFill>
                  <a:srgbClr val="002060"/>
                </a:solidFill>
              </a:rPr>
              <a:t>Efficient Memory Shadowing 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>for 64-bit Architectures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2242564" name="Rectangle 4"/>
          <p:cNvSpPr>
            <a:spLocks noChangeArrowheads="1"/>
          </p:cNvSpPr>
          <p:nvPr/>
        </p:nvSpPr>
        <p:spPr bwMode="auto">
          <a:xfrm>
            <a:off x="749300" y="5062538"/>
            <a:ext cx="764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0" dirty="0" smtClean="0">
                <a:latin typeface="Verdana" pitchFamily="34" charset="0"/>
              </a:rPr>
              <a:t>ISMM 2010, Toronto, Canada</a:t>
            </a:r>
            <a:endParaRPr lang="en-US" sz="2400" b="0" dirty="0">
              <a:latin typeface="Verdana" pitchFamily="34" charset="0"/>
            </a:endParaRPr>
          </a:p>
          <a:p>
            <a:pPr algn="ctr"/>
            <a:r>
              <a:rPr lang="en-US" sz="2400" b="0" dirty="0" smtClean="0">
                <a:latin typeface="Verdana" pitchFamily="34" charset="0"/>
              </a:rPr>
              <a:t>June 6, 2010</a:t>
            </a:r>
            <a:endParaRPr lang="en-US" sz="2400" b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Umbra (</a:t>
            </a:r>
            <a:r>
              <a:rPr lang="en-US" dirty="0" err="1" smtClean="0"/>
              <a:t>CGO’10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838200" y="1314450"/>
            <a:ext cx="5791200" cy="4678363"/>
          </a:xfrm>
        </p:spPr>
        <p:txBody>
          <a:bodyPr/>
          <a:lstStyle/>
          <a:p>
            <a:r>
              <a:rPr lang="en-US" dirty="0" smtClean="0"/>
              <a:t>Scaling to 64-bit Architecture</a:t>
            </a:r>
          </a:p>
          <a:p>
            <a:pPr lvl="1"/>
            <a:r>
              <a:rPr lang="en-US" dirty="0" smtClean="0"/>
              <a:t>Single-Level SMS is too big but </a:t>
            </a:r>
            <a:r>
              <a:rPr lang="en-US" dirty="0" smtClean="0">
                <a:solidFill>
                  <a:srgbClr val="FF0000"/>
                </a:solidFill>
              </a:rPr>
              <a:t>sparse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Umbra (</a:t>
            </a:r>
            <a:r>
              <a:rPr lang="en-US" dirty="0" err="1" smtClean="0"/>
              <a:t>CGO’10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Eliminate empty entries</a:t>
            </a:r>
          </a:p>
          <a:p>
            <a:pPr lvl="1"/>
            <a:r>
              <a:rPr lang="en-US" dirty="0" smtClean="0"/>
              <a:t>Compact table</a:t>
            </a:r>
          </a:p>
          <a:p>
            <a:pPr lvl="1"/>
            <a:r>
              <a:rPr lang="en-US" dirty="0" smtClean="0"/>
              <a:t>Walk the table to find the entry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ISMM</a:t>
            </a:r>
            <a:r>
              <a:rPr lang="en-US" dirty="0" smtClean="0"/>
              <a:t>, Toronto, Canada, 6/6/2010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10</a:t>
            </a:fld>
            <a:endParaRPr lang="en-US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1383030"/>
            <a:ext cx="1295400" cy="4560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/>
          </a:p>
        </p:txBody>
      </p:sp>
      <p:sp>
        <p:nvSpPr>
          <p:cNvPr id="8" name="Rectangle 7"/>
          <p:cNvSpPr/>
          <p:nvPr/>
        </p:nvSpPr>
        <p:spPr>
          <a:xfrm>
            <a:off x="7696200" y="1383030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1711175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6200" y="1545010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96200" y="1892593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94520" y="1600200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94520" y="1676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94520" y="1752600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94520" y="1828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94520" y="1905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94520" y="1981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694520" y="2057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694520" y="2133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94520" y="2209800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694520" y="2286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694520" y="2362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94520" y="2438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94520" y="2514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94520" y="2590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694520" y="2667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694520" y="2743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694520" y="2743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694520" y="2819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694520" y="2895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694520" y="2971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694520" y="3048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94520" y="3124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94520" y="3200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694520" y="3276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94520" y="3352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94520" y="3429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694520" y="3505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94520" y="3581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694520" y="3657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694520" y="3733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694520" y="3810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694520" y="3886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694520" y="3962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694520" y="4038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694520" y="4114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694520" y="4114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694520" y="4191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694520" y="4267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694520" y="4343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694520" y="4419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694520" y="4495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94520" y="4572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694520" y="4648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694520" y="4724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694520" y="4800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694520" y="4876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694520" y="4953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694520" y="5029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694520" y="5105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694520" y="5181600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694520" y="5257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3" name="Flowchart: Punched Tape 62"/>
          <p:cNvSpPr/>
          <p:nvPr/>
        </p:nvSpPr>
        <p:spPr bwMode="auto">
          <a:xfrm rot="1114605">
            <a:off x="6576246" y="4806182"/>
            <a:ext cx="650663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4" name="Flowchart: Punched Tape 63"/>
          <p:cNvSpPr/>
          <p:nvPr/>
        </p:nvSpPr>
        <p:spPr bwMode="auto">
          <a:xfrm rot="399623">
            <a:off x="7620000" y="5269201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65" name="Straight Arrow Connector 64"/>
          <p:cNvCxnSpPr>
            <a:stCxn id="12" idx="3"/>
            <a:endCxn id="10" idx="1"/>
          </p:cNvCxnSpPr>
          <p:nvPr/>
        </p:nvCxnSpPr>
        <p:spPr>
          <a:xfrm flipV="1">
            <a:off x="7151720" y="1589314"/>
            <a:ext cx="544480" cy="489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3"/>
            <a:endCxn id="9" idx="1"/>
          </p:cNvCxnSpPr>
          <p:nvPr/>
        </p:nvCxnSpPr>
        <p:spPr>
          <a:xfrm flipV="1">
            <a:off x="7151720" y="1755479"/>
            <a:ext cx="544480" cy="3522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696200" y="2333182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96200" y="2425993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96200" y="5698389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96200" y="5791200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20" idx="3"/>
            <a:endCxn id="67" idx="1"/>
          </p:cNvCxnSpPr>
          <p:nvPr/>
        </p:nvCxnSpPr>
        <p:spPr>
          <a:xfrm>
            <a:off x="7151720" y="2247900"/>
            <a:ext cx="544480" cy="1295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1" idx="3"/>
            <a:endCxn id="69" idx="1"/>
          </p:cNvCxnSpPr>
          <p:nvPr/>
        </p:nvCxnSpPr>
        <p:spPr>
          <a:xfrm>
            <a:off x="7151720" y="5219700"/>
            <a:ext cx="544480" cy="52299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7"/>
          <p:cNvGrpSpPr/>
          <p:nvPr/>
        </p:nvGrpSpPr>
        <p:grpSpPr>
          <a:xfrm>
            <a:off x="6237320" y="1600200"/>
            <a:ext cx="457200" cy="304800"/>
            <a:chOff x="6553200" y="1600200"/>
            <a:chExt cx="457200" cy="3048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553200" y="16002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553200" y="16764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553200" y="17526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553200" y="18288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79" name="Down Arrow 78"/>
          <p:cNvSpPr/>
          <p:nvPr/>
        </p:nvSpPr>
        <p:spPr bwMode="auto">
          <a:xfrm>
            <a:off x="6389720" y="1600200"/>
            <a:ext cx="152400" cy="228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556E-6 L 3.33333E-6 -0.01111 " pathEditMode="relative" ptsTypes="AA">
                                      <p:cBhvr>
                                        <p:cTn id="17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06666 " pathEditMode="relative" ptsTypes="AA">
                                      <p:cBhvr>
                                        <p:cTn id="1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556E-6 L 3.33333E-6 -0.48888 " pathEditMode="relative" ptsTypes="AA">
                                      <p:cBhvr>
                                        <p:cTn id="17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5"/>
          <p:cNvGrpSpPr/>
          <p:nvPr/>
        </p:nvGrpSpPr>
        <p:grpSpPr>
          <a:xfrm>
            <a:off x="609601" y="4064008"/>
            <a:ext cx="6899311" cy="2663824"/>
            <a:chOff x="609601" y="4064008"/>
            <a:chExt cx="6899311" cy="2663824"/>
          </a:xfrm>
        </p:grpSpPr>
        <p:graphicFrame>
          <p:nvGraphicFramePr>
            <p:cNvPr id="84" name="Chart 83"/>
            <p:cNvGraphicFramePr/>
            <p:nvPr/>
          </p:nvGraphicFramePr>
          <p:xfrm>
            <a:off x="1079456" y="4064008"/>
            <a:ext cx="6429456" cy="26638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Group 77"/>
            <p:cNvGrpSpPr/>
            <p:nvPr/>
          </p:nvGrpSpPr>
          <p:grpSpPr>
            <a:xfrm>
              <a:off x="609601" y="4114801"/>
              <a:ext cx="4104620" cy="2362198"/>
              <a:chOff x="609601" y="4114801"/>
              <a:chExt cx="4104620" cy="2362198"/>
            </a:xfrm>
          </p:grpSpPr>
          <p:sp>
            <p:nvSpPr>
              <p:cNvPr id="82" name="TextBox 81"/>
              <p:cNvSpPr txBox="1"/>
              <p:nvPr/>
            </p:nvSpPr>
            <p:spPr>
              <a:xfrm rot="16200000">
                <a:off x="-309888" y="5034290"/>
                <a:ext cx="2362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Slowdown relative to native execution</a:t>
                </a:r>
                <a:endParaRPr lang="en-US" sz="1400" dirty="0"/>
              </a:p>
            </p:txBody>
          </p:sp>
          <p:sp>
            <p:nvSpPr>
              <p:cNvPr id="81" name="Multiply 80"/>
              <p:cNvSpPr/>
              <p:nvPr/>
            </p:nvSpPr>
            <p:spPr bwMode="auto">
              <a:xfrm>
                <a:off x="4104621" y="5334000"/>
                <a:ext cx="609600" cy="914400"/>
              </a:xfrm>
              <a:prstGeom prst="mathMultiply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Umbra (CGO’10)</a:t>
            </a:r>
            <a:endParaRPr lang="en-US" dirty="0"/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838200" y="1314450"/>
            <a:ext cx="5791200" cy="4678363"/>
          </a:xfrm>
        </p:spPr>
        <p:txBody>
          <a:bodyPr/>
          <a:lstStyle/>
          <a:p>
            <a:r>
              <a:rPr lang="en-US" dirty="0" smtClean="0"/>
              <a:t>Reference </a:t>
            </a:r>
            <a:r>
              <a:rPr lang="en-US" dirty="0" err="1" smtClean="0"/>
              <a:t>Uni</a:t>
            </a:r>
            <a:r>
              <a:rPr lang="en-US" dirty="0" smtClean="0"/>
              <a:t>-Cache</a:t>
            </a:r>
          </a:p>
          <a:p>
            <a:pPr lvl="1"/>
            <a:r>
              <a:rPr lang="en-US" dirty="0" smtClean="0"/>
              <a:t>Software cache per </a:t>
            </a:r>
            <a:r>
              <a:rPr lang="en-US" dirty="0" err="1" smtClean="0"/>
              <a:t>instr</a:t>
            </a:r>
            <a:r>
              <a:rPr lang="en-US" dirty="0" smtClean="0"/>
              <a:t> per thread</a:t>
            </a:r>
          </a:p>
          <a:p>
            <a:pPr lvl="2"/>
            <a:r>
              <a:rPr lang="en-US" dirty="0" smtClean="0"/>
              <a:t>Segment tag &amp; displacement</a:t>
            </a:r>
          </a:p>
          <a:p>
            <a:pPr lvl="2"/>
            <a:r>
              <a:rPr lang="en-US" dirty="0" smtClean="0"/>
              <a:t>Check </a:t>
            </a:r>
            <a:r>
              <a:rPr lang="en-US" dirty="0" err="1" smtClean="0"/>
              <a:t>uni</a:t>
            </a:r>
            <a:r>
              <a:rPr lang="en-US" dirty="0" smtClean="0"/>
              <a:t>-cache before table walk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99.97% hit ratio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96200" y="1383030"/>
            <a:ext cx="1295400" cy="4560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/>
          </a:p>
        </p:txBody>
      </p:sp>
      <p:sp>
        <p:nvSpPr>
          <p:cNvPr id="8" name="Rectangle 7"/>
          <p:cNvSpPr/>
          <p:nvPr/>
        </p:nvSpPr>
        <p:spPr>
          <a:xfrm>
            <a:off x="7696200" y="1383030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1711175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6200" y="1545010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96200" y="1892593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4" name="Flowchart: Punched Tape 63"/>
          <p:cNvSpPr/>
          <p:nvPr/>
        </p:nvSpPr>
        <p:spPr bwMode="auto">
          <a:xfrm rot="399623">
            <a:off x="7620000" y="5269201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65" name="Straight Arrow Connector 64"/>
          <p:cNvCxnSpPr>
            <a:endCxn id="10" idx="1"/>
          </p:cNvCxnSpPr>
          <p:nvPr/>
        </p:nvCxnSpPr>
        <p:spPr>
          <a:xfrm flipV="1">
            <a:off x="7151720" y="1589314"/>
            <a:ext cx="544480" cy="489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6" idx="3"/>
            <a:endCxn id="9" idx="1"/>
          </p:cNvCxnSpPr>
          <p:nvPr/>
        </p:nvCxnSpPr>
        <p:spPr>
          <a:xfrm>
            <a:off x="7151720" y="1717652"/>
            <a:ext cx="544480" cy="3782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696200" y="2333182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96200" y="2425993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96200" y="5698389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96200" y="5791200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88" idx="3"/>
            <a:endCxn id="67" idx="1"/>
          </p:cNvCxnSpPr>
          <p:nvPr/>
        </p:nvCxnSpPr>
        <p:spPr>
          <a:xfrm>
            <a:off x="7151720" y="1793852"/>
            <a:ext cx="544480" cy="5836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9" idx="3"/>
            <a:endCxn id="69" idx="1"/>
          </p:cNvCxnSpPr>
          <p:nvPr/>
        </p:nvCxnSpPr>
        <p:spPr>
          <a:xfrm>
            <a:off x="7151720" y="1870052"/>
            <a:ext cx="544480" cy="387264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7"/>
          <p:cNvGrpSpPr/>
          <p:nvPr/>
        </p:nvGrpSpPr>
        <p:grpSpPr>
          <a:xfrm>
            <a:off x="6237320" y="1603352"/>
            <a:ext cx="457200" cy="304800"/>
            <a:chOff x="6553200" y="1600200"/>
            <a:chExt cx="457200" cy="3048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553200" y="16002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553200" y="16764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553200" y="17526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553200" y="18288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79" name="Down Arrow 78"/>
          <p:cNvSpPr/>
          <p:nvPr/>
        </p:nvSpPr>
        <p:spPr bwMode="auto">
          <a:xfrm>
            <a:off x="6389720" y="1603352"/>
            <a:ext cx="152400" cy="228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11</a:t>
            </a:fld>
            <a:endParaRPr lang="en-US" smtClean="0"/>
          </a:p>
          <a:p>
            <a:endParaRPr lang="en-US" dirty="0"/>
          </a:p>
        </p:txBody>
      </p:sp>
      <p:grpSp>
        <p:nvGrpSpPr>
          <p:cNvPr id="83" name="Group 77"/>
          <p:cNvGrpSpPr/>
          <p:nvPr/>
        </p:nvGrpSpPr>
        <p:grpSpPr>
          <a:xfrm>
            <a:off x="6694520" y="1603352"/>
            <a:ext cx="457200" cy="304800"/>
            <a:chOff x="6553200" y="1600200"/>
            <a:chExt cx="457200" cy="304800"/>
          </a:xfrm>
        </p:grpSpPr>
        <p:sp>
          <p:nvSpPr>
            <p:cNvPr id="85" name="Rectangle 84"/>
            <p:cNvSpPr/>
            <p:nvPr/>
          </p:nvSpPr>
          <p:spPr bwMode="auto">
            <a:xfrm>
              <a:off x="6553200" y="16002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6553200" y="16764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6553200" y="17526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6553200" y="18288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031968" y="2796443"/>
            <a:ext cx="5873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tag  = addr</a:t>
            </a:r>
            <a:r>
              <a:rPr lang="en-US" sz="1600" baseline="-25000" dirty="0" smtClean="0"/>
              <a:t>A</a:t>
            </a:r>
            <a:r>
              <a:rPr lang="en-US" sz="1600" dirty="0" smtClean="0"/>
              <a:t> &amp; mask;</a:t>
            </a:r>
          </a:p>
          <a:p>
            <a:r>
              <a:rPr lang="en-US" sz="1600" dirty="0" smtClean="0"/>
              <a:t>if (</a:t>
            </a:r>
            <a:r>
              <a:rPr lang="en-US" sz="1600" dirty="0" err="1" smtClean="0"/>
              <a:t>cache</a:t>
            </a:r>
            <a:r>
              <a:rPr lang="en-US" sz="1600" dirty="0" err="1" smtClean="0">
                <a:sym typeface="Wingdings" pitchFamily="2" charset="2"/>
              </a:rPr>
              <a:t></a:t>
            </a:r>
            <a:r>
              <a:rPr lang="en-US" sz="1600" dirty="0" err="1" smtClean="0"/>
              <a:t>tag</a:t>
            </a:r>
            <a:r>
              <a:rPr lang="en-US" sz="1600" dirty="0" smtClean="0"/>
              <a:t> != tag) { … // table walk} </a:t>
            </a:r>
          </a:p>
          <a:p>
            <a:r>
              <a:rPr lang="en-US" sz="1600" dirty="0" smtClean="0"/>
              <a:t>addr</a:t>
            </a:r>
            <a:r>
              <a:rPr lang="en-US" sz="1600" baseline="-25000" dirty="0" smtClean="0"/>
              <a:t>S</a:t>
            </a:r>
            <a:r>
              <a:rPr lang="en-US" sz="1600" dirty="0" smtClean="0"/>
              <a:t> = addr</a:t>
            </a:r>
            <a:r>
              <a:rPr lang="en-US" sz="1600" baseline="-25000" dirty="0" smtClean="0"/>
              <a:t>A</a:t>
            </a:r>
            <a:r>
              <a:rPr lang="en-US" sz="1600" dirty="0" smtClean="0"/>
              <a:t> + </a:t>
            </a:r>
            <a:r>
              <a:rPr lang="en-US" sz="1600" dirty="0" err="1" smtClean="0"/>
              <a:t>cache</a:t>
            </a:r>
            <a:r>
              <a:rPr lang="en-US" sz="1600" dirty="0" err="1" smtClean="0">
                <a:sym typeface="Wingdings" pitchFamily="2" charset="2"/>
              </a:rPr>
              <a:t>disp</a:t>
            </a:r>
            <a:r>
              <a:rPr lang="en-US" sz="1600" dirty="0" smtClean="0">
                <a:sym typeface="Wingdings" pitchFamily="2" charset="2"/>
              </a:rPr>
              <a:t>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EMS64: 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7861352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Umbra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EMS64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Speculatively use a </a:t>
            </a:r>
            <a:r>
              <a:rPr lang="en-US" dirty="0" err="1" smtClean="0"/>
              <a:t>disp</a:t>
            </a:r>
            <a:r>
              <a:rPr lang="en-US" dirty="0" smtClean="0"/>
              <a:t> without check</a:t>
            </a:r>
          </a:p>
          <a:p>
            <a:pPr lvl="1"/>
            <a:r>
              <a:rPr lang="en-US" dirty="0" smtClean="0"/>
              <a:t>Smart shadow memory placement</a:t>
            </a:r>
          </a:p>
          <a:p>
            <a:pPr lvl="2"/>
            <a:r>
              <a:rPr lang="en-US" dirty="0" smtClean="0"/>
              <a:t>Notified by memory access violation fault for incorrect displacement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12</a:t>
            </a:fld>
            <a:endParaRPr lang="en-US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5400" y="1801792"/>
            <a:ext cx="682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tag  = addr</a:t>
            </a:r>
            <a:r>
              <a:rPr lang="en-US" sz="1600" baseline="-25000" dirty="0" smtClean="0"/>
              <a:t>A</a:t>
            </a:r>
            <a:r>
              <a:rPr lang="en-US" sz="1600" dirty="0" smtClean="0"/>
              <a:t> &amp; mask;</a:t>
            </a:r>
          </a:p>
          <a:p>
            <a:r>
              <a:rPr lang="en-US" sz="1600" dirty="0" smtClean="0"/>
              <a:t>if (</a:t>
            </a:r>
            <a:r>
              <a:rPr lang="en-US" sz="1600" dirty="0" err="1" smtClean="0"/>
              <a:t>cache</a:t>
            </a:r>
            <a:r>
              <a:rPr lang="en-US" sz="1600" dirty="0" err="1" smtClean="0">
                <a:sym typeface="Wingdings" pitchFamily="2" charset="2"/>
              </a:rPr>
              <a:t></a:t>
            </a:r>
            <a:r>
              <a:rPr lang="en-US" sz="1600" dirty="0" err="1" smtClean="0"/>
              <a:t>tag</a:t>
            </a:r>
            <a:r>
              <a:rPr lang="en-US" sz="1600" dirty="0" smtClean="0"/>
              <a:t> != tag) { … // table walk (</a:t>
            </a:r>
            <a:r>
              <a:rPr lang="en-US" sz="1600" dirty="0" smtClean="0">
                <a:solidFill>
                  <a:srgbClr val="FF0000"/>
                </a:solidFill>
              </a:rPr>
              <a:t>0.03%</a:t>
            </a:r>
            <a:r>
              <a:rPr lang="en-US" sz="1600" dirty="0" smtClean="0"/>
              <a:t>)}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5400" y="2317736"/>
            <a:ext cx="5873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</a:t>
            </a:r>
            <a:r>
              <a:rPr lang="en-US" sz="1600" baseline="-25000" dirty="0" smtClean="0"/>
              <a:t>S</a:t>
            </a:r>
            <a:r>
              <a:rPr lang="en-US" sz="1600" dirty="0" smtClean="0"/>
              <a:t> = addr</a:t>
            </a:r>
            <a:r>
              <a:rPr lang="en-US" sz="1600" baseline="-25000" dirty="0" smtClean="0"/>
              <a:t>A</a:t>
            </a:r>
            <a:r>
              <a:rPr lang="en-US" sz="1600" dirty="0" smtClean="0"/>
              <a:t> + </a:t>
            </a:r>
            <a:r>
              <a:rPr lang="en-US" sz="1600" dirty="0" err="1" smtClean="0"/>
              <a:t>cache</a:t>
            </a:r>
            <a:r>
              <a:rPr lang="en-US" sz="1600" dirty="0" err="1" smtClean="0">
                <a:sym typeface="Wingdings" pitchFamily="2" charset="2"/>
              </a:rPr>
              <a:t>disp</a:t>
            </a:r>
            <a:r>
              <a:rPr lang="en-US" sz="1600" dirty="0" smtClean="0">
                <a:sym typeface="Wingdings" pitchFamily="2" charset="2"/>
              </a:rPr>
              <a:t> 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19144" y="1762104"/>
            <a:ext cx="7024776" cy="595320"/>
          </a:xfrm>
          <a:prstGeom prst="rect">
            <a:avLst/>
          </a:prstGeom>
          <a:solidFill>
            <a:schemeClr val="bg1">
              <a:alpha val="6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101847" y="4391040"/>
            <a:ext cx="2300319" cy="876312"/>
          </a:xfrm>
          <a:prstGeom prst="rect">
            <a:avLst/>
          </a:prstGeom>
          <a:solidFill>
            <a:srgbClr val="EE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119310" y="3746504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125313" y="5035570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125313" y="4619640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EMS64: Example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116166" y="1800240"/>
            <a:ext cx="2286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122030" y="1798617"/>
            <a:ext cx="2280135" cy="219078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116376" y="4171962"/>
            <a:ext cx="2285790" cy="219078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127263" y="2240367"/>
            <a:ext cx="2263806" cy="21907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38679" y="176210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  Application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438679" y="220026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2:   Shadow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438679" y="4135449"/>
            <a:ext cx="11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11:  Application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426161" y="4369632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12:  Unavailable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112733" y="3952884"/>
            <a:ext cx="2289433" cy="21907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Curved Right Arrow 83"/>
          <p:cNvSpPr/>
          <p:nvPr/>
        </p:nvSpPr>
        <p:spPr>
          <a:xfrm rot="10800000" flipH="1">
            <a:off x="2955795" y="3989397"/>
            <a:ext cx="146052" cy="255591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ln w="6350" cap="flat"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51406" y="3916371"/>
            <a:ext cx="950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  Shadow</a:t>
            </a:r>
            <a:endParaRPr lang="en-US" sz="1200" dirty="0"/>
          </a:p>
        </p:txBody>
      </p:sp>
      <p:sp>
        <p:nvSpPr>
          <p:cNvPr id="105" name="Curved Right Arrow 104"/>
          <p:cNvSpPr/>
          <p:nvPr/>
        </p:nvSpPr>
        <p:spPr>
          <a:xfrm>
            <a:off x="2663691" y="1908156"/>
            <a:ext cx="438156" cy="438156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ln w="6350" cap="flat"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26161" y="4573605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13:  Unavailable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426161" y="5026866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15:  Unavailable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426161" y="4807788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14:  Unavailable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438679" y="30551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   Shadow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439779" y="325913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7:   Application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3116376" y="3310391"/>
            <a:ext cx="2285790" cy="219078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118176" y="3091313"/>
            <a:ext cx="2289433" cy="21907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Curved Right Arrow 124"/>
          <p:cNvSpPr/>
          <p:nvPr/>
        </p:nvSpPr>
        <p:spPr>
          <a:xfrm>
            <a:off x="2663691" y="3405189"/>
            <a:ext cx="438156" cy="438156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solidFill>
            <a:srgbClr val="FFC000"/>
          </a:solidFill>
          <a:ln w="6350" cap="flat">
            <a:solidFill>
              <a:srgbClr val="FFC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urved Right Arrow 128"/>
          <p:cNvSpPr/>
          <p:nvPr/>
        </p:nvSpPr>
        <p:spPr>
          <a:xfrm rot="10800000" flipH="1">
            <a:off x="2955796" y="3149598"/>
            <a:ext cx="146052" cy="255591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ln w="6350" cap="flat"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116166" y="1798617"/>
            <a:ext cx="2286000" cy="346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746352" y="5551545"/>
            <a:ext cx="377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Displacement: {-1, 2}</a:t>
            </a:r>
            <a:endParaRPr lang="en-US" dirty="0"/>
          </a:p>
        </p:txBody>
      </p:sp>
      <p:sp>
        <p:nvSpPr>
          <p:cNvPr id="138" name="Date Placeholder 1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7CFCA-FDE9-4DA2-9CB5-F463E36BAD70}" type="slidenum">
              <a:rPr lang="en-US" smtClean="0"/>
              <a:pPr/>
              <a:t>13</a:t>
            </a:fld>
            <a:endParaRPr lang="en-US" smtClean="0"/>
          </a:p>
          <a:p>
            <a:endParaRPr lang="en-US" dirty="0"/>
          </a:p>
        </p:txBody>
      </p:sp>
      <p:sp>
        <p:nvSpPr>
          <p:cNvPr id="66" name="Oval 65"/>
          <p:cNvSpPr/>
          <p:nvPr/>
        </p:nvSpPr>
        <p:spPr bwMode="auto">
          <a:xfrm>
            <a:off x="3262296" y="3349624"/>
            <a:ext cx="79376" cy="7937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3262296" y="3111496"/>
            <a:ext cx="79376" cy="7937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3262296" y="3786192"/>
            <a:ext cx="79376" cy="7937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46462" y="369729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9:   Reserved</a:t>
            </a:r>
            <a:endParaRPr lang="en-US" sz="1200" dirty="0"/>
          </a:p>
        </p:txBody>
      </p:sp>
      <p:sp>
        <p:nvSpPr>
          <p:cNvPr id="101" name="Curved Right Arrow 100"/>
          <p:cNvSpPr/>
          <p:nvPr/>
        </p:nvSpPr>
        <p:spPr>
          <a:xfrm>
            <a:off x="2663691" y="4244988"/>
            <a:ext cx="438156" cy="511182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solidFill>
            <a:srgbClr val="FFC000"/>
          </a:solidFill>
          <a:ln w="6350" cap="flat">
            <a:solidFill>
              <a:srgbClr val="FFC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urved Right Arrow 102"/>
          <p:cNvSpPr/>
          <p:nvPr/>
        </p:nvSpPr>
        <p:spPr>
          <a:xfrm rot="10800000" flipH="1" flipV="1">
            <a:off x="2846256" y="1871642"/>
            <a:ext cx="255591" cy="3359196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solidFill>
            <a:srgbClr val="FFC000"/>
          </a:solidFill>
          <a:ln w="6350" cap="flat">
            <a:solidFill>
              <a:srgbClr val="FFC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6161" y="4573605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13:  Unavailable/Reserved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426161" y="5026866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15:  Unavailable/Reserved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4" grpId="0" animBg="1"/>
      <p:bldP spid="108" grpId="0" animBg="1"/>
      <p:bldP spid="70" grpId="0" animBg="1"/>
      <p:bldP spid="74" grpId="0"/>
      <p:bldP spid="80" grpId="0" animBg="1"/>
      <p:bldP spid="84" grpId="0" animBg="1"/>
      <p:bldP spid="89" grpId="0"/>
      <p:bldP spid="105" grpId="0" animBg="1"/>
      <p:bldP spid="118" grpId="0"/>
      <p:bldP spid="124" grpId="0" animBg="1"/>
      <p:bldP spid="125" grpId="0" animBg="1"/>
      <p:bldP spid="129" grpId="0" animBg="1"/>
      <p:bldP spid="129" grpId="1" animBg="1"/>
      <p:bldP spid="136" grpId="0"/>
      <p:bldP spid="66" grpId="0" animBg="1"/>
      <p:bldP spid="66" grpId="1" animBg="1"/>
      <p:bldP spid="79" grpId="0" animBg="1"/>
      <p:bldP spid="79" grpId="1" animBg="1"/>
      <p:bldP spid="83" grpId="0" animBg="1"/>
      <p:bldP spid="83" grpId="1" animBg="1"/>
      <p:bldP spid="96" grpId="0"/>
      <p:bldP spid="101" grpId="0" animBg="1"/>
      <p:bldP spid="103" grpId="0" animBg="1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101847" y="4391040"/>
            <a:ext cx="2300319" cy="876312"/>
          </a:xfrm>
          <a:prstGeom prst="rect">
            <a:avLst/>
          </a:prstGeom>
          <a:solidFill>
            <a:srgbClr val="EE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119310" y="3746504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125313" y="5035570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125313" y="4619640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EMS64: Potential Problem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116166" y="1800240"/>
            <a:ext cx="2286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122030" y="1798617"/>
            <a:ext cx="2280135" cy="219078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116376" y="4171962"/>
            <a:ext cx="2285790" cy="219078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127263" y="2240367"/>
            <a:ext cx="2263806" cy="21907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38679" y="176210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  Application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438679" y="220026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2:   Shadow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438679" y="4135449"/>
            <a:ext cx="11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11:  Application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426161" y="4369632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12:  Unavailable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112733" y="3952884"/>
            <a:ext cx="2289433" cy="21907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Curved Right Arrow 83"/>
          <p:cNvSpPr/>
          <p:nvPr/>
        </p:nvSpPr>
        <p:spPr>
          <a:xfrm rot="10800000" flipH="1">
            <a:off x="2955795" y="3989397"/>
            <a:ext cx="146052" cy="255591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ln w="6350" cap="flat"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51406" y="3916371"/>
            <a:ext cx="950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  Shadow</a:t>
            </a:r>
            <a:endParaRPr lang="en-US" sz="1200" dirty="0"/>
          </a:p>
        </p:txBody>
      </p:sp>
      <p:sp>
        <p:nvSpPr>
          <p:cNvPr id="105" name="Curved Right Arrow 104"/>
          <p:cNvSpPr/>
          <p:nvPr/>
        </p:nvSpPr>
        <p:spPr>
          <a:xfrm>
            <a:off x="2663691" y="1908156"/>
            <a:ext cx="438156" cy="438156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ln w="6350" cap="flat"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426161" y="4807788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14:  Unavailable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438679" y="30551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   Shadow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439779" y="325913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7:   Application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3116376" y="3310391"/>
            <a:ext cx="2285790" cy="219078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118176" y="3091313"/>
            <a:ext cx="2289433" cy="21907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Curved Right Arrow 124"/>
          <p:cNvSpPr/>
          <p:nvPr/>
        </p:nvSpPr>
        <p:spPr>
          <a:xfrm>
            <a:off x="2663691" y="3405189"/>
            <a:ext cx="438156" cy="438156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solidFill>
            <a:srgbClr val="FFC000"/>
          </a:solidFill>
          <a:ln w="6350" cap="flat">
            <a:solidFill>
              <a:srgbClr val="FFC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urved Right Arrow 128"/>
          <p:cNvSpPr/>
          <p:nvPr/>
        </p:nvSpPr>
        <p:spPr>
          <a:xfrm rot="10800000" flipH="1">
            <a:off x="2955796" y="3149598"/>
            <a:ext cx="146052" cy="255591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ln w="6350" cap="flat"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116166" y="1798617"/>
            <a:ext cx="2286000" cy="346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746352" y="5551545"/>
            <a:ext cx="377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Displacement: {-1, 2}</a:t>
            </a:r>
            <a:endParaRPr lang="en-US" dirty="0"/>
          </a:p>
        </p:txBody>
      </p:sp>
      <p:sp>
        <p:nvSpPr>
          <p:cNvPr id="138" name="Date Placeholder 1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7CFCA-FDE9-4DA2-9CB5-F463E36BAD70}" type="slidenum">
              <a:rPr lang="en-US" smtClean="0"/>
              <a:pPr/>
              <a:t>14</a:t>
            </a:fld>
            <a:endParaRPr lang="en-US" smtClean="0"/>
          </a:p>
          <a:p>
            <a:endParaRPr lang="en-US" dirty="0"/>
          </a:p>
        </p:txBody>
      </p:sp>
      <p:sp>
        <p:nvSpPr>
          <p:cNvPr id="79" name="Oval 78"/>
          <p:cNvSpPr/>
          <p:nvPr/>
        </p:nvSpPr>
        <p:spPr bwMode="auto">
          <a:xfrm>
            <a:off x="3262296" y="3111496"/>
            <a:ext cx="79376" cy="7937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46462" y="369729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9:   Reserved</a:t>
            </a:r>
            <a:endParaRPr lang="en-US" sz="1200" dirty="0"/>
          </a:p>
        </p:txBody>
      </p:sp>
      <p:sp>
        <p:nvSpPr>
          <p:cNvPr id="101" name="Curved Right Arrow 100"/>
          <p:cNvSpPr/>
          <p:nvPr/>
        </p:nvSpPr>
        <p:spPr>
          <a:xfrm>
            <a:off x="2663691" y="4244988"/>
            <a:ext cx="438156" cy="511182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solidFill>
            <a:srgbClr val="FFC000"/>
          </a:solidFill>
          <a:ln w="6350" cap="flat">
            <a:solidFill>
              <a:srgbClr val="FFC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urved Right Arrow 102"/>
          <p:cNvSpPr/>
          <p:nvPr/>
        </p:nvSpPr>
        <p:spPr>
          <a:xfrm rot="10800000" flipH="1" flipV="1">
            <a:off x="2846256" y="1871642"/>
            <a:ext cx="255591" cy="3359196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solidFill>
            <a:srgbClr val="FFC000"/>
          </a:solidFill>
          <a:ln w="6350" cap="flat">
            <a:solidFill>
              <a:srgbClr val="FFC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Right Arrow 37"/>
          <p:cNvSpPr/>
          <p:nvPr/>
        </p:nvSpPr>
        <p:spPr>
          <a:xfrm>
            <a:off x="2665388" y="3165472"/>
            <a:ext cx="438156" cy="474669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solidFill>
            <a:srgbClr val="FF0000"/>
          </a:solidFill>
          <a:ln w="6350" cap="flat">
            <a:solidFill>
              <a:srgbClr val="FF0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 rot="10800000" flipH="1">
            <a:off x="2957492" y="2873368"/>
            <a:ext cx="146052" cy="255591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solidFill>
            <a:srgbClr val="FF0000"/>
          </a:solidFill>
          <a:ln w="6350" cap="flat">
            <a:solidFill>
              <a:srgbClr val="FF0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6161" y="4573605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13:  Unavailable/Reserved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426161" y="5026866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15:  Unavailable/Reserved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101847" y="4391040"/>
            <a:ext cx="2300319" cy="876312"/>
          </a:xfrm>
          <a:prstGeom prst="rect">
            <a:avLst/>
          </a:prstGeom>
          <a:solidFill>
            <a:srgbClr val="EE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125313" y="4400562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125313" y="5035570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125313" y="4619640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119310" y="3746504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25313" y="3527426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25313" y="2873368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25313" y="2654290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25313" y="2019282"/>
            <a:ext cx="2280135" cy="2190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EMS64: Final Solution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116166" y="1800240"/>
            <a:ext cx="2286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122030" y="1798617"/>
            <a:ext cx="2280135" cy="219078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116376" y="4171962"/>
            <a:ext cx="2285790" cy="219078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127263" y="2240367"/>
            <a:ext cx="2263806" cy="21907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38679" y="176210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  Application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438679" y="220026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2:   Shadow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438679" y="4135449"/>
            <a:ext cx="11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11:  Application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426161" y="4369632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12:  Unavailable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112733" y="3952884"/>
            <a:ext cx="2289433" cy="21907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Curved Right Arrow 83"/>
          <p:cNvSpPr/>
          <p:nvPr/>
        </p:nvSpPr>
        <p:spPr>
          <a:xfrm rot="10800000" flipH="1">
            <a:off x="2955795" y="3989397"/>
            <a:ext cx="146052" cy="255591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ln w="6350" cap="flat"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51406" y="3916371"/>
            <a:ext cx="950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  Shadow</a:t>
            </a:r>
            <a:endParaRPr lang="en-US" sz="1200" dirty="0"/>
          </a:p>
        </p:txBody>
      </p:sp>
      <p:sp>
        <p:nvSpPr>
          <p:cNvPr id="105" name="Curved Right Arrow 104"/>
          <p:cNvSpPr/>
          <p:nvPr/>
        </p:nvSpPr>
        <p:spPr>
          <a:xfrm>
            <a:off x="2663691" y="1908156"/>
            <a:ext cx="438156" cy="438156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ln w="6350" cap="flat"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26161" y="4573605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13:  Unavailable/Reserved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426161" y="5026866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15:  Unavailable/Reserved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426161" y="4807788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14:  Unavailable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438679" y="30551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   Shadow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439779" y="325913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7:   Application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3116376" y="3310391"/>
            <a:ext cx="2285790" cy="219078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118176" y="3091313"/>
            <a:ext cx="2289433" cy="21907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Curved Right Arrow 124"/>
          <p:cNvSpPr/>
          <p:nvPr/>
        </p:nvSpPr>
        <p:spPr>
          <a:xfrm>
            <a:off x="2663691" y="3405189"/>
            <a:ext cx="438156" cy="438156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solidFill>
            <a:srgbClr val="FFC000"/>
          </a:solidFill>
          <a:ln w="6350" cap="flat">
            <a:solidFill>
              <a:srgbClr val="FFC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urved Right Arrow 128"/>
          <p:cNvSpPr/>
          <p:nvPr/>
        </p:nvSpPr>
        <p:spPr>
          <a:xfrm rot="10800000" flipH="1">
            <a:off x="2955796" y="3149598"/>
            <a:ext cx="146052" cy="255591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ln w="6350" cap="flat"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116166" y="1798617"/>
            <a:ext cx="2286000" cy="346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746352" y="5551545"/>
            <a:ext cx="377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Displacement: {-1, 2}</a:t>
            </a:r>
            <a:endParaRPr lang="en-US" dirty="0"/>
          </a:p>
        </p:txBody>
      </p:sp>
      <p:sp>
        <p:nvSpPr>
          <p:cNvPr id="138" name="Date Placeholder 1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7CFCA-FDE9-4DA2-9CB5-F463E36BAD70}" type="slidenum">
              <a:rPr lang="en-US" smtClean="0"/>
              <a:pPr/>
              <a:t>15</a:t>
            </a:fld>
            <a:endParaRPr lang="en-US" smtClean="0"/>
          </a:p>
          <a:p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446462" y="369729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9:   Reserved</a:t>
            </a:r>
            <a:endParaRPr lang="en-US" sz="1200" dirty="0"/>
          </a:p>
        </p:txBody>
      </p:sp>
      <p:sp>
        <p:nvSpPr>
          <p:cNvPr id="101" name="Curved Right Arrow 100"/>
          <p:cNvSpPr/>
          <p:nvPr/>
        </p:nvSpPr>
        <p:spPr>
          <a:xfrm>
            <a:off x="2663691" y="4244988"/>
            <a:ext cx="438156" cy="511182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solidFill>
            <a:srgbClr val="FFC000"/>
          </a:solidFill>
          <a:ln w="6350" cap="flat">
            <a:solidFill>
              <a:srgbClr val="FFC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urved Right Arrow 102"/>
          <p:cNvSpPr/>
          <p:nvPr/>
        </p:nvSpPr>
        <p:spPr>
          <a:xfrm rot="10800000" flipH="1" flipV="1">
            <a:off x="2846256" y="1871642"/>
            <a:ext cx="255591" cy="3359196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solidFill>
            <a:srgbClr val="FFC000"/>
          </a:solidFill>
          <a:ln w="6350" cap="flat">
            <a:solidFill>
              <a:srgbClr val="FFC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Right Arrow 37"/>
          <p:cNvSpPr/>
          <p:nvPr/>
        </p:nvSpPr>
        <p:spPr>
          <a:xfrm>
            <a:off x="2665388" y="3192459"/>
            <a:ext cx="438156" cy="474669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solidFill>
            <a:srgbClr val="FF0000"/>
          </a:solidFill>
          <a:ln w="6350" cap="flat">
            <a:solidFill>
              <a:srgbClr val="FF0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 rot="10800000" flipH="1">
            <a:off x="2957492" y="2922579"/>
            <a:ext cx="146052" cy="255591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solidFill>
            <a:srgbClr val="FF0000"/>
          </a:solidFill>
          <a:ln w="6350" cap="flat">
            <a:solidFill>
              <a:srgbClr val="FF0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Right Arrow 39"/>
          <p:cNvSpPr/>
          <p:nvPr/>
        </p:nvSpPr>
        <p:spPr>
          <a:xfrm>
            <a:off x="2665388" y="4025907"/>
            <a:ext cx="438156" cy="474669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solidFill>
            <a:srgbClr val="FF0000"/>
          </a:solidFill>
          <a:ln w="6350" cap="flat">
            <a:solidFill>
              <a:srgbClr val="FF0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 flipH="1">
            <a:off x="2957491" y="3770317"/>
            <a:ext cx="146052" cy="255591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solidFill>
            <a:srgbClr val="FF0000"/>
          </a:solidFill>
          <a:ln w="6350" cap="flat">
            <a:solidFill>
              <a:srgbClr val="FF0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>
            <a:off x="2665387" y="2309797"/>
            <a:ext cx="438156" cy="438156"/>
          </a:xfrm>
          <a:prstGeom prst="curvedRightArrow">
            <a:avLst>
              <a:gd name="adj1" fmla="val 2999"/>
              <a:gd name="adj2" fmla="val 16699"/>
              <a:gd name="adj3" fmla="val 25219"/>
            </a:avLst>
          </a:prstGeom>
          <a:solidFill>
            <a:srgbClr val="FF0000"/>
          </a:solidFill>
          <a:ln w="6350" cap="flat">
            <a:solidFill>
              <a:srgbClr val="FF0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Right Arrow 42"/>
          <p:cNvSpPr/>
          <p:nvPr/>
        </p:nvSpPr>
        <p:spPr>
          <a:xfrm rot="10800000" flipH="1">
            <a:off x="2957491" y="2054206"/>
            <a:ext cx="146052" cy="255591"/>
          </a:xfrm>
          <a:prstGeom prst="curvedRightArrow">
            <a:avLst>
              <a:gd name="adj1" fmla="val 6289"/>
              <a:gd name="adj2" fmla="val 53843"/>
              <a:gd name="adj3" fmla="val 47579"/>
            </a:avLst>
          </a:prstGeom>
          <a:solidFill>
            <a:srgbClr val="FF0000"/>
          </a:solidFill>
          <a:ln w="6350" cap="flat">
            <a:solidFill>
              <a:srgbClr val="FF0000"/>
            </a:solidFill>
            <a:round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40886" y="259555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4:   Reserved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440886" y="28146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5:   Reserved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440886" y="196054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1:   Reserved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422493" y="4373356"/>
            <a:ext cx="18153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12:  Unavailable/Reserved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445136" y="350837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8:  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6" grpId="0" animBg="1"/>
      <p:bldP spid="47" grpId="0" animBg="1"/>
      <p:bldP spid="48" grpId="0" animBg="1"/>
      <p:bldP spid="5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9" grpId="0"/>
      <p:bldP spid="50" grpId="0"/>
      <p:bldP spid="52" grpId="0"/>
      <p:bldP spid="54" grpId="0" animBg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Finding Problem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slots: 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 Application slots</a:t>
            </a:r>
          </a:p>
          <a:p>
            <a:pPr lvl="1"/>
            <a:r>
              <a:rPr lang="en-US" i="1" dirty="0" smtClean="0"/>
              <a:t>x</a:t>
            </a:r>
            <a:r>
              <a:rPr lang="en-US" dirty="0" smtClean="0"/>
              <a:t> Empty slots</a:t>
            </a:r>
          </a:p>
          <a:p>
            <a:pPr lvl="1"/>
            <a:r>
              <a:rPr lang="en-US" i="1" dirty="0" smtClean="0"/>
              <a:t>y </a:t>
            </a:r>
            <a:r>
              <a:rPr lang="en-US" dirty="0" smtClean="0"/>
              <a:t>Reserved slots</a:t>
            </a:r>
          </a:p>
          <a:p>
            <a:r>
              <a:rPr lang="en-US" dirty="0" smtClean="0"/>
              <a:t>Find </a:t>
            </a:r>
            <a:r>
              <a:rPr lang="en-US" i="1" dirty="0" smtClean="0"/>
              <a:t>k</a:t>
            </a:r>
            <a:r>
              <a:rPr lang="en-US" dirty="0" smtClean="0"/>
              <a:t> S-slots.</a:t>
            </a:r>
          </a:p>
          <a:p>
            <a:pPr lvl="1"/>
            <a:r>
              <a:rPr lang="en-US" dirty="0" smtClean="0"/>
              <a:t>For each slot A</a:t>
            </a:r>
            <a:r>
              <a:rPr lang="en-US" sz="200" dirty="0" smtClean="0"/>
              <a:t>i</a:t>
            </a:r>
            <a:r>
              <a:rPr lang="en-US" dirty="0" smtClean="0"/>
              <a:t>, there is one associated slot S with displacement d</a:t>
            </a:r>
            <a:r>
              <a:rPr lang="en-US" baseline="-25000" dirty="0" smtClean="0"/>
              <a:t>i</a:t>
            </a:r>
            <a:r>
              <a:rPr lang="it-IT" dirty="0" smtClean="0"/>
              <a:t> where d</a:t>
            </a:r>
            <a:r>
              <a:rPr lang="it-IT" baseline="-25000" dirty="0" smtClean="0"/>
              <a:t>i</a:t>
            </a:r>
            <a:r>
              <a:rPr lang="it-IT" dirty="0" smtClean="0"/>
              <a:t> = S</a:t>
            </a:r>
            <a:r>
              <a:rPr lang="it-IT" baseline="-25000" dirty="0" smtClean="0"/>
              <a:t>i</a:t>
            </a:r>
            <a:r>
              <a:rPr lang="it-IT" dirty="0" smtClean="0"/>
              <a:t> - A</a:t>
            </a:r>
            <a:r>
              <a:rPr lang="it-IT" baseline="-25000" dirty="0" smtClean="0"/>
              <a:t>i</a:t>
            </a:r>
            <a:r>
              <a:rPr lang="it-IT" dirty="0" smtClean="0"/>
              <a:t>.</a:t>
            </a:r>
          </a:p>
          <a:p>
            <a:pPr lvl="1"/>
            <a:r>
              <a:rPr lang="en-US" dirty="0" smtClean="0"/>
              <a:t>For each slot A</a:t>
            </a:r>
            <a:r>
              <a:rPr lang="en-US" baseline="-25000" dirty="0" smtClean="0"/>
              <a:t>i</a:t>
            </a:r>
            <a:r>
              <a:rPr lang="en-US" dirty="0" smtClean="0"/>
              <a:t> and each </a:t>
            </a:r>
            <a:r>
              <a:rPr lang="en-US" smtClean="0"/>
              <a:t>existing displacement </a:t>
            </a:r>
            <a:r>
              <a:rPr lang="en-US" dirty="0" smtClean="0"/>
              <a:t>d</a:t>
            </a:r>
            <a:r>
              <a:rPr lang="en-US" baseline="-25000" dirty="0" smtClean="0"/>
              <a:t>j</a:t>
            </a:r>
            <a:r>
              <a:rPr lang="en-US" dirty="0" smtClean="0"/>
              <a:t> where d</a:t>
            </a:r>
            <a:r>
              <a:rPr lang="en-US" baseline="-25000" dirty="0" smtClean="0"/>
              <a:t>i</a:t>
            </a:r>
            <a:r>
              <a:rPr lang="en-US" dirty="0" smtClean="0"/>
              <a:t>≠d</a:t>
            </a:r>
            <a:r>
              <a:rPr lang="en-US" baseline="-25000" dirty="0" smtClean="0"/>
              <a:t>j</a:t>
            </a:r>
            <a:r>
              <a:rPr lang="en-US" dirty="0" smtClean="0"/>
              <a:t>, slot ((A</a:t>
            </a:r>
            <a:r>
              <a:rPr lang="en-US" baseline="-25000" dirty="0" smtClean="0"/>
              <a:t>i</a:t>
            </a:r>
            <a:r>
              <a:rPr lang="en-US" dirty="0" smtClean="0"/>
              <a:t> + d</a:t>
            </a:r>
            <a:r>
              <a:rPr lang="en-US" baseline="-25000" dirty="0" smtClean="0"/>
              <a:t>j</a:t>
            </a:r>
            <a:r>
              <a:rPr lang="en-US" dirty="0" smtClean="0"/>
              <a:t>) mod n) is an R-slot or an E-slot.</a:t>
            </a:r>
          </a:p>
          <a:p>
            <a:pPr lvl="1"/>
            <a:r>
              <a:rPr lang="en-US" dirty="0" smtClean="0"/>
              <a:t>For each slot S and any existing valid displacement d</a:t>
            </a:r>
            <a:r>
              <a:rPr lang="en-US" baseline="-25000" dirty="0" smtClean="0"/>
              <a:t>i</a:t>
            </a:r>
            <a:r>
              <a:rPr lang="en-US" dirty="0" smtClean="0"/>
              <a:t> slot, slot ((S + d</a:t>
            </a:r>
            <a:r>
              <a:rPr lang="en-US" baseline="-25000" dirty="0" smtClean="0"/>
              <a:t>i</a:t>
            </a:r>
            <a:r>
              <a:rPr lang="en-US" dirty="0" smtClean="0"/>
              <a:t>) mod n) is an R-slot or an E-slot.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16</a:t>
            </a:fld>
            <a:endParaRPr lang="en-US" smtClean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54152" y="5184999"/>
            <a:ext cx="457200" cy="307777"/>
          </a:xfrm>
          <a:prstGeom prst="rect">
            <a:avLst/>
          </a:prstGeom>
          <a:solidFill>
            <a:srgbClr val="00B0F0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</a:t>
            </a:r>
            <a:r>
              <a:rPr lang="en-US" sz="1400" baseline="-25000" dirty="0" err="1" smtClean="0"/>
              <a:t>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11352" y="5184999"/>
            <a:ext cx="457200" cy="307777"/>
          </a:xfrm>
          <a:prstGeom prst="rect">
            <a:avLst/>
          </a:prstGeom>
          <a:solidFill>
            <a:srgbClr val="00B0F0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668552" y="5184999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0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125752" y="5184999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1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82952" y="5184999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2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040152" y="5184999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3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7352" y="5184999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4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54552" y="5184999"/>
            <a:ext cx="457200" cy="307777"/>
          </a:xfrm>
          <a:prstGeom prst="rect">
            <a:avLst/>
          </a:prstGeom>
          <a:solidFill>
            <a:srgbClr val="FF0000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</a:t>
            </a:r>
            <a:r>
              <a:rPr lang="en-US" sz="1400" baseline="-250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0224" y="1416580"/>
            <a:ext cx="457200" cy="307777"/>
          </a:xfrm>
          <a:prstGeom prst="rect">
            <a:avLst/>
          </a:prstGeom>
          <a:solidFill>
            <a:srgbClr val="00B0F0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r>
              <a:rPr lang="en-US" sz="1400" baseline="-25000" dirty="0" smtClean="0"/>
              <a:t>i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243624" y="1404912"/>
            <a:ext cx="193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Application slot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43624" y="1873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Shadow slot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710224" y="2319312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i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243624" y="23309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Empty slot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10224" y="2776512"/>
            <a:ext cx="457200" cy="307777"/>
          </a:xfrm>
          <a:prstGeom prst="rect">
            <a:avLst/>
          </a:prstGeom>
          <a:solidFill>
            <a:srgbClr val="FF0000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</a:t>
            </a:r>
            <a:r>
              <a:rPr lang="en-US" sz="1400" baseline="-25000" dirty="0" err="1" smtClean="0">
                <a:solidFill>
                  <a:schemeClr val="bg1"/>
                </a:solidFill>
              </a:rPr>
              <a:t>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3624" y="277651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Reserved slot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702320" y="1841480"/>
            <a:ext cx="457200" cy="31089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tx1"/>
                </a:solidFill>
              </a:rPr>
              <a:t>S</a:t>
            </a:r>
            <a:r>
              <a:rPr lang="en-US" sz="1400" b="0" baseline="-25000" dirty="0" smtClean="0">
                <a:solidFill>
                  <a:schemeClr val="tx1"/>
                </a:solidFill>
              </a:rPr>
              <a:t>i</a:t>
            </a:r>
            <a:endParaRPr lang="en-US" sz="1400" b="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666976" y="5183155"/>
            <a:ext cx="912824" cy="310896"/>
            <a:chOff x="2587600" y="5810280"/>
            <a:chExt cx="912824" cy="310896"/>
          </a:xfrm>
        </p:grpSpPr>
        <p:sp>
          <p:nvSpPr>
            <p:cNvPr id="26" name="Rectangle 25"/>
            <p:cNvSpPr/>
            <p:nvPr/>
          </p:nvSpPr>
          <p:spPr>
            <a:xfrm>
              <a:off x="2587600" y="5810280"/>
              <a:ext cx="457200" cy="31089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err="1" smtClean="0">
                  <a:solidFill>
                    <a:schemeClr val="tx1"/>
                  </a:solidFill>
                </a:rPr>
                <a:t>S</a:t>
              </a:r>
              <a:r>
                <a:rPr lang="en-US" sz="1400" b="0" baseline="-25000" dirty="0" err="1" smtClean="0">
                  <a:solidFill>
                    <a:schemeClr val="tx1"/>
                  </a:solidFill>
                </a:rPr>
                <a:t>0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3224" y="5810280"/>
              <a:ext cx="457200" cy="31089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err="1" smtClean="0">
                  <a:solidFill>
                    <a:schemeClr val="tx1"/>
                  </a:solidFill>
                </a:rPr>
                <a:t>S</a:t>
              </a:r>
              <a:r>
                <a:rPr lang="en-US" sz="1400" b="0" baseline="-25000" dirty="0" err="1" smtClean="0">
                  <a:solidFill>
                    <a:schemeClr val="tx1"/>
                  </a:solidFill>
                </a:rPr>
                <a:t>1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579800" y="5184999"/>
            <a:ext cx="912824" cy="307777"/>
            <a:chOff x="4016368" y="5492776"/>
            <a:chExt cx="912824" cy="307777"/>
          </a:xfrm>
        </p:grpSpPr>
        <p:sp>
          <p:nvSpPr>
            <p:cNvPr id="50" name="TextBox 49"/>
            <p:cNvSpPr txBox="1"/>
            <p:nvPr/>
          </p:nvSpPr>
          <p:spPr>
            <a:xfrm>
              <a:off x="4016368" y="5492776"/>
              <a:ext cx="457200" cy="3077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R</a:t>
              </a:r>
              <a:r>
                <a:rPr lang="en-US" sz="1400" baseline="-25000" dirty="0" err="1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71992" y="5492776"/>
              <a:ext cx="457200" cy="3077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R</a:t>
              </a:r>
              <a:r>
                <a:rPr lang="en-US" sz="1400" baseline="-25000" dirty="0" err="1" smtClean="0">
                  <a:solidFill>
                    <a:schemeClr val="bg1"/>
                  </a:solidFill>
                </a:rPr>
                <a:t>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Finding Problem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slots: 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 Application slots</a:t>
            </a:r>
          </a:p>
          <a:p>
            <a:pPr lvl="1"/>
            <a:r>
              <a:rPr lang="en-US" i="1" dirty="0" smtClean="0"/>
              <a:t>x</a:t>
            </a:r>
            <a:r>
              <a:rPr lang="en-US" dirty="0" smtClean="0"/>
              <a:t> Empty slots</a:t>
            </a:r>
          </a:p>
          <a:p>
            <a:pPr lvl="1"/>
            <a:r>
              <a:rPr lang="en-US" i="1" dirty="0" smtClean="0"/>
              <a:t>y </a:t>
            </a:r>
            <a:r>
              <a:rPr lang="en-US" dirty="0" smtClean="0"/>
              <a:t>Reserved slots</a:t>
            </a:r>
          </a:p>
          <a:p>
            <a:r>
              <a:rPr lang="en-US" dirty="0" smtClean="0"/>
              <a:t>Can We Find </a:t>
            </a:r>
            <a:r>
              <a:rPr lang="en-US" i="1" dirty="0" smtClean="0"/>
              <a:t>k</a:t>
            </a:r>
            <a:r>
              <a:rPr lang="en-US" dirty="0" smtClean="0"/>
              <a:t> S-slots?</a:t>
            </a:r>
          </a:p>
          <a:p>
            <a:pPr lvl="1"/>
            <a:r>
              <a:rPr lang="en-US" dirty="0" smtClean="0"/>
              <a:t>Depends on layout!</a:t>
            </a:r>
          </a:p>
          <a:p>
            <a:pPr lvl="1"/>
            <a:r>
              <a:rPr lang="en-US" dirty="0" smtClean="0"/>
              <a:t>Guarantee to find it, for 48-bit address space, if</a:t>
            </a:r>
          </a:p>
          <a:p>
            <a:pPr lvl="2"/>
            <a:r>
              <a:rPr lang="en-US" dirty="0" smtClean="0"/>
              <a:t>Application memory &lt; 250 GB</a:t>
            </a:r>
          </a:p>
          <a:p>
            <a:pPr lvl="1"/>
            <a:r>
              <a:rPr lang="en-US" dirty="0" smtClean="0"/>
              <a:t>Proof</a:t>
            </a:r>
          </a:p>
          <a:p>
            <a:pPr lvl="2"/>
            <a:r>
              <a:rPr lang="en-US" dirty="0" smtClean="0"/>
              <a:t>x ≥ </a:t>
            </a:r>
            <a:r>
              <a:rPr lang="en-US" dirty="0" err="1" smtClean="0"/>
              <a:t>8k</a:t>
            </a:r>
            <a:r>
              <a:rPr lang="en-US" baseline="30000" dirty="0" err="1" smtClean="0"/>
              <a:t>2</a:t>
            </a:r>
            <a:r>
              <a:rPr lang="en-US" dirty="0" err="1" smtClean="0"/>
              <a:t>+2k+1</a:t>
            </a:r>
            <a:endParaRPr lang="en-US" dirty="0" smtClean="0"/>
          </a:p>
          <a:p>
            <a:pPr lvl="2"/>
            <a:r>
              <a:rPr lang="en-US" dirty="0" smtClean="0"/>
              <a:t>We can always find an S</a:t>
            </a:r>
            <a:r>
              <a:rPr lang="en-US" baseline="-25000" dirty="0" smtClean="0"/>
              <a:t>i</a:t>
            </a:r>
            <a:r>
              <a:rPr lang="en-US" dirty="0" smtClean="0"/>
              <a:t> for A</a:t>
            </a:r>
            <a:r>
              <a:rPr lang="en-US" baseline="-25000" dirty="0" smtClean="0"/>
              <a:t>i</a:t>
            </a:r>
            <a:r>
              <a:rPr lang="en-US" dirty="0" smtClean="0"/>
              <a:t> if #E-slot &gt; #conflicts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17</a:t>
            </a:fld>
            <a:endParaRPr lang="en-US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0224" y="1416580"/>
            <a:ext cx="457200" cy="307777"/>
          </a:xfrm>
          <a:prstGeom prst="rect">
            <a:avLst/>
          </a:prstGeom>
          <a:solidFill>
            <a:srgbClr val="00B0F0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r>
              <a:rPr lang="en-US" sz="1400" baseline="-25000" dirty="0" smtClean="0"/>
              <a:t>i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3624" y="1404912"/>
            <a:ext cx="193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Application slot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3624" y="1873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Shadow slot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710224" y="2319312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i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243624" y="23309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Empty slot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710224" y="2776512"/>
            <a:ext cx="457200" cy="307777"/>
          </a:xfrm>
          <a:prstGeom prst="rect">
            <a:avLst/>
          </a:prstGeom>
          <a:solidFill>
            <a:srgbClr val="FF0000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</a:t>
            </a:r>
            <a:r>
              <a:rPr lang="en-US" sz="1400" baseline="-25000" dirty="0" err="1" smtClean="0">
                <a:solidFill>
                  <a:schemeClr val="bg1"/>
                </a:solidFill>
              </a:rPr>
              <a:t>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3624" y="277651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Reserved slot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5702320" y="1841480"/>
            <a:ext cx="457200" cy="31089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tx1"/>
                </a:solidFill>
              </a:rPr>
              <a:t>S</a:t>
            </a:r>
            <a:r>
              <a:rPr lang="en-US" sz="1400" b="0" baseline="-25000" dirty="0" smtClean="0">
                <a:solidFill>
                  <a:schemeClr val="tx1"/>
                </a:solidFill>
              </a:rPr>
              <a:t>i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&amp;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Shadow memory allocation</a:t>
            </a:r>
          </a:p>
          <a:p>
            <a:pPr lvl="1"/>
            <a:r>
              <a:rPr lang="en-US" dirty="0" smtClean="0"/>
              <a:t>Add signal handler</a:t>
            </a:r>
          </a:p>
          <a:p>
            <a:pPr lvl="1"/>
            <a:r>
              <a:rPr lang="en-US" dirty="0" smtClean="0"/>
              <a:t>Remove reference </a:t>
            </a:r>
            <a:r>
              <a:rPr lang="en-US" dirty="0" err="1" smtClean="0"/>
              <a:t>uni</a:t>
            </a:r>
            <a:r>
              <a:rPr lang="en-US" dirty="0" smtClean="0"/>
              <a:t>-cache check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Restore </a:t>
            </a:r>
            <a:r>
              <a:rPr lang="en-US" dirty="0" err="1" smtClean="0"/>
              <a:t>uni</a:t>
            </a:r>
            <a:r>
              <a:rPr lang="en-US" dirty="0" smtClean="0"/>
              <a:t>-cache checks for instructions that access multiple segments, e.g., references from </a:t>
            </a:r>
            <a:r>
              <a:rPr lang="en-US" i="1" dirty="0" err="1" smtClean="0"/>
              <a:t>memcpy</a:t>
            </a:r>
            <a:endParaRPr lang="en-US" i="1" dirty="0" smtClean="0"/>
          </a:p>
          <a:p>
            <a:pPr lvl="2"/>
            <a:r>
              <a:rPr lang="en-US" dirty="0" smtClean="0"/>
              <a:t>When number of access </a:t>
            </a:r>
            <a:r>
              <a:rPr lang="en-US" smtClean="0"/>
              <a:t>violation exceed 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5400" y="2833680"/>
            <a:ext cx="496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 lea [</a:t>
            </a:r>
            <a:r>
              <a:rPr lang="en-US" sz="1800" dirty="0" err="1" smtClean="0"/>
              <a:t>addr</a:t>
            </a:r>
            <a:r>
              <a:rPr lang="en-US" sz="1800" dirty="0" smtClean="0"/>
              <a:t>]             </a:t>
            </a:r>
            <a:r>
              <a:rPr lang="en-US" sz="1400" dirty="0" smtClean="0"/>
              <a:t> </a:t>
            </a:r>
            <a:r>
              <a:rPr lang="en-US" sz="1800" dirty="0" smtClean="0">
                <a:sym typeface="Wingdings" pitchFamily="2" charset="2"/>
              </a:rPr>
              <a:t> %r1</a:t>
            </a:r>
          </a:p>
          <a:p>
            <a:r>
              <a:rPr lang="en-US" sz="1800" dirty="0" smtClean="0">
                <a:sym typeface="Wingdings" pitchFamily="2" charset="2"/>
              </a:rPr>
              <a:t>  add %r1, </a:t>
            </a:r>
            <a:r>
              <a:rPr lang="en-US" sz="1800" dirty="0" err="1" smtClean="0">
                <a:sym typeface="Wingdings" pitchFamily="2" charset="2"/>
              </a:rPr>
              <a:t>unicachedisp</a:t>
            </a:r>
            <a:r>
              <a:rPr lang="en-US" sz="1800" dirty="0" smtClean="0">
                <a:sym typeface="Wingdings" pitchFamily="2" charset="2"/>
              </a:rPr>
              <a:t>  %r1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18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110733" y="33205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Slowdown relative to native execution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1752600" y="1600200"/>
          <a:ext cx="6400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19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Program Behavior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Memory management</a:t>
            </a:r>
          </a:p>
          <a:p>
            <a:endParaRPr lang="en-US" dirty="0" smtClean="0"/>
          </a:p>
          <a:p>
            <a:r>
              <a:rPr lang="en-US" dirty="0" smtClean="0"/>
              <a:t>Shadow Memory Tools</a:t>
            </a:r>
          </a:p>
          <a:p>
            <a:pPr lvl="1"/>
            <a:r>
              <a:rPr lang="en-US" dirty="0" smtClean="0"/>
              <a:t>Maintain meta-data for every memory location</a:t>
            </a:r>
          </a:p>
          <a:p>
            <a:pPr lvl="1"/>
            <a:r>
              <a:rPr lang="en-US" dirty="0" smtClean="0"/>
              <a:t>Update meta-data on every memory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2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</a:p>
          <a:p>
            <a:pPr lvl="1"/>
            <a:r>
              <a:rPr lang="en-US" dirty="0" smtClean="0">
                <a:hlinkClick r:id="rId2"/>
              </a:rPr>
              <a:t>http://people.csail.mit.edu/qin_zhao/umbra/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20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Finding Example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always find a solution</a:t>
            </a:r>
          </a:p>
          <a:p>
            <a:pPr lvl="1"/>
            <a:r>
              <a:rPr lang="en-US" dirty="0" smtClean="0"/>
              <a:t>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6400" y="1773772"/>
            <a:ext cx="45720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r>
              <a:rPr lang="en-US" sz="1400" baseline="-25000" dirty="0" smtClean="0"/>
              <a:t>i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89800" y="1762104"/>
            <a:ext cx="193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Application slot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556400" y="2219304"/>
            <a:ext cx="4572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</a:t>
            </a:r>
            <a:r>
              <a:rPr lang="en-US" sz="1400" baseline="-25000" dirty="0" smtClean="0"/>
              <a:t>i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89800" y="223097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Shadow slot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400" y="2676504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i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89800" y="268817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Empty slot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56400" y="3133704"/>
            <a:ext cx="457200" cy="307777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</a:t>
            </a:r>
            <a:r>
              <a:rPr lang="en-US" sz="1400" baseline="-25000" dirty="0" err="1" smtClean="0">
                <a:solidFill>
                  <a:schemeClr val="bg1"/>
                </a:solidFill>
              </a:rPr>
              <a:t>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9800" y="3133704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Reserved slot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417664" y="2922783"/>
            <a:ext cx="45720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</a:t>
            </a:r>
            <a:r>
              <a:rPr lang="en-US" sz="1400" baseline="-25000" dirty="0" err="1" smtClean="0"/>
              <a:t>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332064" y="2922783"/>
            <a:ext cx="45720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74864" y="2922783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9264" y="2922783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46464" y="2922783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2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03664" y="2922783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3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160864" y="2922783"/>
            <a:ext cx="457200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</a:t>
            </a:r>
            <a:r>
              <a:rPr lang="en-US" sz="1400" baseline="-25000" dirty="0" err="1" smtClean="0"/>
              <a:t>4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618064" y="2922783"/>
            <a:ext cx="457200" cy="307777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</a:t>
            </a:r>
            <a:r>
              <a:rPr lang="en-US" sz="1400" baseline="-250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43000" y="3706816"/>
          <a:ext cx="647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E-slots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disp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Conflict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disp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Conflict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400" dirty="0" smtClean="0"/>
                        <a:t>Х</a:t>
                      </a:r>
                      <a:r>
                        <a:rPr lang="en-US" sz="1400" baseline="0" dirty="0" smtClean="0"/>
                        <a:t> 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0</a:t>
                      </a:r>
                      <a:r>
                        <a:rPr lang="en-US" sz="1400" baseline="0" dirty="0" smtClean="0"/>
                        <a:t> + 1 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 A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(7)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0</a:t>
                      </a:r>
                      <a:r>
                        <a:rPr lang="en-US" sz="1400" baseline="0" dirty="0" smtClean="0"/>
                        <a:t> + 7 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1400" baseline="0" dirty="0" err="1" smtClean="0">
                          <a:sym typeface="Wingdings" pitchFamily="2" charset="2"/>
                        </a:rPr>
                        <a:t>A</a:t>
                      </a:r>
                      <a:r>
                        <a:rPr lang="en-US" sz="1400" baseline="-25000" dirty="0" err="1" smtClean="0"/>
                        <a:t>0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√ (3)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√ 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(4)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2</a:t>
                      </a:r>
                      <a:r>
                        <a:rPr lang="en-US" sz="1400" baseline="0" dirty="0" smtClean="0"/>
                        <a:t> + 4 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1400" baseline="0" dirty="0" err="1" smtClean="0">
                          <a:sym typeface="Wingdings" pitchFamily="2" charset="2"/>
                        </a:rPr>
                        <a:t>A</a:t>
                      </a:r>
                      <a:r>
                        <a:rPr lang="en-US" sz="1400" baseline="-25000" dirty="0" err="1" smtClean="0"/>
                        <a:t>0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(2)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A</a:t>
                      </a:r>
                      <a:r>
                        <a:rPr lang="en-US" sz="1400" baseline="-25000" dirty="0" err="1" smtClean="0"/>
                        <a:t>0</a:t>
                      </a:r>
                      <a:r>
                        <a:rPr lang="en-US" sz="1400" baseline="0" dirty="0" smtClean="0"/>
                        <a:t> + 2 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 A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(5)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3</a:t>
                      </a:r>
                      <a:r>
                        <a:rPr lang="en-US" sz="1400" baseline="0" dirty="0" smtClean="0"/>
                        <a:t> + 5 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 A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(3)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3</a:t>
                      </a:r>
                      <a:r>
                        <a:rPr lang="en-US" sz="1400" baseline="0" dirty="0" smtClean="0"/>
                        <a:t> + 3 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1400" baseline="0" dirty="0" err="1" smtClean="0">
                          <a:sym typeface="Wingdings" pitchFamily="2" charset="2"/>
                        </a:rPr>
                        <a:t>A</a:t>
                      </a:r>
                      <a:r>
                        <a:rPr lang="en-US" sz="1400" baseline="-25000" dirty="0" err="1" smtClean="0"/>
                        <a:t>0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(6)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A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baseline="0" dirty="0" smtClean="0"/>
                        <a:t> + 6 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1400" baseline="0" dirty="0" err="1" smtClean="0">
                          <a:sym typeface="Wingdings" pitchFamily="2" charset="2"/>
                        </a:rPr>
                        <a:t>A</a:t>
                      </a:r>
                      <a:r>
                        <a:rPr lang="en-US" sz="1400" baseline="-25000" dirty="0" err="1" smtClean="0"/>
                        <a:t>0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 (4)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</a:t>
                      </a:r>
                      <a:r>
                        <a:rPr lang="en-US" sz="1400" baseline="-25000" dirty="0" err="1" smtClean="0"/>
                        <a:t>4</a:t>
                      </a:r>
                      <a:r>
                        <a:rPr lang="en-US" sz="1400" baseline="0" dirty="0" smtClean="0"/>
                        <a:t> + 4 </a:t>
                      </a:r>
                      <a:r>
                        <a:rPr lang="en-US" sz="1400" baseline="0" dirty="0" smtClean="0">
                          <a:sym typeface="Wingdings" pitchFamily="2" charset="2"/>
                        </a:rPr>
                        <a:t> A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21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Error Detection</a:t>
            </a:r>
          </a:p>
          <a:p>
            <a:pPr lvl="1"/>
            <a:r>
              <a:rPr lang="en-US" dirty="0" err="1" smtClean="0"/>
              <a:t>MemCheck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VEE’07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smtClean="0"/>
              <a:t>Purify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USENIX’92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smtClean="0"/>
              <a:t>Dr. Memory</a:t>
            </a:r>
          </a:p>
          <a:p>
            <a:r>
              <a:rPr lang="en-US" dirty="0" smtClean="0"/>
              <a:t>Dynamic Information Flow Tracking</a:t>
            </a:r>
          </a:p>
          <a:p>
            <a:pPr lvl="1"/>
            <a:r>
              <a:rPr lang="en-US" dirty="0" smtClean="0"/>
              <a:t>LIFT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MICRO’39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err="1" smtClean="0"/>
              <a:t>TaintTrace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ISCC’06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dirty="0" smtClean="0"/>
              <a:t>Multi-threaded Program Analysis</a:t>
            </a:r>
          </a:p>
          <a:p>
            <a:pPr lvl="1"/>
            <a:r>
              <a:rPr lang="en-US" dirty="0" smtClean="0"/>
              <a:t>Eraser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TCS’97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err="1" smtClean="0"/>
              <a:t>Helgrind</a:t>
            </a:r>
            <a:endParaRPr lang="en-US" dirty="0" smtClean="0"/>
          </a:p>
          <a:p>
            <a:r>
              <a:rPr lang="en-US" dirty="0" smtClean="0"/>
              <a:t>Memory Usage Analysis</a:t>
            </a:r>
          </a:p>
          <a:p>
            <a:pPr lvl="1"/>
            <a:r>
              <a:rPr lang="en-US" dirty="0" err="1" smtClean="0"/>
              <a:t>CETS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ISMM’10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smtClean="0"/>
              <a:t>Staleness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ISMM</a:t>
            </a:r>
            <a:r>
              <a:rPr lang="en-US" dirty="0" smtClean="0"/>
              <a:t>, Toronto, Canada, 6/6/2010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3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 Memory Manager</a:t>
            </a:r>
          </a:p>
          <a:p>
            <a:pPr lvl="1"/>
            <a:r>
              <a:rPr lang="en-US" dirty="0" smtClean="0"/>
              <a:t>Meta-data for application memory</a:t>
            </a:r>
          </a:p>
          <a:p>
            <a:pPr lvl="1"/>
            <a:r>
              <a:rPr lang="en-US" dirty="0" smtClean="0"/>
              <a:t>Memory mapping scheme (addr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addr</a:t>
            </a:r>
            <a:r>
              <a:rPr lang="en-US" baseline="-25000" dirty="0" err="1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DMS</a:t>
            </a:r>
            <a:r>
              <a:rPr lang="en-US" dirty="0" smtClean="0">
                <a:sym typeface="Wingdings" pitchFamily="2" charset="2"/>
              </a:rPr>
              <a:t> (Direct Mapping)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SMS</a:t>
            </a:r>
            <a:r>
              <a:rPr lang="en-US" dirty="0" smtClean="0">
                <a:sym typeface="Wingdings" pitchFamily="2" charset="2"/>
              </a:rPr>
              <a:t> (Segmented Mapping)</a:t>
            </a:r>
            <a:endParaRPr lang="en-US" dirty="0" smtClean="0"/>
          </a:p>
          <a:p>
            <a:r>
              <a:rPr lang="en-US" dirty="0" err="1" smtClean="0"/>
              <a:t>Instrumentor</a:t>
            </a:r>
            <a:endParaRPr lang="en-US" dirty="0" smtClean="0"/>
          </a:p>
          <a:p>
            <a:pPr lvl="1"/>
            <a:r>
              <a:rPr lang="en-US" dirty="0" smtClean="0"/>
              <a:t>Every memory operation</a:t>
            </a:r>
          </a:p>
          <a:p>
            <a:pPr lvl="2"/>
            <a:r>
              <a:rPr lang="en-US" dirty="0" smtClean="0"/>
              <a:t>Address calculation</a:t>
            </a:r>
          </a:p>
          <a:p>
            <a:pPr lvl="2"/>
            <a:r>
              <a:rPr lang="en-US" dirty="0" smtClean="0"/>
              <a:t>Meta-data update</a:t>
            </a:r>
          </a:p>
          <a:p>
            <a:pPr lvl="1"/>
            <a:r>
              <a:rPr lang="en-US" dirty="0" smtClean="0"/>
              <a:t>Expensive</a:t>
            </a:r>
          </a:p>
          <a:p>
            <a:pPr lvl="2"/>
            <a:r>
              <a:rPr lang="en-US" dirty="0" err="1" smtClean="0"/>
              <a:t>MemCheck</a:t>
            </a:r>
            <a:r>
              <a:rPr lang="en-US" dirty="0" smtClean="0"/>
              <a:t> (~</a:t>
            </a:r>
            <a:r>
              <a:rPr lang="en-US" dirty="0" err="1" smtClean="0"/>
              <a:t>25x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~</a:t>
            </a:r>
            <a:r>
              <a:rPr lang="en-US" dirty="0" err="1" smtClean="0"/>
              <a:t>12x</a:t>
            </a:r>
            <a:r>
              <a:rPr lang="en-US" dirty="0" smtClean="0"/>
              <a:t> for </a:t>
            </a:r>
            <a:r>
              <a:rPr lang="en-US" dirty="0" err="1" smtClean="0"/>
              <a:t>addr</a:t>
            </a:r>
            <a:r>
              <a:rPr lang="en-US" baseline="-25000" dirty="0" err="1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addr</a:t>
            </a:r>
            <a:r>
              <a:rPr lang="en-US" baseline="-25000" dirty="0" err="1" smtClean="0">
                <a:sym typeface="Wingdings" pitchFamily="2" charset="2"/>
              </a:rPr>
              <a:t>S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2672" y="2555864"/>
            <a:ext cx="1295400" cy="21336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8160" y="2555864"/>
            <a:ext cx="1295400" cy="213359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43576" y="3300408"/>
            <a:ext cx="76200" cy="76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58088" y="3300408"/>
            <a:ext cx="76200" cy="76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2672" y="2781487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a.out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8160" y="2784464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a.out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8160" y="4308464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stack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2672" y="4308464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stack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8160" y="3927464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libc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2672" y="3927464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libc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5760" y="4841864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Application Memory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380272" y="4841864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Shadow Memory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513384" y="3221032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heap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5848" y="3221032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heap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4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Mapping Scheme (</a:t>
            </a:r>
            <a:r>
              <a:rPr lang="en-US" dirty="0" err="1" smtClean="0"/>
              <a:t>DMS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472"/>
            <a:ext cx="75438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Single memory region for entire address space.</a:t>
            </a:r>
          </a:p>
          <a:p>
            <a:r>
              <a:rPr lang="en-US" sz="2000" dirty="0" smtClean="0"/>
              <a:t>Translation:</a:t>
            </a:r>
          </a:p>
          <a:p>
            <a:r>
              <a:rPr lang="en-US" sz="2000" dirty="0" smtClean="0"/>
              <a:t>Issue: address conflict between </a:t>
            </a:r>
            <a:r>
              <a:rPr lang="en-US" sz="2000" dirty="0" err="1" smtClean="0"/>
              <a:t>mem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and </a:t>
            </a:r>
            <a:r>
              <a:rPr lang="en-US" sz="2000" dirty="0" err="1" smtClean="0">
                <a:sym typeface="Wingdings" pitchFamily="2" charset="2"/>
              </a:rPr>
              <a:t>mem</a:t>
            </a:r>
            <a:r>
              <a:rPr lang="en-US" sz="2000" baseline="-25000" dirty="0" err="1" smtClean="0">
                <a:sym typeface="Wingdings" pitchFamily="2" charset="2"/>
              </a:rPr>
              <a:t>S</a:t>
            </a:r>
            <a:endParaRPr lang="en-US" sz="2000" baseline="-25000" dirty="0" smtClean="0">
              <a:sym typeface="Wingdings" pitchFamily="2" charset="2"/>
            </a:endParaRP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44792" y="1523976"/>
          <a:ext cx="2622550" cy="466725"/>
        </p:xfrm>
        <a:graphic>
          <a:graphicData uri="http://schemas.openxmlformats.org/presentationml/2006/ole">
            <p:oleObj spid="_x0000_s2419714" name="Equation" r:id="rId3" imgW="1282680" imgH="2286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20704" y="3161729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lea [</a:t>
            </a:r>
            <a:r>
              <a:rPr lang="en-US" sz="1600" dirty="0" err="1" smtClean="0"/>
              <a:t>addr</a:t>
            </a:r>
            <a:r>
              <a:rPr lang="en-US" sz="1600" dirty="0" smtClean="0"/>
              <a:t>]   </a:t>
            </a:r>
            <a:r>
              <a:rPr lang="en-US" sz="1600" dirty="0" smtClean="0">
                <a:sym typeface="Wingdings" pitchFamily="2" charset="2"/>
              </a:rPr>
              <a:t> %r1</a:t>
            </a:r>
          </a:p>
          <a:p>
            <a:r>
              <a:rPr lang="en-US" sz="1600" dirty="0" smtClean="0">
                <a:sym typeface="Wingdings" pitchFamily="2" charset="2"/>
              </a:rPr>
              <a:t>add %</a:t>
            </a:r>
            <a:r>
              <a:rPr lang="en-US" sz="1600" dirty="0" err="1" smtClean="0">
                <a:sym typeface="Wingdings" pitchFamily="2" charset="2"/>
              </a:rPr>
              <a:t>r1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disp</a:t>
            </a:r>
            <a:r>
              <a:rPr lang="en-US" sz="1600" dirty="0" smtClean="0">
                <a:sym typeface="Wingdings" pitchFamily="2" charset="2"/>
              </a:rPr>
              <a:t>  %</a:t>
            </a:r>
            <a:r>
              <a:rPr lang="en-US" sz="1600" dirty="0" err="1" smtClean="0">
                <a:sym typeface="Wingdings" pitchFamily="2" charset="2"/>
              </a:rPr>
              <a:t>r1</a:t>
            </a:r>
            <a:endParaRPr lang="en-US" sz="1600" dirty="0"/>
          </a:p>
        </p:txBody>
      </p:sp>
      <p:graphicFrame>
        <p:nvGraphicFramePr>
          <p:cNvPr id="18" name="Chart 17"/>
          <p:cNvGraphicFramePr/>
          <p:nvPr/>
        </p:nvGraphicFramePr>
        <p:xfrm>
          <a:off x="960392" y="4411607"/>
          <a:ext cx="5257800" cy="2382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Rectangle 18"/>
          <p:cNvSpPr/>
          <p:nvPr/>
        </p:nvSpPr>
        <p:spPr bwMode="auto">
          <a:xfrm>
            <a:off x="3698864" y="4302136"/>
            <a:ext cx="2540032" cy="2301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251903" y="5266712"/>
            <a:ext cx="21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Slowdown relative to native execution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468536" y="4302136"/>
            <a:ext cx="3770360" cy="2301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2592" y="3883061"/>
            <a:ext cx="1295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02592" y="3883061"/>
            <a:ext cx="1295400" cy="1179576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tx1"/>
                </a:solidFill>
              </a:rPr>
              <a:t>Application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2592" y="5062845"/>
            <a:ext cx="1295400" cy="1184003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tx1"/>
                </a:solidFill>
              </a:rPr>
              <a:t>Shadow</a:t>
            </a:r>
            <a:endParaRPr lang="en-US" sz="1400" b="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0800000" flipV="1">
            <a:off x="7696256" y="4073561"/>
            <a:ext cx="1588" cy="1206064"/>
          </a:xfrm>
          <a:prstGeom prst="bentConnector3">
            <a:avLst>
              <a:gd name="adj1" fmla="val 14395466"/>
            </a:avLst>
          </a:prstGeom>
          <a:ln w="2222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708976" y="4046576"/>
            <a:ext cx="76200" cy="76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08976" y="5237216"/>
            <a:ext cx="76200" cy="76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5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Graphic spid="18" grpId="0">
        <p:bldAsOne/>
      </p:bldGraphic>
      <p:bldP spid="22" grpId="0"/>
      <p:bldP spid="14" grpId="1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03201" y="4302136"/>
            <a:ext cx="5635695" cy="3170288"/>
            <a:chOff x="603201" y="4148136"/>
            <a:chExt cx="5635695" cy="3448104"/>
          </a:xfrm>
        </p:grpSpPr>
        <p:grpSp>
          <p:nvGrpSpPr>
            <p:cNvPr id="32" name="Group 31"/>
            <p:cNvGrpSpPr/>
            <p:nvPr/>
          </p:nvGrpSpPr>
          <p:grpSpPr>
            <a:xfrm>
              <a:off x="603201" y="4267200"/>
              <a:ext cx="5614991" cy="2803544"/>
              <a:chOff x="688978" y="3444856"/>
              <a:chExt cx="5614991" cy="2803544"/>
            </a:xfrm>
          </p:grpSpPr>
          <p:graphicFrame>
            <p:nvGraphicFramePr>
              <p:cNvPr id="33" name="Chart 32"/>
              <p:cNvGraphicFramePr/>
              <p:nvPr/>
            </p:nvGraphicFramePr>
            <p:xfrm>
              <a:off x="1046169" y="3444856"/>
              <a:ext cx="5257800" cy="2590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4" name="Multiply 33"/>
              <p:cNvSpPr/>
              <p:nvPr/>
            </p:nvSpPr>
            <p:spPr bwMode="auto">
              <a:xfrm>
                <a:off x="4104621" y="5334000"/>
                <a:ext cx="609600" cy="914400"/>
              </a:xfrm>
              <a:prstGeom prst="mathMultiply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-261288" y="4395123"/>
                <a:ext cx="236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Slowdown relative to native execution</a:t>
                </a:r>
                <a:endParaRPr lang="en-US" sz="1200" dirty="0"/>
              </a:p>
            </p:txBody>
          </p:sp>
        </p:grpSp>
        <p:sp>
          <p:nvSpPr>
            <p:cNvPr id="37" name="Rectangle 36"/>
            <p:cNvSpPr/>
            <p:nvPr/>
          </p:nvSpPr>
          <p:spPr bwMode="auto">
            <a:xfrm>
              <a:off x="3698864" y="4148136"/>
              <a:ext cx="2540032" cy="34481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Segmented Mapping Scheme (</a:t>
            </a:r>
            <a:r>
              <a:rPr lang="en-US" dirty="0" err="1" smtClean="0"/>
              <a:t>SMS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472"/>
            <a:ext cx="75438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Shadow segment per application segment</a:t>
            </a:r>
          </a:p>
          <a:p>
            <a:r>
              <a:rPr lang="en-US" sz="2000" dirty="0" smtClean="0"/>
              <a:t>Translation: </a:t>
            </a:r>
          </a:p>
          <a:p>
            <a:pPr lvl="1"/>
            <a:r>
              <a:rPr lang="en-US" sz="2000" dirty="0" smtClean="0"/>
              <a:t>Segment lookup (address indexing)</a:t>
            </a:r>
          </a:p>
          <a:p>
            <a:pPr lvl="1"/>
            <a:r>
              <a:rPr lang="en-US" sz="2000" dirty="0" smtClean="0"/>
              <a:t>Address translation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1224" y="3151184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lea [</a:t>
            </a:r>
            <a:r>
              <a:rPr lang="en-US" sz="1600" dirty="0" err="1" smtClean="0"/>
              <a:t>addr</a:t>
            </a:r>
            <a:r>
              <a:rPr lang="en-US" sz="1600" dirty="0" smtClean="0"/>
              <a:t>]         </a:t>
            </a:r>
            <a:r>
              <a:rPr lang="en-US" sz="1600" dirty="0" smtClean="0">
                <a:sym typeface="Wingdings" pitchFamily="2" charset="2"/>
              </a:rPr>
              <a:t> %r1</a:t>
            </a:r>
          </a:p>
          <a:p>
            <a:r>
              <a:rPr lang="en-US" sz="1600" dirty="0" err="1" smtClean="0">
                <a:sym typeface="Wingdings" pitchFamily="2" charset="2"/>
              </a:rPr>
              <a:t>mov</a:t>
            </a:r>
            <a:r>
              <a:rPr lang="en-US" sz="1600" dirty="0" smtClean="0">
                <a:sym typeface="Wingdings" pitchFamily="2" charset="2"/>
              </a:rPr>
              <a:t> %</a:t>
            </a:r>
            <a:r>
              <a:rPr lang="en-US" sz="1600" dirty="0" err="1" smtClean="0">
                <a:sym typeface="Wingdings" pitchFamily="2" charset="2"/>
              </a:rPr>
              <a:t>r1</a:t>
            </a:r>
            <a:r>
              <a:rPr lang="en-US" sz="1600" dirty="0" smtClean="0">
                <a:sym typeface="Wingdings" pitchFamily="2" charset="2"/>
              </a:rPr>
              <a:t>             %r2</a:t>
            </a:r>
          </a:p>
          <a:p>
            <a:r>
              <a:rPr lang="en-US" sz="1600" dirty="0" err="1" smtClean="0">
                <a:sym typeface="Wingdings" pitchFamily="2" charset="2"/>
              </a:rPr>
              <a:t>shr</a:t>
            </a:r>
            <a:r>
              <a:rPr lang="en-US" sz="1600" dirty="0" smtClean="0">
                <a:sym typeface="Wingdings" pitchFamily="2" charset="2"/>
              </a:rPr>
              <a:t> %r2, 16         %r2</a:t>
            </a:r>
          </a:p>
          <a:p>
            <a:r>
              <a:rPr lang="en-US" sz="1600" dirty="0" smtClean="0">
                <a:sym typeface="Wingdings" pitchFamily="2" charset="2"/>
              </a:rPr>
              <a:t>add %r1, </a:t>
            </a:r>
            <a:r>
              <a:rPr lang="en-US" sz="1600" dirty="0" err="1" smtClean="0">
                <a:sym typeface="Wingdings" pitchFamily="2" charset="2"/>
              </a:rPr>
              <a:t>disp</a:t>
            </a:r>
            <a:r>
              <a:rPr lang="en-US" sz="1600" dirty="0" smtClean="0">
                <a:sym typeface="Wingdings" pitchFamily="2" charset="2"/>
              </a:rPr>
              <a:t>[%r2]  %r1</a:t>
            </a:r>
            <a:endParaRPr lang="en-US" sz="1600" dirty="0"/>
          </a:p>
        </p:txBody>
      </p:sp>
      <p:graphicFrame>
        <p:nvGraphicFramePr>
          <p:cNvPr id="2448386" name="Object 2"/>
          <p:cNvGraphicFramePr>
            <a:graphicFrameLocks noChangeAspect="1"/>
          </p:cNvGraphicFramePr>
          <p:nvPr/>
        </p:nvGraphicFramePr>
        <p:xfrm>
          <a:off x="2905104" y="1523976"/>
          <a:ext cx="3000375" cy="514350"/>
        </p:xfrm>
        <a:graphic>
          <a:graphicData uri="http://schemas.openxmlformats.org/presentationml/2006/ole">
            <p:oleObj spid="_x0000_s2448386" name="Equation" r:id="rId4" imgW="1409400" imgH="241200" progId="Equation.3">
              <p:embed/>
            </p:oleObj>
          </a:graphicData>
        </a:graphic>
      </p:graphicFrame>
      <p:cxnSp>
        <p:nvCxnSpPr>
          <p:cNvPr id="57" name="Elbow Connector 56"/>
          <p:cNvCxnSpPr>
            <a:endCxn id="36" idx="0"/>
          </p:cNvCxnSpPr>
          <p:nvPr/>
        </p:nvCxnSpPr>
        <p:spPr bwMode="auto">
          <a:xfrm rot="5400000">
            <a:off x="6437336" y="4013240"/>
            <a:ext cx="873136" cy="1588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36" idx="6"/>
            <a:endCxn id="63" idx="1"/>
          </p:cNvCxnSpPr>
          <p:nvPr/>
        </p:nvCxnSpPr>
        <p:spPr bwMode="auto">
          <a:xfrm flipV="1">
            <a:off x="6992968" y="4567284"/>
            <a:ext cx="754072" cy="1588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889504" y="3338544"/>
            <a:ext cx="103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</a:t>
            </a:r>
            <a:r>
              <a:rPr lang="en-US" sz="1600" baseline="-25000" dirty="0" smtClean="0"/>
              <a:t>A</a:t>
            </a:r>
            <a:endParaRPr lang="en-US" sz="1600" baseline="-25000" dirty="0"/>
          </a:p>
        </p:txBody>
      </p:sp>
      <p:sp>
        <p:nvSpPr>
          <p:cNvPr id="62" name="Rounded Rectangle 61"/>
          <p:cNvSpPr/>
          <p:nvPr/>
        </p:nvSpPr>
        <p:spPr>
          <a:xfrm>
            <a:off x="7750216" y="5680136"/>
            <a:ext cx="76200" cy="76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47040" y="4529184"/>
            <a:ext cx="76200" cy="76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13592" y="4529184"/>
            <a:ext cx="103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</a:t>
            </a:r>
            <a:r>
              <a:rPr lang="en-US" sz="1600" baseline="-25000" dirty="0" smtClean="0"/>
              <a:t>S</a:t>
            </a:r>
            <a:endParaRPr lang="en-US" sz="1600" baseline="-25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468536" y="4302136"/>
            <a:ext cx="3770360" cy="2301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7602592" y="3884648"/>
            <a:ext cx="1295400" cy="2362200"/>
            <a:chOff x="7162800" y="2895600"/>
            <a:chExt cx="1295400" cy="2362200"/>
          </a:xfrm>
        </p:grpSpPr>
        <p:sp>
          <p:nvSpPr>
            <p:cNvPr id="26" name="Rectangle 25"/>
            <p:cNvSpPr/>
            <p:nvPr/>
          </p:nvSpPr>
          <p:spPr>
            <a:xfrm>
              <a:off x="7162800" y="2895600"/>
              <a:ext cx="1295400" cy="292608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smtClean="0">
                  <a:solidFill>
                    <a:schemeClr val="tx1"/>
                  </a:solidFill>
                </a:rPr>
                <a:t>App 1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2800" y="2895600"/>
              <a:ext cx="1295400" cy="2362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62800" y="3976180"/>
              <a:ext cx="1295400" cy="292608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err="1" smtClean="0">
                  <a:solidFill>
                    <a:schemeClr val="tx1"/>
                  </a:solidFill>
                </a:rPr>
                <a:t>Shd</a:t>
              </a:r>
              <a:r>
                <a:rPr lang="en-US" sz="1400" b="0" dirty="0" smtClean="0">
                  <a:solidFill>
                    <a:schemeClr val="tx1"/>
                  </a:solidFill>
                </a:rPr>
                <a:t> 1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2800" y="3429000"/>
              <a:ext cx="1295400" cy="292608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err="1" smtClean="0">
                  <a:solidFill>
                    <a:schemeClr val="tx1"/>
                  </a:solidFill>
                </a:rPr>
                <a:t>Shd</a:t>
              </a:r>
              <a:r>
                <a:rPr lang="en-US" sz="1400" b="0" dirty="0" smtClean="0">
                  <a:solidFill>
                    <a:schemeClr val="tx1"/>
                  </a:solidFill>
                </a:rPr>
                <a:t> 2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62800" y="4573588"/>
              <a:ext cx="1295400" cy="292608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smtClean="0">
                  <a:solidFill>
                    <a:schemeClr val="tx1"/>
                  </a:solidFill>
                </a:rPr>
                <a:t>App 2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961080" y="4013240"/>
          <a:ext cx="674696" cy="11906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4696"/>
              </a:tblGrid>
              <a:tr h="11906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843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634072" y="525329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Segment table</a:t>
            </a:r>
            <a:endParaRPr lang="en-US" sz="1400" dirty="0"/>
          </a:p>
        </p:txBody>
      </p:sp>
      <p:sp>
        <p:nvSpPr>
          <p:cNvPr id="36" name="Flowchart: Or 35"/>
          <p:cNvSpPr/>
          <p:nvPr/>
        </p:nvSpPr>
        <p:spPr bwMode="auto">
          <a:xfrm>
            <a:off x="6754840" y="4449808"/>
            <a:ext cx="238128" cy="238128"/>
          </a:xfrm>
          <a:prstGeom prst="flowChartOr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3" name="Elbow Connector 42"/>
          <p:cNvCxnSpPr>
            <a:endCxn id="44" idx="1"/>
          </p:cNvCxnSpPr>
          <p:nvPr/>
        </p:nvCxnSpPr>
        <p:spPr bwMode="auto">
          <a:xfrm rot="5400000">
            <a:off x="5335994" y="4201758"/>
            <a:ext cx="1448612" cy="198440"/>
          </a:xfrm>
          <a:prstGeom prst="bentConnector4">
            <a:avLst>
              <a:gd name="adj1" fmla="val 19306"/>
              <a:gd name="adj2" fmla="val 215199"/>
            </a:avLst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5961080" y="4965752"/>
            <a:ext cx="674696" cy="119064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2" name="Elbow Connector 51"/>
          <p:cNvCxnSpPr>
            <a:stCxn id="44" idx="3"/>
            <a:endCxn id="36" idx="4"/>
          </p:cNvCxnSpPr>
          <p:nvPr/>
        </p:nvCxnSpPr>
        <p:spPr bwMode="auto">
          <a:xfrm flipV="1">
            <a:off x="6635776" y="4687936"/>
            <a:ext cx="238128" cy="337348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5802328" y="3417920"/>
            <a:ext cx="1428768" cy="158752"/>
            <a:chOff x="4611688" y="3309936"/>
            <a:chExt cx="1270016" cy="158752"/>
          </a:xfrm>
        </p:grpSpPr>
        <p:sp>
          <p:nvSpPr>
            <p:cNvPr id="24" name="Rectangle 23"/>
            <p:cNvSpPr/>
            <p:nvPr/>
          </p:nvSpPr>
          <p:spPr>
            <a:xfrm>
              <a:off x="4611688" y="3309936"/>
              <a:ext cx="1270016" cy="15875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167320" y="3389312"/>
              <a:ext cx="158752" cy="0"/>
            </a:xfrm>
            <a:prstGeom prst="line">
              <a:avLst/>
            </a:prstGeom>
            <a:solidFill>
              <a:srgbClr val="000000"/>
            </a:solidFill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4611688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246696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cxnSp>
        <p:nvCxnSpPr>
          <p:cNvPr id="67" name="Shape 66"/>
          <p:cNvCxnSpPr>
            <a:stCxn id="62" idx="1"/>
          </p:cNvCxnSpPr>
          <p:nvPr/>
        </p:nvCxnSpPr>
        <p:spPr bwMode="auto">
          <a:xfrm rot="10800000">
            <a:off x="5802328" y="3497296"/>
            <a:ext cx="1947888" cy="2220940"/>
          </a:xfrm>
          <a:prstGeom prst="bentConnector3">
            <a:avLst>
              <a:gd name="adj1" fmla="val 111736"/>
            </a:avLst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Slide Number Placehold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6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239000" y="5943600"/>
            <a:ext cx="1295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Kernel space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 Memory Mapping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to 64-bit Architecture</a:t>
            </a:r>
          </a:p>
          <a:p>
            <a:pPr lvl="1"/>
            <a:r>
              <a:rPr lang="en-US" dirty="0" smtClean="0"/>
              <a:t>DMS</a:t>
            </a:r>
          </a:p>
          <a:p>
            <a:pPr lvl="2"/>
            <a:r>
              <a:rPr lang="en-US" dirty="0" smtClean="0"/>
              <a:t>Infeasible due to memory layout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39000" y="1447800"/>
            <a:ext cx="1295400" cy="152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 smtClean="0">
                <a:solidFill>
                  <a:schemeClr val="tx1"/>
                </a:solidFill>
              </a:rPr>
              <a:t>a.out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9000" y="1447800"/>
            <a:ext cx="12954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/>
          </a:p>
        </p:txBody>
      </p:sp>
      <p:sp>
        <p:nvSpPr>
          <p:cNvPr id="17" name="Rectangle 16"/>
          <p:cNvSpPr/>
          <p:nvPr/>
        </p:nvSpPr>
        <p:spPr>
          <a:xfrm>
            <a:off x="7239000" y="2057400"/>
            <a:ext cx="1295400" cy="3886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Unusable space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1905000"/>
            <a:ext cx="1295400" cy="152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stack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16002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User space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9000" y="6248401"/>
            <a:ext cx="1295400" cy="152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 smtClean="0">
                <a:solidFill>
                  <a:schemeClr val="tx1"/>
                </a:solidFill>
              </a:rPr>
              <a:t>vsyscall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24061" y="1885890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dirty="0" smtClean="0">
                <a:solidFill>
                  <a:schemeClr val="dk1"/>
                </a:solidFill>
              </a:rPr>
              <a:t>2</a:t>
            </a:r>
            <a:r>
              <a:rPr lang="en-US" baseline="30000" dirty="0" smtClean="0">
                <a:solidFill>
                  <a:schemeClr val="dk1"/>
                </a:solidFill>
              </a:rPr>
              <a:t>47</a:t>
            </a:r>
            <a:endParaRPr lang="en-US" baseline="30000" dirty="0"/>
          </a:p>
        </p:txBody>
      </p:sp>
      <p:sp>
        <p:nvSpPr>
          <p:cNvPr id="18" name="Rectangle 17"/>
          <p:cNvSpPr/>
          <p:nvPr/>
        </p:nvSpPr>
        <p:spPr>
          <a:xfrm>
            <a:off x="8534400" y="6229290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dirty="0" smtClean="0">
                <a:solidFill>
                  <a:schemeClr val="dk1"/>
                </a:solidFill>
              </a:rPr>
              <a:t>2</a:t>
            </a:r>
            <a:r>
              <a:rPr lang="en-US" baseline="30000" dirty="0" smtClean="0">
                <a:solidFill>
                  <a:schemeClr val="dk1"/>
                </a:solidFill>
              </a:rPr>
              <a:t>64</a:t>
            </a:r>
            <a:endParaRPr lang="en-US" baseline="300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11688" y="4302136"/>
            <a:ext cx="1627208" cy="2301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7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 Memory Mapping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to 64-bit Architecture</a:t>
            </a:r>
          </a:p>
          <a:p>
            <a:pPr lvl="1"/>
            <a:r>
              <a:rPr lang="en-US" dirty="0" smtClean="0"/>
              <a:t>DMS</a:t>
            </a:r>
          </a:p>
          <a:p>
            <a:pPr lvl="2"/>
            <a:r>
              <a:rPr lang="en-US" dirty="0" smtClean="0"/>
              <a:t>Infeasible due to memory layout</a:t>
            </a:r>
          </a:p>
          <a:p>
            <a:pPr lvl="1"/>
            <a:r>
              <a:rPr lang="en-US" dirty="0" smtClean="0"/>
              <a:t>Single-Level </a:t>
            </a:r>
            <a:r>
              <a:rPr lang="en-US" dirty="0" err="1" smtClean="0"/>
              <a:t>SMS</a:t>
            </a:r>
            <a:endParaRPr lang="en-US" dirty="0" smtClean="0"/>
          </a:p>
          <a:p>
            <a:pPr lvl="2"/>
            <a:r>
              <a:rPr lang="en-US" dirty="0" smtClean="0"/>
              <a:t>Too big (~4 billion entries)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sp>
        <p:nvSpPr>
          <p:cNvPr id="96" name="Flowchart: Punched Tape 95"/>
          <p:cNvSpPr/>
          <p:nvPr/>
        </p:nvSpPr>
        <p:spPr bwMode="auto">
          <a:xfrm rot="399623">
            <a:off x="7620000" y="5562600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696200" y="1383030"/>
            <a:ext cx="1295400" cy="4560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/>
          </a:p>
        </p:txBody>
      </p:sp>
      <p:sp>
        <p:nvSpPr>
          <p:cNvPr id="103" name="Rectangle 102"/>
          <p:cNvSpPr/>
          <p:nvPr/>
        </p:nvSpPr>
        <p:spPr>
          <a:xfrm>
            <a:off x="7696200" y="1383030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696200" y="1711175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696200" y="1545010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696200" y="1892593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696200" y="2333182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696200" y="2425993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96200" y="5698389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791200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4" name="Flowchart: Punched Tape 113"/>
          <p:cNvSpPr/>
          <p:nvPr/>
        </p:nvSpPr>
        <p:spPr bwMode="auto">
          <a:xfrm rot="399623">
            <a:off x="7620000" y="5269201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75464" y="1600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75464" y="1676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75464" y="1752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75464" y="1828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75464" y="1905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75464" y="1981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75464" y="2057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75464" y="2133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75464" y="2209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675464" y="2286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675464" y="2362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675464" y="2438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6675464" y="2514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6675464" y="2590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6675464" y="2667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6675464" y="2743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675464" y="2743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675464" y="2819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6675464" y="2895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6675464" y="2971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6675464" y="3048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675464" y="3124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675464" y="3200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6675464" y="3276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6675464" y="3352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6675464" y="3429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675464" y="3505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6675464" y="3581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675464" y="3657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675464" y="3733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675464" y="3810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6675464" y="3886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675464" y="3962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675464" y="4038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675464" y="4114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675464" y="4114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675464" y="4191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6675464" y="4267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675464" y="4343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675464" y="4419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675464" y="4495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6675464" y="4572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675464" y="4648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6675464" y="4724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6675464" y="4800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6675464" y="4876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6675464" y="4953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6675464" y="5029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675464" y="5105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6675464" y="5181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6675464" y="5257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7" name="Flowchart: Punched Tape 176"/>
          <p:cNvSpPr/>
          <p:nvPr/>
        </p:nvSpPr>
        <p:spPr bwMode="auto">
          <a:xfrm rot="1114605">
            <a:off x="6576246" y="4806182"/>
            <a:ext cx="650663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80" name="Straight Arrow Connector 179"/>
          <p:cNvCxnSpPr>
            <a:stCxn id="134" idx="3"/>
            <a:endCxn id="193" idx="2"/>
          </p:cNvCxnSpPr>
          <p:nvPr/>
        </p:nvCxnSpPr>
        <p:spPr>
          <a:xfrm flipV="1">
            <a:off x="7132664" y="2244180"/>
            <a:ext cx="138120" cy="372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6199208" y="1285848"/>
            <a:ext cx="1428768" cy="158752"/>
            <a:chOff x="4611688" y="3309936"/>
            <a:chExt cx="1270016" cy="158752"/>
          </a:xfrm>
        </p:grpSpPr>
        <p:sp>
          <p:nvSpPr>
            <p:cNvPr id="183" name="Rectangle 182"/>
            <p:cNvSpPr/>
            <p:nvPr/>
          </p:nvSpPr>
          <p:spPr>
            <a:xfrm>
              <a:off x="4611688" y="3309936"/>
              <a:ext cx="1270016" cy="158752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Straight Connector 183"/>
            <p:cNvCxnSpPr>
              <a:stCxn id="183" idx="0"/>
              <a:endCxn id="183" idx="2"/>
            </p:cNvCxnSpPr>
            <p:nvPr/>
          </p:nvCxnSpPr>
          <p:spPr bwMode="auto">
            <a:xfrm rot="16200000" flipH="1">
              <a:off x="5167320" y="3389312"/>
              <a:ext cx="158752" cy="0"/>
            </a:xfrm>
            <a:prstGeom prst="line">
              <a:avLst/>
            </a:prstGeom>
            <a:solidFill>
              <a:srgbClr val="000000"/>
            </a:solidFill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5" name="Rectangle 184"/>
            <p:cNvSpPr/>
            <p:nvPr/>
          </p:nvSpPr>
          <p:spPr bwMode="auto">
            <a:xfrm>
              <a:off x="4611688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5246696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5524512" y="1166784"/>
            <a:ext cx="103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</a:t>
            </a:r>
            <a:r>
              <a:rPr lang="en-US" sz="1600" baseline="-25000" dirty="0" smtClean="0"/>
              <a:t>A</a:t>
            </a:r>
            <a:endParaRPr lang="en-US" sz="1600" baseline="-25000" dirty="0"/>
          </a:p>
        </p:txBody>
      </p:sp>
      <p:cxnSp>
        <p:nvCxnSpPr>
          <p:cNvPr id="189" name="Shape 188"/>
          <p:cNvCxnSpPr>
            <a:stCxn id="185" idx="2"/>
            <a:endCxn id="134" idx="1"/>
          </p:cNvCxnSpPr>
          <p:nvPr/>
        </p:nvCxnSpPr>
        <p:spPr bwMode="auto">
          <a:xfrm rot="16200000" flipH="1">
            <a:off x="6214282" y="1786718"/>
            <a:ext cx="803300" cy="119064"/>
          </a:xfrm>
          <a:prstGeom prst="bentConnector2">
            <a:avLst/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3" name="Flowchart: Or 192"/>
          <p:cNvSpPr/>
          <p:nvPr/>
        </p:nvSpPr>
        <p:spPr bwMode="auto">
          <a:xfrm>
            <a:off x="7270784" y="2125116"/>
            <a:ext cx="238128" cy="238128"/>
          </a:xfrm>
          <a:prstGeom prst="flowChartOr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95" name="Shape 194"/>
          <p:cNvCxnSpPr>
            <a:stCxn id="186" idx="2"/>
            <a:endCxn id="193" idx="0"/>
          </p:cNvCxnSpPr>
          <p:nvPr/>
        </p:nvCxnSpPr>
        <p:spPr bwMode="auto">
          <a:xfrm rot="16200000" flipH="1">
            <a:off x="6990058" y="1725326"/>
            <a:ext cx="680516" cy="119064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hape 194"/>
          <p:cNvCxnSpPr>
            <a:stCxn id="193" idx="6"/>
            <a:endCxn id="109" idx="1"/>
          </p:cNvCxnSpPr>
          <p:nvPr/>
        </p:nvCxnSpPr>
        <p:spPr bwMode="auto">
          <a:xfrm>
            <a:off x="7508912" y="2244180"/>
            <a:ext cx="187288" cy="133306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Slide Number Placeholder 7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8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 Memory Mapping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to 64-bit Architecture</a:t>
            </a:r>
          </a:p>
          <a:p>
            <a:pPr lvl="1"/>
            <a:r>
              <a:rPr lang="en-US" dirty="0" smtClean="0"/>
              <a:t>DMS</a:t>
            </a:r>
          </a:p>
          <a:p>
            <a:pPr lvl="2"/>
            <a:r>
              <a:rPr lang="en-US" dirty="0" smtClean="0"/>
              <a:t>Infeasible due to memory layout</a:t>
            </a:r>
          </a:p>
          <a:p>
            <a:pPr lvl="1"/>
            <a:r>
              <a:rPr lang="en-US" dirty="0" smtClean="0"/>
              <a:t>Single-Level </a:t>
            </a:r>
            <a:r>
              <a:rPr lang="en-US" dirty="0" err="1" smtClean="0"/>
              <a:t>SMS</a:t>
            </a:r>
            <a:endParaRPr lang="en-US" dirty="0" smtClean="0"/>
          </a:p>
          <a:p>
            <a:pPr lvl="2"/>
            <a:r>
              <a:rPr lang="en-US" dirty="0" smtClean="0"/>
              <a:t>Too big (~4 billion entries)</a:t>
            </a:r>
          </a:p>
          <a:p>
            <a:pPr lvl="1"/>
            <a:r>
              <a:rPr lang="en-US" dirty="0" smtClean="0"/>
              <a:t>Multi-Level </a:t>
            </a:r>
            <a:r>
              <a:rPr lang="en-US" dirty="0" err="1" smtClean="0"/>
              <a:t>SMS</a:t>
            </a:r>
            <a:endParaRPr lang="en-US" dirty="0" smtClean="0"/>
          </a:p>
          <a:p>
            <a:pPr lvl="2"/>
            <a:r>
              <a:rPr lang="en-US" dirty="0" smtClean="0"/>
              <a:t>Even more expensive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ISMM, Toronto, Canada, 6/6/2010</a:t>
            </a:r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09601" y="4114800"/>
            <a:ext cx="5704820" cy="2590800"/>
            <a:chOff x="609601" y="4114800"/>
            <a:chExt cx="5704820" cy="2590800"/>
          </a:xfrm>
        </p:grpSpPr>
        <p:graphicFrame>
          <p:nvGraphicFramePr>
            <p:cNvPr id="8" name="Chart 7"/>
            <p:cNvGraphicFramePr/>
            <p:nvPr/>
          </p:nvGraphicFramePr>
          <p:xfrm>
            <a:off x="1056621" y="4114800"/>
            <a:ext cx="5257800" cy="2590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Multiply 10"/>
            <p:cNvSpPr/>
            <p:nvPr/>
          </p:nvSpPr>
          <p:spPr bwMode="auto">
            <a:xfrm>
              <a:off x="4104621" y="5334000"/>
              <a:ext cx="609600" cy="914400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309888" y="5034290"/>
              <a:ext cx="23621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Slowdown relative to native execution</a:t>
              </a:r>
              <a:endParaRPr lang="en-US" sz="1400" dirty="0"/>
            </a:p>
          </p:txBody>
        </p:sp>
      </p:grpSp>
      <p:sp>
        <p:nvSpPr>
          <p:cNvPr id="31" name="Rectangle 30"/>
          <p:cNvSpPr/>
          <p:nvPr/>
        </p:nvSpPr>
        <p:spPr bwMode="auto">
          <a:xfrm>
            <a:off x="6675464" y="25273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675464" y="26035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75464" y="26035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75464" y="26797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675464" y="27559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75464" y="28321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75464" y="29083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675464" y="29845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75464" y="30607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19824" y="21939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019824" y="22701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019824" y="23463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019824" y="24225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19824" y="24987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19824" y="25749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19824" y="26511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019824" y="27273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019824" y="28035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824" y="28035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019824" y="28797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019824" y="29559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773896" y="53991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773896" y="54753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773896" y="55515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773896" y="56277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773896" y="57039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73896" y="57801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773896" y="58563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773896" y="59325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9" name="Flowchart: Punched Tape 68"/>
          <p:cNvSpPr/>
          <p:nvPr/>
        </p:nvSpPr>
        <p:spPr bwMode="auto">
          <a:xfrm rot="399623">
            <a:off x="7620000" y="5562600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88" name="Shape 87"/>
          <p:cNvCxnSpPr>
            <a:stCxn id="45" idx="3"/>
            <a:endCxn id="31" idx="0"/>
          </p:cNvCxnSpPr>
          <p:nvPr/>
        </p:nvCxnSpPr>
        <p:spPr bwMode="auto">
          <a:xfrm>
            <a:off x="6477024" y="2384420"/>
            <a:ext cx="427040" cy="142884"/>
          </a:xfrm>
          <a:prstGeom prst="bentConnector2">
            <a:avLst/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hape 90"/>
          <p:cNvCxnSpPr>
            <a:endCxn id="55" idx="0"/>
          </p:cNvCxnSpPr>
          <p:nvPr/>
        </p:nvCxnSpPr>
        <p:spPr bwMode="auto">
          <a:xfrm rot="16200000" flipH="1">
            <a:off x="5576104" y="3972728"/>
            <a:ext cx="2406688" cy="446096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7696200" y="1383030"/>
            <a:ext cx="1295400" cy="4560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/>
          </a:p>
        </p:txBody>
      </p:sp>
      <p:sp>
        <p:nvSpPr>
          <p:cNvPr id="64" name="Rectangle 63"/>
          <p:cNvSpPr/>
          <p:nvPr/>
        </p:nvSpPr>
        <p:spPr>
          <a:xfrm>
            <a:off x="7696200" y="1383030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96200" y="1711175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96200" y="1545010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96200" y="1892593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696200" y="2333182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96200" y="2425993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96200" y="5698389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96200" y="5791200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3" name="Flowchart: Punched Tape 112"/>
          <p:cNvSpPr/>
          <p:nvPr/>
        </p:nvSpPr>
        <p:spPr bwMode="auto">
          <a:xfrm rot="399623">
            <a:off x="7620000" y="5269201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6" name="Flowchart: Or 115"/>
          <p:cNvSpPr/>
          <p:nvPr/>
        </p:nvSpPr>
        <p:spPr bwMode="auto">
          <a:xfrm>
            <a:off x="7270784" y="2604019"/>
            <a:ext cx="238128" cy="238128"/>
          </a:xfrm>
          <a:prstGeom prst="flowChartOr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199208" y="1285848"/>
            <a:ext cx="952512" cy="158752"/>
            <a:chOff x="4611688" y="3309936"/>
            <a:chExt cx="1270016" cy="158752"/>
          </a:xfrm>
        </p:grpSpPr>
        <p:sp>
          <p:nvSpPr>
            <p:cNvPr id="118" name="Rectangle 117"/>
            <p:cNvSpPr/>
            <p:nvPr/>
          </p:nvSpPr>
          <p:spPr>
            <a:xfrm>
              <a:off x="4611688" y="3309936"/>
              <a:ext cx="1270016" cy="15875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>
              <a:stCxn id="118" idx="0"/>
              <a:endCxn id="118" idx="2"/>
            </p:cNvCxnSpPr>
            <p:nvPr/>
          </p:nvCxnSpPr>
          <p:spPr bwMode="auto">
            <a:xfrm rot="16200000" flipH="1">
              <a:off x="5167320" y="3389312"/>
              <a:ext cx="158752" cy="0"/>
            </a:xfrm>
            <a:prstGeom prst="line">
              <a:avLst/>
            </a:prstGeom>
            <a:solidFill>
              <a:srgbClr val="000000"/>
            </a:solidFill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Rectangle 119"/>
            <p:cNvSpPr/>
            <p:nvPr/>
          </p:nvSpPr>
          <p:spPr bwMode="auto">
            <a:xfrm>
              <a:off x="4611688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5246696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51720" y="1285848"/>
            <a:ext cx="476256" cy="15875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cxnSp>
        <p:nvCxnSpPr>
          <p:cNvPr id="128" name="Shape 127"/>
          <p:cNvCxnSpPr>
            <a:stCxn id="124" idx="2"/>
            <a:endCxn id="116" idx="0"/>
          </p:cNvCxnSpPr>
          <p:nvPr/>
        </p:nvCxnSpPr>
        <p:spPr bwMode="auto">
          <a:xfrm rot="5400000">
            <a:off x="6810139" y="2024309"/>
            <a:ext cx="1159419" cy="1588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hape 130"/>
          <p:cNvCxnSpPr>
            <a:stCxn id="120" idx="2"/>
            <a:endCxn id="45" idx="1"/>
          </p:cNvCxnSpPr>
          <p:nvPr/>
        </p:nvCxnSpPr>
        <p:spPr bwMode="auto">
          <a:xfrm rot="5400000">
            <a:off x="5758670" y="1705754"/>
            <a:ext cx="939820" cy="417512"/>
          </a:xfrm>
          <a:prstGeom prst="bentConnector4">
            <a:avLst>
              <a:gd name="adj1" fmla="val 47973"/>
              <a:gd name="adj2" fmla="val 12839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hape 138"/>
          <p:cNvCxnSpPr>
            <a:stCxn id="121" idx="2"/>
            <a:endCxn id="34" idx="1"/>
          </p:cNvCxnSpPr>
          <p:nvPr/>
        </p:nvCxnSpPr>
        <p:spPr bwMode="auto">
          <a:xfrm rot="5400000">
            <a:off x="6157926" y="1962138"/>
            <a:ext cx="1273204" cy="238128"/>
          </a:xfrm>
          <a:prstGeom prst="bentConnector4">
            <a:avLst>
              <a:gd name="adj1" fmla="val 48504"/>
              <a:gd name="adj2" fmla="val 146222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Shape 146"/>
          <p:cNvCxnSpPr>
            <a:stCxn id="34" idx="3"/>
            <a:endCxn id="116" idx="2"/>
          </p:cNvCxnSpPr>
          <p:nvPr/>
        </p:nvCxnSpPr>
        <p:spPr bwMode="auto">
          <a:xfrm>
            <a:off x="7132664" y="2717804"/>
            <a:ext cx="138120" cy="5279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Shape 153"/>
          <p:cNvCxnSpPr>
            <a:stCxn id="116" idx="6"/>
            <a:endCxn id="72" idx="1"/>
          </p:cNvCxnSpPr>
          <p:nvPr/>
        </p:nvCxnSpPr>
        <p:spPr bwMode="auto">
          <a:xfrm flipV="1">
            <a:off x="7508912" y="2377486"/>
            <a:ext cx="187288" cy="345597"/>
          </a:xfrm>
          <a:prstGeom prst="bentConnector3">
            <a:avLst>
              <a:gd name="adj1" fmla="val 27397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0" name="TextBox 159"/>
          <p:cNvSpPr txBox="1"/>
          <p:nvPr/>
        </p:nvSpPr>
        <p:spPr>
          <a:xfrm>
            <a:off x="5524512" y="1166784"/>
            <a:ext cx="103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</a:t>
            </a:r>
            <a:r>
              <a:rPr lang="en-US" sz="1600" baseline="-25000" dirty="0" smtClean="0"/>
              <a:t>A</a:t>
            </a:r>
            <a:endParaRPr lang="en-US" sz="1600" baseline="-25000" dirty="0"/>
          </a:p>
        </p:txBody>
      </p:sp>
      <p:cxnSp>
        <p:nvCxnSpPr>
          <p:cNvPr id="163" name="Shape 153"/>
          <p:cNvCxnSpPr>
            <a:stCxn id="61" idx="3"/>
            <a:endCxn id="78" idx="1"/>
          </p:cNvCxnSpPr>
          <p:nvPr/>
        </p:nvCxnSpPr>
        <p:spPr bwMode="auto">
          <a:xfrm flipV="1">
            <a:off x="7231096" y="5742693"/>
            <a:ext cx="465104" cy="151727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Connector 86"/>
          <p:cNvCxnSpPr>
            <a:stCxn id="54" idx="3"/>
          </p:cNvCxnSpPr>
          <p:nvPr/>
        </p:nvCxnSpPr>
        <p:spPr bwMode="auto">
          <a:xfrm flipV="1">
            <a:off x="6477024" y="2992432"/>
            <a:ext cx="79376" cy="1588"/>
          </a:xfrm>
          <a:prstGeom prst="line">
            <a:avLst/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Slide Number Placeholder 6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9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000000"/>
      </a:accent4>
      <a:accent5>
        <a:srgbClr val="C7D0BF"/>
      </a:accent5>
      <a:accent6>
        <a:srgbClr val="5E6398"/>
      </a:accent6>
      <a:hlink>
        <a:srgbClr val="9E7B91"/>
      </a:hlink>
      <a:folHlink>
        <a:srgbClr val="7F675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65365</TotalTime>
  <Words>1221</Words>
  <Application>Microsoft Office PowerPoint</Application>
  <PresentationFormat>On-screen Show (4:3)</PresentationFormat>
  <Paragraphs>470</Paragraphs>
  <Slides>21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Default Design</vt:lpstr>
      <vt:lpstr>Equation</vt:lpstr>
      <vt:lpstr>Slide 1</vt:lpstr>
      <vt:lpstr>Dynamic Program Analysis</vt:lpstr>
      <vt:lpstr>Examples</vt:lpstr>
      <vt:lpstr>Shadow Memory System</vt:lpstr>
      <vt:lpstr>Direct Mapping Scheme (DMS)</vt:lpstr>
      <vt:lpstr>Segmented Mapping Scheme (SMS)</vt:lpstr>
      <vt:lpstr>Shadow Memory Mapping</vt:lpstr>
      <vt:lpstr>Shadow Memory Mapping</vt:lpstr>
      <vt:lpstr>Shadow Memory Mapping</vt:lpstr>
      <vt:lpstr>Umbra (CGO’10)</vt:lpstr>
      <vt:lpstr>Umbra (CGO’10)</vt:lpstr>
      <vt:lpstr>EMS64: Key Idea</vt:lpstr>
      <vt:lpstr>EMS64: Example</vt:lpstr>
      <vt:lpstr>EMS64: Potential Problem</vt:lpstr>
      <vt:lpstr>EMS64: Final Solution</vt:lpstr>
      <vt:lpstr>Slot Finding Problem</vt:lpstr>
      <vt:lpstr>Slot Finding Problem</vt:lpstr>
      <vt:lpstr>Implementation &amp; Optimization</vt:lpstr>
      <vt:lpstr>Experimental Results</vt:lpstr>
      <vt:lpstr>Thank You</vt:lpstr>
      <vt:lpstr>Slot Finding Example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labyex</dc:creator>
  <cp:lastModifiedBy>Qin Zhao</cp:lastModifiedBy>
  <cp:revision>2282</cp:revision>
  <cp:lastPrinted>2000-11-03T14:05:27Z</cp:lastPrinted>
  <dcterms:created xsi:type="dcterms:W3CDTF">2000-10-09T18:23:52Z</dcterms:created>
  <dcterms:modified xsi:type="dcterms:W3CDTF">2010-06-10T15:24:20Z</dcterms:modified>
</cp:coreProperties>
</file>