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79" r:id="rId2"/>
    <p:sldId id="724" r:id="rId3"/>
    <p:sldId id="725" r:id="rId4"/>
    <p:sldId id="726" r:id="rId5"/>
    <p:sldId id="687" r:id="rId6"/>
    <p:sldId id="691" r:id="rId7"/>
    <p:sldId id="684" r:id="rId8"/>
    <p:sldId id="688" r:id="rId9"/>
    <p:sldId id="693" r:id="rId10"/>
    <p:sldId id="694" r:id="rId11"/>
    <p:sldId id="695" r:id="rId12"/>
    <p:sldId id="696" r:id="rId13"/>
    <p:sldId id="697" r:id="rId14"/>
    <p:sldId id="698" r:id="rId15"/>
    <p:sldId id="699" r:id="rId16"/>
    <p:sldId id="730" r:id="rId17"/>
    <p:sldId id="731" r:id="rId18"/>
    <p:sldId id="791" r:id="rId19"/>
    <p:sldId id="794" r:id="rId20"/>
    <p:sldId id="795" r:id="rId21"/>
    <p:sldId id="705" r:id="rId22"/>
    <p:sldId id="807" r:id="rId23"/>
    <p:sldId id="707" r:id="rId24"/>
    <p:sldId id="806" r:id="rId25"/>
    <p:sldId id="723" r:id="rId26"/>
    <p:sldId id="711" r:id="rId27"/>
    <p:sldId id="708" r:id="rId28"/>
    <p:sldId id="709" r:id="rId29"/>
    <p:sldId id="710" r:id="rId30"/>
    <p:sldId id="797" r:id="rId31"/>
    <p:sldId id="798" r:id="rId32"/>
    <p:sldId id="714" r:id="rId33"/>
    <p:sldId id="717" r:id="rId34"/>
    <p:sldId id="718" r:id="rId35"/>
    <p:sldId id="722" r:id="rId36"/>
    <p:sldId id="796" r:id="rId37"/>
    <p:sldId id="801" r:id="rId38"/>
    <p:sldId id="802" r:id="rId39"/>
    <p:sldId id="809" r:id="rId40"/>
    <p:sldId id="804" r:id="rId41"/>
    <p:sldId id="811" r:id="rId42"/>
    <p:sldId id="800" r:id="rId43"/>
    <p:sldId id="799" r:id="rId44"/>
    <p:sldId id="713" r:id="rId45"/>
    <p:sldId id="712" r:id="rId46"/>
  </p:sldIdLst>
  <p:sldSz cx="9756775" cy="7315200"/>
  <p:notesSz cx="6934200" cy="9118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ll Thie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A50021"/>
    <a:srgbClr val="6666FF"/>
    <a:srgbClr val="FFDDDD"/>
    <a:srgbClr val="5050D4"/>
    <a:srgbClr val="4747D1"/>
    <a:srgbClr val="E7FFFF"/>
    <a:srgbClr val="FFCCCC"/>
    <a:srgbClr val="FFE6B3"/>
    <a:srgbClr val="E1FFFF"/>
    <a:srgbClr val="66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629" autoAdjust="0"/>
    <p:restoredTop sz="90845" autoAdjust="0"/>
  </p:normalViewPr>
  <p:slideViewPr>
    <p:cSldViewPr snapToGrid="0">
      <p:cViewPr varScale="1">
        <p:scale>
          <a:sx n="97" d="100"/>
          <a:sy n="97" d="100"/>
        </p:scale>
        <p:origin x="-1158" y="-90"/>
      </p:cViewPr>
      <p:guideLst>
        <p:guide orient="horz" pos="2304"/>
        <p:guide pos="30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20"/>
    </p:cViewPr>
  </p:sorterViewPr>
  <p:notesViewPr>
    <p:cSldViewPr snapToGrid="0">
      <p:cViewPr>
        <p:scale>
          <a:sx n="200" d="100"/>
          <a:sy n="200" d="100"/>
        </p:scale>
        <p:origin x="1026" y="504"/>
      </p:cViewPr>
      <p:guideLst>
        <p:guide orient="horz" pos="2872"/>
        <p:guide pos="218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ill\research\streams\mm-08-compression\results-talk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ill\research\streams\mm-08-compression\results-talk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6213373226201688"/>
          <c:y val="5.9535425204716642E-2"/>
          <c:w val="0.78516628730908122"/>
          <c:h val="0.7641574173857647"/>
        </c:manualLayout>
      </c:layout>
      <c:scatterChart>
        <c:scatterStyle val="lineMarker"/>
        <c:ser>
          <c:idx val="0"/>
          <c:order val="0"/>
          <c:tx>
            <c:strRef>
              <c:f>'results - summary'!$C$2</c:f>
              <c:strCache>
                <c:ptCount val="1"/>
                <c:pt idx="0">
                  <c:v>Brightness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2"/>
            <c:spPr>
              <a:solidFill>
                <a:srgbClr val="0066CC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'results - summary'!$B$3:$B$14</c:f>
              <c:numCache>
                <c:formatCode>0.00</c:formatCode>
                <c:ptCount val="12"/>
                <c:pt idx="0">
                  <c:v>404.83868129611949</c:v>
                </c:pt>
                <c:pt idx="1">
                  <c:v>722.14520512393688</c:v>
                </c:pt>
                <c:pt idx="2">
                  <c:v>46.807543466032733</c:v>
                </c:pt>
                <c:pt idx="3">
                  <c:v>70.716977750230498</c:v>
                </c:pt>
                <c:pt idx="4">
                  <c:v>213.76119540089098</c:v>
                </c:pt>
                <c:pt idx="5">
                  <c:v>34.198680151301204</c:v>
                </c:pt>
                <c:pt idx="6">
                  <c:v>13.732211836254699</c:v>
                </c:pt>
                <c:pt idx="7">
                  <c:v>20.555097286636826</c:v>
                </c:pt>
                <c:pt idx="8">
                  <c:v>1.1275229692612707</c:v>
                </c:pt>
                <c:pt idx="9">
                  <c:v>1.0459477368795123</c:v>
                </c:pt>
                <c:pt idx="10">
                  <c:v>4.6803143231928281</c:v>
                </c:pt>
                <c:pt idx="11">
                  <c:v>9.6755570671885298</c:v>
                </c:pt>
              </c:numCache>
            </c:numRef>
          </c:xVal>
          <c:yVal>
            <c:numRef>
              <c:f>'results - summary'!$C$3:$C$14</c:f>
              <c:numCache>
                <c:formatCode>0.00</c:formatCode>
                <c:ptCount val="12"/>
                <c:pt idx="0">
                  <c:v>137.82608695652189</c:v>
                </c:pt>
                <c:pt idx="1">
                  <c:v>201.10256410256412</c:v>
                </c:pt>
                <c:pt idx="2">
                  <c:v>26.950943396226418</c:v>
                </c:pt>
                <c:pt idx="3">
                  <c:v>35.6580310880829</c:v>
                </c:pt>
                <c:pt idx="4">
                  <c:v>66.357142857142819</c:v>
                </c:pt>
                <c:pt idx="5">
                  <c:v>19.25862068965516</c:v>
                </c:pt>
                <c:pt idx="6">
                  <c:v>11.508333333333335</c:v>
                </c:pt>
                <c:pt idx="7">
                  <c:v>15.6</c:v>
                </c:pt>
                <c:pt idx="8">
                  <c:v>4.5637982195845694</c:v>
                </c:pt>
                <c:pt idx="9">
                  <c:v>4.1260504201680677</c:v>
                </c:pt>
                <c:pt idx="10">
                  <c:v>6.3195876288659738</c:v>
                </c:pt>
                <c:pt idx="11">
                  <c:v>7.5434782608695654</c:v>
                </c:pt>
              </c:numCache>
            </c:numRef>
          </c:yVal>
        </c:ser>
        <c:ser>
          <c:idx val="1"/>
          <c:order val="1"/>
          <c:tx>
            <c:strRef>
              <c:f>'results - summary'!$D$2</c:f>
              <c:strCache>
                <c:ptCount val="1"/>
                <c:pt idx="0">
                  <c:v>Contrast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2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'results - summary'!$B$3:$B$14</c:f>
              <c:numCache>
                <c:formatCode>0.00</c:formatCode>
                <c:ptCount val="12"/>
                <c:pt idx="0">
                  <c:v>404.83868129611949</c:v>
                </c:pt>
                <c:pt idx="1">
                  <c:v>722.14520512393688</c:v>
                </c:pt>
                <c:pt idx="2">
                  <c:v>46.807543466032733</c:v>
                </c:pt>
                <c:pt idx="3">
                  <c:v>70.716977750230498</c:v>
                </c:pt>
                <c:pt idx="4">
                  <c:v>213.76119540089098</c:v>
                </c:pt>
                <c:pt idx="5">
                  <c:v>34.198680151301204</c:v>
                </c:pt>
                <c:pt idx="6">
                  <c:v>13.732211836254699</c:v>
                </c:pt>
                <c:pt idx="7">
                  <c:v>20.555097286636826</c:v>
                </c:pt>
                <c:pt idx="8">
                  <c:v>1.1275229692612707</c:v>
                </c:pt>
                <c:pt idx="9">
                  <c:v>1.0459477368795123</c:v>
                </c:pt>
                <c:pt idx="10">
                  <c:v>4.6803143231928281</c:v>
                </c:pt>
                <c:pt idx="11">
                  <c:v>9.6755570671885298</c:v>
                </c:pt>
              </c:numCache>
            </c:numRef>
          </c:xVal>
          <c:yVal>
            <c:numRef>
              <c:f>'results - summary'!$D$3:$D$14</c:f>
              <c:numCache>
                <c:formatCode>0.00</c:formatCode>
                <c:ptCount val="12"/>
                <c:pt idx="0">
                  <c:v>242.33333333333343</c:v>
                </c:pt>
                <c:pt idx="1">
                  <c:v>470.60869565217365</c:v>
                </c:pt>
                <c:pt idx="2">
                  <c:v>29.215094339622642</c:v>
                </c:pt>
                <c:pt idx="3">
                  <c:v>46.365325077399376</c:v>
                </c:pt>
                <c:pt idx="4">
                  <c:v>124.26315789473684</c:v>
                </c:pt>
                <c:pt idx="5">
                  <c:v>27.866666666666664</c:v>
                </c:pt>
                <c:pt idx="6">
                  <c:v>12.203791469194313</c:v>
                </c:pt>
                <c:pt idx="7">
                  <c:v>15.259493670886076</c:v>
                </c:pt>
                <c:pt idx="8">
                  <c:v>2.5636094674556213</c:v>
                </c:pt>
                <c:pt idx="9">
                  <c:v>2.505524861878456</c:v>
                </c:pt>
                <c:pt idx="10">
                  <c:v>5.3267973856209174</c:v>
                </c:pt>
                <c:pt idx="11">
                  <c:v>6.8915662650602405</c:v>
                </c:pt>
              </c:numCache>
            </c:numRef>
          </c:yVal>
        </c:ser>
        <c:ser>
          <c:idx val="2"/>
          <c:order val="2"/>
          <c:tx>
            <c:strRef>
              <c:f>'results - summary'!$E$2</c:f>
              <c:strCache>
                <c:ptCount val="1"/>
                <c:pt idx="0">
                  <c:v>Inverse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2"/>
            <c:spPr>
              <a:solidFill>
                <a:srgbClr val="FFFF99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'results - summary'!$B$3:$B$14</c:f>
              <c:numCache>
                <c:formatCode>0.00</c:formatCode>
                <c:ptCount val="12"/>
                <c:pt idx="0">
                  <c:v>404.83868129611949</c:v>
                </c:pt>
                <c:pt idx="1">
                  <c:v>722.14520512393688</c:v>
                </c:pt>
                <c:pt idx="2">
                  <c:v>46.807543466032733</c:v>
                </c:pt>
                <c:pt idx="3">
                  <c:v>70.716977750230498</c:v>
                </c:pt>
                <c:pt idx="4">
                  <c:v>213.76119540089098</c:v>
                </c:pt>
                <c:pt idx="5">
                  <c:v>34.198680151301204</c:v>
                </c:pt>
                <c:pt idx="6">
                  <c:v>13.732211836254699</c:v>
                </c:pt>
                <c:pt idx="7">
                  <c:v>20.555097286636826</c:v>
                </c:pt>
                <c:pt idx="8">
                  <c:v>1.1275229692612707</c:v>
                </c:pt>
                <c:pt idx="9">
                  <c:v>1.0459477368795123</c:v>
                </c:pt>
                <c:pt idx="10">
                  <c:v>4.6803143231928281</c:v>
                </c:pt>
                <c:pt idx="11">
                  <c:v>9.6755570671885298</c:v>
                </c:pt>
              </c:numCache>
            </c:numRef>
          </c:xVal>
          <c:yVal>
            <c:numRef>
              <c:f>'results - summary'!$E$3:$E$14</c:f>
              <c:numCache>
                <c:formatCode>0.00</c:formatCode>
                <c:ptCount val="12"/>
                <c:pt idx="0">
                  <c:v>154.65789473684188</c:v>
                </c:pt>
                <c:pt idx="1">
                  <c:v>185.10256410256397</c:v>
                </c:pt>
                <c:pt idx="2">
                  <c:v>25.236162361623617</c:v>
                </c:pt>
                <c:pt idx="3">
                  <c:v>36.561797752808985</c:v>
                </c:pt>
                <c:pt idx="4">
                  <c:v>58.46666666666659</c:v>
                </c:pt>
                <c:pt idx="5">
                  <c:v>20.519230769230784</c:v>
                </c:pt>
                <c:pt idx="6">
                  <c:v>11.15</c:v>
                </c:pt>
                <c:pt idx="7">
                  <c:v>14.797468354430372</c:v>
                </c:pt>
                <c:pt idx="8">
                  <c:v>4.5727272727272705</c:v>
                </c:pt>
                <c:pt idx="9">
                  <c:v>4.6727828746177336</c:v>
                </c:pt>
                <c:pt idx="10">
                  <c:v>6.5326086956521818</c:v>
                </c:pt>
                <c:pt idx="11">
                  <c:v>8.9268292682926838</c:v>
                </c:pt>
              </c:numCache>
            </c:numRef>
          </c:yVal>
        </c:ser>
        <c:ser>
          <c:idx val="3"/>
          <c:order val="3"/>
          <c:tx>
            <c:v>Compositing</c:v>
          </c:tx>
          <c:spPr>
            <a:ln w="28575">
              <a:noFill/>
            </a:ln>
          </c:spPr>
          <c:marker>
            <c:symbol val="x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graphs!$M$36:$M$47</c:f>
              <c:numCache>
                <c:formatCode>0</c:formatCode>
                <c:ptCount val="12"/>
                <c:pt idx="0">
                  <c:v>51.873453650226715</c:v>
                </c:pt>
                <c:pt idx="1">
                  <c:v>61.143750090670373</c:v>
                </c:pt>
                <c:pt idx="2">
                  <c:v>54.245865370965412</c:v>
                </c:pt>
                <c:pt idx="3">
                  <c:v>64.410784046962036</c:v>
                </c:pt>
                <c:pt idx="4">
                  <c:v>12.073400141838871</c:v>
                </c:pt>
                <c:pt idx="5">
                  <c:v>18.995781497807886</c:v>
                </c:pt>
                <c:pt idx="6">
                  <c:v>9.569531591624715</c:v>
                </c:pt>
                <c:pt idx="7">
                  <c:v>13.097268738884207</c:v>
                </c:pt>
                <c:pt idx="8">
                  <c:v>2.2276287793502592</c:v>
                </c:pt>
                <c:pt idx="9">
                  <c:v>5.6066640963748133</c:v>
                </c:pt>
                <c:pt idx="10">
                  <c:v>1.7660113586768706</c:v>
                </c:pt>
                <c:pt idx="11">
                  <c:v>4.8150961251530271</c:v>
                </c:pt>
              </c:numCache>
            </c:numRef>
          </c:xVal>
          <c:yVal>
            <c:numRef>
              <c:f>graphs!$N$36:$N$47</c:f>
              <c:numCache>
                <c:formatCode>General</c:formatCode>
                <c:ptCount val="12"/>
                <c:pt idx="0">
                  <c:v>20.463255813953488</c:v>
                </c:pt>
                <c:pt idx="1">
                  <c:v>27.96134020618554</c:v>
                </c:pt>
                <c:pt idx="2">
                  <c:v>22.988764044943792</c:v>
                </c:pt>
                <c:pt idx="3">
                  <c:v>31.878048780487806</c:v>
                </c:pt>
                <c:pt idx="4">
                  <c:v>6.7208029197080288</c:v>
                </c:pt>
                <c:pt idx="5">
                  <c:v>9.3495934959349594</c:v>
                </c:pt>
                <c:pt idx="6">
                  <c:v>4.9629156010230142</c:v>
                </c:pt>
                <c:pt idx="7">
                  <c:v>6.447183098591549</c:v>
                </c:pt>
                <c:pt idx="8">
                  <c:v>1.234265734265735</c:v>
                </c:pt>
                <c:pt idx="9">
                  <c:v>1.1264755480607092</c:v>
                </c:pt>
                <c:pt idx="10">
                  <c:v>1.3777462792345856</c:v>
                </c:pt>
                <c:pt idx="11">
                  <c:v>1.1570109151973131</c:v>
                </c:pt>
              </c:numCache>
            </c:numRef>
          </c:yVal>
        </c:ser>
        <c:axId val="84751488"/>
        <c:axId val="84753792"/>
      </c:scatterChart>
      <c:valAx>
        <c:axId val="84751488"/>
        <c:scaling>
          <c:logBase val="10"/>
          <c:orientation val="minMax"/>
          <c:min val="1"/>
        </c:scaling>
        <c:axPos val="b"/>
        <c:title>
          <c:tx>
            <c:rich>
              <a:bodyPr/>
              <a:lstStyle/>
              <a:p>
                <a:pPr>
                  <a:defRPr sz="2600" b="1"/>
                </a:pPr>
                <a:r>
                  <a:rPr lang="en-US" sz="2600" b="1"/>
                  <a:t>Compression Factor</a:t>
                </a:r>
              </a:p>
            </c:rich>
          </c:tx>
          <c:layout>
            <c:manualLayout>
              <c:xMode val="edge"/>
              <c:yMode val="edge"/>
              <c:x val="0.38735846476800279"/>
              <c:y val="0.93427281380037352"/>
            </c:manualLayout>
          </c:layout>
          <c:spPr>
            <a:noFill/>
            <a:ln w="25400">
              <a:noFill/>
            </a:ln>
          </c:spPr>
        </c:title>
        <c:numFmt formatCode="0\x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4753792"/>
        <c:crosses val="autoZero"/>
        <c:crossBetween val="midCat"/>
      </c:valAx>
      <c:valAx>
        <c:axId val="84753792"/>
        <c:scaling>
          <c:logBase val="10"/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600"/>
                </a:pPr>
                <a:r>
                  <a:rPr lang="en-US" sz="2600" b="1"/>
                  <a:t>Speedup</a:t>
                </a:r>
              </a:p>
            </c:rich>
          </c:tx>
          <c:layout>
            <c:manualLayout>
              <c:xMode val="edge"/>
              <c:yMode val="edge"/>
              <c:x val="7.1023246711117184E-3"/>
              <c:y val="0.33010989010989078"/>
            </c:manualLayout>
          </c:layout>
          <c:spPr>
            <a:noFill/>
            <a:ln w="25400">
              <a:noFill/>
            </a:ln>
          </c:spPr>
        </c:title>
        <c:numFmt formatCode="0\x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4751488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17691307483398094"/>
          <c:y val="8.9599219677959863E-2"/>
          <c:w val="0.22859214099769731"/>
          <c:h val="0.31196252566331345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6913545251291812"/>
          <c:y val="6.6147922760292605E-2"/>
          <c:w val="0.77803866834660063"/>
          <c:h val="0.75656146683490122"/>
        </c:manualLayout>
      </c:layout>
      <c:scatterChart>
        <c:scatterStyle val="lineMarker"/>
        <c:ser>
          <c:idx val="0"/>
          <c:order val="0"/>
          <c:tx>
            <c:strRef>
              <c:f>'results - summary'!$C$2</c:f>
              <c:strCache>
                <c:ptCount val="1"/>
                <c:pt idx="0">
                  <c:v>Brightness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2"/>
            <c:spPr>
              <a:solidFill>
                <a:srgbClr val="0066CC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'results - summary'!$B$3:$B$14</c:f>
              <c:numCache>
                <c:formatCode>0.00</c:formatCode>
                <c:ptCount val="12"/>
                <c:pt idx="0">
                  <c:v>404.83868129611949</c:v>
                </c:pt>
                <c:pt idx="1">
                  <c:v>722.14520512393688</c:v>
                </c:pt>
                <c:pt idx="2">
                  <c:v>46.807543466032733</c:v>
                </c:pt>
                <c:pt idx="3">
                  <c:v>70.716977750230498</c:v>
                </c:pt>
                <c:pt idx="4">
                  <c:v>213.76119540089098</c:v>
                </c:pt>
                <c:pt idx="5">
                  <c:v>34.198680151301204</c:v>
                </c:pt>
                <c:pt idx="6">
                  <c:v>13.732211836254699</c:v>
                </c:pt>
                <c:pt idx="7">
                  <c:v>20.555097286636826</c:v>
                </c:pt>
                <c:pt idx="8">
                  <c:v>1.1275229692612707</c:v>
                </c:pt>
                <c:pt idx="9">
                  <c:v>1.0459477368795123</c:v>
                </c:pt>
                <c:pt idx="10">
                  <c:v>4.6803143231928281</c:v>
                </c:pt>
                <c:pt idx="11">
                  <c:v>9.6755570671885298</c:v>
                </c:pt>
              </c:numCache>
            </c:numRef>
          </c:xVal>
          <c:yVal>
            <c:numRef>
              <c:f>'results - summary'!$L$3:$L$14</c:f>
              <c:numCache>
                <c:formatCode>0.00</c:formatCode>
                <c:ptCount val="12"/>
                <c:pt idx="0">
                  <c:v>1.107951931931207</c:v>
                </c:pt>
                <c:pt idx="1">
                  <c:v>1.3262269987028894</c:v>
                </c:pt>
                <c:pt idx="2">
                  <c:v>1.154219033695757</c:v>
                </c:pt>
                <c:pt idx="3">
                  <c:v>1.0016868163541417</c:v>
                </c:pt>
                <c:pt idx="4">
                  <c:v>1.0074091675570997</c:v>
                </c:pt>
                <c:pt idx="5">
                  <c:v>1.0082425344257882</c:v>
                </c:pt>
                <c:pt idx="6">
                  <c:v>1.0410355135199398</c:v>
                </c:pt>
                <c:pt idx="7">
                  <c:v>1.0492169028690244</c:v>
                </c:pt>
                <c:pt idx="8">
                  <c:v>1</c:v>
                </c:pt>
                <c:pt idx="9">
                  <c:v>1.0922869179967825</c:v>
                </c:pt>
                <c:pt idx="10">
                  <c:v>1.0181533377161711</c:v>
                </c:pt>
                <c:pt idx="11">
                  <c:v>1.2034321819007729</c:v>
                </c:pt>
              </c:numCache>
            </c:numRef>
          </c:yVal>
        </c:ser>
        <c:ser>
          <c:idx val="1"/>
          <c:order val="1"/>
          <c:tx>
            <c:strRef>
              <c:f>'results - summary'!$D$2</c:f>
              <c:strCache>
                <c:ptCount val="1"/>
                <c:pt idx="0">
                  <c:v>Contrast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2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'results - summary'!$B$3:$B$14</c:f>
              <c:numCache>
                <c:formatCode>0.00</c:formatCode>
                <c:ptCount val="12"/>
                <c:pt idx="0">
                  <c:v>404.83868129611949</c:v>
                </c:pt>
                <c:pt idx="1">
                  <c:v>722.14520512393688</c:v>
                </c:pt>
                <c:pt idx="2">
                  <c:v>46.807543466032733</c:v>
                </c:pt>
                <c:pt idx="3">
                  <c:v>70.716977750230498</c:v>
                </c:pt>
                <c:pt idx="4">
                  <c:v>213.76119540089098</c:v>
                </c:pt>
                <c:pt idx="5">
                  <c:v>34.198680151301204</c:v>
                </c:pt>
                <c:pt idx="6">
                  <c:v>13.732211836254699</c:v>
                </c:pt>
                <c:pt idx="7">
                  <c:v>20.555097286636826</c:v>
                </c:pt>
                <c:pt idx="8">
                  <c:v>1.1275229692612707</c:v>
                </c:pt>
                <c:pt idx="9">
                  <c:v>1.0459477368795123</c:v>
                </c:pt>
                <c:pt idx="10">
                  <c:v>4.6803143231928281</c:v>
                </c:pt>
                <c:pt idx="11">
                  <c:v>9.6755570671885298</c:v>
                </c:pt>
              </c:numCache>
            </c:numRef>
          </c:xVal>
          <c:yVal>
            <c:numRef>
              <c:f>'results - summary'!$M$3:$M$14</c:f>
              <c:numCache>
                <c:formatCode>0.00</c:formatCode>
                <c:ptCount val="12"/>
                <c:pt idx="0">
                  <c:v>1.1160536788039701</c:v>
                </c:pt>
                <c:pt idx="1">
                  <c:v>1.3520016207304579</c:v>
                </c:pt>
                <c:pt idx="2">
                  <c:v>1.1691218736058406</c:v>
                </c:pt>
                <c:pt idx="3">
                  <c:v>1.5664843222900451</c:v>
                </c:pt>
                <c:pt idx="4">
                  <c:v>1.0649620212115807</c:v>
                </c:pt>
                <c:pt idx="5">
                  <c:v>1.1724925774200621</c:v>
                </c:pt>
                <c:pt idx="6">
                  <c:v>1.1084573380801297</c:v>
                </c:pt>
                <c:pt idx="7">
                  <c:v>1.1317272019208182</c:v>
                </c:pt>
                <c:pt idx="8">
                  <c:v>1.1370346204586719</c:v>
                </c:pt>
                <c:pt idx="9">
                  <c:v>1.1008220667951081</c:v>
                </c:pt>
                <c:pt idx="10">
                  <c:v>1.5630648074298179</c:v>
                </c:pt>
                <c:pt idx="11">
                  <c:v>2.8294279294443707</c:v>
                </c:pt>
              </c:numCache>
            </c:numRef>
          </c:yVal>
        </c:ser>
        <c:ser>
          <c:idx val="2"/>
          <c:order val="2"/>
          <c:tx>
            <c:strRef>
              <c:f>'results - summary'!$E$2</c:f>
              <c:strCache>
                <c:ptCount val="1"/>
                <c:pt idx="0">
                  <c:v>Inverse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2"/>
            <c:spPr>
              <a:solidFill>
                <a:srgbClr val="FFFF99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'results - summary'!$B$3:$B$14</c:f>
              <c:numCache>
                <c:formatCode>0.00</c:formatCode>
                <c:ptCount val="12"/>
                <c:pt idx="0">
                  <c:v>404.83868129611949</c:v>
                </c:pt>
                <c:pt idx="1">
                  <c:v>722.14520512393688</c:v>
                </c:pt>
                <c:pt idx="2">
                  <c:v>46.807543466032733</c:v>
                </c:pt>
                <c:pt idx="3">
                  <c:v>70.716977750230498</c:v>
                </c:pt>
                <c:pt idx="4">
                  <c:v>213.76119540089098</c:v>
                </c:pt>
                <c:pt idx="5">
                  <c:v>34.198680151301204</c:v>
                </c:pt>
                <c:pt idx="6">
                  <c:v>13.732211836254699</c:v>
                </c:pt>
                <c:pt idx="7">
                  <c:v>20.555097286636826</c:v>
                </c:pt>
                <c:pt idx="8">
                  <c:v>1.1275229692612707</c:v>
                </c:pt>
                <c:pt idx="9">
                  <c:v>1.0459477368795123</c:v>
                </c:pt>
                <c:pt idx="10">
                  <c:v>4.6803143231928281</c:v>
                </c:pt>
                <c:pt idx="11">
                  <c:v>9.6755570671885298</c:v>
                </c:pt>
              </c:numCache>
            </c:numRef>
          </c:xVal>
          <c:yVal>
            <c:numRef>
              <c:f>'results - summary'!$N$3:$N$14</c:f>
              <c:numCache>
                <c:formatCode>0.00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yVal>
        </c:ser>
        <c:ser>
          <c:idx val="3"/>
          <c:order val="3"/>
          <c:tx>
            <c:v>Compositing</c:v>
          </c:tx>
          <c:spPr>
            <a:ln w="28575">
              <a:noFill/>
            </a:ln>
          </c:spPr>
          <c:marker>
            <c:symbol val="x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graphs!$M$36:$M$47</c:f>
              <c:numCache>
                <c:formatCode>0</c:formatCode>
                <c:ptCount val="12"/>
                <c:pt idx="0">
                  <c:v>51.873453650226715</c:v>
                </c:pt>
                <c:pt idx="1">
                  <c:v>61.143750090670373</c:v>
                </c:pt>
                <c:pt idx="2">
                  <c:v>54.245865370965412</c:v>
                </c:pt>
                <c:pt idx="3">
                  <c:v>64.410784046962036</c:v>
                </c:pt>
                <c:pt idx="4">
                  <c:v>12.073400141838871</c:v>
                </c:pt>
                <c:pt idx="5">
                  <c:v>18.995781497807886</c:v>
                </c:pt>
                <c:pt idx="6">
                  <c:v>9.569531591624715</c:v>
                </c:pt>
                <c:pt idx="7">
                  <c:v>13.097268738884207</c:v>
                </c:pt>
                <c:pt idx="8">
                  <c:v>2.2276287793502592</c:v>
                </c:pt>
                <c:pt idx="9">
                  <c:v>5.6066640963748133</c:v>
                </c:pt>
                <c:pt idx="10">
                  <c:v>1.76601135867687</c:v>
                </c:pt>
                <c:pt idx="11">
                  <c:v>4.8150961251530271</c:v>
                </c:pt>
              </c:numCache>
            </c:numRef>
          </c:xVal>
          <c:yVal>
            <c:numRef>
              <c:f>graphs!$O$36:$O$47</c:f>
              <c:numCache>
                <c:formatCode>0.00</c:formatCode>
                <c:ptCount val="12"/>
                <c:pt idx="0">
                  <c:v>1.5473782613596558</c:v>
                </c:pt>
                <c:pt idx="1">
                  <c:v>1.3854536589062689</c:v>
                </c:pt>
                <c:pt idx="2">
                  <c:v>1.3847434959516129</c:v>
                </c:pt>
                <c:pt idx="3">
                  <c:v>1.1818050688274144</c:v>
                </c:pt>
                <c:pt idx="4">
                  <c:v>1.5696175536093919</c:v>
                </c:pt>
                <c:pt idx="5">
                  <c:v>1.3919992122192162</c:v>
                </c:pt>
                <c:pt idx="6">
                  <c:v>1.489100298152275</c:v>
                </c:pt>
                <c:pt idx="7">
                  <c:v>1.3151858574699242</c:v>
                </c:pt>
                <c:pt idx="8">
                  <c:v>2.2750271965388658</c:v>
                </c:pt>
                <c:pt idx="9">
                  <c:v>5.4174429684856547</c:v>
                </c:pt>
                <c:pt idx="10">
                  <c:v>1.8373311218636277</c:v>
                </c:pt>
                <c:pt idx="11">
                  <c:v>4.9118764572718172</c:v>
                </c:pt>
              </c:numCache>
            </c:numRef>
          </c:yVal>
        </c:ser>
        <c:axId val="84794368"/>
        <c:axId val="84796928"/>
      </c:scatterChart>
      <c:valAx>
        <c:axId val="84794368"/>
        <c:scaling>
          <c:logBase val="10"/>
          <c:orientation val="minMax"/>
          <c:min val="1"/>
        </c:scaling>
        <c:axPos val="b"/>
        <c:title>
          <c:tx>
            <c:rich>
              <a:bodyPr/>
              <a:lstStyle/>
              <a:p>
                <a:pPr>
                  <a:defRPr sz="2600" b="1"/>
                </a:pPr>
                <a:r>
                  <a:rPr lang="en-US" sz="2600" b="1"/>
                  <a:t>Compression Factor</a:t>
                </a:r>
              </a:p>
            </c:rich>
          </c:tx>
          <c:layout>
            <c:manualLayout>
              <c:xMode val="edge"/>
              <c:yMode val="edge"/>
              <c:x val="0.38184242489130382"/>
              <c:y val="0.93327578221079432"/>
            </c:manualLayout>
          </c:layout>
          <c:spPr>
            <a:noFill/>
            <a:ln w="25400">
              <a:noFill/>
            </a:ln>
          </c:spPr>
        </c:title>
        <c:numFmt formatCode="0\x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4796928"/>
        <c:crosses val="autoZero"/>
        <c:crossBetween val="midCat"/>
      </c:valAx>
      <c:valAx>
        <c:axId val="84796928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600" b="1"/>
                </a:pPr>
                <a:r>
                  <a:rPr lang="en-US" sz="2600" b="1"/>
                  <a:t>File Bloat</a:t>
                </a:r>
              </a:p>
              <a:p>
                <a:pPr>
                  <a:defRPr sz="2600" b="1"/>
                </a:pPr>
                <a:r>
                  <a:rPr lang="en-US" sz="2600" b="0"/>
                  <a:t>Relative to Recompression</a:t>
                </a:r>
              </a:p>
            </c:rich>
          </c:tx>
          <c:layout>
            <c:manualLayout>
              <c:xMode val="edge"/>
              <c:yMode val="edge"/>
              <c:x val="2.7636986091533614E-4"/>
              <c:y val="0.12556787146028653"/>
            </c:manualLayout>
          </c:layout>
          <c:spPr>
            <a:noFill/>
            <a:ln w="25400">
              <a:noFill/>
            </a:ln>
          </c:spPr>
        </c:title>
        <c:numFmt formatCode="0\x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84794368"/>
        <c:crosses val="autoZero"/>
        <c:crossBetween val="midCat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9321730743948762"/>
          <c:y val="8.2443500343390111E-2"/>
          <c:w val="0.24369372027693745"/>
          <c:h val="0.32768107840475358"/>
        </c:manualLayout>
      </c:layout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24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1" u="none">
                <a:latin typeface="MathSoftText" pitchFamily="2" charset="0"/>
              </a:defRPr>
            </a:lvl1pPr>
          </a:lstStyle>
          <a:p>
            <a:endParaRPr 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 u="none">
                <a:latin typeface="MathSoftText" pitchFamily="2" charset="0"/>
              </a:defRPr>
            </a:lvl1pPr>
          </a:lstStyle>
          <a:p>
            <a:endParaRPr lang="en-US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1" u="none">
                <a:latin typeface="MathSoftText" pitchFamily="2" charset="0"/>
              </a:defRPr>
            </a:lvl1pPr>
          </a:lstStyle>
          <a:p>
            <a:endParaRPr lang="en-US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 u="none">
                <a:latin typeface="MathSoftText" pitchFamily="2" charset="0"/>
              </a:defRPr>
            </a:lvl1pPr>
          </a:lstStyle>
          <a:p>
            <a:fld id="{9C5E4693-E583-4936-AF7B-9D3D94F5C1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i="1" u="none">
                <a:latin typeface="MathSoftText" pitchFamily="2" charset="0"/>
              </a:defRPr>
            </a:lvl1pPr>
          </a:lstStyle>
          <a:p>
            <a:endParaRPr lang="en-US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1" u="none">
                <a:latin typeface="MathSoftText" pitchFamily="2" charset="0"/>
              </a:defRPr>
            </a:lvl1pPr>
          </a:lstStyle>
          <a:p>
            <a:endParaRPr lang="en-US"/>
          </a:p>
        </p:txBody>
      </p:sp>
      <p:sp>
        <p:nvSpPr>
          <p:cNvPr id="2375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684213"/>
            <a:ext cx="4560888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7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7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i="1" u="none">
                <a:latin typeface="MathSoftText" pitchFamily="2" charset="0"/>
              </a:defRPr>
            </a:lvl1pPr>
          </a:lstStyle>
          <a:p>
            <a:endParaRPr lang="en-US"/>
          </a:p>
        </p:txBody>
      </p:sp>
      <p:sp>
        <p:nvSpPr>
          <p:cNvPr id="237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1" u="none">
                <a:latin typeface="MathSoftText" pitchFamily="2" charset="0"/>
              </a:defRPr>
            </a:lvl1pPr>
          </a:lstStyle>
          <a:p>
            <a:fld id="{D6A3DD64-38E0-46F4-9415-59B92A679A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CC44A-944A-40C9-B8D8-4E40D5C0182A}" type="slidenum">
              <a:rPr lang="en-US"/>
              <a:pPr/>
              <a:t>1</a:t>
            </a:fld>
            <a:endParaRPr lang="en-US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0" tIns="45715" rIns="91430" bIns="45715"/>
          <a:lstStyle/>
          <a:p>
            <a:pPr>
              <a:buFontTx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Internet</a:t>
            </a:r>
            <a:r>
              <a:rPr lang="en-US" baseline="0" dirty="0" smtClean="0"/>
              <a:t> archive – 3,000 TB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DD64-38E0-46F4-9415-59B92A679A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6775C-4766-4C9B-A3A7-4ED36EA645A1}" type="slidenum">
              <a:rPr lang="en-US"/>
              <a:pPr/>
              <a:t>18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DD64-38E0-46F4-9415-59B92A679AA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DD64-38E0-46F4-9415-59B92A679A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DD64-38E0-46F4-9415-59B92A679A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DD64-38E0-46F4-9415-59B92A679AA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3DD64-38E0-46F4-9415-59B92A679AA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438400"/>
            <a:ext cx="8293100" cy="1219200"/>
          </a:xfrm>
        </p:spPr>
        <p:txBody>
          <a:bodyPr/>
          <a:lstStyle>
            <a:lvl1pPr>
              <a:defRPr sz="4400">
                <a:latin typeface="Helvetic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63675" y="4144963"/>
            <a:ext cx="6829425" cy="1870075"/>
          </a:xfrm>
        </p:spPr>
        <p:txBody>
          <a:bodyPr/>
          <a:lstStyle>
            <a:lvl1pPr marL="0" indent="0" algn="ctr">
              <a:buFontTx/>
              <a:buNone/>
              <a:defRPr sz="2200" b="0">
                <a:latin typeface="Helvetic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6138" y="-46038"/>
            <a:ext cx="2398712" cy="7170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-46038"/>
            <a:ext cx="7043738" cy="7170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038"/>
            <a:ext cx="9571038" cy="12192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109663"/>
            <a:ext cx="4608512" cy="6015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84750" y="1109663"/>
            <a:ext cx="4610100" cy="293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84750" y="4192588"/>
            <a:ext cx="4610100" cy="2932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5307013" y="6840538"/>
            <a:ext cx="4449762" cy="4746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04788" y="6818313"/>
            <a:ext cx="2903537" cy="4968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038"/>
            <a:ext cx="9571038" cy="12192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838" y="1109663"/>
            <a:ext cx="4608512" cy="6015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0" y="1109663"/>
            <a:ext cx="4610100" cy="6015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07013" y="6840538"/>
            <a:ext cx="4449762" cy="47466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4788" y="6818313"/>
            <a:ext cx="2903537" cy="4968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46038"/>
            <a:ext cx="9756775" cy="121920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109663"/>
            <a:ext cx="9552867" cy="6015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38" y="4700588"/>
            <a:ext cx="8294687" cy="14525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938" y="3100388"/>
            <a:ext cx="8294687" cy="16002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38" y="1109663"/>
            <a:ext cx="4608512" cy="601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0" y="1109663"/>
            <a:ext cx="4610100" cy="6015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293688"/>
            <a:ext cx="878205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363" y="1636713"/>
            <a:ext cx="4311650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63" y="2319338"/>
            <a:ext cx="4311650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6175" y="1636713"/>
            <a:ext cx="4313238" cy="682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6175" y="2319338"/>
            <a:ext cx="4313238" cy="42148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290513"/>
            <a:ext cx="3209925" cy="12398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763" y="290513"/>
            <a:ext cx="5454650" cy="6243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363" y="1530350"/>
            <a:ext cx="3209925" cy="500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938" y="5121275"/>
            <a:ext cx="5853112" cy="603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12938" y="654050"/>
            <a:ext cx="5853112" cy="4389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2938" y="5724525"/>
            <a:ext cx="5853112" cy="858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46038"/>
            <a:ext cx="9571038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8" tIns="48774" rIns="97548" bIns="487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Master title styles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3838" y="1109663"/>
            <a:ext cx="9371012" cy="601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8" tIns="48774" rIns="97548" bIns="487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07013" y="6840538"/>
            <a:ext cx="4449762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8226" tIns="49113" rIns="98226" bIns="49113" numCol="1" anchor="ctr" anchorCtr="0" compatLnSpc="1">
            <a:prstTxWarp prst="textNoShape">
              <a:avLst/>
            </a:prstTxWarp>
          </a:bodyPr>
          <a:lstStyle>
            <a:lvl1pPr defTabSz="974725" eaLnBrk="0" hangingPunct="0">
              <a:defRPr sz="1100" u="none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4788" y="6818313"/>
            <a:ext cx="29035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8226" tIns="49113" rIns="98226" bIns="49113" numCol="1" anchor="ctr" anchorCtr="0" compatLnSpc="1">
            <a:prstTxWarp prst="textNoShape">
              <a:avLst/>
            </a:prstTxWarp>
          </a:bodyPr>
          <a:lstStyle>
            <a:lvl1pPr defTabSz="974725" eaLnBrk="0" hangingPunct="0">
              <a:defRPr sz="1300" u="none">
                <a:solidFill>
                  <a:schemeClr val="tx2"/>
                </a:solidFill>
                <a:latin typeface="Helvetica" pitchFamily="34" charset="0"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+mj-lt"/>
          <a:ea typeface="+mj-ea"/>
          <a:cs typeface="+mj-cs"/>
        </a:defRPr>
      </a:lvl1pPr>
      <a:lvl2pPr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itchFamily="34" charset="0"/>
          <a:cs typeface="Arial" pitchFamily="34" charset="0"/>
        </a:defRPr>
      </a:lvl2pPr>
      <a:lvl3pPr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itchFamily="34" charset="0"/>
          <a:cs typeface="Arial" pitchFamily="34" charset="0"/>
        </a:defRPr>
      </a:lvl3pPr>
      <a:lvl4pPr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itchFamily="34" charset="0"/>
          <a:cs typeface="Arial" pitchFamily="34" charset="0"/>
        </a:defRPr>
      </a:lvl4pPr>
      <a:lvl5pPr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itchFamily="34" charset="0"/>
          <a:cs typeface="Arial" pitchFamily="34" charset="0"/>
        </a:defRPr>
      </a:lvl5pPr>
      <a:lvl6pPr marL="457200"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itchFamily="34" charset="0"/>
          <a:cs typeface="Arial" pitchFamily="34" charset="0"/>
        </a:defRPr>
      </a:lvl6pPr>
      <a:lvl7pPr marL="914400"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itchFamily="34" charset="0"/>
          <a:cs typeface="Arial" pitchFamily="34" charset="0"/>
        </a:defRPr>
      </a:lvl7pPr>
      <a:lvl8pPr marL="1371600"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itchFamily="34" charset="0"/>
          <a:cs typeface="Arial" pitchFamily="34" charset="0"/>
        </a:defRPr>
      </a:lvl8pPr>
      <a:lvl9pPr marL="1828800" algn="ctr" defTabSz="974725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Arial" pitchFamily="34" charset="0"/>
          <a:cs typeface="Arial" pitchFamily="34" charset="0"/>
        </a:defRPr>
      </a:lvl9pPr>
    </p:titleStyle>
    <p:bodyStyle>
      <a:lvl1pPr marL="365125" indent="-365125" algn="l" defTabSz="974725" rtl="0" fontAlgn="base">
        <a:spcBef>
          <a:spcPct val="50000"/>
        </a:spcBef>
        <a:spcAft>
          <a:spcPct val="0"/>
        </a:spcAft>
        <a:buChar char="•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92163" indent="-304800" algn="l" defTabSz="974725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219200" indent="-244475" algn="l" defTabSz="974725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706563" indent="-242888" algn="l" defTabSz="974725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4pPr>
      <a:lvl5pPr marL="2195513" indent="-244475" algn="l" defTabSz="9747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5pPr>
      <a:lvl6pPr marL="2652713" indent="-244475" algn="l" defTabSz="9747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109913" indent="-244475" algn="l" defTabSz="9747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567113" indent="-244475" algn="l" defTabSz="9747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024313" indent="-244475" algn="l" defTabSz="97472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37625"/>
            <a:ext cx="9756775" cy="1406525"/>
          </a:xfrm>
        </p:spPr>
        <p:txBody>
          <a:bodyPr/>
          <a:lstStyle/>
          <a:p>
            <a:r>
              <a:rPr lang="en-US" sz="4800" dirty="0" smtClean="0"/>
              <a:t>Manipulating Lossless Video</a:t>
            </a:r>
            <a:br>
              <a:rPr lang="en-US" sz="4800" dirty="0" smtClean="0"/>
            </a:br>
            <a:r>
              <a:rPr lang="en-US" sz="4800" dirty="0" smtClean="0"/>
              <a:t>in the Compressed Domain</a:t>
            </a:r>
            <a:r>
              <a:rPr lang="en-US" sz="3700" b="0" dirty="0" smtClean="0"/>
              <a:t/>
            </a:r>
            <a:br>
              <a:rPr lang="en-US" sz="3700" b="0" dirty="0" smtClean="0"/>
            </a:br>
            <a:r>
              <a:rPr lang="en-US" sz="2500" b="0" dirty="0" smtClean="0"/>
              <a:t/>
            </a:r>
            <a:br>
              <a:rPr lang="en-US" sz="2500" b="0" dirty="0" smtClean="0"/>
            </a:br>
            <a:r>
              <a:rPr lang="en-US" sz="3100" b="0" dirty="0" smtClean="0">
                <a:solidFill>
                  <a:schemeClr val="tx1"/>
                </a:solidFill>
              </a:rPr>
              <a:t>William Thies</a:t>
            </a:r>
            <a:r>
              <a:rPr lang="en-US" sz="3100" b="0" baseline="30000" dirty="0" smtClean="0">
                <a:solidFill>
                  <a:schemeClr val="tx1"/>
                </a:solidFill>
              </a:rPr>
              <a:t>1</a:t>
            </a:r>
            <a:r>
              <a:rPr lang="en-US" sz="3100" b="0" dirty="0" smtClean="0">
                <a:solidFill>
                  <a:schemeClr val="tx1"/>
                </a:solidFill>
              </a:rPr>
              <a:t>, Steven Hall</a:t>
            </a:r>
            <a:r>
              <a:rPr lang="en-US" sz="3100" b="0" baseline="30000" dirty="0" smtClean="0">
                <a:solidFill>
                  <a:schemeClr val="tx1"/>
                </a:solidFill>
              </a:rPr>
              <a:t>2</a:t>
            </a:r>
            <a:r>
              <a:rPr lang="en-US" sz="3100" b="0" dirty="0" smtClean="0">
                <a:solidFill>
                  <a:schemeClr val="tx1"/>
                </a:solidFill>
              </a:rPr>
              <a:t>, Saman Amarasinghe</a:t>
            </a:r>
            <a:r>
              <a:rPr lang="en-US" sz="3100" b="0" baseline="30000" dirty="0" smtClean="0">
                <a:solidFill>
                  <a:schemeClr val="tx1"/>
                </a:solidFill>
              </a:rPr>
              <a:t>2</a:t>
            </a:r>
            <a:r>
              <a:rPr lang="en-US" sz="3100" b="0" dirty="0" smtClean="0">
                <a:solidFill>
                  <a:schemeClr val="tx1"/>
                </a:solidFill>
              </a:rPr>
              <a:t/>
            </a:r>
            <a:br>
              <a:rPr lang="en-US" sz="3100" b="0" dirty="0" smtClean="0">
                <a:solidFill>
                  <a:schemeClr val="tx1"/>
                </a:solidFill>
              </a:rPr>
            </a:br>
            <a:r>
              <a:rPr lang="en-US" sz="3100" b="0" dirty="0" smtClean="0">
                <a:solidFill>
                  <a:schemeClr val="tx1"/>
                </a:solidFill>
              </a:rPr>
              <a:t/>
            </a:r>
            <a:br>
              <a:rPr lang="en-US" sz="3100" b="0" dirty="0" smtClean="0">
                <a:solidFill>
                  <a:schemeClr val="tx1"/>
                </a:solidFill>
              </a:rPr>
            </a:br>
            <a:r>
              <a:rPr lang="en-US" sz="2900" b="0" dirty="0" smtClean="0">
                <a:solidFill>
                  <a:schemeClr val="tx1"/>
                </a:solidFill>
              </a:rPr>
              <a:t/>
            </a:r>
            <a:br>
              <a:rPr lang="en-US" sz="2900" b="0" dirty="0" smtClean="0">
                <a:solidFill>
                  <a:schemeClr val="tx1"/>
                </a:solidFill>
              </a:rPr>
            </a:br>
            <a:r>
              <a:rPr lang="en-US" sz="800" b="0" dirty="0" smtClean="0">
                <a:solidFill>
                  <a:schemeClr val="tx1"/>
                </a:solidFill>
              </a:rPr>
              <a:t/>
            </a:r>
            <a:br>
              <a:rPr lang="en-US" sz="800" b="0" dirty="0" smtClean="0">
                <a:solidFill>
                  <a:schemeClr val="tx1"/>
                </a:solidFill>
              </a:rPr>
            </a:br>
            <a:r>
              <a:rPr lang="en-US" sz="2900" b="0" baseline="30000" dirty="0" smtClean="0">
                <a:solidFill>
                  <a:schemeClr val="tx1"/>
                </a:solidFill>
              </a:rPr>
              <a:t>1</a:t>
            </a:r>
            <a:r>
              <a:rPr lang="en-US" sz="2900" b="0" dirty="0" smtClean="0">
                <a:solidFill>
                  <a:schemeClr val="tx1"/>
                </a:solidFill>
              </a:rPr>
              <a:t> Microsoft Research India</a:t>
            </a:r>
            <a:br>
              <a:rPr lang="en-US" sz="2900" b="0" dirty="0" smtClean="0">
                <a:solidFill>
                  <a:schemeClr val="tx1"/>
                </a:solidFill>
              </a:rPr>
            </a:br>
            <a:r>
              <a:rPr lang="en-US" sz="600" b="0" dirty="0" smtClean="0">
                <a:solidFill>
                  <a:schemeClr val="tx1"/>
                </a:solidFill>
              </a:rPr>
              <a:t/>
            </a:r>
            <a:br>
              <a:rPr lang="en-US" sz="600" b="0" dirty="0" smtClean="0">
                <a:solidFill>
                  <a:schemeClr val="tx1"/>
                </a:solidFill>
              </a:rPr>
            </a:br>
            <a:r>
              <a:rPr lang="en-US" sz="2900" b="0" baseline="30000" dirty="0" smtClean="0">
                <a:solidFill>
                  <a:schemeClr val="tx1"/>
                </a:solidFill>
              </a:rPr>
              <a:t>2</a:t>
            </a:r>
            <a:r>
              <a:rPr lang="en-US" sz="2900" b="0" dirty="0" smtClean="0">
                <a:solidFill>
                  <a:schemeClr val="tx1"/>
                </a:solidFill>
              </a:rPr>
              <a:t> Massachusetts Institute of Technology</a:t>
            </a:r>
            <a:endParaRPr lang="en-US" sz="2900" b="0" dirty="0">
              <a:solidFill>
                <a:schemeClr val="tx1"/>
              </a:solidFill>
            </a:endParaRP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35283"/>
            <a:ext cx="9756775" cy="292417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endParaRPr lang="en-US" sz="1400" dirty="0" smtClean="0"/>
          </a:p>
          <a:p>
            <a:r>
              <a:rPr lang="en-US" sz="2000" dirty="0" smtClean="0"/>
              <a:t>ACM Multimedia</a:t>
            </a:r>
          </a:p>
          <a:p>
            <a:r>
              <a:rPr lang="en-US" sz="2000" dirty="0" smtClean="0"/>
              <a:t>October 20, 2009</a:t>
            </a:r>
            <a:endParaRPr lang="en-US" sz="2000" dirty="0"/>
          </a:p>
        </p:txBody>
      </p:sp>
      <p:sp>
        <p:nvSpPr>
          <p:cNvPr id="1212420" name="Line 4"/>
          <p:cNvSpPr>
            <a:spLocks noChangeShapeType="1"/>
          </p:cNvSpPr>
          <p:nvPr/>
        </p:nvSpPr>
        <p:spPr bwMode="auto">
          <a:xfrm>
            <a:off x="1261241" y="3928490"/>
            <a:ext cx="7248582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297440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104" name="Arc 103"/>
          <p:cNvSpPr/>
          <p:nvPr/>
        </p:nvSpPr>
        <p:spPr bwMode="auto">
          <a:xfrm flipH="1">
            <a:off x="6863250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82269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1998722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2715175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3431628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8" name="TextBox 57"/>
          <p:cNvSpPr txBox="1"/>
          <p:nvPr/>
        </p:nvSpPr>
        <p:spPr>
          <a:xfrm>
            <a:off x="4148081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864534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580987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013893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3" name="TextBox 62"/>
          <p:cNvSpPr txBox="1"/>
          <p:nvPr/>
        </p:nvSpPr>
        <p:spPr>
          <a:xfrm>
            <a:off x="7730348" y="2815041"/>
            <a:ext cx="55704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4" name="Right Arrow 63"/>
          <p:cNvSpPr/>
          <p:nvPr/>
        </p:nvSpPr>
        <p:spPr bwMode="auto">
          <a:xfrm>
            <a:off x="8597472" y="3014733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>
            <a:off x="341597" y="2998967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94"/>
          <p:cNvGrpSpPr/>
          <p:nvPr/>
        </p:nvGrpSpPr>
        <p:grpSpPr>
          <a:xfrm>
            <a:off x="341587" y="1229732"/>
            <a:ext cx="8934883" cy="707886"/>
            <a:chOff x="341587" y="1229732"/>
            <a:chExt cx="8934883" cy="707886"/>
          </a:xfrm>
        </p:grpSpPr>
        <p:sp>
          <p:nvSpPr>
            <p:cNvPr id="80" name="TextBox 79"/>
            <p:cNvSpPr txBox="1"/>
            <p:nvPr/>
          </p:nvSpPr>
          <p:spPr>
            <a:xfrm>
              <a:off x="1282259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98712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15165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3161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8071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64524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80977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97430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13883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73033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90" name="Right Arrow 89"/>
            <p:cNvSpPr/>
            <p:nvPr/>
          </p:nvSpPr>
          <p:spPr bwMode="auto">
            <a:xfrm>
              <a:off x="8597462" y="142942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ight Arrow 90"/>
            <p:cNvSpPr/>
            <p:nvPr/>
          </p:nvSpPr>
          <p:spPr bwMode="auto">
            <a:xfrm>
              <a:off x="341587" y="1413658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rot="10800000">
            <a:off x="4151587" y="2814959"/>
            <a:ext cx="2721469" cy="13127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252989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4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21929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2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5400000">
            <a:off x="2264101" y="1820559"/>
            <a:ext cx="7310" cy="1981492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Arc 95"/>
          <p:cNvSpPr/>
          <p:nvPr/>
        </p:nvSpPr>
        <p:spPr bwMode="auto">
          <a:xfrm flipH="1">
            <a:off x="3268716" y="2228192"/>
            <a:ext cx="698924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64784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1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31570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3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grpSp>
        <p:nvGrpSpPr>
          <p:cNvPr id="112" name="Group 93"/>
          <p:cNvGrpSpPr/>
          <p:nvPr/>
        </p:nvGrpSpPr>
        <p:grpSpPr>
          <a:xfrm>
            <a:off x="336337" y="5897170"/>
            <a:ext cx="8934883" cy="707886"/>
            <a:chOff x="336337" y="5985658"/>
            <a:chExt cx="8934883" cy="707886"/>
          </a:xfrm>
        </p:grpSpPr>
        <p:sp>
          <p:nvSpPr>
            <p:cNvPr id="113" name="TextBox 112"/>
            <p:cNvSpPr txBox="1"/>
            <p:nvPr/>
          </p:nvSpPr>
          <p:spPr>
            <a:xfrm>
              <a:off x="1277009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993462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709915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2636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42821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59274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575727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292180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08633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72508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23" name="Right Arrow 122"/>
            <p:cNvSpPr/>
            <p:nvPr/>
          </p:nvSpPr>
          <p:spPr bwMode="auto">
            <a:xfrm>
              <a:off x="8592212" y="6185350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ight Arrow 123"/>
            <p:cNvSpPr/>
            <p:nvPr/>
          </p:nvSpPr>
          <p:spPr bwMode="auto">
            <a:xfrm>
              <a:off x="336337" y="616958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-8045" y="556608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126" name="TextBox 125"/>
          <p:cNvSpPr txBox="1"/>
          <p:nvPr/>
        </p:nvSpPr>
        <p:spPr>
          <a:xfrm>
            <a:off x="-8045" y="89337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27" name="TextBox 126"/>
          <p:cNvSpPr txBox="1"/>
          <p:nvPr/>
        </p:nvSpPr>
        <p:spPr>
          <a:xfrm>
            <a:off x="-8045" y="21125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68" name="Rectangle 67"/>
          <p:cNvSpPr/>
          <p:nvPr/>
        </p:nvSpPr>
        <p:spPr>
          <a:xfrm>
            <a:off x="4832173" y="3506631"/>
            <a:ext cx="1367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none" dirty="0" smtClean="0">
                <a:solidFill>
                  <a:srgbClr val="C00000"/>
                </a:solidFill>
              </a:rPr>
              <a:t>Count</a:t>
            </a:r>
            <a:endParaRPr lang="en-US" sz="3200" b="1" dirty="0"/>
          </a:p>
        </p:txBody>
      </p:sp>
      <p:sp>
        <p:nvSpPr>
          <p:cNvPr id="69" name="Rectangle 68"/>
          <p:cNvSpPr/>
          <p:nvPr/>
        </p:nvSpPr>
        <p:spPr>
          <a:xfrm>
            <a:off x="6651318" y="3506631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none" dirty="0" smtClean="0">
                <a:solidFill>
                  <a:srgbClr val="C00000"/>
                </a:solidFill>
              </a:rPr>
              <a:t>Distance </a:t>
            </a:r>
            <a:endParaRPr lang="en-US" sz="3200" dirty="0"/>
          </a:p>
        </p:txBody>
      </p:sp>
      <p:sp>
        <p:nvSpPr>
          <p:cNvPr id="70" name="Right Brace 69"/>
          <p:cNvSpPr/>
          <p:nvPr/>
        </p:nvSpPr>
        <p:spPr bwMode="auto">
          <a:xfrm rot="16200000" flipH="1">
            <a:off x="6602367" y="2354826"/>
            <a:ext cx="186810" cy="3578943"/>
          </a:xfrm>
          <a:prstGeom prst="rightBrace">
            <a:avLst>
              <a:gd name="adj1" fmla="val 77564"/>
              <a:gd name="adj2" fmla="val 50000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691624" y="4231898"/>
            <a:ext cx="422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 u="none" dirty="0" smtClean="0">
                <a:solidFill>
                  <a:srgbClr val="C00000"/>
                </a:solidFill>
              </a:rPr>
              <a:t>“</a:t>
            </a:r>
            <a:r>
              <a:rPr lang="en-US" sz="4000" b="1" u="none" dirty="0" smtClean="0">
                <a:solidFill>
                  <a:srgbClr val="C00000"/>
                </a:solidFill>
              </a:rPr>
              <a:t>Repeat Token</a:t>
            </a:r>
            <a:r>
              <a:rPr lang="en-US" sz="4000" b="1" i="1" u="none" dirty="0" smtClean="0">
                <a:solidFill>
                  <a:srgbClr val="C00000"/>
                </a:solidFill>
              </a:rPr>
              <a:t>”</a:t>
            </a:r>
            <a:br>
              <a:rPr lang="en-US" sz="4000" b="1" i="1" u="none" dirty="0" smtClean="0">
                <a:solidFill>
                  <a:srgbClr val="C00000"/>
                </a:solidFill>
              </a:rPr>
            </a:br>
            <a:endParaRPr lang="en-US" sz="4000" b="1" u="none" dirty="0" smtClean="0">
              <a:solidFill>
                <a:srgbClr val="C00000"/>
              </a:solidFill>
            </a:endParaRPr>
          </a:p>
          <a:p>
            <a:pPr algn="l"/>
            <a:endParaRPr lang="en-US" sz="4000" b="1" u="none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 animBg="1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2"/>
          <p:cNvGrpSpPr/>
          <p:nvPr/>
        </p:nvGrpSpPr>
        <p:grpSpPr>
          <a:xfrm>
            <a:off x="346857" y="4400350"/>
            <a:ext cx="8934883" cy="707886"/>
            <a:chOff x="346857" y="3894105"/>
            <a:chExt cx="8934883" cy="707886"/>
          </a:xfrm>
        </p:grpSpPr>
        <p:sp>
          <p:nvSpPr>
            <p:cNvPr id="94" name="TextBox 93"/>
            <p:cNvSpPr txBox="1"/>
            <p:nvPr/>
          </p:nvSpPr>
          <p:spPr>
            <a:xfrm>
              <a:off x="1287529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03982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20435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36888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53341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69794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86247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302700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19153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35608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9" name="Right Arrow 108"/>
            <p:cNvSpPr/>
            <p:nvPr/>
          </p:nvSpPr>
          <p:spPr bwMode="auto">
            <a:xfrm>
              <a:off x="8602732" y="4093797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ight Arrow 109"/>
            <p:cNvSpPr/>
            <p:nvPr/>
          </p:nvSpPr>
          <p:spPr bwMode="auto">
            <a:xfrm>
              <a:off x="346857" y="4078031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297440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104" name="Arc 103"/>
          <p:cNvSpPr/>
          <p:nvPr/>
        </p:nvSpPr>
        <p:spPr bwMode="auto">
          <a:xfrm flipH="1">
            <a:off x="6863250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82269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1998722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2715175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3431628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8" name="TextBox 57"/>
          <p:cNvSpPr txBox="1"/>
          <p:nvPr/>
        </p:nvSpPr>
        <p:spPr>
          <a:xfrm>
            <a:off x="4148081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864534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580987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013893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3" name="TextBox 62"/>
          <p:cNvSpPr txBox="1"/>
          <p:nvPr/>
        </p:nvSpPr>
        <p:spPr>
          <a:xfrm>
            <a:off x="7730348" y="2815041"/>
            <a:ext cx="55704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4" name="Right Arrow 63"/>
          <p:cNvSpPr/>
          <p:nvPr/>
        </p:nvSpPr>
        <p:spPr bwMode="auto">
          <a:xfrm>
            <a:off x="8597472" y="3014733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>
            <a:off x="341597" y="2998967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6888" y="4400350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74" name="TextBox 73"/>
          <p:cNvSpPr txBox="1"/>
          <p:nvPr/>
        </p:nvSpPr>
        <p:spPr>
          <a:xfrm>
            <a:off x="7019153" y="4400350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75" name="TextBox 74"/>
          <p:cNvSpPr txBox="1"/>
          <p:nvPr/>
        </p:nvSpPr>
        <p:spPr>
          <a:xfrm>
            <a:off x="7735608" y="4400350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76" name="Right Arrow 75"/>
          <p:cNvSpPr/>
          <p:nvPr/>
        </p:nvSpPr>
        <p:spPr bwMode="auto">
          <a:xfrm>
            <a:off x="8602732" y="4600042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ight Arrow 76"/>
          <p:cNvSpPr/>
          <p:nvPr/>
        </p:nvSpPr>
        <p:spPr bwMode="auto">
          <a:xfrm>
            <a:off x="346857" y="4584276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94"/>
          <p:cNvGrpSpPr/>
          <p:nvPr/>
        </p:nvGrpSpPr>
        <p:grpSpPr>
          <a:xfrm>
            <a:off x="341587" y="1229732"/>
            <a:ext cx="8934883" cy="707886"/>
            <a:chOff x="341587" y="1229732"/>
            <a:chExt cx="8934883" cy="707886"/>
          </a:xfrm>
        </p:grpSpPr>
        <p:sp>
          <p:nvSpPr>
            <p:cNvPr id="80" name="TextBox 79"/>
            <p:cNvSpPr txBox="1"/>
            <p:nvPr/>
          </p:nvSpPr>
          <p:spPr>
            <a:xfrm>
              <a:off x="1282259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98712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15165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3161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8071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64524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80977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97430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13883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73033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90" name="Right Arrow 89"/>
            <p:cNvSpPr/>
            <p:nvPr/>
          </p:nvSpPr>
          <p:spPr bwMode="auto">
            <a:xfrm>
              <a:off x="8597462" y="142942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ight Arrow 90"/>
            <p:cNvSpPr/>
            <p:nvPr/>
          </p:nvSpPr>
          <p:spPr bwMode="auto">
            <a:xfrm>
              <a:off x="341587" y="1413658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rot="10800000">
            <a:off x="4151587" y="2814959"/>
            <a:ext cx="2721469" cy="13127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252989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4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21929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2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5400000">
            <a:off x="2264101" y="1820559"/>
            <a:ext cx="7310" cy="1981492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Arc 95"/>
          <p:cNvSpPr/>
          <p:nvPr/>
        </p:nvSpPr>
        <p:spPr bwMode="auto">
          <a:xfrm flipH="1">
            <a:off x="3268716" y="2228192"/>
            <a:ext cx="698924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64784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1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31570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3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cxnSp>
        <p:nvCxnSpPr>
          <p:cNvPr id="112" name="Straight Arrow Connector 111"/>
          <p:cNvCxnSpPr>
            <a:stCxn id="63" idx="2"/>
            <a:endCxn id="75" idx="0"/>
          </p:cNvCxnSpPr>
          <p:nvPr/>
        </p:nvCxnSpPr>
        <p:spPr bwMode="auto">
          <a:xfrm rot="16200000" flipH="1">
            <a:off x="7572792" y="3959008"/>
            <a:ext cx="877423" cy="5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4" name="Straight Arrow Connector 113"/>
          <p:cNvCxnSpPr>
            <a:stCxn id="62" idx="2"/>
            <a:endCxn id="74" idx="0"/>
          </p:cNvCxnSpPr>
          <p:nvPr/>
        </p:nvCxnSpPr>
        <p:spPr bwMode="auto">
          <a:xfrm rot="16200000" flipH="1">
            <a:off x="6856337" y="3959008"/>
            <a:ext cx="877423" cy="5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7" name="Arc 116"/>
          <p:cNvSpPr/>
          <p:nvPr/>
        </p:nvSpPr>
        <p:spPr bwMode="auto">
          <a:xfrm flipH="1">
            <a:off x="6857995" y="3820509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 rot="10800000">
            <a:off x="4146332" y="4407276"/>
            <a:ext cx="2721469" cy="13127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Rectangle 118"/>
          <p:cNvSpPr/>
          <p:nvPr/>
        </p:nvSpPr>
        <p:spPr>
          <a:xfrm>
            <a:off x="5247734" y="376836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4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316674" y="376835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2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cxnSp>
        <p:nvCxnSpPr>
          <p:cNvPr id="121" name="Straight Arrow Connector 120"/>
          <p:cNvCxnSpPr>
            <a:stCxn id="57" idx="2"/>
            <a:endCxn id="69" idx="0"/>
          </p:cNvCxnSpPr>
          <p:nvPr/>
        </p:nvCxnSpPr>
        <p:spPr bwMode="auto">
          <a:xfrm rot="16200000" flipH="1">
            <a:off x="3274072" y="3959008"/>
            <a:ext cx="877423" cy="52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 rot="5400000">
            <a:off x="2269356" y="3423387"/>
            <a:ext cx="7310" cy="1981492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Arc 124"/>
          <p:cNvSpPr/>
          <p:nvPr/>
        </p:nvSpPr>
        <p:spPr bwMode="auto">
          <a:xfrm flipH="1">
            <a:off x="3273971" y="3831020"/>
            <a:ext cx="698924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370039" y="3778868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1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036825" y="377887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3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-8045" y="3678628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Output: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-8045" y="21125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32" name="TextBox 131"/>
          <p:cNvSpPr txBox="1"/>
          <p:nvPr/>
        </p:nvSpPr>
        <p:spPr>
          <a:xfrm>
            <a:off x="-8045" y="89337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grpSp>
        <p:nvGrpSpPr>
          <p:cNvPr id="111" name="Group 93"/>
          <p:cNvGrpSpPr/>
          <p:nvPr/>
        </p:nvGrpSpPr>
        <p:grpSpPr>
          <a:xfrm>
            <a:off x="336337" y="5897170"/>
            <a:ext cx="8934883" cy="707886"/>
            <a:chOff x="336337" y="5985658"/>
            <a:chExt cx="8934883" cy="707886"/>
          </a:xfrm>
        </p:grpSpPr>
        <p:sp>
          <p:nvSpPr>
            <p:cNvPr id="113" name="TextBox 112"/>
            <p:cNvSpPr txBox="1"/>
            <p:nvPr/>
          </p:nvSpPr>
          <p:spPr>
            <a:xfrm>
              <a:off x="1277009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993462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709915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2636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142821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859274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75727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92180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08633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72508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37" name="Right Arrow 136"/>
            <p:cNvSpPr/>
            <p:nvPr/>
          </p:nvSpPr>
          <p:spPr bwMode="auto">
            <a:xfrm>
              <a:off x="8592212" y="6185350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ight Arrow 137"/>
            <p:cNvSpPr/>
            <p:nvPr/>
          </p:nvSpPr>
          <p:spPr bwMode="auto">
            <a:xfrm>
              <a:off x="336337" y="616958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-8045" y="556608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5" grpId="0" animBg="1"/>
      <p:bldP spid="117" grpId="0" animBg="1"/>
      <p:bldP spid="119" grpId="0"/>
      <p:bldP spid="120" grpId="0"/>
      <p:bldP spid="125" grpId="0" animBg="1"/>
      <p:bldP spid="126" grpId="0"/>
      <p:bldP spid="1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31531" y="1198179"/>
            <a:ext cx="9427779" cy="4382814"/>
          </a:xfrm>
          <a:prstGeom prst="rect">
            <a:avLst/>
          </a:prstGeom>
          <a:solidFill>
            <a:srgbClr val="FFFF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92"/>
          <p:cNvGrpSpPr/>
          <p:nvPr/>
        </p:nvGrpSpPr>
        <p:grpSpPr>
          <a:xfrm>
            <a:off x="346857" y="4400350"/>
            <a:ext cx="8934883" cy="707886"/>
            <a:chOff x="346857" y="3894105"/>
            <a:chExt cx="8934883" cy="707886"/>
          </a:xfrm>
        </p:grpSpPr>
        <p:sp>
          <p:nvSpPr>
            <p:cNvPr id="94" name="TextBox 93"/>
            <p:cNvSpPr txBox="1"/>
            <p:nvPr/>
          </p:nvSpPr>
          <p:spPr>
            <a:xfrm>
              <a:off x="1287529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003982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720435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436888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53341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869794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86247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302700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019153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735608" y="3894105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4000" b="1" u="none" dirty="0"/>
            </a:p>
          </p:txBody>
        </p:sp>
        <p:sp>
          <p:nvSpPr>
            <p:cNvPr id="109" name="Right Arrow 108"/>
            <p:cNvSpPr/>
            <p:nvPr/>
          </p:nvSpPr>
          <p:spPr bwMode="auto">
            <a:xfrm>
              <a:off x="8602732" y="4093797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ight Arrow 109"/>
            <p:cNvSpPr/>
            <p:nvPr/>
          </p:nvSpPr>
          <p:spPr bwMode="auto">
            <a:xfrm>
              <a:off x="346857" y="4078031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297440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104" name="Arc 103"/>
          <p:cNvSpPr/>
          <p:nvPr/>
        </p:nvSpPr>
        <p:spPr bwMode="auto">
          <a:xfrm flipH="1">
            <a:off x="6863250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82269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1998722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2715175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3431628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8" name="TextBox 57"/>
          <p:cNvSpPr txBox="1"/>
          <p:nvPr/>
        </p:nvSpPr>
        <p:spPr>
          <a:xfrm>
            <a:off x="4148081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864534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580987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013893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3" name="TextBox 62"/>
          <p:cNvSpPr txBox="1"/>
          <p:nvPr/>
        </p:nvSpPr>
        <p:spPr>
          <a:xfrm>
            <a:off x="7730348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4" name="Right Arrow 63"/>
          <p:cNvSpPr/>
          <p:nvPr/>
        </p:nvSpPr>
        <p:spPr bwMode="auto">
          <a:xfrm>
            <a:off x="8597472" y="3014733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>
            <a:off x="341597" y="2998967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36888" y="4400350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74" name="TextBox 73"/>
          <p:cNvSpPr txBox="1"/>
          <p:nvPr/>
        </p:nvSpPr>
        <p:spPr>
          <a:xfrm>
            <a:off x="7019153" y="4400350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75" name="TextBox 74"/>
          <p:cNvSpPr txBox="1"/>
          <p:nvPr/>
        </p:nvSpPr>
        <p:spPr>
          <a:xfrm>
            <a:off x="7735608" y="4400350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76" name="Right Arrow 75"/>
          <p:cNvSpPr/>
          <p:nvPr/>
        </p:nvSpPr>
        <p:spPr bwMode="auto">
          <a:xfrm>
            <a:off x="8602732" y="4600042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ight Arrow 76"/>
          <p:cNvSpPr/>
          <p:nvPr/>
        </p:nvSpPr>
        <p:spPr bwMode="auto">
          <a:xfrm>
            <a:off x="346857" y="4584276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 rot="10800000">
            <a:off x="4151587" y="2814959"/>
            <a:ext cx="2721469" cy="13127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252989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4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21929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2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5400000">
            <a:off x="2264101" y="1820559"/>
            <a:ext cx="7310" cy="1981492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Arc 95"/>
          <p:cNvSpPr/>
          <p:nvPr/>
        </p:nvSpPr>
        <p:spPr bwMode="auto">
          <a:xfrm flipH="1">
            <a:off x="3268716" y="2228192"/>
            <a:ext cx="698924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64784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1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31570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3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17" name="Arc 116"/>
          <p:cNvSpPr/>
          <p:nvPr/>
        </p:nvSpPr>
        <p:spPr bwMode="auto">
          <a:xfrm flipH="1">
            <a:off x="6857995" y="3820509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 rot="10800000">
            <a:off x="4146332" y="4407276"/>
            <a:ext cx="2721469" cy="13127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Rectangle 118"/>
          <p:cNvSpPr/>
          <p:nvPr/>
        </p:nvSpPr>
        <p:spPr>
          <a:xfrm>
            <a:off x="5247734" y="376836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4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316674" y="376835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2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 bwMode="auto">
          <a:xfrm rot="5400000">
            <a:off x="2269356" y="3423387"/>
            <a:ext cx="7310" cy="1981492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5" name="Arc 124"/>
          <p:cNvSpPr/>
          <p:nvPr/>
        </p:nvSpPr>
        <p:spPr bwMode="auto">
          <a:xfrm flipH="1">
            <a:off x="3273971" y="3831020"/>
            <a:ext cx="698924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370039" y="3778868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1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036825" y="3778871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3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-8045" y="3678628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Output: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-8045" y="21125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11" name="Title 1"/>
          <p:cNvSpPr txBox="1">
            <a:spLocks/>
          </p:cNvSpPr>
          <p:nvPr/>
        </p:nvSpPr>
        <p:spPr bwMode="auto">
          <a:xfrm>
            <a:off x="-5250" y="989229"/>
            <a:ext cx="9571038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8" tIns="48774" rIns="97548" bIns="48774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747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Compressed Domain Transformation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3" name="Group 94"/>
          <p:cNvGrpSpPr/>
          <p:nvPr/>
        </p:nvGrpSpPr>
        <p:grpSpPr>
          <a:xfrm>
            <a:off x="341587" y="1229732"/>
            <a:ext cx="8934883" cy="707886"/>
            <a:chOff x="341587" y="1229732"/>
            <a:chExt cx="8934883" cy="707886"/>
          </a:xfrm>
        </p:grpSpPr>
        <p:sp>
          <p:nvSpPr>
            <p:cNvPr id="66" name="TextBox 65"/>
            <p:cNvSpPr txBox="1"/>
            <p:nvPr/>
          </p:nvSpPr>
          <p:spPr>
            <a:xfrm>
              <a:off x="1282259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998712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15165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43161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148071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64524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80977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297430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013883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033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3" name="Right Arrow 82"/>
            <p:cNvSpPr/>
            <p:nvPr/>
          </p:nvSpPr>
          <p:spPr bwMode="auto">
            <a:xfrm>
              <a:off x="8597462" y="142942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ight Arrow 83"/>
            <p:cNvSpPr/>
            <p:nvPr/>
          </p:nvSpPr>
          <p:spPr bwMode="auto">
            <a:xfrm>
              <a:off x="341587" y="1413658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5" name="Group 93"/>
          <p:cNvGrpSpPr/>
          <p:nvPr/>
        </p:nvGrpSpPr>
        <p:grpSpPr>
          <a:xfrm>
            <a:off x="336337" y="5897170"/>
            <a:ext cx="8934883" cy="707886"/>
            <a:chOff x="336337" y="5985658"/>
            <a:chExt cx="8934883" cy="707886"/>
          </a:xfrm>
        </p:grpSpPr>
        <p:sp>
          <p:nvSpPr>
            <p:cNvPr id="86" name="TextBox 85"/>
            <p:cNvSpPr txBox="1"/>
            <p:nvPr/>
          </p:nvSpPr>
          <p:spPr>
            <a:xfrm>
              <a:off x="1277009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93462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709915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2636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42821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59274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75727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92180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08633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2508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6" name="Right Arrow 115"/>
            <p:cNvSpPr/>
            <p:nvPr/>
          </p:nvSpPr>
          <p:spPr bwMode="auto">
            <a:xfrm>
              <a:off x="8592212" y="6185350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ight Arrow 120"/>
            <p:cNvSpPr/>
            <p:nvPr/>
          </p:nvSpPr>
          <p:spPr bwMode="auto">
            <a:xfrm>
              <a:off x="336337" y="616958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-8045" y="556608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123" name="TextBox 122"/>
          <p:cNvSpPr txBox="1"/>
          <p:nvPr/>
        </p:nvSpPr>
        <p:spPr>
          <a:xfrm>
            <a:off x="-8045" y="89337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11" grpId="0"/>
      <p:bldP spid="122" grpId="0"/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93731" name="Picture 3" descr="C:\bill\talks\09-10-20-multimedia\compressed-domain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6046" y="976586"/>
            <a:ext cx="9695606" cy="4626328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3542E-6 -2.77778E-6 L 0.27539 -0.1423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93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1993731"/>
                                        </p:tgtEl>
                                      </p:cBhvr>
                                      <p:by x="47000" y="4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109663"/>
            <a:ext cx="9532937" cy="6015037"/>
          </a:xfrm>
        </p:spPr>
        <p:txBody>
          <a:bodyPr/>
          <a:lstStyle/>
          <a:p>
            <a:r>
              <a:rPr lang="en-US" dirty="0" smtClean="0"/>
              <a:t>Handle the general case</a:t>
            </a:r>
          </a:p>
          <a:p>
            <a:pPr lvl="1"/>
            <a:r>
              <a:rPr lang="en-US" dirty="0" smtClean="0"/>
              <a:t>Produce and consume</a:t>
            </a:r>
            <a:br>
              <a:rPr lang="en-US" dirty="0" smtClean="0"/>
            </a:br>
            <a:r>
              <a:rPr lang="en-US" dirty="0" smtClean="0"/>
              <a:t>more than one data item</a:t>
            </a:r>
          </a:p>
          <a:p>
            <a:pPr lvl="1"/>
            <a:r>
              <a:rPr lang="en-US" dirty="0" smtClean="0"/>
              <a:t>Split and join data streams</a:t>
            </a:r>
          </a:p>
          <a:p>
            <a:r>
              <a:rPr lang="en-US" dirty="0" smtClean="0"/>
              <a:t>Implement in a compiler</a:t>
            </a:r>
          </a:p>
          <a:p>
            <a:pPr lvl="1"/>
            <a:r>
              <a:rPr lang="en-US" dirty="0" smtClean="0"/>
              <a:t>Programmer thinks in terms of uncompressed data</a:t>
            </a:r>
          </a:p>
          <a:p>
            <a:pPr lvl="1"/>
            <a:r>
              <a:rPr lang="en-US" dirty="0" smtClean="0"/>
              <a:t>Compiler translates to work on compressed data</a:t>
            </a:r>
          </a:p>
          <a:p>
            <a:pPr lvl="1"/>
            <a:r>
              <a:rPr lang="en-US" dirty="0" smtClean="0"/>
              <a:t>Relies on </a:t>
            </a:r>
            <a:r>
              <a:rPr lang="en-US" dirty="0" err="1" smtClean="0"/>
              <a:t>StreamIt</a:t>
            </a:r>
            <a:r>
              <a:rPr lang="en-US" dirty="0" smtClean="0"/>
              <a:t> programming language</a:t>
            </a:r>
          </a:p>
          <a:p>
            <a:r>
              <a:rPr lang="en-US" dirty="0" smtClean="0"/>
              <a:t>Evaluate on video processing tasks</a:t>
            </a:r>
          </a:p>
          <a:p>
            <a:pPr lvl="1"/>
            <a:r>
              <a:rPr lang="en-US" dirty="0" smtClean="0"/>
              <a:t>12 videos in Apple Animation format</a:t>
            </a:r>
          </a:p>
          <a:p>
            <a:pPr lvl="1"/>
            <a:r>
              <a:rPr lang="en-US" dirty="0" smtClean="0"/>
              <a:t>Adjust colors or overlay two videos</a:t>
            </a:r>
          </a:p>
          <a:p>
            <a:pPr lvl="1"/>
            <a:r>
              <a:rPr lang="en-US" dirty="0" smtClean="0">
                <a:solidFill>
                  <a:srgbClr val="A50021"/>
                </a:solidFill>
              </a:rPr>
              <a:t>Speedups proportional to compression ratio (median 15x)</a:t>
            </a:r>
          </a:p>
        </p:txBody>
      </p:sp>
      <p:pic>
        <p:nvPicPr>
          <p:cNvPr id="4" name="Picture 3" descr="C:\bill\talks\09-10-20-multimedia\compressed-domain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0068" y="1165767"/>
            <a:ext cx="4544591" cy="2168485"/>
          </a:xfrm>
          <a:prstGeom prst="rect">
            <a:avLst/>
          </a:prstGeom>
          <a:noFill/>
        </p:spPr>
      </p:pic>
      <p:sp>
        <p:nvSpPr>
          <p:cNvPr id="5" name="Right Arrow 4"/>
          <p:cNvSpPr/>
          <p:nvPr/>
        </p:nvSpPr>
        <p:spPr bwMode="auto">
          <a:xfrm>
            <a:off x="714705" y="6274677"/>
            <a:ext cx="357351" cy="304800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StreamIt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Compressed Domain Transformation</a:t>
            </a:r>
          </a:p>
          <a:p>
            <a:r>
              <a:rPr lang="en-US" dirty="0" smtClean="0"/>
              <a:t>Experimental Evaluation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78660" y="1199535"/>
            <a:ext cx="471948" cy="334297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/>
          <p:cNvSpPr>
            <a:spLocks noChangeArrowheads="1"/>
          </p:cNvSpPr>
          <p:nvPr/>
        </p:nvSpPr>
        <p:spPr bwMode="auto">
          <a:xfrm>
            <a:off x="361950" y="2495550"/>
            <a:ext cx="9293225" cy="3313113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7363" name="Rectangle 3"/>
          <p:cNvSpPr>
            <a:spLocks noChangeArrowheads="1"/>
          </p:cNvSpPr>
          <p:nvPr/>
        </p:nvSpPr>
        <p:spPr bwMode="auto">
          <a:xfrm>
            <a:off x="342900" y="1338263"/>
            <a:ext cx="9223375" cy="406400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7364" name="Rectangle 4"/>
          <p:cNvSpPr>
            <a:spLocks noChangeArrowheads="1"/>
          </p:cNvSpPr>
          <p:nvPr/>
        </p:nvSpPr>
        <p:spPr bwMode="auto">
          <a:xfrm>
            <a:off x="354013" y="2001838"/>
            <a:ext cx="9224962" cy="404812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7365" name="Rectangle 5"/>
          <p:cNvSpPr>
            <a:spLocks noChangeArrowheads="1"/>
          </p:cNvSpPr>
          <p:nvPr/>
        </p:nvSpPr>
        <p:spPr bwMode="auto">
          <a:xfrm>
            <a:off x="1173163" y="3825875"/>
            <a:ext cx="8393112" cy="4048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7366" name="Rectangle 6"/>
          <p:cNvSpPr>
            <a:spLocks noChangeArrowheads="1"/>
          </p:cNvSpPr>
          <p:nvPr/>
        </p:nvSpPr>
        <p:spPr bwMode="auto">
          <a:xfrm>
            <a:off x="1173163" y="4541838"/>
            <a:ext cx="8404225" cy="406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7367" name="Rectangle 7"/>
          <p:cNvSpPr>
            <a:spLocks noChangeArrowheads="1"/>
          </p:cNvSpPr>
          <p:nvPr/>
        </p:nvSpPr>
        <p:spPr bwMode="auto">
          <a:xfrm>
            <a:off x="344488" y="6081713"/>
            <a:ext cx="9224962" cy="374650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7368" name="Rectangle 8"/>
          <p:cNvSpPr>
            <a:spLocks noChangeArrowheads="1"/>
          </p:cNvSpPr>
          <p:nvPr/>
        </p:nvSpPr>
        <p:spPr bwMode="auto">
          <a:xfrm>
            <a:off x="344488" y="6645275"/>
            <a:ext cx="9224962" cy="404813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73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4138" y="963613"/>
            <a:ext cx="7116762" cy="6804025"/>
          </a:xfrm>
          <a:ln/>
        </p:spPr>
        <p:txBody>
          <a:bodyPr/>
          <a:lstStyle/>
          <a:p>
            <a:pPr marL="234950" indent="-234950" defTabSz="914400"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void-&gt;void </a:t>
            </a:r>
            <a:r>
              <a:rPr lang="en-US" sz="1700" dirty="0">
                <a:solidFill>
                  <a:srgbClr val="CC0000"/>
                </a:solidFill>
              </a:rPr>
              <a:t>pipeline</a:t>
            </a:r>
            <a:r>
              <a:rPr lang="en-US" sz="1700" dirty="0"/>
              <a:t> </a:t>
            </a:r>
            <a:r>
              <a:rPr lang="en-US" sz="1700" dirty="0" err="1"/>
              <a:t>FMRadio</a:t>
            </a:r>
            <a:r>
              <a:rPr lang="en-US" sz="1700" dirty="0"/>
              <a:t>(freq1 low, float freq2, </a:t>
            </a:r>
            <a:r>
              <a:rPr lang="en-US" sz="1700" dirty="0" err="1"/>
              <a:t>int</a:t>
            </a:r>
            <a:r>
              <a:rPr lang="en-US" sz="1700" dirty="0"/>
              <a:t> N) {</a:t>
            </a:r>
          </a:p>
          <a:p>
            <a:pPr marL="234950" indent="-234950" defTabSz="914400"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</a:t>
            </a:r>
            <a:r>
              <a:rPr lang="en-US" sz="1700" dirty="0">
                <a:solidFill>
                  <a:srgbClr val="CC0000"/>
                </a:solidFill>
              </a:rPr>
              <a:t>add</a:t>
            </a:r>
            <a:r>
              <a:rPr lang="en-US" sz="1700" dirty="0"/>
              <a:t> </a:t>
            </a:r>
            <a:r>
              <a:rPr lang="en-US" sz="1700" dirty="0" err="1"/>
              <a:t>AtoD</a:t>
            </a:r>
            <a:r>
              <a:rPr lang="en-US" sz="1700" dirty="0"/>
              <a:t>();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endParaRPr lang="en-US" sz="1700" dirty="0"/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</a:t>
            </a:r>
            <a:r>
              <a:rPr lang="en-US" sz="1700" dirty="0">
                <a:solidFill>
                  <a:srgbClr val="CC0000"/>
                </a:solidFill>
              </a:rPr>
              <a:t>add</a:t>
            </a:r>
            <a:r>
              <a:rPr lang="en-US" sz="1700" dirty="0"/>
              <a:t> </a:t>
            </a:r>
            <a:r>
              <a:rPr lang="en-US" sz="1700" dirty="0" err="1"/>
              <a:t>FMDemod</a:t>
            </a:r>
            <a:r>
              <a:rPr lang="en-US" sz="1700" dirty="0"/>
              <a:t>();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endParaRPr lang="en-US" sz="1700" dirty="0"/>
          </a:p>
          <a:p>
            <a:pPr marL="234950" indent="-234950" defTabSz="914400">
              <a:lnSpc>
                <a:spcPct val="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</a:t>
            </a:r>
            <a:r>
              <a:rPr lang="en-US" sz="1700" dirty="0">
                <a:solidFill>
                  <a:srgbClr val="CC0000"/>
                </a:solidFill>
              </a:rPr>
              <a:t>add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CC0000"/>
                </a:solidFill>
              </a:rPr>
              <a:t>splitjoin</a:t>
            </a:r>
            <a:r>
              <a:rPr lang="en-US" sz="1700" dirty="0"/>
              <a:t> {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	</a:t>
            </a:r>
            <a:r>
              <a:rPr lang="en-US" sz="1700" dirty="0">
                <a:solidFill>
                  <a:srgbClr val="CC0000"/>
                </a:solidFill>
              </a:rPr>
              <a:t>split duplicate</a:t>
            </a:r>
            <a:r>
              <a:rPr lang="en-US" sz="1700" dirty="0"/>
              <a:t>;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	for (</a:t>
            </a:r>
            <a:r>
              <a:rPr lang="en-US" sz="1700" dirty="0" err="1"/>
              <a:t>int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=0; </a:t>
            </a:r>
            <a:r>
              <a:rPr lang="en-US" sz="1700" dirty="0" err="1"/>
              <a:t>i</a:t>
            </a:r>
            <a:r>
              <a:rPr lang="en-US" sz="1700" dirty="0"/>
              <a:t>&lt;N; </a:t>
            </a:r>
            <a:r>
              <a:rPr lang="en-US" sz="1700" dirty="0" err="1"/>
              <a:t>i</a:t>
            </a:r>
            <a:r>
              <a:rPr lang="en-US" sz="1700" dirty="0"/>
              <a:t>++) {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		</a:t>
            </a:r>
            <a:r>
              <a:rPr lang="en-US" sz="1700" dirty="0">
                <a:solidFill>
                  <a:srgbClr val="CC0000"/>
                </a:solidFill>
              </a:rPr>
              <a:t>add pipeline</a:t>
            </a:r>
            <a:r>
              <a:rPr lang="en-US" sz="1700" dirty="0"/>
              <a:t> {</a:t>
            </a:r>
          </a:p>
          <a:p>
            <a:pPr marL="234950" indent="-234950" defTabSz="914400">
              <a:lnSpc>
                <a:spcPct val="12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			</a:t>
            </a:r>
            <a:r>
              <a:rPr lang="en-US" sz="1700" dirty="0">
                <a:solidFill>
                  <a:srgbClr val="CC0000"/>
                </a:solidFill>
              </a:rPr>
              <a:t>add</a:t>
            </a:r>
            <a:r>
              <a:rPr lang="en-US" sz="1700" dirty="0"/>
              <a:t> </a:t>
            </a:r>
            <a:r>
              <a:rPr lang="en-US" sz="1700" dirty="0" err="1"/>
              <a:t>LowPassFilter</a:t>
            </a:r>
            <a:r>
              <a:rPr lang="en-US" sz="1700" dirty="0"/>
              <a:t>(freq1 + </a:t>
            </a:r>
            <a:r>
              <a:rPr lang="en-US" sz="1700" dirty="0" err="1"/>
              <a:t>i</a:t>
            </a:r>
            <a:r>
              <a:rPr lang="en-US" sz="1700" dirty="0"/>
              <a:t>*(freq2-freq1)/N);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endParaRPr lang="en-US" sz="1700" dirty="0"/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			</a:t>
            </a:r>
            <a:r>
              <a:rPr lang="en-US" sz="1700" dirty="0">
                <a:solidFill>
                  <a:srgbClr val="CC0000"/>
                </a:solidFill>
              </a:rPr>
              <a:t>add</a:t>
            </a:r>
            <a:r>
              <a:rPr lang="en-US" sz="1700" dirty="0"/>
              <a:t> </a:t>
            </a:r>
            <a:r>
              <a:rPr lang="en-US" sz="1700" dirty="0" err="1"/>
              <a:t>HighPassFilter</a:t>
            </a:r>
            <a:r>
              <a:rPr lang="en-US" sz="1700" dirty="0"/>
              <a:t>(freq2 + </a:t>
            </a:r>
            <a:r>
              <a:rPr lang="en-US" sz="1700" dirty="0" err="1"/>
              <a:t>i</a:t>
            </a:r>
            <a:r>
              <a:rPr lang="en-US" sz="1700" dirty="0"/>
              <a:t>*(freq2-freq1)/N);</a:t>
            </a:r>
          </a:p>
          <a:p>
            <a:pPr marL="234950" indent="-234950" defTabSz="914400">
              <a:lnSpc>
                <a:spcPct val="4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		}</a:t>
            </a:r>
          </a:p>
          <a:p>
            <a:pPr marL="234950" indent="-234950" defTabSz="914400">
              <a:lnSpc>
                <a:spcPct val="4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	}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	</a:t>
            </a:r>
            <a:r>
              <a:rPr lang="en-US" sz="1700" dirty="0">
                <a:solidFill>
                  <a:srgbClr val="CC0000"/>
                </a:solidFill>
              </a:rPr>
              <a:t>join</a:t>
            </a:r>
            <a:r>
              <a:rPr lang="en-US" sz="1700" dirty="0"/>
              <a:t> </a:t>
            </a:r>
            <a:r>
              <a:rPr lang="en-US" sz="1700" dirty="0" err="1">
                <a:solidFill>
                  <a:srgbClr val="CC0000"/>
                </a:solidFill>
              </a:rPr>
              <a:t>roundrobin</a:t>
            </a:r>
            <a:r>
              <a:rPr lang="en-US" sz="1700" dirty="0"/>
              <a:t>();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}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</a:t>
            </a:r>
            <a:r>
              <a:rPr lang="en-US" sz="1700" dirty="0">
                <a:solidFill>
                  <a:srgbClr val="CC0000"/>
                </a:solidFill>
              </a:rPr>
              <a:t>add</a:t>
            </a:r>
            <a:r>
              <a:rPr lang="en-US" sz="1700" dirty="0"/>
              <a:t> Adder();</a:t>
            </a:r>
          </a:p>
          <a:p>
            <a:pPr marL="234950" indent="-234950" defTabSz="914400">
              <a:lnSpc>
                <a:spcPct val="16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	</a:t>
            </a:r>
            <a:r>
              <a:rPr lang="en-US" sz="1700" dirty="0">
                <a:solidFill>
                  <a:srgbClr val="CC0000"/>
                </a:solidFill>
              </a:rPr>
              <a:t>add</a:t>
            </a:r>
            <a:r>
              <a:rPr lang="en-US" sz="1700" dirty="0"/>
              <a:t> Speaker();</a:t>
            </a:r>
          </a:p>
          <a:p>
            <a:pPr marL="234950" indent="-234950" defTabSz="914400">
              <a:lnSpc>
                <a:spcPct val="80000"/>
              </a:lnSpc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sz="1700" dirty="0"/>
              <a:t>}</a:t>
            </a:r>
          </a:p>
        </p:txBody>
      </p:sp>
      <p:sp>
        <p:nvSpPr>
          <p:cNvPr id="1807370" name="Rectangle 10"/>
          <p:cNvSpPr>
            <a:spLocks noChangeArrowheads="1"/>
          </p:cNvSpPr>
          <p:nvPr/>
        </p:nvSpPr>
        <p:spPr bwMode="auto">
          <a:xfrm>
            <a:off x="8031163" y="1549400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086725" y="1395413"/>
            <a:ext cx="152400" cy="990600"/>
            <a:chOff x="4693" y="1480"/>
            <a:chExt cx="72" cy="559"/>
          </a:xfrm>
        </p:grpSpPr>
        <p:sp>
          <p:nvSpPr>
            <p:cNvPr id="1807372" name="Oval 12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73" name="Oval 13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74" name="Oval 14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75" name="Oval 15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76" name="Oval 16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77" name="Oval 17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378" name="Rectangle 18"/>
          <p:cNvSpPr>
            <a:spLocks noChangeArrowheads="1"/>
          </p:cNvSpPr>
          <p:nvPr/>
        </p:nvSpPr>
        <p:spPr bwMode="auto">
          <a:xfrm>
            <a:off x="8031163" y="2308225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086725" y="2154238"/>
            <a:ext cx="152400" cy="990600"/>
            <a:chOff x="4693" y="1480"/>
            <a:chExt cx="72" cy="559"/>
          </a:xfrm>
        </p:grpSpPr>
        <p:sp>
          <p:nvSpPr>
            <p:cNvPr id="1807380" name="Oval 20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81" name="Oval 21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82" name="Oval 22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83" name="Oval 23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84" name="Oval 24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85" name="Oval 25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386" name="Rectangle 26"/>
          <p:cNvSpPr>
            <a:spLocks noChangeArrowheads="1"/>
          </p:cNvSpPr>
          <p:nvPr/>
        </p:nvSpPr>
        <p:spPr bwMode="auto">
          <a:xfrm>
            <a:off x="6932613" y="3046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988175" y="2892425"/>
            <a:ext cx="153988" cy="990600"/>
            <a:chOff x="4693" y="1480"/>
            <a:chExt cx="72" cy="559"/>
          </a:xfrm>
        </p:grpSpPr>
        <p:sp>
          <p:nvSpPr>
            <p:cNvPr id="1807388" name="Oval 28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89" name="Oval 29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90" name="Oval 30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91" name="Oval 31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92" name="Oval 32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93" name="Oval 33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394" name="Rectangle 34"/>
          <p:cNvSpPr>
            <a:spLocks noChangeArrowheads="1"/>
          </p:cNvSpPr>
          <p:nvPr/>
        </p:nvSpPr>
        <p:spPr bwMode="auto">
          <a:xfrm>
            <a:off x="8031163" y="3046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8086725" y="2892425"/>
            <a:ext cx="152400" cy="990600"/>
            <a:chOff x="4693" y="1480"/>
            <a:chExt cx="72" cy="559"/>
          </a:xfrm>
        </p:grpSpPr>
        <p:sp>
          <p:nvSpPr>
            <p:cNvPr id="1807396" name="Oval 36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97" name="Oval 37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98" name="Oval 38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399" name="Oval 39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00" name="Oval 40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01" name="Oval 41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02" name="Rectangle 42"/>
          <p:cNvSpPr>
            <a:spLocks noChangeArrowheads="1"/>
          </p:cNvSpPr>
          <p:nvPr/>
        </p:nvSpPr>
        <p:spPr bwMode="auto">
          <a:xfrm>
            <a:off x="9026525" y="3046413"/>
            <a:ext cx="274638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9082088" y="2892425"/>
            <a:ext cx="152400" cy="990600"/>
            <a:chOff x="4693" y="1480"/>
            <a:chExt cx="72" cy="559"/>
          </a:xfrm>
        </p:grpSpPr>
        <p:sp>
          <p:nvSpPr>
            <p:cNvPr id="1807404" name="Oval 44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05" name="Oval 45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06" name="Oval 46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07" name="Oval 47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08" name="Oval 48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09" name="Oval 49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10" name="Rectangle 50"/>
          <p:cNvSpPr>
            <a:spLocks noChangeArrowheads="1"/>
          </p:cNvSpPr>
          <p:nvPr/>
        </p:nvSpPr>
        <p:spPr bwMode="auto">
          <a:xfrm>
            <a:off x="6932613" y="4062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6988175" y="3908425"/>
            <a:ext cx="153988" cy="990600"/>
            <a:chOff x="4693" y="1480"/>
            <a:chExt cx="72" cy="559"/>
          </a:xfrm>
        </p:grpSpPr>
        <p:sp>
          <p:nvSpPr>
            <p:cNvPr id="1807412" name="Oval 52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13" name="Oval 53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14" name="Oval 54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15" name="Oval 55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16" name="Oval 56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17" name="Oval 57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18" name="Rectangle 58"/>
          <p:cNvSpPr>
            <a:spLocks noChangeArrowheads="1"/>
          </p:cNvSpPr>
          <p:nvPr/>
        </p:nvSpPr>
        <p:spPr bwMode="auto">
          <a:xfrm>
            <a:off x="8031163" y="4062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8086725" y="3908425"/>
            <a:ext cx="152400" cy="990600"/>
            <a:chOff x="4693" y="1480"/>
            <a:chExt cx="72" cy="559"/>
          </a:xfrm>
        </p:grpSpPr>
        <p:sp>
          <p:nvSpPr>
            <p:cNvPr id="1807420" name="Oval 60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21" name="Oval 61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22" name="Oval 62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23" name="Oval 63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24" name="Oval 64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25" name="Oval 65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26" name="Rectangle 66"/>
          <p:cNvSpPr>
            <a:spLocks noChangeArrowheads="1"/>
          </p:cNvSpPr>
          <p:nvPr/>
        </p:nvSpPr>
        <p:spPr bwMode="auto">
          <a:xfrm>
            <a:off x="9026525" y="4062413"/>
            <a:ext cx="274638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9082088" y="3908425"/>
            <a:ext cx="152400" cy="990600"/>
            <a:chOff x="4693" y="1480"/>
            <a:chExt cx="72" cy="559"/>
          </a:xfrm>
        </p:grpSpPr>
        <p:sp>
          <p:nvSpPr>
            <p:cNvPr id="1807428" name="Oval 68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29" name="Oval 69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30" name="Oval 70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31" name="Oval 71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32" name="Oval 72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33" name="Oval 73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34" name="Rectangle 74"/>
          <p:cNvSpPr>
            <a:spLocks noChangeArrowheads="1"/>
          </p:cNvSpPr>
          <p:nvPr/>
        </p:nvSpPr>
        <p:spPr bwMode="auto">
          <a:xfrm>
            <a:off x="6932613" y="4632325"/>
            <a:ext cx="274637" cy="773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6988175" y="4476750"/>
            <a:ext cx="153988" cy="990600"/>
            <a:chOff x="4693" y="1480"/>
            <a:chExt cx="72" cy="559"/>
          </a:xfrm>
        </p:grpSpPr>
        <p:sp>
          <p:nvSpPr>
            <p:cNvPr id="1807436" name="Oval 76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37" name="Oval 77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38" name="Oval 78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39" name="Oval 79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40" name="Oval 80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41" name="Oval 81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42" name="Rectangle 82"/>
          <p:cNvSpPr>
            <a:spLocks noChangeArrowheads="1"/>
          </p:cNvSpPr>
          <p:nvPr/>
        </p:nvSpPr>
        <p:spPr bwMode="auto">
          <a:xfrm>
            <a:off x="8031163" y="4743450"/>
            <a:ext cx="274637" cy="773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8086725" y="4476750"/>
            <a:ext cx="152400" cy="990600"/>
            <a:chOff x="4693" y="1480"/>
            <a:chExt cx="72" cy="559"/>
          </a:xfrm>
        </p:grpSpPr>
        <p:sp>
          <p:nvSpPr>
            <p:cNvPr id="1807444" name="Oval 84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45" name="Oval 85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46" name="Oval 86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47" name="Oval 87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48" name="Oval 88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49" name="Oval 89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50" name="Rectangle 90"/>
          <p:cNvSpPr>
            <a:spLocks noChangeArrowheads="1"/>
          </p:cNvSpPr>
          <p:nvPr/>
        </p:nvSpPr>
        <p:spPr bwMode="auto">
          <a:xfrm>
            <a:off x="9026525" y="4743450"/>
            <a:ext cx="274638" cy="773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9082088" y="4476750"/>
            <a:ext cx="152400" cy="990600"/>
            <a:chOff x="4693" y="1480"/>
            <a:chExt cx="72" cy="559"/>
          </a:xfrm>
        </p:grpSpPr>
        <p:sp>
          <p:nvSpPr>
            <p:cNvPr id="1807452" name="Oval 92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53" name="Oval 93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54" name="Oval 94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55" name="Oval 95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56" name="Oval 96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57" name="Oval 97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58" name="Rectangle 98"/>
          <p:cNvSpPr>
            <a:spLocks noChangeArrowheads="1"/>
          </p:cNvSpPr>
          <p:nvPr/>
        </p:nvSpPr>
        <p:spPr bwMode="auto">
          <a:xfrm>
            <a:off x="8031163" y="5935663"/>
            <a:ext cx="274637" cy="773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8086725" y="5903913"/>
            <a:ext cx="152400" cy="990600"/>
            <a:chOff x="4693" y="1480"/>
            <a:chExt cx="72" cy="559"/>
          </a:xfrm>
        </p:grpSpPr>
        <p:sp>
          <p:nvSpPr>
            <p:cNvPr id="1807460" name="Oval 100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61" name="Oval 101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62" name="Oval 102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63" name="Oval 103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64" name="Oval 104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65" name="Oval 105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66" name="Rectangle 106"/>
          <p:cNvSpPr>
            <a:spLocks noChangeArrowheads="1"/>
          </p:cNvSpPr>
          <p:nvPr/>
        </p:nvSpPr>
        <p:spPr bwMode="auto">
          <a:xfrm>
            <a:off x="8031163" y="5586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8086725" y="5351463"/>
            <a:ext cx="152400" cy="990600"/>
            <a:chOff x="4693" y="1480"/>
            <a:chExt cx="72" cy="559"/>
          </a:xfrm>
        </p:grpSpPr>
        <p:sp>
          <p:nvSpPr>
            <p:cNvPr id="1807468" name="Oval 108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69" name="Oval 109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70" name="Oval 110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71" name="Oval 111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72" name="Oval 112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7473" name="Oval 113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7474" name="AutoShape 114"/>
          <p:cNvSpPr>
            <a:spLocks noChangeArrowheads="1"/>
          </p:cNvSpPr>
          <p:nvPr/>
        </p:nvSpPr>
        <p:spPr bwMode="auto">
          <a:xfrm>
            <a:off x="7432675" y="6080125"/>
            <a:ext cx="1470025" cy="3921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Adder</a:t>
            </a:r>
          </a:p>
        </p:txBody>
      </p:sp>
      <p:sp>
        <p:nvSpPr>
          <p:cNvPr id="1807475" name="AutoShape 115"/>
          <p:cNvSpPr>
            <a:spLocks noChangeArrowheads="1"/>
          </p:cNvSpPr>
          <p:nvPr/>
        </p:nvSpPr>
        <p:spPr bwMode="auto">
          <a:xfrm>
            <a:off x="7432675" y="6648450"/>
            <a:ext cx="1470025" cy="3921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Speaker</a:t>
            </a:r>
          </a:p>
        </p:txBody>
      </p:sp>
      <p:sp>
        <p:nvSpPr>
          <p:cNvPr id="1807476" name="AutoShape 116"/>
          <p:cNvSpPr>
            <a:spLocks noChangeArrowheads="1"/>
          </p:cNvSpPr>
          <p:nvPr/>
        </p:nvSpPr>
        <p:spPr bwMode="auto">
          <a:xfrm>
            <a:off x="7432675" y="1341438"/>
            <a:ext cx="1470025" cy="392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AtoD</a:t>
            </a:r>
          </a:p>
        </p:txBody>
      </p:sp>
      <p:sp>
        <p:nvSpPr>
          <p:cNvPr id="1807477" name="AutoShape 117"/>
          <p:cNvSpPr>
            <a:spLocks noChangeArrowheads="1"/>
          </p:cNvSpPr>
          <p:nvPr/>
        </p:nvSpPr>
        <p:spPr bwMode="auto">
          <a:xfrm>
            <a:off x="7432675" y="2003425"/>
            <a:ext cx="1470025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FMDemod</a:t>
            </a:r>
          </a:p>
        </p:txBody>
      </p:sp>
      <p:sp>
        <p:nvSpPr>
          <p:cNvPr id="1807478" name="AutoShape 118"/>
          <p:cNvSpPr>
            <a:spLocks noChangeArrowheads="1"/>
          </p:cNvSpPr>
          <p:nvPr/>
        </p:nvSpPr>
        <p:spPr bwMode="auto">
          <a:xfrm>
            <a:off x="6759575" y="3754438"/>
            <a:ext cx="750888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LPF</a:t>
            </a:r>
            <a:r>
              <a:rPr lang="en-US" sz="1900" u="none" baseline="-25000"/>
              <a:t>1</a:t>
            </a:r>
          </a:p>
        </p:txBody>
      </p:sp>
      <p:sp>
        <p:nvSpPr>
          <p:cNvPr id="1807479" name="AutoShape 119"/>
          <p:cNvSpPr>
            <a:spLocks noChangeArrowheads="1"/>
          </p:cNvSpPr>
          <p:nvPr/>
        </p:nvSpPr>
        <p:spPr bwMode="auto">
          <a:xfrm>
            <a:off x="6883400" y="2806700"/>
            <a:ext cx="2538413" cy="3921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Duplicate</a:t>
            </a:r>
          </a:p>
        </p:txBody>
      </p:sp>
      <p:sp>
        <p:nvSpPr>
          <p:cNvPr id="1807480" name="AutoShape 120"/>
          <p:cNvSpPr>
            <a:spLocks noChangeArrowheads="1"/>
          </p:cNvSpPr>
          <p:nvPr/>
        </p:nvSpPr>
        <p:spPr bwMode="auto">
          <a:xfrm>
            <a:off x="6883400" y="5314950"/>
            <a:ext cx="2538413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RoundRobin</a:t>
            </a:r>
          </a:p>
        </p:txBody>
      </p:sp>
      <p:sp>
        <p:nvSpPr>
          <p:cNvPr id="1807481" name="AutoShape 121"/>
          <p:cNvSpPr>
            <a:spLocks noChangeArrowheads="1"/>
          </p:cNvSpPr>
          <p:nvPr/>
        </p:nvSpPr>
        <p:spPr bwMode="auto">
          <a:xfrm>
            <a:off x="7781925" y="3754438"/>
            <a:ext cx="750888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LPF</a:t>
            </a:r>
            <a:r>
              <a:rPr lang="en-US" sz="1900" u="none" baseline="-25000"/>
              <a:t>2</a:t>
            </a:r>
          </a:p>
        </p:txBody>
      </p:sp>
      <p:sp>
        <p:nvSpPr>
          <p:cNvPr id="1807482" name="AutoShape 122"/>
          <p:cNvSpPr>
            <a:spLocks noChangeArrowheads="1"/>
          </p:cNvSpPr>
          <p:nvPr/>
        </p:nvSpPr>
        <p:spPr bwMode="auto">
          <a:xfrm>
            <a:off x="8793163" y="3754438"/>
            <a:ext cx="750887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LPF</a:t>
            </a:r>
            <a:r>
              <a:rPr lang="en-US" sz="1900" u="none" baseline="-25000"/>
              <a:t>3</a:t>
            </a:r>
          </a:p>
        </p:txBody>
      </p:sp>
      <p:sp>
        <p:nvSpPr>
          <p:cNvPr id="1807483" name="AutoShape 123"/>
          <p:cNvSpPr>
            <a:spLocks noChangeArrowheads="1"/>
          </p:cNvSpPr>
          <p:nvPr/>
        </p:nvSpPr>
        <p:spPr bwMode="auto">
          <a:xfrm>
            <a:off x="6759575" y="4470400"/>
            <a:ext cx="750888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HPF</a:t>
            </a:r>
            <a:r>
              <a:rPr lang="en-US" sz="1900" u="none" baseline="-25000"/>
              <a:t>1</a:t>
            </a:r>
          </a:p>
        </p:txBody>
      </p:sp>
      <p:sp>
        <p:nvSpPr>
          <p:cNvPr id="1807484" name="AutoShape 124"/>
          <p:cNvSpPr>
            <a:spLocks noChangeArrowheads="1"/>
          </p:cNvSpPr>
          <p:nvPr/>
        </p:nvSpPr>
        <p:spPr bwMode="auto">
          <a:xfrm>
            <a:off x="7781925" y="4470400"/>
            <a:ext cx="750888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HPF</a:t>
            </a:r>
            <a:r>
              <a:rPr lang="en-US" sz="1900" u="none" baseline="-25000"/>
              <a:t>2</a:t>
            </a:r>
          </a:p>
        </p:txBody>
      </p:sp>
      <p:sp>
        <p:nvSpPr>
          <p:cNvPr id="1807485" name="AutoShape 125"/>
          <p:cNvSpPr>
            <a:spLocks noChangeArrowheads="1"/>
          </p:cNvSpPr>
          <p:nvPr/>
        </p:nvSpPr>
        <p:spPr bwMode="auto">
          <a:xfrm>
            <a:off x="8793163" y="4470400"/>
            <a:ext cx="750887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HPF</a:t>
            </a:r>
            <a:r>
              <a:rPr lang="en-US" sz="1900" u="none" baseline="-25000"/>
              <a:t>3</a:t>
            </a:r>
          </a:p>
        </p:txBody>
      </p:sp>
      <p:sp>
        <p:nvSpPr>
          <p:cNvPr id="1807488" name="Rectangle 1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StreamIt Language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81481E-6 L 3.05556E-6 0.0240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Rectangle 2"/>
          <p:cNvSpPr>
            <a:spLocks noChangeArrowheads="1"/>
          </p:cNvSpPr>
          <p:nvPr/>
        </p:nvSpPr>
        <p:spPr bwMode="auto">
          <a:xfrm>
            <a:off x="361950" y="2495550"/>
            <a:ext cx="9293225" cy="3313113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12" name="Rectangle 132"/>
          <p:cNvSpPr>
            <a:spLocks noChangeArrowheads="1"/>
          </p:cNvSpPr>
          <p:nvPr/>
        </p:nvSpPr>
        <p:spPr bwMode="auto">
          <a:xfrm>
            <a:off x="1173163" y="4541838"/>
            <a:ext cx="8404225" cy="406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11" name="Rectangle 131"/>
          <p:cNvSpPr>
            <a:spLocks noChangeArrowheads="1"/>
          </p:cNvSpPr>
          <p:nvPr/>
        </p:nvSpPr>
        <p:spPr bwMode="auto">
          <a:xfrm>
            <a:off x="1173163" y="3825875"/>
            <a:ext cx="8393112" cy="4048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610" name="Rectangle 130"/>
          <p:cNvSpPr>
            <a:spLocks noChangeArrowheads="1"/>
          </p:cNvSpPr>
          <p:nvPr/>
        </p:nvSpPr>
        <p:spPr bwMode="auto">
          <a:xfrm>
            <a:off x="123825" y="1133475"/>
            <a:ext cx="5956300" cy="5959475"/>
          </a:xfrm>
          <a:prstGeom prst="rect">
            <a:avLst/>
          </a:prstGeom>
          <a:solidFill>
            <a:srgbClr val="FF9966"/>
          </a:solidFill>
          <a:ln w="9525">
            <a:solidFill>
              <a:srgbClr val="FFCC99"/>
            </a:solidFill>
            <a:miter lim="800000"/>
            <a:headEnd/>
            <a:tailEnd/>
          </a:ln>
          <a:effectLst/>
        </p:spPr>
        <p:txBody>
          <a:bodyPr lIns="97548" tIns="48774" rIns="97548" bIns="48774"/>
          <a:lstStyle/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400" u="none">
              <a:ea typeface="ArialMT"/>
            </a:endParaRP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342900" y="1338263"/>
            <a:ext cx="9223375" cy="406400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484" name="Rectangle 4"/>
          <p:cNvSpPr>
            <a:spLocks noChangeArrowheads="1"/>
          </p:cNvSpPr>
          <p:nvPr/>
        </p:nvSpPr>
        <p:spPr bwMode="auto">
          <a:xfrm>
            <a:off x="354013" y="2001838"/>
            <a:ext cx="9224962" cy="404812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487" name="Rectangle 7"/>
          <p:cNvSpPr>
            <a:spLocks noChangeArrowheads="1"/>
          </p:cNvSpPr>
          <p:nvPr/>
        </p:nvSpPr>
        <p:spPr bwMode="auto">
          <a:xfrm>
            <a:off x="344488" y="6081713"/>
            <a:ext cx="9224962" cy="374650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488" name="Rectangle 8"/>
          <p:cNvSpPr>
            <a:spLocks noChangeArrowheads="1"/>
          </p:cNvSpPr>
          <p:nvPr/>
        </p:nvSpPr>
        <p:spPr bwMode="auto">
          <a:xfrm>
            <a:off x="344488" y="6645275"/>
            <a:ext cx="9224962" cy="404813"/>
          </a:xfrm>
          <a:prstGeom prst="rect">
            <a:avLst/>
          </a:prstGeom>
          <a:solidFill>
            <a:srgbClr val="FFE6B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4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84138" y="963613"/>
            <a:ext cx="7116762" cy="6804025"/>
          </a:xfrm>
          <a:ln/>
        </p:spPr>
        <p:txBody>
          <a:bodyPr/>
          <a:lstStyle/>
          <a:p>
            <a:pPr marL="234950" indent="-234950" defTabSz="914400">
              <a:buFontTx/>
              <a:buNone/>
              <a:tabLst>
                <a:tab pos="461963" algn="l"/>
                <a:tab pos="742950" algn="l"/>
                <a:tab pos="1031875" algn="l"/>
              </a:tabLst>
            </a:pPr>
            <a:r>
              <a:rPr lang="en-US" b="0"/>
              <a:t> </a:t>
            </a:r>
          </a:p>
        </p:txBody>
      </p:sp>
      <p:sp>
        <p:nvSpPr>
          <p:cNvPr id="1812490" name="Rectangle 10"/>
          <p:cNvSpPr>
            <a:spLocks noChangeArrowheads="1"/>
          </p:cNvSpPr>
          <p:nvPr/>
        </p:nvSpPr>
        <p:spPr bwMode="auto">
          <a:xfrm>
            <a:off x="8031163" y="1549400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086725" y="1395413"/>
            <a:ext cx="152400" cy="990600"/>
            <a:chOff x="4693" y="1480"/>
            <a:chExt cx="72" cy="559"/>
          </a:xfrm>
        </p:grpSpPr>
        <p:sp>
          <p:nvSpPr>
            <p:cNvPr id="1812492" name="Oval 12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493" name="Oval 13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494" name="Oval 14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495" name="Oval 15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496" name="Oval 16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497" name="Oval 17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498" name="Rectangle 18"/>
          <p:cNvSpPr>
            <a:spLocks noChangeArrowheads="1"/>
          </p:cNvSpPr>
          <p:nvPr/>
        </p:nvSpPr>
        <p:spPr bwMode="auto">
          <a:xfrm>
            <a:off x="8031163" y="2308225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086725" y="2154238"/>
            <a:ext cx="152400" cy="990600"/>
            <a:chOff x="4693" y="1480"/>
            <a:chExt cx="72" cy="559"/>
          </a:xfrm>
        </p:grpSpPr>
        <p:sp>
          <p:nvSpPr>
            <p:cNvPr id="1812500" name="Oval 20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01" name="Oval 21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02" name="Oval 22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03" name="Oval 23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04" name="Oval 24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05" name="Oval 25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06" name="Rectangle 26"/>
          <p:cNvSpPr>
            <a:spLocks noChangeArrowheads="1"/>
          </p:cNvSpPr>
          <p:nvPr/>
        </p:nvSpPr>
        <p:spPr bwMode="auto">
          <a:xfrm>
            <a:off x="6932613" y="3046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988175" y="2892425"/>
            <a:ext cx="153988" cy="990600"/>
            <a:chOff x="4693" y="1480"/>
            <a:chExt cx="72" cy="559"/>
          </a:xfrm>
        </p:grpSpPr>
        <p:sp>
          <p:nvSpPr>
            <p:cNvPr id="1812508" name="Oval 28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09" name="Oval 29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10" name="Oval 30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11" name="Oval 31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12" name="Oval 32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13" name="Oval 33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14" name="Rectangle 34"/>
          <p:cNvSpPr>
            <a:spLocks noChangeArrowheads="1"/>
          </p:cNvSpPr>
          <p:nvPr/>
        </p:nvSpPr>
        <p:spPr bwMode="auto">
          <a:xfrm>
            <a:off x="8031163" y="3046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8086725" y="2892425"/>
            <a:ext cx="152400" cy="990600"/>
            <a:chOff x="4693" y="1480"/>
            <a:chExt cx="72" cy="559"/>
          </a:xfrm>
        </p:grpSpPr>
        <p:sp>
          <p:nvSpPr>
            <p:cNvPr id="1812516" name="Oval 36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17" name="Oval 37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18" name="Oval 38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19" name="Oval 39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20" name="Oval 40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21" name="Oval 41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22" name="Rectangle 42"/>
          <p:cNvSpPr>
            <a:spLocks noChangeArrowheads="1"/>
          </p:cNvSpPr>
          <p:nvPr/>
        </p:nvSpPr>
        <p:spPr bwMode="auto">
          <a:xfrm>
            <a:off x="9026525" y="3046413"/>
            <a:ext cx="274638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9082088" y="2892425"/>
            <a:ext cx="152400" cy="990600"/>
            <a:chOff x="4693" y="1480"/>
            <a:chExt cx="72" cy="559"/>
          </a:xfrm>
        </p:grpSpPr>
        <p:sp>
          <p:nvSpPr>
            <p:cNvPr id="1812524" name="Oval 44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25" name="Oval 45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26" name="Oval 46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27" name="Oval 47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28" name="Oval 48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29" name="Oval 49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30" name="Rectangle 50"/>
          <p:cNvSpPr>
            <a:spLocks noChangeArrowheads="1"/>
          </p:cNvSpPr>
          <p:nvPr/>
        </p:nvSpPr>
        <p:spPr bwMode="auto">
          <a:xfrm>
            <a:off x="6932613" y="4062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6988175" y="3908425"/>
            <a:ext cx="153988" cy="990600"/>
            <a:chOff x="4693" y="1480"/>
            <a:chExt cx="72" cy="559"/>
          </a:xfrm>
        </p:grpSpPr>
        <p:sp>
          <p:nvSpPr>
            <p:cNvPr id="1812532" name="Oval 52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33" name="Oval 53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34" name="Oval 54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35" name="Oval 55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36" name="Oval 56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37" name="Oval 57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38" name="Rectangle 58"/>
          <p:cNvSpPr>
            <a:spLocks noChangeArrowheads="1"/>
          </p:cNvSpPr>
          <p:nvPr/>
        </p:nvSpPr>
        <p:spPr bwMode="auto">
          <a:xfrm>
            <a:off x="8031163" y="4062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8086725" y="3908425"/>
            <a:ext cx="152400" cy="990600"/>
            <a:chOff x="4693" y="1480"/>
            <a:chExt cx="72" cy="559"/>
          </a:xfrm>
        </p:grpSpPr>
        <p:sp>
          <p:nvSpPr>
            <p:cNvPr id="1812540" name="Oval 60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41" name="Oval 61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42" name="Oval 62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43" name="Oval 63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44" name="Oval 64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45" name="Oval 65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46" name="Rectangle 66"/>
          <p:cNvSpPr>
            <a:spLocks noChangeArrowheads="1"/>
          </p:cNvSpPr>
          <p:nvPr/>
        </p:nvSpPr>
        <p:spPr bwMode="auto">
          <a:xfrm>
            <a:off x="9026525" y="4062413"/>
            <a:ext cx="274638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9082088" y="3908425"/>
            <a:ext cx="152400" cy="990600"/>
            <a:chOff x="4693" y="1480"/>
            <a:chExt cx="72" cy="559"/>
          </a:xfrm>
        </p:grpSpPr>
        <p:sp>
          <p:nvSpPr>
            <p:cNvPr id="1812548" name="Oval 68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49" name="Oval 69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50" name="Oval 70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51" name="Oval 71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52" name="Oval 72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53" name="Oval 73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54" name="Rectangle 74"/>
          <p:cNvSpPr>
            <a:spLocks noChangeArrowheads="1"/>
          </p:cNvSpPr>
          <p:nvPr/>
        </p:nvSpPr>
        <p:spPr bwMode="auto">
          <a:xfrm>
            <a:off x="6932613" y="4632325"/>
            <a:ext cx="274637" cy="773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75"/>
          <p:cNvGrpSpPr>
            <a:grpSpLocks/>
          </p:cNvGrpSpPr>
          <p:nvPr/>
        </p:nvGrpSpPr>
        <p:grpSpPr bwMode="auto">
          <a:xfrm>
            <a:off x="6988175" y="4476750"/>
            <a:ext cx="153988" cy="990600"/>
            <a:chOff x="4693" y="1480"/>
            <a:chExt cx="72" cy="559"/>
          </a:xfrm>
        </p:grpSpPr>
        <p:sp>
          <p:nvSpPr>
            <p:cNvPr id="1812556" name="Oval 76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57" name="Oval 77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58" name="Oval 78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59" name="Oval 79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0" name="Oval 80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1" name="Oval 81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62" name="Rectangle 82"/>
          <p:cNvSpPr>
            <a:spLocks noChangeArrowheads="1"/>
          </p:cNvSpPr>
          <p:nvPr/>
        </p:nvSpPr>
        <p:spPr bwMode="auto">
          <a:xfrm>
            <a:off x="8031163" y="4743450"/>
            <a:ext cx="274637" cy="773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" name="Group 83"/>
          <p:cNvGrpSpPr>
            <a:grpSpLocks/>
          </p:cNvGrpSpPr>
          <p:nvPr/>
        </p:nvGrpSpPr>
        <p:grpSpPr bwMode="auto">
          <a:xfrm>
            <a:off x="8086725" y="4476750"/>
            <a:ext cx="152400" cy="990600"/>
            <a:chOff x="4693" y="1480"/>
            <a:chExt cx="72" cy="559"/>
          </a:xfrm>
        </p:grpSpPr>
        <p:sp>
          <p:nvSpPr>
            <p:cNvPr id="1812564" name="Oval 84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5" name="Oval 85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6" name="Oval 86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7" name="Oval 87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8" name="Oval 88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9" name="Oval 89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70" name="Rectangle 90"/>
          <p:cNvSpPr>
            <a:spLocks noChangeArrowheads="1"/>
          </p:cNvSpPr>
          <p:nvPr/>
        </p:nvSpPr>
        <p:spPr bwMode="auto">
          <a:xfrm>
            <a:off x="9026525" y="4743450"/>
            <a:ext cx="274638" cy="7731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9082088" y="4476750"/>
            <a:ext cx="152400" cy="990600"/>
            <a:chOff x="4693" y="1480"/>
            <a:chExt cx="72" cy="559"/>
          </a:xfrm>
        </p:grpSpPr>
        <p:sp>
          <p:nvSpPr>
            <p:cNvPr id="1812572" name="Oval 92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73" name="Oval 93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74" name="Oval 94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75" name="Oval 95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76" name="Oval 96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77" name="Oval 97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78" name="Rectangle 98"/>
          <p:cNvSpPr>
            <a:spLocks noChangeArrowheads="1"/>
          </p:cNvSpPr>
          <p:nvPr/>
        </p:nvSpPr>
        <p:spPr bwMode="auto">
          <a:xfrm>
            <a:off x="8031163" y="5935663"/>
            <a:ext cx="274637" cy="7731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8086725" y="5903913"/>
            <a:ext cx="152400" cy="990600"/>
            <a:chOff x="4693" y="1480"/>
            <a:chExt cx="72" cy="559"/>
          </a:xfrm>
        </p:grpSpPr>
        <p:sp>
          <p:nvSpPr>
            <p:cNvPr id="1812580" name="Oval 100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81" name="Oval 101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82" name="Oval 102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83" name="Oval 103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84" name="Oval 104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85" name="Oval 105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86" name="Rectangle 106"/>
          <p:cNvSpPr>
            <a:spLocks noChangeArrowheads="1"/>
          </p:cNvSpPr>
          <p:nvPr/>
        </p:nvSpPr>
        <p:spPr bwMode="auto">
          <a:xfrm>
            <a:off x="8031163" y="5586413"/>
            <a:ext cx="274637" cy="7747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07"/>
          <p:cNvGrpSpPr>
            <a:grpSpLocks/>
          </p:cNvGrpSpPr>
          <p:nvPr/>
        </p:nvGrpSpPr>
        <p:grpSpPr bwMode="auto">
          <a:xfrm>
            <a:off x="8086725" y="5351463"/>
            <a:ext cx="152400" cy="990600"/>
            <a:chOff x="4693" y="1480"/>
            <a:chExt cx="72" cy="559"/>
          </a:xfrm>
        </p:grpSpPr>
        <p:sp>
          <p:nvSpPr>
            <p:cNvPr id="1812588" name="Oval 108"/>
            <p:cNvSpPr>
              <a:spLocks noChangeArrowheads="1"/>
            </p:cNvSpPr>
            <p:nvPr/>
          </p:nvSpPr>
          <p:spPr bwMode="auto">
            <a:xfrm>
              <a:off x="4693" y="1480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89" name="Oval 109"/>
            <p:cNvSpPr>
              <a:spLocks noChangeArrowheads="1"/>
            </p:cNvSpPr>
            <p:nvPr/>
          </p:nvSpPr>
          <p:spPr bwMode="auto">
            <a:xfrm>
              <a:off x="4693" y="1678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90" name="Oval 110"/>
            <p:cNvSpPr>
              <a:spLocks noChangeArrowheads="1"/>
            </p:cNvSpPr>
            <p:nvPr/>
          </p:nvSpPr>
          <p:spPr bwMode="auto">
            <a:xfrm>
              <a:off x="4693" y="1576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91" name="Oval 111"/>
            <p:cNvSpPr>
              <a:spLocks noChangeArrowheads="1"/>
            </p:cNvSpPr>
            <p:nvPr/>
          </p:nvSpPr>
          <p:spPr bwMode="auto">
            <a:xfrm>
              <a:off x="4693" y="1781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92" name="Oval 112"/>
            <p:cNvSpPr>
              <a:spLocks noChangeArrowheads="1"/>
            </p:cNvSpPr>
            <p:nvPr/>
          </p:nvSpPr>
          <p:spPr bwMode="auto">
            <a:xfrm>
              <a:off x="4693" y="1979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93" name="Oval 113"/>
            <p:cNvSpPr>
              <a:spLocks noChangeArrowheads="1"/>
            </p:cNvSpPr>
            <p:nvPr/>
          </p:nvSpPr>
          <p:spPr bwMode="auto">
            <a:xfrm>
              <a:off x="4693" y="1877"/>
              <a:ext cx="72" cy="60"/>
            </a:xfrm>
            <a:prstGeom prst="ellipse">
              <a:avLst/>
            </a:prstGeom>
            <a:solidFill>
              <a:srgbClr val="00008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594" name="AutoShape 114"/>
          <p:cNvSpPr>
            <a:spLocks noChangeArrowheads="1"/>
          </p:cNvSpPr>
          <p:nvPr/>
        </p:nvSpPr>
        <p:spPr bwMode="auto">
          <a:xfrm>
            <a:off x="7432675" y="6080125"/>
            <a:ext cx="1470025" cy="3921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Adder</a:t>
            </a:r>
          </a:p>
        </p:txBody>
      </p:sp>
      <p:sp>
        <p:nvSpPr>
          <p:cNvPr id="1812595" name="AutoShape 115"/>
          <p:cNvSpPr>
            <a:spLocks noChangeArrowheads="1"/>
          </p:cNvSpPr>
          <p:nvPr/>
        </p:nvSpPr>
        <p:spPr bwMode="auto">
          <a:xfrm>
            <a:off x="7432675" y="6648450"/>
            <a:ext cx="1470025" cy="3921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Speaker</a:t>
            </a:r>
          </a:p>
        </p:txBody>
      </p:sp>
      <p:sp>
        <p:nvSpPr>
          <p:cNvPr id="1812596" name="AutoShape 116"/>
          <p:cNvSpPr>
            <a:spLocks noChangeArrowheads="1"/>
          </p:cNvSpPr>
          <p:nvPr/>
        </p:nvSpPr>
        <p:spPr bwMode="auto">
          <a:xfrm>
            <a:off x="7432675" y="1341438"/>
            <a:ext cx="1470025" cy="3921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AtoD</a:t>
            </a:r>
          </a:p>
        </p:txBody>
      </p:sp>
      <p:sp>
        <p:nvSpPr>
          <p:cNvPr id="1812597" name="AutoShape 117"/>
          <p:cNvSpPr>
            <a:spLocks noChangeArrowheads="1"/>
          </p:cNvSpPr>
          <p:nvPr/>
        </p:nvSpPr>
        <p:spPr bwMode="auto">
          <a:xfrm>
            <a:off x="7432675" y="2003425"/>
            <a:ext cx="1470025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FMDemod</a:t>
            </a:r>
          </a:p>
        </p:txBody>
      </p:sp>
      <p:sp>
        <p:nvSpPr>
          <p:cNvPr id="1812598" name="AutoShape 118"/>
          <p:cNvSpPr>
            <a:spLocks noChangeArrowheads="1"/>
          </p:cNvSpPr>
          <p:nvPr/>
        </p:nvSpPr>
        <p:spPr bwMode="auto">
          <a:xfrm>
            <a:off x="6759575" y="3754438"/>
            <a:ext cx="750888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LPF</a:t>
            </a:r>
            <a:r>
              <a:rPr lang="en-US" sz="1900" u="none" baseline="-25000"/>
              <a:t>1</a:t>
            </a:r>
          </a:p>
        </p:txBody>
      </p:sp>
      <p:sp>
        <p:nvSpPr>
          <p:cNvPr id="1812599" name="AutoShape 119"/>
          <p:cNvSpPr>
            <a:spLocks noChangeArrowheads="1"/>
          </p:cNvSpPr>
          <p:nvPr/>
        </p:nvSpPr>
        <p:spPr bwMode="auto">
          <a:xfrm>
            <a:off x="6883400" y="2806700"/>
            <a:ext cx="2538413" cy="3921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Duplicate</a:t>
            </a:r>
          </a:p>
        </p:txBody>
      </p:sp>
      <p:sp>
        <p:nvSpPr>
          <p:cNvPr id="1812600" name="AutoShape 120"/>
          <p:cNvSpPr>
            <a:spLocks noChangeArrowheads="1"/>
          </p:cNvSpPr>
          <p:nvPr/>
        </p:nvSpPr>
        <p:spPr bwMode="auto">
          <a:xfrm>
            <a:off x="6883400" y="5314950"/>
            <a:ext cx="2538413" cy="3937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RoundRobin</a:t>
            </a:r>
          </a:p>
        </p:txBody>
      </p:sp>
      <p:sp>
        <p:nvSpPr>
          <p:cNvPr id="1812601" name="AutoShape 121"/>
          <p:cNvSpPr>
            <a:spLocks noChangeArrowheads="1"/>
          </p:cNvSpPr>
          <p:nvPr/>
        </p:nvSpPr>
        <p:spPr bwMode="auto">
          <a:xfrm>
            <a:off x="7781925" y="3754438"/>
            <a:ext cx="750888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LPF</a:t>
            </a:r>
            <a:r>
              <a:rPr lang="en-US" sz="1900" u="none" baseline="-25000"/>
              <a:t>2</a:t>
            </a:r>
          </a:p>
        </p:txBody>
      </p:sp>
      <p:sp>
        <p:nvSpPr>
          <p:cNvPr id="1812602" name="AutoShape 122"/>
          <p:cNvSpPr>
            <a:spLocks noChangeArrowheads="1"/>
          </p:cNvSpPr>
          <p:nvPr/>
        </p:nvSpPr>
        <p:spPr bwMode="auto">
          <a:xfrm>
            <a:off x="8793163" y="3754438"/>
            <a:ext cx="750887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LPF</a:t>
            </a:r>
            <a:r>
              <a:rPr lang="en-US" sz="1900" u="none" baseline="-25000"/>
              <a:t>3</a:t>
            </a:r>
          </a:p>
        </p:txBody>
      </p:sp>
      <p:sp>
        <p:nvSpPr>
          <p:cNvPr id="1812603" name="AutoShape 123"/>
          <p:cNvSpPr>
            <a:spLocks noChangeArrowheads="1"/>
          </p:cNvSpPr>
          <p:nvPr/>
        </p:nvSpPr>
        <p:spPr bwMode="auto">
          <a:xfrm>
            <a:off x="6759575" y="4470400"/>
            <a:ext cx="750888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HPF</a:t>
            </a:r>
            <a:r>
              <a:rPr lang="en-US" sz="1900" u="none" baseline="-25000"/>
              <a:t>1</a:t>
            </a:r>
          </a:p>
        </p:txBody>
      </p:sp>
      <p:sp>
        <p:nvSpPr>
          <p:cNvPr id="1812604" name="AutoShape 124"/>
          <p:cNvSpPr>
            <a:spLocks noChangeArrowheads="1"/>
          </p:cNvSpPr>
          <p:nvPr/>
        </p:nvSpPr>
        <p:spPr bwMode="auto">
          <a:xfrm>
            <a:off x="7781925" y="4470400"/>
            <a:ext cx="750888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HPF</a:t>
            </a:r>
            <a:r>
              <a:rPr lang="en-US" sz="1900" u="none" baseline="-25000"/>
              <a:t>2</a:t>
            </a:r>
          </a:p>
        </p:txBody>
      </p:sp>
      <p:sp>
        <p:nvSpPr>
          <p:cNvPr id="1812605" name="AutoShape 125"/>
          <p:cNvSpPr>
            <a:spLocks noChangeArrowheads="1"/>
          </p:cNvSpPr>
          <p:nvPr/>
        </p:nvSpPr>
        <p:spPr bwMode="auto">
          <a:xfrm>
            <a:off x="8793163" y="4470400"/>
            <a:ext cx="750887" cy="485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7540" tIns="48770" rIns="97540" bIns="48770" anchor="ctr"/>
          <a:lstStyle/>
          <a:p>
            <a:pPr defTabSz="974725"/>
            <a:r>
              <a:rPr lang="en-US" sz="1900" u="none"/>
              <a:t>HPF</a:t>
            </a:r>
            <a:r>
              <a:rPr lang="en-US" sz="1900" u="none" baseline="-25000"/>
              <a:t>3</a:t>
            </a:r>
          </a:p>
        </p:txBody>
      </p:sp>
      <p:sp>
        <p:nvSpPr>
          <p:cNvPr id="1812607" name="Rectangle 127"/>
          <p:cNvSpPr>
            <a:spLocks noChangeArrowheads="1"/>
          </p:cNvSpPr>
          <p:nvPr/>
        </p:nvSpPr>
        <p:spPr bwMode="auto">
          <a:xfrm>
            <a:off x="161925" y="1179513"/>
            <a:ext cx="5956300" cy="5959475"/>
          </a:xfrm>
          <a:prstGeom prst="rect">
            <a:avLst/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lIns="97548" tIns="48774" rIns="97548" bIns="48774"/>
          <a:lstStyle/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700" b="1" u="none">
                <a:ea typeface="ArialMT"/>
              </a:rPr>
              <a:t>Applications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DES and Serpent [PLDI 05]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MPEG</a:t>
            </a:r>
            <a:r>
              <a:rPr lang="en-US" sz="1600" u="none">
                <a:latin typeface="Helvetica" pitchFamily="34" charset="0"/>
                <a:ea typeface="ArialMT"/>
              </a:rPr>
              <a:t>-</a:t>
            </a:r>
            <a:r>
              <a:rPr lang="en-US" sz="1600" u="none">
                <a:ea typeface="ArialMT"/>
              </a:rPr>
              <a:t>2 [IPDPS 06]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SAR, DSP benchmarks, JPEG, …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endParaRPr lang="en-US" sz="400" b="1" u="none">
              <a:ea typeface="ArialMT"/>
            </a:endParaRPr>
          </a:p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700" b="1" u="none">
                <a:ea typeface="ArialMT"/>
              </a:rPr>
              <a:t>Programmability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StreamIt Language (CC 02) 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Teleport Messaging (PPOPP 05)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Programming Environment in Eclipse (P</a:t>
            </a:r>
            <a:r>
              <a:rPr lang="en-US" sz="1600" u="none">
                <a:latin typeface="Helvetica" pitchFamily="34" charset="0"/>
                <a:ea typeface="ArialMT"/>
              </a:rPr>
              <a:t>-</a:t>
            </a:r>
            <a:r>
              <a:rPr lang="en-US" sz="1600" u="none">
                <a:ea typeface="ArialMT"/>
              </a:rPr>
              <a:t>PHEC 05)</a:t>
            </a:r>
          </a:p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300" u="none">
              <a:ea typeface="ArialMT"/>
            </a:endParaRPr>
          </a:p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400" u="none">
              <a:ea typeface="ArialMT"/>
            </a:endParaRPr>
          </a:p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700" b="1" u="none">
                <a:ea typeface="ArialMT"/>
              </a:rPr>
              <a:t>Domain Specific Optimizations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Linear Analysis and Optimization (PLDI 03)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Optimizations for bit streaming (PLDI 05)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Linear State Space Analysis (CASES 05)</a:t>
            </a:r>
            <a:endParaRPr lang="en-US" sz="300" b="1" u="none">
              <a:ea typeface="ArialMT"/>
            </a:endParaRPr>
          </a:p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600" u="none">
              <a:ea typeface="ArialMT"/>
            </a:endParaRPr>
          </a:p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700" b="1" u="none">
                <a:ea typeface="ArialMT"/>
              </a:rPr>
              <a:t>Architecture Specific Optimizations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Compiling for Communication</a:t>
            </a:r>
            <a:r>
              <a:rPr lang="en-US" sz="1600" u="none">
                <a:latin typeface="Helvetica" pitchFamily="34" charset="0"/>
                <a:ea typeface="ArialMT"/>
              </a:rPr>
              <a:t>-</a:t>
            </a:r>
            <a:r>
              <a:rPr lang="en-US" sz="1600" u="none">
                <a:ea typeface="ArialMT"/>
              </a:rPr>
              <a:t>Exposed </a:t>
            </a:r>
            <a:br>
              <a:rPr lang="en-US" sz="1600" u="none">
                <a:ea typeface="ArialMT"/>
              </a:rPr>
            </a:br>
            <a:r>
              <a:rPr lang="en-US" sz="1600" u="none">
                <a:ea typeface="ArialMT"/>
              </a:rPr>
              <a:t>Architectures (ASPLOS 02 &amp; 06, dasCMP 07)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Phased Scheduling (LCTES 03)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Cache Aware Optimization (LCTES 05)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Load</a:t>
            </a:r>
            <a:r>
              <a:rPr lang="en-US" sz="1600" u="none">
                <a:latin typeface="Helvetica" pitchFamily="34" charset="0"/>
                <a:ea typeface="ArialMT"/>
              </a:rPr>
              <a:t>-</a:t>
            </a:r>
            <a:r>
              <a:rPr lang="en-US" sz="1600" u="none">
                <a:ea typeface="ArialMT"/>
              </a:rPr>
              <a:t>Balanced Rendering 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</a:pPr>
            <a:r>
              <a:rPr lang="en-US" sz="1600" u="none">
                <a:ea typeface="ArialMT"/>
              </a:rPr>
              <a:t>    (Graphics Hardware 05)</a:t>
            </a:r>
            <a:endParaRPr lang="en-US" sz="600" b="1" u="none">
              <a:ea typeface="ArialMT"/>
            </a:endParaRP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</a:pPr>
            <a:endParaRPr lang="en-US" sz="600" u="none">
              <a:ea typeface="ArialMT"/>
            </a:endParaRPr>
          </a:p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lang="en-US" sz="1700" b="1" u="none">
                <a:ea typeface="ArialMT"/>
              </a:rPr>
              <a:t>Migrating Legacy Code to a Stream Representation</a:t>
            </a:r>
          </a:p>
          <a:p>
            <a:pPr marL="679450" lvl="1" indent="-220663" algn="l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en-US" sz="1600" u="none">
                <a:ea typeface="ArialMT"/>
              </a:rPr>
              <a:t>Using a Dynamic Analysis (MICRO 07)</a:t>
            </a:r>
          </a:p>
          <a:p>
            <a:pPr marL="234950" indent="-234950" algn="l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en-US" sz="400" u="none">
              <a:ea typeface="ArialMT"/>
            </a:endParaRPr>
          </a:p>
        </p:txBody>
      </p:sp>
      <p:sp>
        <p:nvSpPr>
          <p:cNvPr id="1812609" name="Rectangle 12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The StreamIt Language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5"/>
          <p:cNvSpPr>
            <a:spLocks noChangeShapeType="1"/>
          </p:cNvSpPr>
          <p:nvPr/>
        </p:nvSpPr>
        <p:spPr bwMode="auto">
          <a:xfrm rot="5400000" flipV="1">
            <a:off x="447679" y="4980042"/>
            <a:ext cx="1376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Rounded Rectangle 53"/>
          <p:cNvSpPr/>
          <p:nvPr/>
        </p:nvSpPr>
        <p:spPr bwMode="auto">
          <a:xfrm>
            <a:off x="412955" y="3559277"/>
            <a:ext cx="1455174" cy="737419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 rot="5400000" flipV="1">
            <a:off x="442759" y="2880855"/>
            <a:ext cx="137651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Primitives</a:t>
            </a:r>
            <a:endParaRPr lang="en-US" dirty="0"/>
          </a:p>
        </p:txBody>
      </p:sp>
      <p:grpSp>
        <p:nvGrpSpPr>
          <p:cNvPr id="2" name="Group 39"/>
          <p:cNvGrpSpPr/>
          <p:nvPr/>
        </p:nvGrpSpPr>
        <p:grpSpPr>
          <a:xfrm>
            <a:off x="3740097" y="2206413"/>
            <a:ext cx="1709130" cy="3889587"/>
            <a:chOff x="3740097" y="2206413"/>
            <a:chExt cx="1709130" cy="3889587"/>
          </a:xfrm>
        </p:grpSpPr>
        <p:sp>
          <p:nvSpPr>
            <p:cNvPr id="124935" name="Line 7"/>
            <p:cNvSpPr>
              <a:spLocks noChangeShapeType="1"/>
            </p:cNvSpPr>
            <p:nvPr/>
          </p:nvSpPr>
          <p:spPr bwMode="auto">
            <a:xfrm rot="5400000" flipV="1">
              <a:off x="4881820" y="3677781"/>
              <a:ext cx="277707" cy="8537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7548" tIns="48774" rIns="97548" bIns="48774"/>
            <a:lstStyle/>
            <a:p>
              <a:endParaRPr lang="en-US"/>
            </a:p>
          </p:txBody>
        </p:sp>
        <p:sp>
          <p:nvSpPr>
            <p:cNvPr id="124937" name="Line 9"/>
            <p:cNvSpPr>
              <a:spLocks noChangeShapeType="1"/>
            </p:cNvSpPr>
            <p:nvPr/>
          </p:nvSpPr>
          <p:spPr bwMode="auto">
            <a:xfrm rot="5400000">
              <a:off x="4028102" y="3677781"/>
              <a:ext cx="277707" cy="8537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7548" tIns="48774" rIns="97548" bIns="48774"/>
            <a:lstStyle/>
            <a:p>
              <a:endParaRPr 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 rot="5400000">
              <a:off x="4522126" y="5168900"/>
              <a:ext cx="1852507" cy="1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97548" tIns="48774" rIns="97548" bIns="48774"/>
            <a:lstStyle/>
            <a:p>
              <a:endParaRPr 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 rot="5400000">
              <a:off x="2814691" y="5168900"/>
              <a:ext cx="1852507" cy="1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 lIns="97548" tIns="48774" rIns="97548" bIns="48774"/>
            <a:lstStyle/>
            <a:p>
              <a:endParaRPr lang="en-US"/>
            </a:p>
          </p:txBody>
        </p:sp>
        <p:sp>
          <p:nvSpPr>
            <p:cNvPr id="124945" name="Line 17"/>
            <p:cNvSpPr>
              <a:spLocks noChangeShapeType="1"/>
            </p:cNvSpPr>
            <p:nvPr/>
          </p:nvSpPr>
          <p:spPr bwMode="auto">
            <a:xfrm rot="5400000">
              <a:off x="3714976" y="3085253"/>
              <a:ext cx="1759373" cy="1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97548" tIns="48774" rIns="97548" bIns="48774"/>
            <a:lstStyle/>
            <a:p>
              <a:endParaRPr lang="en-US"/>
            </a:p>
          </p:txBody>
        </p:sp>
      </p:grpSp>
      <p:grpSp>
        <p:nvGrpSpPr>
          <p:cNvPr id="3" name="Group 40"/>
          <p:cNvGrpSpPr/>
          <p:nvPr/>
        </p:nvGrpSpPr>
        <p:grpSpPr>
          <a:xfrm>
            <a:off x="7234582" y="2207261"/>
            <a:ext cx="1709976" cy="3888739"/>
            <a:chOff x="7234582" y="2207261"/>
            <a:chExt cx="1709976" cy="3888739"/>
          </a:xfrm>
        </p:grpSpPr>
        <p:sp>
          <p:nvSpPr>
            <p:cNvPr id="124947" name="Line 19"/>
            <p:cNvSpPr>
              <a:spLocks noChangeShapeType="1"/>
            </p:cNvSpPr>
            <p:nvPr/>
          </p:nvSpPr>
          <p:spPr bwMode="auto">
            <a:xfrm rot="16200000">
              <a:off x="8376305" y="3770915"/>
              <a:ext cx="277707" cy="8537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49" name="Line 21"/>
            <p:cNvSpPr>
              <a:spLocks noChangeShapeType="1"/>
            </p:cNvSpPr>
            <p:nvPr/>
          </p:nvSpPr>
          <p:spPr bwMode="auto">
            <a:xfrm rot="16200000" flipV="1">
              <a:off x="7522587" y="3770915"/>
              <a:ext cx="277707" cy="8537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50" name="Line 22"/>
            <p:cNvSpPr>
              <a:spLocks noChangeShapeType="1"/>
            </p:cNvSpPr>
            <p:nvPr/>
          </p:nvSpPr>
          <p:spPr bwMode="auto">
            <a:xfrm rot="16200000" flipV="1">
              <a:off x="8017458" y="3132667"/>
              <a:ext cx="1852506" cy="1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52" name="Line 24"/>
            <p:cNvSpPr>
              <a:spLocks noChangeShapeType="1"/>
            </p:cNvSpPr>
            <p:nvPr/>
          </p:nvSpPr>
          <p:spPr bwMode="auto">
            <a:xfrm rot="16200000" flipV="1">
              <a:off x="6310023" y="3132667"/>
              <a:ext cx="1852506" cy="1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953" name="Line 25"/>
            <p:cNvSpPr>
              <a:spLocks noChangeShapeType="1"/>
            </p:cNvSpPr>
            <p:nvPr/>
          </p:nvSpPr>
          <p:spPr bwMode="auto">
            <a:xfrm rot="16200000" flipV="1">
              <a:off x="7209460" y="5215467"/>
              <a:ext cx="1759373" cy="1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765" y="1246729"/>
            <a:ext cx="2329480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8" tIns="48774" rIns="97548" bIns="48774" numCol="1" anchor="t" anchorCtr="0" compatLnSpc="1">
            <a:prstTxWarp prst="textNoShape">
              <a:avLst/>
            </a:prstTxWarp>
          </a:bodyPr>
          <a:lstStyle/>
          <a:p>
            <a:pPr marL="365125" marR="0" lvl="0" indent="-365125" defTabSz="974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Tahoma" pitchFamily="34" charset="0"/>
              </a:rPr>
              <a:t>Filter</a:t>
            </a:r>
          </a:p>
          <a:p>
            <a:pPr marL="365125" marR="0" lvl="0" indent="-365125" defTabSz="974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Tahoma" pitchFamily="34" charset="0"/>
            </a:endParaRP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604289" y="1246729"/>
            <a:ext cx="200009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8" tIns="48774" rIns="97548" bIns="48774" numCol="1" anchor="t" anchorCtr="0" compatLnSpc="1">
            <a:prstTxWarp prst="textNoShape">
              <a:avLst/>
            </a:prstTxWarp>
          </a:bodyPr>
          <a:lstStyle/>
          <a:p>
            <a:pPr marL="365125" marR="0" lvl="0" indent="-365125" defTabSz="974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Tahoma" pitchFamily="34" charset="0"/>
              </a:rPr>
              <a:t>Splitter</a:t>
            </a:r>
          </a:p>
          <a:p>
            <a:pPr marL="365125" marR="0" lvl="0" indent="-365125" defTabSz="974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Tahoma" pitchFamily="34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7148811" y="1246729"/>
            <a:ext cx="1877202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8" tIns="48774" rIns="97548" bIns="48774" numCol="1" anchor="t" anchorCtr="0" compatLnSpc="1">
            <a:prstTxWarp prst="textNoShape">
              <a:avLst/>
            </a:prstTxWarp>
          </a:bodyPr>
          <a:lstStyle/>
          <a:p>
            <a:pPr marL="365125" marR="0" lvl="0" indent="-365125" defTabSz="974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cs typeface="Tahoma" pitchFamily="34" charset="0"/>
              </a:rPr>
              <a:t>Joiner</a:t>
            </a:r>
          </a:p>
          <a:p>
            <a:pPr marL="365125" marR="0" lvl="0" indent="-365125" defTabSz="974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n-ea"/>
              <a:cs typeface="Tahoma" pitchFamily="34" charset="0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84099" y="3660548"/>
            <a:ext cx="1095538" cy="48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48" tIns="48774" rIns="97548" bIns="48774" numCol="1" anchor="t" anchorCtr="0" compatLnSpc="1">
            <a:prstTxWarp prst="textNoShape">
              <a:avLst/>
            </a:prstTxWarp>
          </a:bodyPr>
          <a:lstStyle/>
          <a:p>
            <a:pPr marL="365125" marR="0" lvl="0" indent="-365125" algn="l" defTabSz="974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Tahoma" pitchFamily="34" charset="0"/>
              </a:rPr>
              <a:t>Filter</a:t>
            </a:r>
          </a:p>
          <a:p>
            <a:pPr marL="365125" marR="0" lvl="0" indent="-365125" algn="l" defTabSz="97472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Tahoma" pitchFamily="34" charset="0"/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052411" y="2759311"/>
            <a:ext cx="145674" cy="145627"/>
          </a:xfrm>
          <a:prstGeom prst="ellipse">
            <a:avLst/>
          </a:prstGeom>
          <a:solidFill>
            <a:srgbClr val="E101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58" name="Oval 31"/>
          <p:cNvSpPr>
            <a:spLocks noChangeArrowheads="1"/>
          </p:cNvSpPr>
          <p:nvPr/>
        </p:nvSpPr>
        <p:spPr bwMode="auto">
          <a:xfrm>
            <a:off x="1052411" y="2920177"/>
            <a:ext cx="145674" cy="145627"/>
          </a:xfrm>
          <a:prstGeom prst="ellipse">
            <a:avLst/>
          </a:prstGeom>
          <a:solidFill>
            <a:srgbClr val="3D01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59" name="Oval 32"/>
          <p:cNvSpPr>
            <a:spLocks noChangeArrowheads="1"/>
          </p:cNvSpPr>
          <p:nvPr/>
        </p:nvSpPr>
        <p:spPr bwMode="auto">
          <a:xfrm>
            <a:off x="1052411" y="3084431"/>
            <a:ext cx="145674" cy="145627"/>
          </a:xfrm>
          <a:prstGeom prst="ellipse">
            <a:avLst/>
          </a:prstGeom>
          <a:solidFill>
            <a:srgbClr val="01AA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1052411" y="3245297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1" name="Oval 34"/>
          <p:cNvSpPr>
            <a:spLocks noChangeArrowheads="1"/>
          </p:cNvSpPr>
          <p:nvPr/>
        </p:nvSpPr>
        <p:spPr bwMode="auto">
          <a:xfrm>
            <a:off x="1052411" y="3407857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5" name="Oval 39"/>
          <p:cNvSpPr>
            <a:spLocks noChangeArrowheads="1"/>
          </p:cNvSpPr>
          <p:nvPr/>
        </p:nvSpPr>
        <p:spPr bwMode="auto">
          <a:xfrm>
            <a:off x="1059186" y="2251311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6" name="Oval 40"/>
          <p:cNvSpPr>
            <a:spLocks noChangeArrowheads="1"/>
          </p:cNvSpPr>
          <p:nvPr/>
        </p:nvSpPr>
        <p:spPr bwMode="auto">
          <a:xfrm>
            <a:off x="1059186" y="2430805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7" name="Oval 41"/>
          <p:cNvSpPr>
            <a:spLocks noChangeArrowheads="1"/>
          </p:cNvSpPr>
          <p:nvPr/>
        </p:nvSpPr>
        <p:spPr bwMode="auto">
          <a:xfrm>
            <a:off x="1059186" y="2593365"/>
            <a:ext cx="145674" cy="14562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3442" y="1686458"/>
            <a:ext cx="2097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lvl="0" indent="-365125" defTabSz="974725">
              <a:spcBef>
                <a:spcPct val="50000"/>
              </a:spcBef>
              <a:defRPr/>
            </a:pPr>
            <a:r>
              <a:rPr lang="en-US" b="1" u="none" kern="0" dirty="0" smtClean="0">
                <a:cs typeface="Tahoma" pitchFamily="34" charset="0"/>
              </a:rPr>
              <a:t>pop 2 push 1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1067159" y="4468758"/>
            <a:ext cx="145674" cy="145627"/>
          </a:xfrm>
          <a:prstGeom prst="ellipse">
            <a:avLst/>
          </a:prstGeom>
          <a:solidFill>
            <a:srgbClr val="3D01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1067159" y="4633012"/>
            <a:ext cx="145674" cy="145627"/>
          </a:xfrm>
          <a:prstGeom prst="ellipse">
            <a:avLst/>
          </a:prstGeom>
          <a:solidFill>
            <a:srgbClr val="01AA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1067159" y="4793878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1067159" y="4956438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79944" y="1681546"/>
            <a:ext cx="24561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lvl="0" indent="-365125" defTabSz="974725">
              <a:spcBef>
                <a:spcPct val="50000"/>
              </a:spcBef>
              <a:defRPr/>
            </a:pPr>
            <a:r>
              <a:rPr lang="en-US" b="1" u="none" kern="0" dirty="0" err="1" smtClean="0">
                <a:cs typeface="Tahoma" pitchFamily="34" charset="0"/>
              </a:rPr>
              <a:t>roundrobin</a:t>
            </a:r>
            <a:r>
              <a:rPr lang="en-US" b="1" u="none" kern="0" dirty="0" smtClean="0">
                <a:cs typeface="Tahoma" pitchFamily="34" charset="0"/>
              </a:rPr>
              <a:t>(1,1)</a:t>
            </a: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4518282" y="3157517"/>
            <a:ext cx="145674" cy="145627"/>
          </a:xfrm>
          <a:prstGeom prst="ellipse">
            <a:avLst/>
          </a:prstGeom>
          <a:solidFill>
            <a:srgbClr val="E101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53" name="Oval 31"/>
          <p:cNvSpPr>
            <a:spLocks noChangeArrowheads="1"/>
          </p:cNvSpPr>
          <p:nvPr/>
        </p:nvSpPr>
        <p:spPr bwMode="auto">
          <a:xfrm>
            <a:off x="4518282" y="3318383"/>
            <a:ext cx="145674" cy="145627"/>
          </a:xfrm>
          <a:prstGeom prst="ellipse">
            <a:avLst/>
          </a:prstGeom>
          <a:solidFill>
            <a:srgbClr val="3D01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2" name="Oval 32"/>
          <p:cNvSpPr>
            <a:spLocks noChangeArrowheads="1"/>
          </p:cNvSpPr>
          <p:nvPr/>
        </p:nvSpPr>
        <p:spPr bwMode="auto">
          <a:xfrm>
            <a:off x="4518282" y="3482637"/>
            <a:ext cx="145674" cy="145627"/>
          </a:xfrm>
          <a:prstGeom prst="ellipse">
            <a:avLst/>
          </a:prstGeom>
          <a:solidFill>
            <a:srgbClr val="01AA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3" name="Oval 33"/>
          <p:cNvSpPr>
            <a:spLocks noChangeArrowheads="1"/>
          </p:cNvSpPr>
          <p:nvPr/>
        </p:nvSpPr>
        <p:spPr bwMode="auto">
          <a:xfrm>
            <a:off x="4518282" y="3643503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4" name="Oval 34"/>
          <p:cNvSpPr>
            <a:spLocks noChangeArrowheads="1"/>
          </p:cNvSpPr>
          <p:nvPr/>
        </p:nvSpPr>
        <p:spPr bwMode="auto">
          <a:xfrm>
            <a:off x="4518282" y="3806063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69" name="Oval 39"/>
          <p:cNvSpPr>
            <a:spLocks noChangeArrowheads="1"/>
          </p:cNvSpPr>
          <p:nvPr/>
        </p:nvSpPr>
        <p:spPr bwMode="auto">
          <a:xfrm>
            <a:off x="4525057" y="2649517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0" name="Oval 40"/>
          <p:cNvSpPr>
            <a:spLocks noChangeArrowheads="1"/>
          </p:cNvSpPr>
          <p:nvPr/>
        </p:nvSpPr>
        <p:spPr bwMode="auto">
          <a:xfrm>
            <a:off x="4525057" y="2829011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1" name="Oval 41"/>
          <p:cNvSpPr>
            <a:spLocks noChangeArrowheads="1"/>
          </p:cNvSpPr>
          <p:nvPr/>
        </p:nvSpPr>
        <p:spPr bwMode="auto">
          <a:xfrm>
            <a:off x="4525057" y="2991571"/>
            <a:ext cx="145674" cy="14562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657959" y="4637269"/>
            <a:ext cx="145674" cy="145627"/>
          </a:xfrm>
          <a:prstGeom prst="ellipse">
            <a:avLst/>
          </a:prstGeom>
          <a:solidFill>
            <a:srgbClr val="E101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3" name="Oval 32"/>
          <p:cNvSpPr>
            <a:spLocks noChangeArrowheads="1"/>
          </p:cNvSpPr>
          <p:nvPr/>
        </p:nvSpPr>
        <p:spPr bwMode="auto">
          <a:xfrm>
            <a:off x="3657959" y="4795241"/>
            <a:ext cx="145674" cy="145627"/>
          </a:xfrm>
          <a:prstGeom prst="ellipse">
            <a:avLst/>
          </a:prstGeom>
          <a:solidFill>
            <a:srgbClr val="01AA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4" name="Oval 34"/>
          <p:cNvSpPr>
            <a:spLocks noChangeArrowheads="1"/>
          </p:cNvSpPr>
          <p:nvPr/>
        </p:nvSpPr>
        <p:spPr bwMode="auto">
          <a:xfrm>
            <a:off x="3657959" y="4961351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5" name="Oval 40"/>
          <p:cNvSpPr>
            <a:spLocks noChangeArrowheads="1"/>
          </p:cNvSpPr>
          <p:nvPr/>
        </p:nvSpPr>
        <p:spPr bwMode="auto">
          <a:xfrm>
            <a:off x="3664734" y="4475912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6" name="Oval 31"/>
          <p:cNvSpPr>
            <a:spLocks noChangeArrowheads="1"/>
          </p:cNvSpPr>
          <p:nvPr/>
        </p:nvSpPr>
        <p:spPr bwMode="auto">
          <a:xfrm>
            <a:off x="5358940" y="4788313"/>
            <a:ext cx="145674" cy="145627"/>
          </a:xfrm>
          <a:prstGeom prst="ellipse">
            <a:avLst/>
          </a:prstGeom>
          <a:solidFill>
            <a:srgbClr val="3D01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7" name="Oval 33"/>
          <p:cNvSpPr>
            <a:spLocks noChangeArrowheads="1"/>
          </p:cNvSpPr>
          <p:nvPr/>
        </p:nvSpPr>
        <p:spPr bwMode="auto">
          <a:xfrm>
            <a:off x="5358940" y="4956121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5365715" y="4473399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79" name="Oval 41"/>
          <p:cNvSpPr>
            <a:spLocks noChangeArrowheads="1"/>
          </p:cNvSpPr>
          <p:nvPr/>
        </p:nvSpPr>
        <p:spPr bwMode="auto">
          <a:xfrm>
            <a:off x="5365715" y="4628645"/>
            <a:ext cx="145674" cy="14562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7156663" y="3420534"/>
            <a:ext cx="145674" cy="145627"/>
          </a:xfrm>
          <a:prstGeom prst="ellipse">
            <a:avLst/>
          </a:prstGeom>
          <a:solidFill>
            <a:srgbClr val="01AA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1" name="Oval 80"/>
          <p:cNvSpPr>
            <a:spLocks noChangeArrowheads="1"/>
          </p:cNvSpPr>
          <p:nvPr/>
        </p:nvSpPr>
        <p:spPr bwMode="auto">
          <a:xfrm>
            <a:off x="7156663" y="3583094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7156663" y="3745654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3" name="Oval 82"/>
          <p:cNvSpPr>
            <a:spLocks noChangeArrowheads="1"/>
          </p:cNvSpPr>
          <p:nvPr/>
        </p:nvSpPr>
        <p:spPr bwMode="auto">
          <a:xfrm>
            <a:off x="7156663" y="3908214"/>
            <a:ext cx="145674" cy="14562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4" name="Oval 79"/>
          <p:cNvSpPr>
            <a:spLocks noChangeArrowheads="1"/>
          </p:cNvSpPr>
          <p:nvPr/>
        </p:nvSpPr>
        <p:spPr bwMode="auto">
          <a:xfrm>
            <a:off x="8882224" y="3435283"/>
            <a:ext cx="145674" cy="145627"/>
          </a:xfrm>
          <a:prstGeom prst="ellipse">
            <a:avLst/>
          </a:prstGeom>
          <a:solidFill>
            <a:srgbClr val="01AA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5" name="Oval 80"/>
          <p:cNvSpPr>
            <a:spLocks noChangeArrowheads="1"/>
          </p:cNvSpPr>
          <p:nvPr/>
        </p:nvSpPr>
        <p:spPr bwMode="auto">
          <a:xfrm>
            <a:off x="8882224" y="3597843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6" name="Oval 81"/>
          <p:cNvSpPr>
            <a:spLocks noChangeArrowheads="1"/>
          </p:cNvSpPr>
          <p:nvPr/>
        </p:nvSpPr>
        <p:spPr bwMode="auto">
          <a:xfrm>
            <a:off x="8882224" y="3760403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7" name="Oval 82"/>
          <p:cNvSpPr>
            <a:spLocks noChangeArrowheads="1"/>
          </p:cNvSpPr>
          <p:nvPr/>
        </p:nvSpPr>
        <p:spPr bwMode="auto">
          <a:xfrm>
            <a:off x="8882224" y="3922963"/>
            <a:ext cx="145674" cy="14562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963795" y="1686463"/>
            <a:ext cx="245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lvl="0" indent="-365125" defTabSz="974725">
              <a:spcBef>
                <a:spcPct val="50000"/>
              </a:spcBef>
              <a:defRPr/>
            </a:pPr>
            <a:r>
              <a:rPr lang="en-US" b="1" u="none" kern="0" dirty="0" err="1" smtClean="0">
                <a:cs typeface="Tahoma" pitchFamily="34" charset="0"/>
              </a:rPr>
              <a:t>roundrobin</a:t>
            </a:r>
            <a:r>
              <a:rPr lang="en-US" b="1" u="none" kern="0" dirty="0" smtClean="0">
                <a:cs typeface="Tahoma" pitchFamily="34" charset="0"/>
              </a:rPr>
              <a:t>(2,2)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9051" y="1681546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lvl="0" indent="-365125" defTabSz="974725">
              <a:spcBef>
                <a:spcPct val="50000"/>
              </a:spcBef>
              <a:defRPr/>
            </a:pPr>
            <a:r>
              <a:rPr lang="en-US" b="1" u="none" kern="0" dirty="0" smtClean="0">
                <a:cs typeface="Tahoma" pitchFamily="34" charset="0"/>
              </a:rPr>
              <a:t>pop N push M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306904" y="1686466"/>
            <a:ext cx="2592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lvl="0" indent="-365125" defTabSz="974725">
              <a:spcBef>
                <a:spcPct val="50000"/>
              </a:spcBef>
              <a:defRPr/>
            </a:pPr>
            <a:r>
              <a:rPr lang="en-US" b="1" u="none" kern="0" dirty="0" err="1" smtClean="0">
                <a:cs typeface="Tahoma" pitchFamily="34" charset="0"/>
              </a:rPr>
              <a:t>roundrobin</a:t>
            </a:r>
            <a:r>
              <a:rPr lang="en-US" b="1" u="none" kern="0" dirty="0" smtClean="0">
                <a:cs typeface="Tahoma" pitchFamily="34" charset="0"/>
              </a:rPr>
              <a:t>(N,M)</a:t>
            </a:r>
          </a:p>
        </p:txBody>
      </p:sp>
      <p:sp>
        <p:nvSpPr>
          <p:cNvPr id="91" name="Oval 90"/>
          <p:cNvSpPr>
            <a:spLocks noChangeArrowheads="1"/>
          </p:cNvSpPr>
          <p:nvPr/>
        </p:nvSpPr>
        <p:spPr bwMode="auto">
          <a:xfrm>
            <a:off x="8016985" y="5471220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92" name="Oval 91"/>
          <p:cNvSpPr>
            <a:spLocks noChangeArrowheads="1"/>
          </p:cNvSpPr>
          <p:nvPr/>
        </p:nvSpPr>
        <p:spPr bwMode="auto">
          <a:xfrm>
            <a:off x="8016985" y="5633780"/>
            <a:ext cx="145674" cy="14562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8016986" y="5146755"/>
            <a:ext cx="145674" cy="145627"/>
          </a:xfrm>
          <a:prstGeom prst="ellipse">
            <a:avLst/>
          </a:prstGeom>
          <a:solidFill>
            <a:srgbClr val="FFD5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94" name="Oval 93"/>
          <p:cNvSpPr>
            <a:spLocks noChangeArrowheads="1"/>
          </p:cNvSpPr>
          <p:nvPr/>
        </p:nvSpPr>
        <p:spPr bwMode="auto">
          <a:xfrm>
            <a:off x="8016986" y="5309315"/>
            <a:ext cx="145674" cy="145627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95" name="Oval 94"/>
          <p:cNvSpPr>
            <a:spLocks noChangeArrowheads="1"/>
          </p:cNvSpPr>
          <p:nvPr/>
        </p:nvSpPr>
        <p:spPr bwMode="auto">
          <a:xfrm>
            <a:off x="8026818" y="4811804"/>
            <a:ext cx="145674" cy="145627"/>
          </a:xfrm>
          <a:prstGeom prst="ellipse">
            <a:avLst/>
          </a:prstGeom>
          <a:solidFill>
            <a:srgbClr val="01AA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96" name="Oval 95"/>
          <p:cNvSpPr>
            <a:spLocks noChangeArrowheads="1"/>
          </p:cNvSpPr>
          <p:nvPr/>
        </p:nvSpPr>
        <p:spPr bwMode="auto">
          <a:xfrm>
            <a:off x="8026818" y="4974364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97" name="Oval 96"/>
          <p:cNvSpPr>
            <a:spLocks noChangeArrowheads="1"/>
          </p:cNvSpPr>
          <p:nvPr/>
        </p:nvSpPr>
        <p:spPr bwMode="auto">
          <a:xfrm>
            <a:off x="8026817" y="4477506"/>
            <a:ext cx="145674" cy="145627"/>
          </a:xfrm>
          <a:prstGeom prst="ellipse">
            <a:avLst/>
          </a:prstGeom>
          <a:solidFill>
            <a:srgbClr val="01AA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8026817" y="4640066"/>
            <a:ext cx="145674" cy="145627"/>
          </a:xfrm>
          <a:prstGeom prst="ellipse">
            <a:avLst/>
          </a:prstGeom>
          <a:solidFill>
            <a:srgbClr val="56FF0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7548" tIns="48774" rIns="97548" bIns="48774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4232" y="6420467"/>
            <a:ext cx="97722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u="none" dirty="0" smtClean="0">
                <a:solidFill>
                  <a:srgbClr val="A50021"/>
                </a:solidFill>
              </a:rPr>
              <a:t>Model of computation also known as </a:t>
            </a:r>
            <a:r>
              <a:rPr lang="en-US" sz="2600" b="1" i="1" u="none" dirty="0" err="1" smtClean="0">
                <a:solidFill>
                  <a:srgbClr val="A50021"/>
                </a:solidFill>
              </a:rPr>
              <a:t>cyclo</a:t>
            </a:r>
            <a:r>
              <a:rPr lang="en-US" sz="2600" b="1" i="1" u="none" dirty="0" smtClean="0">
                <a:solidFill>
                  <a:srgbClr val="A50021"/>
                </a:solidFill>
              </a:rPr>
              <a:t>-static dataflow</a:t>
            </a:r>
            <a:endParaRPr lang="en-US" sz="2600" b="1" i="1" u="none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32" grpId="0" animBg="1"/>
      <p:bldP spid="33" grpId="0" animBg="1"/>
      <p:bldP spid="34" grpId="0" animBg="1"/>
      <p:bldP spid="35" grpId="0" animBg="1"/>
      <p:bldP spid="36" grpId="0"/>
      <p:bldP spid="52" grpId="0" animBg="1"/>
      <p:bldP spid="52" grpId="1" animBg="1"/>
      <p:bldP spid="53" grpId="0" animBg="1"/>
      <p:bldP spid="53" grpId="1" animBg="1"/>
      <p:bldP spid="62" grpId="0" animBg="1"/>
      <p:bldP spid="62" grpId="1" animBg="1"/>
      <p:bldP spid="63" grpId="0" animBg="1"/>
      <p:bldP spid="63" grpId="1" animBg="1"/>
      <p:bldP spid="64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7" grpId="0" animBg="1"/>
      <p:bldP spid="88" grpId="0"/>
      <p:bldP spid="89" grpId="1"/>
      <p:bldP spid="89" grpId="2"/>
      <p:bldP spid="90" grpId="1"/>
      <p:bldP spid="90" grpId="2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Video Compositing</a:t>
            </a:r>
            <a:endParaRPr lang="en-US" dirty="0"/>
          </a:p>
        </p:txBody>
      </p:sp>
      <p:grpSp>
        <p:nvGrpSpPr>
          <p:cNvPr id="4" name="Group 40"/>
          <p:cNvGrpSpPr/>
          <p:nvPr/>
        </p:nvGrpSpPr>
        <p:grpSpPr>
          <a:xfrm>
            <a:off x="2777779" y="1691148"/>
            <a:ext cx="4075312" cy="3175819"/>
            <a:chOff x="7234582" y="2979167"/>
            <a:chExt cx="1709976" cy="3175819"/>
          </a:xfrm>
        </p:grpSpPr>
        <p:sp>
          <p:nvSpPr>
            <p:cNvPr id="5" name="Line 19"/>
            <p:cNvSpPr>
              <a:spLocks noChangeShapeType="1"/>
            </p:cNvSpPr>
            <p:nvPr/>
          </p:nvSpPr>
          <p:spPr bwMode="auto">
            <a:xfrm rot="16200000">
              <a:off x="8376305" y="3770915"/>
              <a:ext cx="277707" cy="8537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21"/>
            <p:cNvSpPr>
              <a:spLocks noChangeShapeType="1"/>
            </p:cNvSpPr>
            <p:nvPr/>
          </p:nvSpPr>
          <p:spPr bwMode="auto">
            <a:xfrm rot="16200000" flipV="1">
              <a:off x="7522587" y="3770915"/>
              <a:ext cx="277707" cy="8537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22"/>
            <p:cNvSpPr>
              <a:spLocks noChangeShapeType="1"/>
            </p:cNvSpPr>
            <p:nvPr/>
          </p:nvSpPr>
          <p:spPr bwMode="auto">
            <a:xfrm rot="16200000" flipV="1">
              <a:off x="8438671" y="3553880"/>
              <a:ext cx="10117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4"/>
            <p:cNvSpPr>
              <a:spLocks noChangeShapeType="1"/>
            </p:cNvSpPr>
            <p:nvPr/>
          </p:nvSpPr>
          <p:spPr bwMode="auto">
            <a:xfrm rot="16200000" flipV="1">
              <a:off x="6696823" y="3519467"/>
              <a:ext cx="10805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25"/>
            <p:cNvSpPr>
              <a:spLocks noChangeShapeType="1"/>
            </p:cNvSpPr>
            <p:nvPr/>
          </p:nvSpPr>
          <p:spPr bwMode="auto">
            <a:xfrm rot="16200000" flipV="1">
              <a:off x="7336436" y="5403123"/>
              <a:ext cx="15037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3687109" y="3657600"/>
            <a:ext cx="2281072" cy="560435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91337" y="2433723"/>
            <a:ext cx="2456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lvl="0" indent="-365125" defTabSz="974725">
              <a:spcBef>
                <a:spcPct val="50000"/>
              </a:spcBef>
              <a:defRPr/>
            </a:pPr>
            <a:r>
              <a:rPr lang="en-US" b="1" u="none" kern="0" dirty="0" err="1" smtClean="0">
                <a:cs typeface="Tahoma" pitchFamily="34" charset="0"/>
              </a:rPr>
              <a:t>roundrobin</a:t>
            </a:r>
            <a:r>
              <a:rPr lang="en-US" b="1" u="none" kern="0" dirty="0" smtClean="0">
                <a:cs typeface="Tahoma" pitchFamily="34" charset="0"/>
              </a:rPr>
              <a:t>(1,1)</a:t>
            </a: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rot="16200000" flipV="1">
            <a:off x="4497782" y="3347882"/>
            <a:ext cx="61942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951711" y="1371605"/>
            <a:ext cx="1686224" cy="604679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Source 1</a:t>
            </a:r>
            <a:endParaRPr kumimoji="0" lang="en-US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07515" y="1376522"/>
            <a:ext cx="1686224" cy="604679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Source 2</a:t>
            </a:r>
            <a:endParaRPr kumimoji="0" lang="en-US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947657" y="4871890"/>
            <a:ext cx="1686224" cy="604679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</a:t>
            </a:r>
            <a:endParaRPr kumimoji="0" lang="en-US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80996" y="3691403"/>
            <a:ext cx="48768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none" dirty="0" err="1" smtClean="0"/>
              <a:t>MultiplyPixels</a:t>
            </a:r>
            <a:endParaRPr lang="en-US" b="1" u="none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28113" y="325961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kern="0" dirty="0" smtClean="0">
                <a:cs typeface="Tahoma" pitchFamily="34" charset="0"/>
              </a:rPr>
              <a:t>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74037" y="4159266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none" kern="0" dirty="0" smtClean="0">
                <a:cs typeface="Tahoma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in the Compressed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37" y="1109663"/>
            <a:ext cx="9552867" cy="6015037"/>
          </a:xfrm>
        </p:spPr>
        <p:txBody>
          <a:bodyPr/>
          <a:lstStyle/>
          <a:p>
            <a:r>
              <a:rPr lang="en-US" dirty="0" smtClean="0"/>
              <a:t>Multimedia archives are growing rapidly</a:t>
            </a:r>
          </a:p>
          <a:p>
            <a:pPr lvl="1"/>
            <a:r>
              <a:rPr lang="en-US" dirty="0" smtClean="0"/>
              <a:t>Monsters vs. Aliens production       100 TB</a:t>
            </a:r>
          </a:p>
          <a:p>
            <a:pPr lvl="1"/>
            <a:r>
              <a:rPr lang="en-US" dirty="0" err="1" smtClean="0"/>
              <a:t>Facebook</a:t>
            </a:r>
            <a:r>
              <a:rPr lang="en-US" dirty="0" smtClean="0"/>
              <a:t> photos		        400 TB</a:t>
            </a:r>
          </a:p>
          <a:p>
            <a:pPr lvl="1"/>
            <a:r>
              <a:rPr lang="en-US" dirty="0" smtClean="0"/>
              <a:t>YouTube			        600 TB</a:t>
            </a:r>
          </a:p>
          <a:p>
            <a:r>
              <a:rPr lang="en-US" dirty="0" smtClean="0"/>
              <a:t>How to analyze or modify the data?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348675" y="3755028"/>
            <a:ext cx="1740310" cy="757074"/>
          </a:xfrm>
          <a:prstGeom prst="rect">
            <a:avLst/>
          </a:prstGeom>
          <a:solidFill>
            <a:srgbClr val="FF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/>
              <a:t>Uncompress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343395" y="3759944"/>
            <a:ext cx="1302785" cy="757074"/>
          </a:xfrm>
          <a:prstGeom prst="rect">
            <a:avLst/>
          </a:prstGeom>
          <a:solidFill>
            <a:srgbClr val="FF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/>
              <a:t>Process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900590" y="3755028"/>
            <a:ext cx="1769801" cy="757074"/>
          </a:xfrm>
          <a:prstGeom prst="rect">
            <a:avLst/>
          </a:prstGeom>
          <a:solidFill>
            <a:srgbClr val="FF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/>
              <a:t>Recompress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>
            <a:stCxn id="46" idx="3"/>
            <a:endCxn id="4" idx="1"/>
          </p:cNvCxnSpPr>
          <p:nvPr/>
        </p:nvCxnSpPr>
        <p:spPr bwMode="auto">
          <a:xfrm flipV="1">
            <a:off x="2094265" y="4133565"/>
            <a:ext cx="254410" cy="49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>
            <a:off x="4088985" y="4133565"/>
            <a:ext cx="254410" cy="49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 bwMode="auto">
          <a:xfrm flipV="1">
            <a:off x="5646180" y="4133565"/>
            <a:ext cx="254410" cy="49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5" name="Straight Arrow Connector 14"/>
          <p:cNvCxnSpPr>
            <a:stCxn id="6" idx="3"/>
            <a:endCxn id="68" idx="1"/>
          </p:cNvCxnSpPr>
          <p:nvPr/>
        </p:nvCxnSpPr>
        <p:spPr bwMode="auto">
          <a:xfrm flipV="1">
            <a:off x="7670391" y="4133560"/>
            <a:ext cx="254410" cy="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46" name="Rounded Rectangle 45"/>
          <p:cNvSpPr/>
          <p:nvPr/>
        </p:nvSpPr>
        <p:spPr bwMode="auto">
          <a:xfrm>
            <a:off x="265465" y="3759935"/>
            <a:ext cx="1828800" cy="757084"/>
          </a:xfrm>
          <a:prstGeom prst="roundRect">
            <a:avLst>
              <a:gd name="adj" fmla="val 40667"/>
            </a:avLst>
          </a:prstGeom>
          <a:solidFill>
            <a:srgbClr val="E7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Compressed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/>
              <a:t>Input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7924801" y="3755018"/>
            <a:ext cx="1763149" cy="757084"/>
          </a:xfrm>
          <a:prstGeom prst="roundRect">
            <a:avLst>
              <a:gd name="adj" fmla="val 40667"/>
            </a:avLst>
          </a:prstGeom>
          <a:solidFill>
            <a:srgbClr val="E7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Compressed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/>
              <a:t>Output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4348315" y="5432338"/>
            <a:ext cx="1302785" cy="757074"/>
          </a:xfrm>
          <a:prstGeom prst="rect">
            <a:avLst/>
          </a:prstGeom>
          <a:solidFill>
            <a:srgbClr val="FF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/>
              <a:t>Process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7" name="Straight Arrow Connector 86"/>
          <p:cNvCxnSpPr>
            <a:endCxn id="84" idx="1"/>
          </p:cNvCxnSpPr>
          <p:nvPr/>
        </p:nvCxnSpPr>
        <p:spPr bwMode="auto">
          <a:xfrm>
            <a:off x="4093905" y="5805959"/>
            <a:ext cx="254410" cy="49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8" name="Straight Arrow Connector 87"/>
          <p:cNvCxnSpPr>
            <a:stCxn id="84" idx="3"/>
          </p:cNvCxnSpPr>
          <p:nvPr/>
        </p:nvCxnSpPr>
        <p:spPr bwMode="auto">
          <a:xfrm flipV="1">
            <a:off x="5651100" y="5805959"/>
            <a:ext cx="254410" cy="49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90" name="Rounded Rectangle 89"/>
          <p:cNvSpPr/>
          <p:nvPr/>
        </p:nvSpPr>
        <p:spPr bwMode="auto">
          <a:xfrm>
            <a:off x="2249910" y="5432329"/>
            <a:ext cx="1828800" cy="757084"/>
          </a:xfrm>
          <a:prstGeom prst="roundRect">
            <a:avLst>
              <a:gd name="adj" fmla="val 40667"/>
            </a:avLst>
          </a:prstGeom>
          <a:solidFill>
            <a:srgbClr val="E7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Compressed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/>
              <a:t>Input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5910001" y="5427412"/>
            <a:ext cx="1763149" cy="757084"/>
          </a:xfrm>
          <a:prstGeom prst="roundRect">
            <a:avLst>
              <a:gd name="adj" fmla="val 40667"/>
            </a:avLst>
          </a:prstGeom>
          <a:solidFill>
            <a:srgbClr val="E7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Compressed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none" dirty="0" smtClean="0"/>
              <a:t>Output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225319" y="6204623"/>
            <a:ext cx="550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dirty="0" smtClean="0"/>
              <a:t>Compressed-domain transformation</a:t>
            </a:r>
            <a:endParaRPr lang="en-US" b="1" i="1" u="none" dirty="0"/>
          </a:p>
        </p:txBody>
      </p:sp>
      <p:sp>
        <p:nvSpPr>
          <p:cNvPr id="93" name="Rectangle 92"/>
          <p:cNvSpPr/>
          <p:nvPr/>
        </p:nvSpPr>
        <p:spPr>
          <a:xfrm>
            <a:off x="3742180" y="4567550"/>
            <a:ext cx="249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mtClean="0"/>
              <a:t>Typical practice</a:t>
            </a:r>
            <a:endParaRPr lang="en-US" b="1" i="1" u="none" dirty="0"/>
          </a:p>
        </p:txBody>
      </p:sp>
      <p:sp>
        <p:nvSpPr>
          <p:cNvPr id="20" name="Left Arrow 19"/>
          <p:cNvSpPr/>
          <p:nvPr/>
        </p:nvSpPr>
        <p:spPr bwMode="auto">
          <a:xfrm>
            <a:off x="7069393" y="1671483"/>
            <a:ext cx="452284" cy="275304"/>
          </a:xfrm>
          <a:prstGeom prst="leftArrow">
            <a:avLst/>
          </a:prstGeom>
          <a:solidFill>
            <a:srgbClr val="A5002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19997" y="1573159"/>
            <a:ext cx="2016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none" dirty="0" smtClean="0">
                <a:solidFill>
                  <a:srgbClr val="A50021"/>
                </a:solidFill>
              </a:rPr>
              <a:t>lossless prior</a:t>
            </a:r>
          </a:p>
          <a:p>
            <a:r>
              <a:rPr lang="en-US" i="1" u="none" dirty="0" smtClean="0">
                <a:solidFill>
                  <a:srgbClr val="A50021"/>
                </a:solidFill>
              </a:rPr>
              <a:t>to distribution</a:t>
            </a:r>
            <a:endParaRPr lang="en-US" i="1" u="none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46" grpId="0" animBg="1"/>
      <p:bldP spid="68" grpId="0" animBg="1"/>
      <p:bldP spid="84" grpId="0" animBg="1"/>
      <p:bldP spid="90" grpId="0" animBg="1"/>
      <p:bldP spid="91" grpId="0" animBg="1"/>
      <p:bldP spid="92" grpId="0"/>
      <p:bldP spid="93" grpId="0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StreamIt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Compressed Domain Transformation</a:t>
            </a:r>
          </a:p>
          <a:p>
            <a:r>
              <a:rPr lang="en-US" dirty="0" smtClean="0"/>
              <a:t>Experimental Evaluation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78660" y="1199535"/>
            <a:ext cx="471948" cy="334297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375E-6 1.04167E-6 L 3.4375E-6 0.083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Arrow 44"/>
          <p:cNvSpPr/>
          <p:nvPr/>
        </p:nvSpPr>
        <p:spPr bwMode="auto">
          <a:xfrm>
            <a:off x="9088819" y="324123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140861" y="324123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46038"/>
            <a:ext cx="9756775" cy="1219201"/>
          </a:xfrm>
        </p:spPr>
        <p:txBody>
          <a:bodyPr/>
          <a:lstStyle/>
          <a:p>
            <a:r>
              <a:rPr lang="en-US" dirty="0" smtClean="0"/>
              <a:t>Transforming Windows of Data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2409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4" name="TextBox 63"/>
          <p:cNvSpPr txBox="1"/>
          <p:nvPr/>
        </p:nvSpPr>
        <p:spPr>
          <a:xfrm>
            <a:off x="127991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5" name="TextBox 64"/>
          <p:cNvSpPr txBox="1"/>
          <p:nvPr/>
        </p:nvSpPr>
        <p:spPr>
          <a:xfrm>
            <a:off x="183573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9155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7" name="TextBox 66"/>
          <p:cNvSpPr txBox="1"/>
          <p:nvPr/>
        </p:nvSpPr>
        <p:spPr>
          <a:xfrm>
            <a:off x="294737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8" name="TextBox 67"/>
          <p:cNvSpPr txBox="1"/>
          <p:nvPr/>
        </p:nvSpPr>
        <p:spPr>
          <a:xfrm>
            <a:off x="572647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9" name="TextBox 68"/>
          <p:cNvSpPr txBox="1"/>
          <p:nvPr/>
        </p:nvSpPr>
        <p:spPr>
          <a:xfrm>
            <a:off x="628229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0" name="TextBox 69"/>
          <p:cNvSpPr txBox="1"/>
          <p:nvPr/>
        </p:nvSpPr>
        <p:spPr>
          <a:xfrm>
            <a:off x="683811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1" name="TextBox 70"/>
          <p:cNvSpPr txBox="1"/>
          <p:nvPr/>
        </p:nvSpPr>
        <p:spPr>
          <a:xfrm>
            <a:off x="739393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2" name="TextBox 71"/>
          <p:cNvSpPr txBox="1"/>
          <p:nvPr/>
        </p:nvSpPr>
        <p:spPr>
          <a:xfrm>
            <a:off x="8505569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5" name="TextBox 74"/>
          <p:cNvSpPr txBox="1"/>
          <p:nvPr/>
        </p:nvSpPr>
        <p:spPr>
          <a:xfrm>
            <a:off x="350319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6" name="TextBox 75"/>
          <p:cNvSpPr txBox="1"/>
          <p:nvPr/>
        </p:nvSpPr>
        <p:spPr>
          <a:xfrm>
            <a:off x="405901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7" name="TextBox 76"/>
          <p:cNvSpPr txBox="1"/>
          <p:nvPr/>
        </p:nvSpPr>
        <p:spPr>
          <a:xfrm>
            <a:off x="461483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8" name="TextBox 77"/>
          <p:cNvSpPr txBox="1"/>
          <p:nvPr/>
        </p:nvSpPr>
        <p:spPr>
          <a:xfrm>
            <a:off x="517065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49752" y="310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487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9106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4665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1" name="TextBox 60"/>
          <p:cNvSpPr txBox="1"/>
          <p:nvPr/>
        </p:nvSpPr>
        <p:spPr>
          <a:xfrm>
            <a:off x="60223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133973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5" name="Right Arrow 84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315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8" name="TextBox 87"/>
          <p:cNvSpPr txBox="1"/>
          <p:nvPr/>
        </p:nvSpPr>
        <p:spPr>
          <a:xfrm>
            <a:off x="26874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4" name="TextBox 93"/>
          <p:cNvSpPr txBox="1"/>
          <p:nvPr/>
        </p:nvSpPr>
        <p:spPr>
          <a:xfrm>
            <a:off x="32432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5" name="TextBox 94"/>
          <p:cNvSpPr txBox="1"/>
          <p:nvPr/>
        </p:nvSpPr>
        <p:spPr>
          <a:xfrm>
            <a:off x="37990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781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4091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36" name="TextBox 35"/>
          <p:cNvSpPr txBox="1"/>
          <p:nvPr/>
        </p:nvSpPr>
        <p:spPr>
          <a:xfrm>
            <a:off x="1279911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37" name="TextBox 36"/>
          <p:cNvSpPr txBox="1"/>
          <p:nvPr/>
        </p:nvSpPr>
        <p:spPr>
          <a:xfrm>
            <a:off x="1835731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91551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39" name="TextBox 38"/>
          <p:cNvSpPr txBox="1"/>
          <p:nvPr/>
        </p:nvSpPr>
        <p:spPr>
          <a:xfrm>
            <a:off x="2947371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40" name="TextBox 39"/>
          <p:cNvSpPr txBox="1"/>
          <p:nvPr/>
        </p:nvSpPr>
        <p:spPr>
          <a:xfrm>
            <a:off x="5726472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1" name="TextBox 40"/>
          <p:cNvSpPr txBox="1"/>
          <p:nvPr/>
        </p:nvSpPr>
        <p:spPr>
          <a:xfrm>
            <a:off x="6282292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42" name="TextBox 41"/>
          <p:cNvSpPr txBox="1"/>
          <p:nvPr/>
        </p:nvSpPr>
        <p:spPr>
          <a:xfrm>
            <a:off x="6838112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43" name="TextBox 42"/>
          <p:cNvSpPr txBox="1"/>
          <p:nvPr/>
        </p:nvSpPr>
        <p:spPr>
          <a:xfrm>
            <a:off x="7393932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4" name="TextBox 43"/>
          <p:cNvSpPr txBox="1"/>
          <p:nvPr/>
        </p:nvSpPr>
        <p:spPr>
          <a:xfrm>
            <a:off x="8505569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47" name="TextBox 46"/>
          <p:cNvSpPr txBox="1"/>
          <p:nvPr/>
        </p:nvSpPr>
        <p:spPr>
          <a:xfrm>
            <a:off x="3503191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48" name="TextBox 47"/>
          <p:cNvSpPr txBox="1"/>
          <p:nvPr/>
        </p:nvSpPr>
        <p:spPr>
          <a:xfrm>
            <a:off x="4059012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9" name="TextBox 48"/>
          <p:cNvSpPr txBox="1"/>
          <p:nvPr/>
        </p:nvSpPr>
        <p:spPr>
          <a:xfrm>
            <a:off x="4614832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51" name="TextBox 50"/>
          <p:cNvSpPr txBox="1"/>
          <p:nvPr/>
        </p:nvSpPr>
        <p:spPr>
          <a:xfrm>
            <a:off x="5170652" y="3096610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49752" y="3101874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5487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491069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546651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602233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9" name="TextBox 78"/>
          <p:cNvSpPr txBox="1"/>
          <p:nvPr/>
        </p:nvSpPr>
        <p:spPr>
          <a:xfrm>
            <a:off x="7133973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0" name="Right Arrow 79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3159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3" name="TextBox 82"/>
          <p:cNvSpPr txBox="1"/>
          <p:nvPr/>
        </p:nvSpPr>
        <p:spPr>
          <a:xfrm>
            <a:off x="268741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4" name="TextBox 83"/>
          <p:cNvSpPr txBox="1"/>
          <p:nvPr/>
        </p:nvSpPr>
        <p:spPr>
          <a:xfrm>
            <a:off x="324323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9" name="TextBox 88"/>
          <p:cNvSpPr txBox="1"/>
          <p:nvPr/>
        </p:nvSpPr>
        <p:spPr>
          <a:xfrm>
            <a:off x="379905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8156" y="1187681"/>
            <a:ext cx="477233" cy="594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3027276" y="2016195"/>
            <a:ext cx="3688150" cy="884322"/>
            <a:chOff x="3027276" y="2016195"/>
            <a:chExt cx="3688150" cy="884322"/>
          </a:xfrm>
        </p:grpSpPr>
        <p:sp>
          <p:nvSpPr>
            <p:cNvPr id="93" name="Down Arrow 92"/>
            <p:cNvSpPr/>
            <p:nvPr/>
          </p:nvSpPr>
          <p:spPr bwMode="auto">
            <a:xfrm>
              <a:off x="3027276" y="2074607"/>
              <a:ext cx="3688150" cy="825910"/>
            </a:xfrm>
            <a:prstGeom prst="downArrow">
              <a:avLst>
                <a:gd name="adj1" fmla="val 60422"/>
                <a:gd name="adj2" fmla="val 67708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71814" y="2016195"/>
              <a:ext cx="2399075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u="none" dirty="0" smtClean="0"/>
                <a:t>Hyphenate</a:t>
              </a:r>
              <a:br>
                <a:rPr lang="en-US" sz="2800" b="1" u="none" dirty="0" smtClean="0"/>
              </a:br>
              <a:r>
                <a:rPr lang="en-US" sz="2800" b="1" u="none" dirty="0" smtClean="0"/>
                <a:t>Pairs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-8045" y="107204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01" name="TextBox 100"/>
          <p:cNvSpPr txBox="1"/>
          <p:nvPr/>
        </p:nvSpPr>
        <p:spPr>
          <a:xfrm>
            <a:off x="-8045" y="270181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78" grpId="0" animBg="1"/>
      <p:bldP spid="32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79" grpId="0" animBg="1"/>
      <p:bldP spid="79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9" grpId="0" animBg="1"/>
      <p:bldP spid="89" grpId="1" animBg="1"/>
      <p:bldP spid="90" grpId="0" animBg="1"/>
      <p:bldP spid="90" grpId="1" animBg="1"/>
      <p:bldP spid="10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Arrow 44"/>
          <p:cNvSpPr/>
          <p:nvPr/>
        </p:nvSpPr>
        <p:spPr bwMode="auto">
          <a:xfrm>
            <a:off x="9088819" y="324123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140861" y="324123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46038"/>
            <a:ext cx="9756775" cy="1219201"/>
          </a:xfrm>
        </p:spPr>
        <p:txBody>
          <a:bodyPr/>
          <a:lstStyle/>
          <a:p>
            <a:r>
              <a:rPr lang="en-US" dirty="0" smtClean="0"/>
              <a:t>Transforming Windows of Data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2409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4" name="TextBox 63"/>
          <p:cNvSpPr txBox="1"/>
          <p:nvPr/>
        </p:nvSpPr>
        <p:spPr>
          <a:xfrm>
            <a:off x="127991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5" name="TextBox 64"/>
          <p:cNvSpPr txBox="1"/>
          <p:nvPr/>
        </p:nvSpPr>
        <p:spPr>
          <a:xfrm>
            <a:off x="183573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9155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7" name="TextBox 66"/>
          <p:cNvSpPr txBox="1"/>
          <p:nvPr/>
        </p:nvSpPr>
        <p:spPr>
          <a:xfrm>
            <a:off x="294737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8" name="TextBox 67"/>
          <p:cNvSpPr txBox="1"/>
          <p:nvPr/>
        </p:nvSpPr>
        <p:spPr>
          <a:xfrm>
            <a:off x="572647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9" name="TextBox 68"/>
          <p:cNvSpPr txBox="1"/>
          <p:nvPr/>
        </p:nvSpPr>
        <p:spPr>
          <a:xfrm>
            <a:off x="628229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0" name="TextBox 69"/>
          <p:cNvSpPr txBox="1"/>
          <p:nvPr/>
        </p:nvSpPr>
        <p:spPr>
          <a:xfrm>
            <a:off x="683811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1" name="TextBox 70"/>
          <p:cNvSpPr txBox="1"/>
          <p:nvPr/>
        </p:nvSpPr>
        <p:spPr>
          <a:xfrm>
            <a:off x="739393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2" name="TextBox 71"/>
          <p:cNvSpPr txBox="1"/>
          <p:nvPr/>
        </p:nvSpPr>
        <p:spPr>
          <a:xfrm>
            <a:off x="8505569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5" name="TextBox 74"/>
          <p:cNvSpPr txBox="1"/>
          <p:nvPr/>
        </p:nvSpPr>
        <p:spPr>
          <a:xfrm>
            <a:off x="3503191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6" name="TextBox 75"/>
          <p:cNvSpPr txBox="1"/>
          <p:nvPr/>
        </p:nvSpPr>
        <p:spPr>
          <a:xfrm>
            <a:off x="405901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7" name="TextBox 76"/>
          <p:cNvSpPr txBox="1"/>
          <p:nvPr/>
        </p:nvSpPr>
        <p:spPr>
          <a:xfrm>
            <a:off x="461483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8" name="TextBox 77"/>
          <p:cNvSpPr txBox="1"/>
          <p:nvPr/>
        </p:nvSpPr>
        <p:spPr>
          <a:xfrm>
            <a:off x="5170652" y="309661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49752" y="310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487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9106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4665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1" name="TextBox 60"/>
          <p:cNvSpPr txBox="1"/>
          <p:nvPr/>
        </p:nvSpPr>
        <p:spPr>
          <a:xfrm>
            <a:off x="60223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133973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5" name="Right Arrow 84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315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8" name="TextBox 87"/>
          <p:cNvSpPr txBox="1"/>
          <p:nvPr/>
        </p:nvSpPr>
        <p:spPr>
          <a:xfrm>
            <a:off x="26874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4" name="TextBox 93"/>
          <p:cNvSpPr txBox="1"/>
          <p:nvPr/>
        </p:nvSpPr>
        <p:spPr>
          <a:xfrm>
            <a:off x="32432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5" name="TextBox 94"/>
          <p:cNvSpPr txBox="1"/>
          <p:nvPr/>
        </p:nvSpPr>
        <p:spPr>
          <a:xfrm>
            <a:off x="37990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781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4091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36" name="TextBox 35"/>
          <p:cNvSpPr txBox="1"/>
          <p:nvPr/>
        </p:nvSpPr>
        <p:spPr>
          <a:xfrm>
            <a:off x="1279911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37" name="TextBox 36"/>
          <p:cNvSpPr txBox="1"/>
          <p:nvPr/>
        </p:nvSpPr>
        <p:spPr>
          <a:xfrm>
            <a:off x="1835731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91551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39" name="TextBox 38"/>
          <p:cNvSpPr txBox="1"/>
          <p:nvPr/>
        </p:nvSpPr>
        <p:spPr>
          <a:xfrm>
            <a:off x="2947371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40" name="TextBox 39"/>
          <p:cNvSpPr txBox="1"/>
          <p:nvPr/>
        </p:nvSpPr>
        <p:spPr>
          <a:xfrm>
            <a:off x="5726472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1" name="TextBox 40"/>
          <p:cNvSpPr txBox="1"/>
          <p:nvPr/>
        </p:nvSpPr>
        <p:spPr>
          <a:xfrm>
            <a:off x="6282292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42" name="TextBox 41"/>
          <p:cNvSpPr txBox="1"/>
          <p:nvPr/>
        </p:nvSpPr>
        <p:spPr>
          <a:xfrm>
            <a:off x="6838112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43" name="TextBox 42"/>
          <p:cNvSpPr txBox="1"/>
          <p:nvPr/>
        </p:nvSpPr>
        <p:spPr>
          <a:xfrm>
            <a:off x="7393932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4" name="TextBox 43"/>
          <p:cNvSpPr txBox="1"/>
          <p:nvPr/>
        </p:nvSpPr>
        <p:spPr>
          <a:xfrm>
            <a:off x="8505569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47" name="TextBox 46"/>
          <p:cNvSpPr txBox="1"/>
          <p:nvPr/>
        </p:nvSpPr>
        <p:spPr>
          <a:xfrm>
            <a:off x="3503191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48" name="TextBox 47"/>
          <p:cNvSpPr txBox="1"/>
          <p:nvPr/>
        </p:nvSpPr>
        <p:spPr>
          <a:xfrm>
            <a:off x="4059012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9" name="TextBox 48"/>
          <p:cNvSpPr txBox="1"/>
          <p:nvPr/>
        </p:nvSpPr>
        <p:spPr>
          <a:xfrm>
            <a:off x="4614832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51" name="TextBox 50"/>
          <p:cNvSpPr txBox="1"/>
          <p:nvPr/>
        </p:nvSpPr>
        <p:spPr>
          <a:xfrm>
            <a:off x="5170652" y="30966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49752" y="3101874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35487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491069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546651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602233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9" name="TextBox 78"/>
          <p:cNvSpPr txBox="1"/>
          <p:nvPr/>
        </p:nvSpPr>
        <p:spPr>
          <a:xfrm>
            <a:off x="7133973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0" name="Right Arrow 79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3159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3" name="TextBox 82"/>
          <p:cNvSpPr txBox="1"/>
          <p:nvPr/>
        </p:nvSpPr>
        <p:spPr>
          <a:xfrm>
            <a:off x="268741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4" name="TextBox 83"/>
          <p:cNvSpPr txBox="1"/>
          <p:nvPr/>
        </p:nvSpPr>
        <p:spPr>
          <a:xfrm>
            <a:off x="324323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9" name="TextBox 88"/>
          <p:cNvSpPr txBox="1"/>
          <p:nvPr/>
        </p:nvSpPr>
        <p:spPr>
          <a:xfrm>
            <a:off x="379905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78156" y="118768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grpSp>
        <p:nvGrpSpPr>
          <p:cNvPr id="3" name="Group 97"/>
          <p:cNvGrpSpPr/>
          <p:nvPr/>
        </p:nvGrpSpPr>
        <p:grpSpPr>
          <a:xfrm>
            <a:off x="3027276" y="2016195"/>
            <a:ext cx="3688150" cy="884322"/>
            <a:chOff x="3027276" y="2016195"/>
            <a:chExt cx="3688150" cy="884322"/>
          </a:xfrm>
        </p:grpSpPr>
        <p:sp>
          <p:nvSpPr>
            <p:cNvPr id="93" name="Down Arrow 92"/>
            <p:cNvSpPr/>
            <p:nvPr/>
          </p:nvSpPr>
          <p:spPr bwMode="auto">
            <a:xfrm>
              <a:off x="3027276" y="2074607"/>
              <a:ext cx="3688150" cy="825910"/>
            </a:xfrm>
            <a:prstGeom prst="downArrow">
              <a:avLst>
                <a:gd name="adj1" fmla="val 60422"/>
                <a:gd name="adj2" fmla="val 67708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671814" y="2016195"/>
              <a:ext cx="2399075" cy="8679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b="1" u="none" dirty="0" smtClean="0"/>
                <a:t>Hyphenate</a:t>
              </a:r>
              <a:br>
                <a:rPr lang="en-US" sz="2800" b="1" u="none" dirty="0" smtClean="0"/>
              </a:br>
              <a:r>
                <a:rPr lang="en-US" sz="2800" b="1" u="none" dirty="0" smtClean="0"/>
                <a:t>Pairs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-8045" y="107204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01" name="TextBox 100"/>
          <p:cNvSpPr txBox="1"/>
          <p:nvPr/>
        </p:nvSpPr>
        <p:spPr>
          <a:xfrm>
            <a:off x="-8045" y="270181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1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2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2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3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5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5703 " pathEditMode="relative" ptsTypes="AA">
                                      <p:cBhvr>
                                        <p:cTn id="7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1" animBg="1"/>
      <p:bldP spid="46" grpId="1" animBg="1"/>
      <p:bldP spid="63" grpId="1" animBg="1"/>
      <p:bldP spid="64" grpId="1" animBg="1"/>
      <p:bldP spid="65" grpId="1" animBg="1"/>
      <p:bldP spid="66" grpId="1" animBg="1"/>
      <p:bldP spid="67" grpId="1" animBg="1"/>
      <p:bldP spid="68" grpId="1" animBg="1"/>
      <p:bldP spid="69" grpId="1" animBg="1"/>
      <p:bldP spid="70" grpId="1" animBg="1"/>
      <p:bldP spid="71" grpId="1" animBg="1"/>
      <p:bldP spid="72" grpId="1" animBg="1"/>
      <p:bldP spid="75" grpId="1" animBg="1"/>
      <p:bldP spid="76" grpId="1" animBg="1"/>
      <p:bldP spid="77" grpId="1" animBg="1"/>
      <p:bldP spid="78" grpId="1" animBg="1"/>
      <p:bldP spid="32" grpId="1" animBg="1"/>
      <p:bldP spid="35" grpId="2" animBg="1"/>
      <p:bldP spid="36" grpId="2" animBg="1"/>
      <p:bldP spid="37" grpId="2" animBg="1"/>
      <p:bldP spid="38" grpId="2" animBg="1"/>
      <p:bldP spid="39" grpId="2" animBg="1"/>
      <p:bldP spid="40" grpId="2" animBg="1"/>
      <p:bldP spid="41" grpId="2" animBg="1"/>
      <p:bldP spid="42" grpId="2" animBg="1"/>
      <p:bldP spid="43" grpId="2" animBg="1"/>
      <p:bldP spid="44" grpId="2" animBg="1"/>
      <p:bldP spid="47" grpId="2" animBg="1"/>
      <p:bldP spid="48" grpId="2" animBg="1"/>
      <p:bldP spid="49" grpId="2" animBg="1"/>
      <p:bldP spid="51" grpId="2" animBg="1"/>
      <p:bldP spid="52" grpId="2" animBg="1"/>
      <p:bldP spid="10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ight Arrow 161"/>
          <p:cNvSpPr/>
          <p:nvPr/>
        </p:nvSpPr>
        <p:spPr bwMode="auto">
          <a:xfrm>
            <a:off x="9094079" y="424836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Right Arrow 162"/>
          <p:cNvSpPr/>
          <p:nvPr/>
        </p:nvSpPr>
        <p:spPr bwMode="auto">
          <a:xfrm>
            <a:off x="146121" y="424836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46038"/>
            <a:ext cx="9756775" cy="1219201"/>
          </a:xfrm>
        </p:spPr>
        <p:txBody>
          <a:bodyPr/>
          <a:lstStyle/>
          <a:p>
            <a:r>
              <a:rPr lang="en-US" dirty="0" smtClean="0"/>
              <a:t>Transforming Windows of Data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2409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4" name="TextBox 63"/>
          <p:cNvSpPr txBox="1"/>
          <p:nvPr/>
        </p:nvSpPr>
        <p:spPr>
          <a:xfrm>
            <a:off x="127991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5" name="TextBox 64"/>
          <p:cNvSpPr txBox="1"/>
          <p:nvPr/>
        </p:nvSpPr>
        <p:spPr>
          <a:xfrm>
            <a:off x="183573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9155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7" name="TextBox 66"/>
          <p:cNvSpPr txBox="1"/>
          <p:nvPr/>
        </p:nvSpPr>
        <p:spPr>
          <a:xfrm>
            <a:off x="294737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8" name="TextBox 67"/>
          <p:cNvSpPr txBox="1"/>
          <p:nvPr/>
        </p:nvSpPr>
        <p:spPr>
          <a:xfrm>
            <a:off x="572647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9" name="TextBox 68"/>
          <p:cNvSpPr txBox="1"/>
          <p:nvPr/>
        </p:nvSpPr>
        <p:spPr>
          <a:xfrm>
            <a:off x="628229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0" name="TextBox 69"/>
          <p:cNvSpPr txBox="1"/>
          <p:nvPr/>
        </p:nvSpPr>
        <p:spPr>
          <a:xfrm>
            <a:off x="683811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1" name="TextBox 70"/>
          <p:cNvSpPr txBox="1"/>
          <p:nvPr/>
        </p:nvSpPr>
        <p:spPr>
          <a:xfrm>
            <a:off x="739393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2" name="TextBox 71"/>
          <p:cNvSpPr txBox="1"/>
          <p:nvPr/>
        </p:nvSpPr>
        <p:spPr>
          <a:xfrm>
            <a:off x="8505569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3" name="Right Arrow 72"/>
          <p:cNvSpPr/>
          <p:nvPr/>
        </p:nvSpPr>
        <p:spPr bwMode="auto">
          <a:xfrm>
            <a:off x="9088819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140861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0319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6" name="TextBox 75"/>
          <p:cNvSpPr txBox="1"/>
          <p:nvPr/>
        </p:nvSpPr>
        <p:spPr>
          <a:xfrm>
            <a:off x="405901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7" name="TextBox 76"/>
          <p:cNvSpPr txBox="1"/>
          <p:nvPr/>
        </p:nvSpPr>
        <p:spPr>
          <a:xfrm>
            <a:off x="461483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8" name="TextBox 77"/>
          <p:cNvSpPr txBox="1"/>
          <p:nvPr/>
        </p:nvSpPr>
        <p:spPr>
          <a:xfrm>
            <a:off x="517065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49752" y="644484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487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9106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4665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1" name="TextBox 60"/>
          <p:cNvSpPr txBox="1"/>
          <p:nvPr/>
        </p:nvSpPr>
        <p:spPr>
          <a:xfrm>
            <a:off x="60223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133973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5" name="Right Arrow 84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315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8" name="TextBox 87"/>
          <p:cNvSpPr txBox="1"/>
          <p:nvPr/>
        </p:nvSpPr>
        <p:spPr>
          <a:xfrm>
            <a:off x="26874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4" name="TextBox 93"/>
          <p:cNvSpPr txBox="1"/>
          <p:nvPr/>
        </p:nvSpPr>
        <p:spPr>
          <a:xfrm>
            <a:off x="32432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5" name="TextBox 94"/>
          <p:cNvSpPr txBox="1"/>
          <p:nvPr/>
        </p:nvSpPr>
        <p:spPr>
          <a:xfrm>
            <a:off x="37990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781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9088819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140861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013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2" name="TextBox 91"/>
          <p:cNvSpPr txBox="1"/>
          <p:nvPr/>
        </p:nvSpPr>
        <p:spPr>
          <a:xfrm>
            <a:off x="491595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3" name="TextBox 92"/>
          <p:cNvSpPr txBox="1"/>
          <p:nvPr/>
        </p:nvSpPr>
        <p:spPr>
          <a:xfrm>
            <a:off x="547177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7" name="TextBox 96"/>
          <p:cNvSpPr txBox="1"/>
          <p:nvPr/>
        </p:nvSpPr>
        <p:spPr>
          <a:xfrm>
            <a:off x="602759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8" name="TextBox 97"/>
          <p:cNvSpPr txBox="1"/>
          <p:nvPr/>
        </p:nvSpPr>
        <p:spPr>
          <a:xfrm>
            <a:off x="7139233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99" name="Right Arrow 98"/>
          <p:cNvSpPr/>
          <p:nvPr/>
        </p:nvSpPr>
        <p:spPr bwMode="auto">
          <a:xfrm>
            <a:off x="7722483" y="26408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ight Arrow 99"/>
          <p:cNvSpPr/>
          <p:nvPr/>
        </p:nvSpPr>
        <p:spPr bwMode="auto">
          <a:xfrm>
            <a:off x="1545341" y="26435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3685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2" name="TextBox 101"/>
          <p:cNvSpPr txBox="1"/>
          <p:nvPr/>
        </p:nvSpPr>
        <p:spPr>
          <a:xfrm>
            <a:off x="269267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3" name="TextBox 102"/>
          <p:cNvSpPr txBox="1"/>
          <p:nvPr/>
        </p:nvSpPr>
        <p:spPr>
          <a:xfrm>
            <a:off x="324849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4" name="TextBox 103"/>
          <p:cNvSpPr txBox="1"/>
          <p:nvPr/>
        </p:nvSpPr>
        <p:spPr>
          <a:xfrm>
            <a:off x="380431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58341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106" name="Right Arrow 105"/>
          <p:cNvSpPr/>
          <p:nvPr/>
        </p:nvSpPr>
        <p:spPr bwMode="auto">
          <a:xfrm>
            <a:off x="7722483" y="26408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>
            <a:off x="1545341" y="26435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Arc 107"/>
          <p:cNvSpPr/>
          <p:nvPr/>
        </p:nvSpPr>
        <p:spPr bwMode="auto">
          <a:xfrm flipH="1">
            <a:off x="6510033" y="200747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10800000">
            <a:off x="4357690" y="2499381"/>
            <a:ext cx="2145504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rot="10800000">
            <a:off x="2135982" y="2494018"/>
            <a:ext cx="159158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11" name="Arc 110"/>
          <p:cNvSpPr/>
          <p:nvPr/>
        </p:nvSpPr>
        <p:spPr bwMode="auto">
          <a:xfrm flipH="1">
            <a:off x="3696907" y="2015677"/>
            <a:ext cx="548590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31860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18522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711804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47044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73173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1" name="TextBox 150"/>
          <p:cNvSpPr txBox="1"/>
          <p:nvPr/>
        </p:nvSpPr>
        <p:spPr>
          <a:xfrm>
            <a:off x="628755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2" name="TextBox 151"/>
          <p:cNvSpPr txBox="1"/>
          <p:nvPr/>
        </p:nvSpPr>
        <p:spPr>
          <a:xfrm>
            <a:off x="684337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3" name="TextBox 152"/>
          <p:cNvSpPr txBox="1"/>
          <p:nvPr/>
        </p:nvSpPr>
        <p:spPr>
          <a:xfrm>
            <a:off x="739919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154" name="TextBox 153"/>
          <p:cNvSpPr txBox="1"/>
          <p:nvPr/>
        </p:nvSpPr>
        <p:spPr>
          <a:xfrm>
            <a:off x="8510829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158" name="TextBox 157"/>
          <p:cNvSpPr txBox="1"/>
          <p:nvPr/>
        </p:nvSpPr>
        <p:spPr>
          <a:xfrm>
            <a:off x="406427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9" name="TextBox 158"/>
          <p:cNvSpPr txBox="1"/>
          <p:nvPr/>
        </p:nvSpPr>
        <p:spPr>
          <a:xfrm>
            <a:off x="462009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60" name="TextBox 159"/>
          <p:cNvSpPr txBox="1"/>
          <p:nvPr/>
        </p:nvSpPr>
        <p:spPr>
          <a:xfrm>
            <a:off x="517591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795501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164" name="Arc 163"/>
          <p:cNvSpPr/>
          <p:nvPr/>
        </p:nvSpPr>
        <p:spPr bwMode="auto">
          <a:xfrm flipH="1">
            <a:off x="7325710" y="3613688"/>
            <a:ext cx="1618592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 rot="10800000">
            <a:off x="4067504" y="4107180"/>
            <a:ext cx="325960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69" name="Rectangle 168"/>
          <p:cNvSpPr/>
          <p:nvPr/>
        </p:nvSpPr>
        <p:spPr>
          <a:xfrm>
            <a:off x="7914433" y="354576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455003" y="354576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6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-8045" y="6044786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231" name="TextBox 230"/>
          <p:cNvSpPr txBox="1"/>
          <p:nvPr/>
        </p:nvSpPr>
        <p:spPr>
          <a:xfrm>
            <a:off x="-8045" y="20074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232" name="TextBox 231"/>
          <p:cNvSpPr txBox="1"/>
          <p:nvPr/>
        </p:nvSpPr>
        <p:spPr>
          <a:xfrm>
            <a:off x="-8045" y="107204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233" name="TextBox 232"/>
          <p:cNvSpPr txBox="1"/>
          <p:nvPr/>
        </p:nvSpPr>
        <p:spPr>
          <a:xfrm>
            <a:off x="0" y="3256360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Output: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0" y="1002890"/>
            <a:ext cx="9330813" cy="8849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0" y="6120580"/>
            <a:ext cx="9756775" cy="9783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83" dur="1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8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7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" dur="1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1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8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9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15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8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19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6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27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53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6" dur="1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57" dur="1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1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0" dur="1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61" dur="1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" dur="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65" dur="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69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2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73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8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2" dur="1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3" dur="1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6" dur="1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7" dur="1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0" dur="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1" dur="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5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8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9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2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3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6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7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0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1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4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5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0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221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91" grpId="0" animBg="1"/>
      <p:bldP spid="92" grpId="0" animBg="1"/>
      <p:bldP spid="93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1" grpId="0" animBg="1"/>
      <p:bldP spid="113" grpId="0"/>
      <p:bldP spid="114" grpId="0"/>
      <p:bldP spid="115" grpId="0"/>
      <p:bldP spid="116" grpId="0"/>
      <p:bldP spid="150" grpId="0" animBg="1"/>
      <p:bldP spid="151" grpId="0" animBg="1"/>
      <p:bldP spid="152" grpId="0" animBg="1"/>
      <p:bldP spid="153" grpId="0" animBg="1"/>
      <p:bldP spid="154" grpId="0" animBg="1"/>
      <p:bldP spid="158" grpId="0" animBg="1"/>
      <p:bldP spid="159" grpId="0" animBg="1"/>
      <p:bldP spid="160" grpId="0" animBg="1"/>
      <p:bldP spid="161" grpId="0" animBg="1"/>
      <p:bldP spid="164" grpId="0" animBg="1"/>
      <p:bldP spid="169" grpId="0"/>
      <p:bldP spid="170" grpId="0"/>
      <p:bldP spid="231" grpId="0"/>
      <p:bldP spid="2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ight Arrow 161"/>
          <p:cNvSpPr/>
          <p:nvPr/>
        </p:nvSpPr>
        <p:spPr bwMode="auto">
          <a:xfrm>
            <a:off x="9094079" y="424836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Right Arrow 162"/>
          <p:cNvSpPr/>
          <p:nvPr/>
        </p:nvSpPr>
        <p:spPr bwMode="auto">
          <a:xfrm>
            <a:off x="146121" y="424836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46038"/>
            <a:ext cx="9756775" cy="1219201"/>
          </a:xfrm>
        </p:spPr>
        <p:txBody>
          <a:bodyPr/>
          <a:lstStyle/>
          <a:p>
            <a:r>
              <a:rPr lang="en-US" dirty="0" smtClean="0"/>
              <a:t>Transforming Windows of Data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2409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4" name="TextBox 63"/>
          <p:cNvSpPr txBox="1"/>
          <p:nvPr/>
        </p:nvSpPr>
        <p:spPr>
          <a:xfrm>
            <a:off x="127991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5" name="TextBox 64"/>
          <p:cNvSpPr txBox="1"/>
          <p:nvPr/>
        </p:nvSpPr>
        <p:spPr>
          <a:xfrm>
            <a:off x="183573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9155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7" name="TextBox 66"/>
          <p:cNvSpPr txBox="1"/>
          <p:nvPr/>
        </p:nvSpPr>
        <p:spPr>
          <a:xfrm>
            <a:off x="294737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8" name="TextBox 67"/>
          <p:cNvSpPr txBox="1"/>
          <p:nvPr/>
        </p:nvSpPr>
        <p:spPr>
          <a:xfrm>
            <a:off x="572647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9" name="TextBox 68"/>
          <p:cNvSpPr txBox="1"/>
          <p:nvPr/>
        </p:nvSpPr>
        <p:spPr>
          <a:xfrm>
            <a:off x="628229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0" name="TextBox 69"/>
          <p:cNvSpPr txBox="1"/>
          <p:nvPr/>
        </p:nvSpPr>
        <p:spPr>
          <a:xfrm>
            <a:off x="683811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1" name="TextBox 70"/>
          <p:cNvSpPr txBox="1"/>
          <p:nvPr/>
        </p:nvSpPr>
        <p:spPr>
          <a:xfrm>
            <a:off x="739393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2" name="TextBox 71"/>
          <p:cNvSpPr txBox="1"/>
          <p:nvPr/>
        </p:nvSpPr>
        <p:spPr>
          <a:xfrm>
            <a:off x="8505569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3" name="Right Arrow 72"/>
          <p:cNvSpPr/>
          <p:nvPr/>
        </p:nvSpPr>
        <p:spPr bwMode="auto">
          <a:xfrm>
            <a:off x="9088819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140861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0319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6" name="TextBox 75"/>
          <p:cNvSpPr txBox="1"/>
          <p:nvPr/>
        </p:nvSpPr>
        <p:spPr>
          <a:xfrm>
            <a:off x="405901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7" name="TextBox 76"/>
          <p:cNvSpPr txBox="1"/>
          <p:nvPr/>
        </p:nvSpPr>
        <p:spPr>
          <a:xfrm>
            <a:off x="461483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8" name="TextBox 77"/>
          <p:cNvSpPr txBox="1"/>
          <p:nvPr/>
        </p:nvSpPr>
        <p:spPr>
          <a:xfrm>
            <a:off x="517065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49752" y="644484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487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9106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4665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1" name="TextBox 60"/>
          <p:cNvSpPr txBox="1"/>
          <p:nvPr/>
        </p:nvSpPr>
        <p:spPr>
          <a:xfrm>
            <a:off x="60223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133973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5" name="Right Arrow 84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315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8" name="TextBox 87"/>
          <p:cNvSpPr txBox="1"/>
          <p:nvPr/>
        </p:nvSpPr>
        <p:spPr>
          <a:xfrm>
            <a:off x="26874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4" name="TextBox 93"/>
          <p:cNvSpPr txBox="1"/>
          <p:nvPr/>
        </p:nvSpPr>
        <p:spPr>
          <a:xfrm>
            <a:off x="32432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5" name="TextBox 94"/>
          <p:cNvSpPr txBox="1"/>
          <p:nvPr/>
        </p:nvSpPr>
        <p:spPr>
          <a:xfrm>
            <a:off x="37990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781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9088819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140861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013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2" name="TextBox 91"/>
          <p:cNvSpPr txBox="1"/>
          <p:nvPr/>
        </p:nvSpPr>
        <p:spPr>
          <a:xfrm>
            <a:off x="491595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3" name="TextBox 92"/>
          <p:cNvSpPr txBox="1"/>
          <p:nvPr/>
        </p:nvSpPr>
        <p:spPr>
          <a:xfrm>
            <a:off x="547177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7" name="TextBox 96"/>
          <p:cNvSpPr txBox="1"/>
          <p:nvPr/>
        </p:nvSpPr>
        <p:spPr>
          <a:xfrm>
            <a:off x="602759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8" name="TextBox 97"/>
          <p:cNvSpPr txBox="1"/>
          <p:nvPr/>
        </p:nvSpPr>
        <p:spPr>
          <a:xfrm>
            <a:off x="7139233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99" name="Right Arrow 98"/>
          <p:cNvSpPr/>
          <p:nvPr/>
        </p:nvSpPr>
        <p:spPr bwMode="auto">
          <a:xfrm>
            <a:off x="7722483" y="26408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ight Arrow 99"/>
          <p:cNvSpPr/>
          <p:nvPr/>
        </p:nvSpPr>
        <p:spPr bwMode="auto">
          <a:xfrm>
            <a:off x="1545341" y="26435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3685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2" name="TextBox 101"/>
          <p:cNvSpPr txBox="1"/>
          <p:nvPr/>
        </p:nvSpPr>
        <p:spPr>
          <a:xfrm>
            <a:off x="269267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3" name="TextBox 102"/>
          <p:cNvSpPr txBox="1"/>
          <p:nvPr/>
        </p:nvSpPr>
        <p:spPr>
          <a:xfrm>
            <a:off x="324849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4" name="TextBox 103"/>
          <p:cNvSpPr txBox="1"/>
          <p:nvPr/>
        </p:nvSpPr>
        <p:spPr>
          <a:xfrm>
            <a:off x="3804316" y="2496181"/>
            <a:ext cx="477233" cy="594303"/>
          </a:xfrm>
          <a:prstGeom prst="rect">
            <a:avLst/>
          </a:prstGeom>
          <a:solidFill>
            <a:srgbClr val="6666FF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58341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106" name="Right Arrow 105"/>
          <p:cNvSpPr/>
          <p:nvPr/>
        </p:nvSpPr>
        <p:spPr bwMode="auto">
          <a:xfrm>
            <a:off x="7722483" y="26408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>
            <a:off x="1545341" y="26435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Arc 107"/>
          <p:cNvSpPr/>
          <p:nvPr/>
        </p:nvSpPr>
        <p:spPr bwMode="auto">
          <a:xfrm flipH="1">
            <a:off x="6510033" y="200747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10800000">
            <a:off x="4357690" y="2499381"/>
            <a:ext cx="2145504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rot="10800000">
            <a:off x="2135982" y="2494018"/>
            <a:ext cx="159158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11" name="Arc 110"/>
          <p:cNvSpPr/>
          <p:nvPr/>
        </p:nvSpPr>
        <p:spPr bwMode="auto">
          <a:xfrm flipH="1">
            <a:off x="3696907" y="2015677"/>
            <a:ext cx="548590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31860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18522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711804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47044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73173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1" name="TextBox 150"/>
          <p:cNvSpPr txBox="1"/>
          <p:nvPr/>
        </p:nvSpPr>
        <p:spPr>
          <a:xfrm>
            <a:off x="628755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2" name="TextBox 151"/>
          <p:cNvSpPr txBox="1"/>
          <p:nvPr/>
        </p:nvSpPr>
        <p:spPr>
          <a:xfrm>
            <a:off x="684337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3" name="TextBox 152"/>
          <p:cNvSpPr txBox="1"/>
          <p:nvPr/>
        </p:nvSpPr>
        <p:spPr>
          <a:xfrm>
            <a:off x="739919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154" name="TextBox 153"/>
          <p:cNvSpPr txBox="1"/>
          <p:nvPr/>
        </p:nvSpPr>
        <p:spPr>
          <a:xfrm>
            <a:off x="8510829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158" name="TextBox 157"/>
          <p:cNvSpPr txBox="1"/>
          <p:nvPr/>
        </p:nvSpPr>
        <p:spPr>
          <a:xfrm>
            <a:off x="406427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9" name="TextBox 158"/>
          <p:cNvSpPr txBox="1"/>
          <p:nvPr/>
        </p:nvSpPr>
        <p:spPr>
          <a:xfrm>
            <a:off x="462009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60" name="TextBox 159"/>
          <p:cNvSpPr txBox="1"/>
          <p:nvPr/>
        </p:nvSpPr>
        <p:spPr>
          <a:xfrm>
            <a:off x="517591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7955012" y="410374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164" name="Arc 163"/>
          <p:cNvSpPr/>
          <p:nvPr/>
        </p:nvSpPr>
        <p:spPr bwMode="auto">
          <a:xfrm flipH="1">
            <a:off x="7325710" y="3613688"/>
            <a:ext cx="1618592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 rot="10800000">
            <a:off x="4067504" y="4107180"/>
            <a:ext cx="325960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69" name="Rectangle 168"/>
          <p:cNvSpPr/>
          <p:nvPr/>
        </p:nvSpPr>
        <p:spPr>
          <a:xfrm>
            <a:off x="7914433" y="354576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455003" y="354576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6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-8045" y="6044786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231" name="TextBox 230"/>
          <p:cNvSpPr txBox="1"/>
          <p:nvPr/>
        </p:nvSpPr>
        <p:spPr>
          <a:xfrm>
            <a:off x="-8045" y="20074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232" name="TextBox 231"/>
          <p:cNvSpPr txBox="1"/>
          <p:nvPr/>
        </p:nvSpPr>
        <p:spPr>
          <a:xfrm>
            <a:off x="-8045" y="107204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233" name="TextBox 232"/>
          <p:cNvSpPr txBox="1"/>
          <p:nvPr/>
        </p:nvSpPr>
        <p:spPr>
          <a:xfrm>
            <a:off x="0" y="3256360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Output: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0" y="1002890"/>
            <a:ext cx="9330813" cy="8849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0" y="6120580"/>
            <a:ext cx="9756775" cy="97831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6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1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1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1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1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1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20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2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2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26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2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3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3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3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76 " pathEditMode="relative" ptsTypes="AA">
                                      <p:cBhvr>
                                        <p:cTn id="3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1" animBg="1"/>
      <p:bldP spid="163" grpId="1" animBg="1"/>
      <p:bldP spid="150" grpId="1" animBg="1"/>
      <p:bldP spid="151" grpId="1" animBg="1"/>
      <p:bldP spid="152" grpId="1" animBg="1"/>
      <p:bldP spid="153" grpId="1" animBg="1"/>
      <p:bldP spid="154" grpId="1" animBg="1"/>
      <p:bldP spid="158" grpId="1" animBg="1"/>
      <p:bldP spid="159" grpId="1" animBg="1"/>
      <p:bldP spid="160" grpId="1" animBg="1"/>
      <p:bldP spid="161" grpId="1" animBg="1"/>
      <p:bldP spid="164" grpId="1" animBg="1"/>
      <p:bldP spid="169" grpId="1"/>
      <p:bldP spid="170" grpId="1"/>
      <p:bldP spid="23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46038"/>
            <a:ext cx="9756775" cy="1219201"/>
          </a:xfrm>
        </p:spPr>
        <p:txBody>
          <a:bodyPr/>
          <a:lstStyle/>
          <a:p>
            <a:r>
              <a:rPr lang="en-US" dirty="0" smtClean="0"/>
              <a:t>Transforming Windows of Data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2409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4" name="TextBox 63"/>
          <p:cNvSpPr txBox="1"/>
          <p:nvPr/>
        </p:nvSpPr>
        <p:spPr>
          <a:xfrm>
            <a:off x="127991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5" name="TextBox 64"/>
          <p:cNvSpPr txBox="1"/>
          <p:nvPr/>
        </p:nvSpPr>
        <p:spPr>
          <a:xfrm>
            <a:off x="183573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9155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7" name="TextBox 66"/>
          <p:cNvSpPr txBox="1"/>
          <p:nvPr/>
        </p:nvSpPr>
        <p:spPr>
          <a:xfrm>
            <a:off x="294737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8" name="TextBox 67"/>
          <p:cNvSpPr txBox="1"/>
          <p:nvPr/>
        </p:nvSpPr>
        <p:spPr>
          <a:xfrm>
            <a:off x="572647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9" name="TextBox 68"/>
          <p:cNvSpPr txBox="1"/>
          <p:nvPr/>
        </p:nvSpPr>
        <p:spPr>
          <a:xfrm>
            <a:off x="628229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0" name="TextBox 69"/>
          <p:cNvSpPr txBox="1"/>
          <p:nvPr/>
        </p:nvSpPr>
        <p:spPr>
          <a:xfrm>
            <a:off x="683811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1" name="TextBox 70"/>
          <p:cNvSpPr txBox="1"/>
          <p:nvPr/>
        </p:nvSpPr>
        <p:spPr>
          <a:xfrm>
            <a:off x="739393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2" name="TextBox 71"/>
          <p:cNvSpPr txBox="1"/>
          <p:nvPr/>
        </p:nvSpPr>
        <p:spPr>
          <a:xfrm>
            <a:off x="8505569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3" name="Right Arrow 72"/>
          <p:cNvSpPr/>
          <p:nvPr/>
        </p:nvSpPr>
        <p:spPr bwMode="auto">
          <a:xfrm>
            <a:off x="9088819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140861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03191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76" name="TextBox 75"/>
          <p:cNvSpPr txBox="1"/>
          <p:nvPr/>
        </p:nvSpPr>
        <p:spPr>
          <a:xfrm>
            <a:off x="405901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7" name="TextBox 76"/>
          <p:cNvSpPr txBox="1"/>
          <p:nvPr/>
        </p:nvSpPr>
        <p:spPr>
          <a:xfrm>
            <a:off x="461483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8" name="TextBox 77"/>
          <p:cNvSpPr txBox="1"/>
          <p:nvPr/>
        </p:nvSpPr>
        <p:spPr>
          <a:xfrm>
            <a:off x="5170652" y="6439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49752" y="644484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5487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9106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4665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1" name="TextBox 60"/>
          <p:cNvSpPr txBox="1"/>
          <p:nvPr/>
        </p:nvSpPr>
        <p:spPr>
          <a:xfrm>
            <a:off x="60223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133973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5" name="Right Arrow 84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13159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8" name="TextBox 87"/>
          <p:cNvSpPr txBox="1"/>
          <p:nvPr/>
        </p:nvSpPr>
        <p:spPr>
          <a:xfrm>
            <a:off x="268741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4" name="TextBox 93"/>
          <p:cNvSpPr txBox="1"/>
          <p:nvPr/>
        </p:nvSpPr>
        <p:spPr>
          <a:xfrm>
            <a:off x="324323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5" name="TextBox 94"/>
          <p:cNvSpPr txBox="1"/>
          <p:nvPr/>
        </p:nvSpPr>
        <p:spPr>
          <a:xfrm>
            <a:off x="37990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78156" y="11876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45" name="Right Arrow 44"/>
          <p:cNvSpPr/>
          <p:nvPr/>
        </p:nvSpPr>
        <p:spPr bwMode="auto">
          <a:xfrm>
            <a:off x="9088819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>
            <a:off x="140861" y="658420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ight Arrow 79"/>
          <p:cNvSpPr/>
          <p:nvPr/>
        </p:nvSpPr>
        <p:spPr bwMode="auto">
          <a:xfrm>
            <a:off x="7717223" y="13323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Right Arrow 80"/>
          <p:cNvSpPr/>
          <p:nvPr/>
        </p:nvSpPr>
        <p:spPr bwMode="auto">
          <a:xfrm>
            <a:off x="1540081" y="13350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6013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2" name="TextBox 91"/>
          <p:cNvSpPr txBox="1"/>
          <p:nvPr/>
        </p:nvSpPr>
        <p:spPr>
          <a:xfrm>
            <a:off x="491595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3" name="TextBox 92"/>
          <p:cNvSpPr txBox="1"/>
          <p:nvPr/>
        </p:nvSpPr>
        <p:spPr>
          <a:xfrm>
            <a:off x="547177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7" name="TextBox 96"/>
          <p:cNvSpPr txBox="1"/>
          <p:nvPr/>
        </p:nvSpPr>
        <p:spPr>
          <a:xfrm>
            <a:off x="602759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98" name="TextBox 97"/>
          <p:cNvSpPr txBox="1"/>
          <p:nvPr/>
        </p:nvSpPr>
        <p:spPr>
          <a:xfrm>
            <a:off x="7139233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99" name="Right Arrow 98"/>
          <p:cNvSpPr/>
          <p:nvPr/>
        </p:nvSpPr>
        <p:spPr bwMode="auto">
          <a:xfrm>
            <a:off x="7722483" y="26408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ight Arrow 99"/>
          <p:cNvSpPr/>
          <p:nvPr/>
        </p:nvSpPr>
        <p:spPr bwMode="auto">
          <a:xfrm>
            <a:off x="1545341" y="26435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3685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2" name="TextBox 101"/>
          <p:cNvSpPr txBox="1"/>
          <p:nvPr/>
        </p:nvSpPr>
        <p:spPr>
          <a:xfrm>
            <a:off x="269267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3" name="TextBox 102"/>
          <p:cNvSpPr txBox="1"/>
          <p:nvPr/>
        </p:nvSpPr>
        <p:spPr>
          <a:xfrm>
            <a:off x="324849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4" name="TextBox 103"/>
          <p:cNvSpPr txBox="1"/>
          <p:nvPr/>
        </p:nvSpPr>
        <p:spPr>
          <a:xfrm>
            <a:off x="3804316" y="2496181"/>
            <a:ext cx="477233" cy="594303"/>
          </a:xfrm>
          <a:prstGeom prst="rect">
            <a:avLst/>
          </a:prstGeom>
          <a:solidFill>
            <a:srgbClr val="6666FF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583416" y="249618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106" name="Right Arrow 105"/>
          <p:cNvSpPr/>
          <p:nvPr/>
        </p:nvSpPr>
        <p:spPr bwMode="auto">
          <a:xfrm>
            <a:off x="7722483" y="264080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ight Arrow 106"/>
          <p:cNvSpPr/>
          <p:nvPr/>
        </p:nvSpPr>
        <p:spPr bwMode="auto">
          <a:xfrm>
            <a:off x="1545341" y="2643524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Arc 107"/>
          <p:cNvSpPr/>
          <p:nvPr/>
        </p:nvSpPr>
        <p:spPr bwMode="auto">
          <a:xfrm flipH="1">
            <a:off x="6510033" y="200747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10800000">
            <a:off x="4357690" y="2499381"/>
            <a:ext cx="2145504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rot="10800000">
            <a:off x="2135982" y="2494018"/>
            <a:ext cx="159158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11" name="Arc 110"/>
          <p:cNvSpPr/>
          <p:nvPr/>
        </p:nvSpPr>
        <p:spPr bwMode="auto">
          <a:xfrm flipH="1">
            <a:off x="3696907" y="2015677"/>
            <a:ext cx="548590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31860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218522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711804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3747044" y="195006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9351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46" name="TextBox 145"/>
          <p:cNvSpPr txBox="1"/>
          <p:nvPr/>
        </p:nvSpPr>
        <p:spPr>
          <a:xfrm>
            <a:off x="1285171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47" name="TextBox 146"/>
          <p:cNvSpPr txBox="1"/>
          <p:nvPr/>
        </p:nvSpPr>
        <p:spPr>
          <a:xfrm>
            <a:off x="1840991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148" name="TextBox 147"/>
          <p:cNvSpPr txBox="1"/>
          <p:nvPr/>
        </p:nvSpPr>
        <p:spPr>
          <a:xfrm>
            <a:off x="2396811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149" name="TextBox 148"/>
          <p:cNvSpPr txBox="1"/>
          <p:nvPr/>
        </p:nvSpPr>
        <p:spPr>
          <a:xfrm>
            <a:off x="2952631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150" name="TextBox 149"/>
          <p:cNvSpPr txBox="1"/>
          <p:nvPr/>
        </p:nvSpPr>
        <p:spPr>
          <a:xfrm>
            <a:off x="5731732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1" name="TextBox 150"/>
          <p:cNvSpPr txBox="1"/>
          <p:nvPr/>
        </p:nvSpPr>
        <p:spPr>
          <a:xfrm>
            <a:off x="6287552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2" name="TextBox 151"/>
          <p:cNvSpPr txBox="1"/>
          <p:nvPr/>
        </p:nvSpPr>
        <p:spPr>
          <a:xfrm>
            <a:off x="6843372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3" name="TextBox 152"/>
          <p:cNvSpPr txBox="1"/>
          <p:nvPr/>
        </p:nvSpPr>
        <p:spPr>
          <a:xfrm>
            <a:off x="7399192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154" name="TextBox 153"/>
          <p:cNvSpPr txBox="1"/>
          <p:nvPr/>
        </p:nvSpPr>
        <p:spPr>
          <a:xfrm>
            <a:off x="8510829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155" name="Right Arrow 154"/>
          <p:cNvSpPr/>
          <p:nvPr/>
        </p:nvSpPr>
        <p:spPr bwMode="auto">
          <a:xfrm>
            <a:off x="9094079" y="551672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Right Arrow 155"/>
          <p:cNvSpPr/>
          <p:nvPr/>
        </p:nvSpPr>
        <p:spPr bwMode="auto">
          <a:xfrm>
            <a:off x="146121" y="551672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508451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–</a:t>
            </a:r>
            <a:endParaRPr lang="en-US" sz="3600" b="1" u="none" dirty="0"/>
          </a:p>
        </p:txBody>
      </p:sp>
      <p:sp>
        <p:nvSpPr>
          <p:cNvPr id="158" name="TextBox 157"/>
          <p:cNvSpPr txBox="1"/>
          <p:nvPr/>
        </p:nvSpPr>
        <p:spPr>
          <a:xfrm>
            <a:off x="4064272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9" name="TextBox 158"/>
          <p:cNvSpPr txBox="1"/>
          <p:nvPr/>
        </p:nvSpPr>
        <p:spPr>
          <a:xfrm>
            <a:off x="4620092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60" name="TextBox 159"/>
          <p:cNvSpPr txBox="1"/>
          <p:nvPr/>
        </p:nvSpPr>
        <p:spPr>
          <a:xfrm>
            <a:off x="5175912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161" name="TextBox 160"/>
          <p:cNvSpPr txBox="1"/>
          <p:nvPr/>
        </p:nvSpPr>
        <p:spPr>
          <a:xfrm>
            <a:off x="7955012" y="537210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162" name="Right Arrow 161"/>
          <p:cNvSpPr/>
          <p:nvPr/>
        </p:nvSpPr>
        <p:spPr bwMode="auto">
          <a:xfrm>
            <a:off x="9094079" y="551672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Right Arrow 162"/>
          <p:cNvSpPr/>
          <p:nvPr/>
        </p:nvSpPr>
        <p:spPr bwMode="auto">
          <a:xfrm>
            <a:off x="146121" y="551672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Arc 163"/>
          <p:cNvSpPr/>
          <p:nvPr/>
        </p:nvSpPr>
        <p:spPr bwMode="auto">
          <a:xfrm flipH="1">
            <a:off x="7325710" y="4882048"/>
            <a:ext cx="1618592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 rot="10800000">
            <a:off x="4067504" y="5375540"/>
            <a:ext cx="325960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69" name="Rectangle 168"/>
          <p:cNvSpPr/>
          <p:nvPr/>
        </p:nvSpPr>
        <p:spPr>
          <a:xfrm>
            <a:off x="7914433" y="481412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455003" y="481412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6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365396" y="38677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94" name="TextBox 193"/>
          <p:cNvSpPr txBox="1"/>
          <p:nvPr/>
        </p:nvSpPr>
        <p:spPr>
          <a:xfrm>
            <a:off x="4921216" y="38677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95" name="TextBox 194"/>
          <p:cNvSpPr txBox="1"/>
          <p:nvPr/>
        </p:nvSpPr>
        <p:spPr>
          <a:xfrm>
            <a:off x="5477036" y="38677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96" name="TextBox 195"/>
          <p:cNvSpPr txBox="1"/>
          <p:nvPr/>
        </p:nvSpPr>
        <p:spPr>
          <a:xfrm>
            <a:off x="6032856" y="38677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97" name="TextBox 196"/>
          <p:cNvSpPr txBox="1"/>
          <p:nvPr/>
        </p:nvSpPr>
        <p:spPr>
          <a:xfrm>
            <a:off x="7144493" y="38677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198" name="Right Arrow 197"/>
          <p:cNvSpPr/>
          <p:nvPr/>
        </p:nvSpPr>
        <p:spPr bwMode="auto">
          <a:xfrm>
            <a:off x="7727743" y="4012399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Right Arrow 198"/>
          <p:cNvSpPr/>
          <p:nvPr/>
        </p:nvSpPr>
        <p:spPr bwMode="auto">
          <a:xfrm>
            <a:off x="1550601" y="401511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142116" y="38677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01" name="TextBox 200"/>
          <p:cNvSpPr txBox="1"/>
          <p:nvPr/>
        </p:nvSpPr>
        <p:spPr>
          <a:xfrm>
            <a:off x="2697936" y="38677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02" name="TextBox 201"/>
          <p:cNvSpPr txBox="1"/>
          <p:nvPr/>
        </p:nvSpPr>
        <p:spPr>
          <a:xfrm>
            <a:off x="3253756" y="3867775"/>
            <a:ext cx="477233" cy="594303"/>
          </a:xfrm>
          <a:prstGeom prst="rect">
            <a:avLst/>
          </a:prstGeom>
          <a:solidFill>
            <a:srgbClr val="6666FF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203" name="TextBox 202"/>
          <p:cNvSpPr txBox="1"/>
          <p:nvPr/>
        </p:nvSpPr>
        <p:spPr>
          <a:xfrm>
            <a:off x="3809576" y="3867775"/>
            <a:ext cx="477233" cy="594303"/>
          </a:xfrm>
          <a:prstGeom prst="rect">
            <a:avLst/>
          </a:prstGeom>
          <a:solidFill>
            <a:srgbClr val="6666FF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588676" y="38677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205" name="Right Arrow 204"/>
          <p:cNvSpPr/>
          <p:nvPr/>
        </p:nvSpPr>
        <p:spPr bwMode="auto">
          <a:xfrm>
            <a:off x="7727743" y="4012399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Right Arrow 205"/>
          <p:cNvSpPr/>
          <p:nvPr/>
        </p:nvSpPr>
        <p:spPr bwMode="auto">
          <a:xfrm>
            <a:off x="1550601" y="4015118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Arc 206"/>
          <p:cNvSpPr/>
          <p:nvPr/>
        </p:nvSpPr>
        <p:spPr bwMode="auto">
          <a:xfrm flipH="1">
            <a:off x="6515293" y="3379071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8" name="Straight Arrow Connector 207"/>
          <p:cNvCxnSpPr/>
          <p:nvPr/>
        </p:nvCxnSpPr>
        <p:spPr bwMode="auto">
          <a:xfrm rot="10800000">
            <a:off x="4362950" y="3870975"/>
            <a:ext cx="2145504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209" name="Straight Arrow Connector 208"/>
          <p:cNvCxnSpPr/>
          <p:nvPr/>
        </p:nvCxnSpPr>
        <p:spPr bwMode="auto">
          <a:xfrm rot="10800000">
            <a:off x="2141244" y="3865612"/>
            <a:ext cx="1032881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11" name="Rectangle 210"/>
          <p:cNvSpPr/>
          <p:nvPr/>
        </p:nvSpPr>
        <p:spPr>
          <a:xfrm>
            <a:off x="6837120" y="332165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5223782" y="332165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450392" y="332165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16" name="Arc 215"/>
          <p:cNvSpPr/>
          <p:nvPr/>
        </p:nvSpPr>
        <p:spPr bwMode="auto">
          <a:xfrm flipH="1">
            <a:off x="3169443" y="3386778"/>
            <a:ext cx="1080819" cy="969250"/>
          </a:xfrm>
          <a:prstGeom prst="arc">
            <a:avLst>
              <a:gd name="adj1" fmla="val 10943157"/>
              <a:gd name="adj2" fmla="val 21260632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3485632" y="331640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20" name="Arc 219"/>
          <p:cNvSpPr/>
          <p:nvPr/>
        </p:nvSpPr>
        <p:spPr bwMode="auto">
          <a:xfrm flipH="1">
            <a:off x="2327140" y="4876798"/>
            <a:ext cx="1618592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1" name="Straight Arrow Connector 220"/>
          <p:cNvCxnSpPr/>
          <p:nvPr/>
        </p:nvCxnSpPr>
        <p:spPr bwMode="auto">
          <a:xfrm rot="10800000">
            <a:off x="723900" y="5375054"/>
            <a:ext cx="1597820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22" name="Rectangle 221"/>
          <p:cNvSpPr/>
          <p:nvPr/>
        </p:nvSpPr>
        <p:spPr>
          <a:xfrm>
            <a:off x="2896815" y="480887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1301779" y="4808873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-8045" y="6044786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230" name="TextBox 229"/>
          <p:cNvSpPr txBox="1"/>
          <p:nvPr/>
        </p:nvSpPr>
        <p:spPr>
          <a:xfrm>
            <a:off x="-8045" y="3384348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Coarsened,</a:t>
            </a:r>
            <a:br>
              <a:rPr lang="en-US" b="1" i="1" u="none" dirty="0" smtClean="0"/>
            </a:br>
            <a:r>
              <a:rPr lang="en-US" b="1" i="1" u="none" dirty="0" smtClean="0"/>
              <a:t>Expanded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-8045" y="20074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232" name="TextBox 231"/>
          <p:cNvSpPr txBox="1"/>
          <p:nvPr/>
        </p:nvSpPr>
        <p:spPr>
          <a:xfrm>
            <a:off x="-8045" y="107204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233" name="TextBox 232"/>
          <p:cNvSpPr txBox="1"/>
          <p:nvPr/>
        </p:nvSpPr>
        <p:spPr>
          <a:xfrm>
            <a:off x="0" y="4524720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Output: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0" y="1002890"/>
            <a:ext cx="9330813" cy="88490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0" y="6140244"/>
            <a:ext cx="9756775" cy="1037303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1836 L 4.79167E-6 0.003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animMotion origin="layout" path="M -1.35417E-6 -0.1836 L -1.35417E-6 0.00325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animMotion origin="layout" path="M 2.5E-6 -0.1836 L 2.5E-6 0.00325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animMotion origin="layout" path="M -3.64583E-6 -0.1836 L -3.64583E-6 0.00325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625E-6 -0.1836 L 4.0625E-6 0.00325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animMotion origin="layout" path="M 2.70833E-6 -0.1836 L 2.70833E-6 0.0032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animMotion origin="layout" path="M 3.48958E-6 -0.18359 L 3.48958E-6 0.00326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animMotion origin="layout" path="M 2.13542E-6 -0.1836 L 2.13542E-6 0.00325 " pathEditMode="relative" rAng="0" ptsTypes="AA">
                                      <p:cBhvr>
                                        <p:cTn id="8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animMotion origin="layout" path="M -4.01042E-6 -0.1836 L -4.01042E-6 0.00325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1836 L -2.91667E-6 0.00325 " pathEditMode="relative" rAng="0" ptsTypes="AA">
                                      <p:cBhvr>
                                        <p:cTn id="93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-0.1836 L 9.375E-7 0.00325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1836 L 2.08333E-7 0.00325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animMotion origin="layout" path="M 2.70833E-6 -0.1836 L 2.70833E-6 0.0032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animMotion origin="layout" path="M 3.48958E-6 -0.18359 L 3.48958E-6 0.00326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2"/>
                                    </p:cond>
                                  </p:endCondLst>
                                  <p:childTnLst>
                                    <p:animMotion origin="layout" path="M 4.42708E-6 -0.18359 L 4.42708E-6 0.0032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18359 L -1.66667E-6 0.00326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75E-7 -0.18359 L -9.375E-7 0.00325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125E-6 -0.18359 L -2.8125E-6 0.0032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3125E-6 -0.18359 L 4.53125E-6 0.00326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083E-6 -0.18359 L -3.02083E-6 0.00326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animMotion origin="layout" path="M 1.66667E-6 -0.18359 L 1.66667E-6 0.00326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708E-6 -0.1836 L 4.42708E-6 0.00325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0208E-6 -0.18359 L -3.80208E-6 0.00326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3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4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7" dur="1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28" dur="1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1" dur="1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32" dur="1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3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44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7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48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1" dur="1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52" dur="1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5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6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9" dur="1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0" dur="1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1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3" dur="1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4" dur="1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7" dur="1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3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7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188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9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200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3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204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7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208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1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2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5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6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9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0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3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4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7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8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47" grpId="1" animBg="1"/>
      <p:bldP spid="148" grpId="0" animBg="1"/>
      <p:bldP spid="149" grpId="0" animBg="1"/>
      <p:bldP spid="157" grpId="0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11" grpId="0"/>
      <p:bldP spid="211" grpId="1"/>
      <p:bldP spid="212" grpId="0"/>
      <p:bldP spid="212" grpId="1"/>
      <p:bldP spid="213" grpId="0"/>
      <p:bldP spid="213" grpId="1"/>
      <p:bldP spid="216" grpId="0" animBg="1"/>
      <p:bldP spid="216" grpId="1" animBg="1"/>
      <p:bldP spid="217" grpId="0"/>
      <p:bldP spid="217" grpId="1"/>
      <p:bldP spid="220" grpId="0" animBg="1"/>
      <p:bldP spid="222" grpId="0"/>
      <p:bldP spid="223" grpId="0"/>
      <p:bldP spid="230" grpId="0"/>
      <p:bldP spid="230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Case:  Filters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31" y="17614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1" name="TextBox 10"/>
          <p:cNvSpPr txBox="1"/>
          <p:nvPr/>
        </p:nvSpPr>
        <p:spPr>
          <a:xfrm>
            <a:off x="1502171" y="17614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3" name="TextBox 12"/>
          <p:cNvSpPr txBox="1"/>
          <p:nvPr/>
        </p:nvSpPr>
        <p:spPr>
          <a:xfrm>
            <a:off x="2057991" y="17614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14" name="Arc 13"/>
          <p:cNvSpPr/>
          <p:nvPr/>
        </p:nvSpPr>
        <p:spPr bwMode="auto">
          <a:xfrm flipH="1">
            <a:off x="1984608" y="1272757"/>
            <a:ext cx="1621244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400537" y="1766249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536184" y="1215345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D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9759" y="1215345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9163" y="17614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1" name="Rectangle 20"/>
          <p:cNvSpPr/>
          <p:nvPr/>
        </p:nvSpPr>
        <p:spPr>
          <a:xfrm>
            <a:off x="860893" y="162338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22" name="Rectangle 21"/>
          <p:cNvSpPr/>
          <p:nvPr/>
        </p:nvSpPr>
        <p:spPr>
          <a:xfrm>
            <a:off x="2527461" y="162830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3820615" y="187273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451426" y="1762673"/>
            <a:ext cx="1071717" cy="58993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253441" y="1180931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Comic Sans MS" pitchFamily="66" charset="0"/>
              </a:rPr>
              <a:t>I</a:t>
            </a:r>
            <a:endParaRPr lang="en-US" sz="3600" b="1" u="none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87913" y="1175994"/>
            <a:ext cx="54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O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9" name="Right Arrow 28"/>
          <p:cNvSpPr/>
          <p:nvPr/>
        </p:nvSpPr>
        <p:spPr bwMode="auto">
          <a:xfrm>
            <a:off x="5712677" y="1867819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80388" y="6491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41" name="TextBox 40"/>
          <p:cNvSpPr txBox="1"/>
          <p:nvPr/>
        </p:nvSpPr>
        <p:spPr>
          <a:xfrm>
            <a:off x="7492028" y="6491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42" name="TextBox 41"/>
          <p:cNvSpPr txBox="1"/>
          <p:nvPr/>
        </p:nvSpPr>
        <p:spPr>
          <a:xfrm>
            <a:off x="8047848" y="6491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43" name="Arc 42"/>
          <p:cNvSpPr/>
          <p:nvPr/>
        </p:nvSpPr>
        <p:spPr bwMode="auto">
          <a:xfrm flipH="1">
            <a:off x="7974465" y="5791188"/>
            <a:ext cx="1621244" cy="1386348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6390394" y="6496368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8092430" y="5925800"/>
            <a:ext cx="13853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D’O/</a:t>
            </a:r>
            <a:r>
              <a:rPr lang="en-US" sz="3600" b="1" u="none" dirty="0" smtClean="0">
                <a:solidFill>
                  <a:srgbClr val="C00000"/>
                </a:solidFill>
                <a:latin typeface="Comic Sans MS" pitchFamily="66" charset="0"/>
              </a:rPr>
              <a:t>I</a:t>
            </a:r>
            <a:endParaRPr lang="en-US" sz="3600" b="1" u="none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430612" y="5925800"/>
            <a:ext cx="149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N’’O/</a:t>
            </a:r>
            <a:r>
              <a:rPr lang="en-US" sz="3600" b="1" u="none" dirty="0" smtClean="0">
                <a:solidFill>
                  <a:srgbClr val="C00000"/>
                </a:solidFill>
                <a:latin typeface="Comic Sans MS" pitchFamily="66" charset="0"/>
              </a:rPr>
              <a:t>I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69020" y="64915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48" name="Rectangle 47"/>
          <p:cNvSpPr/>
          <p:nvPr/>
        </p:nvSpPr>
        <p:spPr>
          <a:xfrm>
            <a:off x="6850750" y="635350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49" name="Rectangle 48"/>
          <p:cNvSpPr/>
          <p:nvPr/>
        </p:nvSpPr>
        <p:spPr>
          <a:xfrm>
            <a:off x="8517318" y="635842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51" name="TextBox 50"/>
          <p:cNvSpPr txBox="1"/>
          <p:nvPr/>
        </p:nvSpPr>
        <p:spPr>
          <a:xfrm>
            <a:off x="106098" y="40125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52" name="TextBox 51"/>
          <p:cNvSpPr txBox="1"/>
          <p:nvPr/>
        </p:nvSpPr>
        <p:spPr>
          <a:xfrm>
            <a:off x="1217738" y="40125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53" name="TextBox 52"/>
          <p:cNvSpPr txBox="1"/>
          <p:nvPr/>
        </p:nvSpPr>
        <p:spPr>
          <a:xfrm>
            <a:off x="1773558" y="40125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54" name="Arc 53"/>
          <p:cNvSpPr/>
          <p:nvPr/>
        </p:nvSpPr>
        <p:spPr bwMode="auto">
          <a:xfrm flipH="1">
            <a:off x="1678074" y="3523857"/>
            <a:ext cx="1932693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116104" y="4017349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2321255" y="34664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D’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1207" y="34664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N’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4079" y="40125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59" name="Rectangle 58"/>
          <p:cNvSpPr/>
          <p:nvPr/>
        </p:nvSpPr>
        <p:spPr>
          <a:xfrm>
            <a:off x="576460" y="387448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60" name="Rectangle 59"/>
          <p:cNvSpPr/>
          <p:nvPr/>
        </p:nvSpPr>
        <p:spPr>
          <a:xfrm>
            <a:off x="2273513" y="3879402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..…</a:t>
            </a:r>
            <a:endParaRPr lang="en-US" sz="3600" b="1" u="none" dirty="0"/>
          </a:p>
        </p:txBody>
      </p:sp>
      <p:sp>
        <p:nvSpPr>
          <p:cNvPr id="61" name="Right Arrow 60"/>
          <p:cNvSpPr/>
          <p:nvPr/>
        </p:nvSpPr>
        <p:spPr bwMode="auto">
          <a:xfrm>
            <a:off x="3825531" y="412383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4456342" y="4013773"/>
            <a:ext cx="1071717" cy="58993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258357" y="3432031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Comic Sans MS" pitchFamily="66" charset="0"/>
              </a:rPr>
              <a:t>I</a:t>
            </a:r>
            <a:endParaRPr lang="en-US" sz="3600" b="1" u="none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92829" y="3427094"/>
            <a:ext cx="54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O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5" name="Right Arrow 64"/>
          <p:cNvSpPr/>
          <p:nvPr/>
        </p:nvSpPr>
        <p:spPr bwMode="auto">
          <a:xfrm>
            <a:off x="5717593" y="4118919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ight Arrow 86"/>
          <p:cNvSpPr/>
          <p:nvPr/>
        </p:nvSpPr>
        <p:spPr bwMode="auto">
          <a:xfrm>
            <a:off x="3860161" y="660063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4490972" y="6490571"/>
            <a:ext cx="1071717" cy="58993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Filter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292987" y="5908829"/>
            <a:ext cx="4363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Comic Sans MS" pitchFamily="66" charset="0"/>
              </a:rPr>
              <a:t>I</a:t>
            </a:r>
            <a:endParaRPr lang="en-US" sz="3600" b="1" u="none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227459" y="5903892"/>
            <a:ext cx="5437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O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1" name="Right Arrow 90"/>
          <p:cNvSpPr/>
          <p:nvPr/>
        </p:nvSpPr>
        <p:spPr bwMode="auto">
          <a:xfrm>
            <a:off x="5752223" y="6595717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60537" y="649919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9" name="TextBox 108"/>
          <p:cNvSpPr txBox="1"/>
          <p:nvPr/>
        </p:nvSpPr>
        <p:spPr>
          <a:xfrm>
            <a:off x="3272177" y="649919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10" name="Rectangle 109"/>
          <p:cNvSpPr/>
          <p:nvPr/>
        </p:nvSpPr>
        <p:spPr>
          <a:xfrm>
            <a:off x="2630899" y="646926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111" name="Rectangle 110"/>
          <p:cNvSpPr/>
          <p:nvPr/>
        </p:nvSpPr>
        <p:spPr>
          <a:xfrm>
            <a:off x="2244397" y="6031438"/>
            <a:ext cx="1436612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</a:pPr>
            <a:r>
              <a:rPr lang="en-US" sz="3600" b="1" u="none" dirty="0" smtClean="0">
                <a:solidFill>
                  <a:srgbClr val="C00000"/>
                </a:solidFill>
              </a:rPr>
              <a:t>N’</a:t>
            </a:r>
            <a:r>
              <a:rPr lang="en-US" sz="1800" b="1" u="none" dirty="0" smtClean="0">
                <a:solidFill>
                  <a:srgbClr val="C00000"/>
                </a:solidFill>
              </a:rPr>
              <a:t> </a:t>
            </a:r>
            <a:r>
              <a:rPr lang="en-US" sz="3600" b="1" u="none" dirty="0" smtClean="0">
                <a:solidFill>
                  <a:srgbClr val="C00000"/>
                </a:solidFill>
              </a:rPr>
              <a:t>%</a:t>
            </a:r>
            <a:r>
              <a:rPr lang="en-US" sz="1800" b="1" u="none" dirty="0" smtClean="0">
                <a:solidFill>
                  <a:srgbClr val="C00000"/>
                </a:solidFill>
              </a:rPr>
              <a:t> </a:t>
            </a:r>
            <a:r>
              <a:rPr lang="en-US" sz="3600" b="1" u="none" dirty="0" smtClean="0">
                <a:solidFill>
                  <a:srgbClr val="C00000"/>
                </a:solidFill>
                <a:latin typeface="Comic Sans MS" pitchFamily="66" charset="0"/>
              </a:rPr>
              <a:t>I</a:t>
            </a:r>
          </a:p>
          <a:p>
            <a:pPr>
              <a:lnSpc>
                <a:spcPct val="75000"/>
              </a:lnSpc>
            </a:pPr>
            <a:endParaRPr lang="en-US" sz="800" u="none" dirty="0" smtClean="0">
              <a:latin typeface="+mj-lt"/>
            </a:endParaRPr>
          </a:p>
          <a:p>
            <a:pPr>
              <a:lnSpc>
                <a:spcPct val="75000"/>
              </a:lnSpc>
            </a:pPr>
            <a:r>
              <a:rPr lang="en-US" sz="1800" b="1" u="none" dirty="0" smtClean="0">
                <a:solidFill>
                  <a:srgbClr val="C00000"/>
                </a:solidFill>
                <a:latin typeface="+mj-lt"/>
              </a:rPr>
              <a:t>items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153209" y="2635043"/>
            <a:ext cx="4286921" cy="825910"/>
            <a:chOff x="2153209" y="2566219"/>
            <a:chExt cx="4286921" cy="825910"/>
          </a:xfrm>
        </p:grpSpPr>
        <p:sp>
          <p:nvSpPr>
            <p:cNvPr id="124" name="Down Arrow 123"/>
            <p:cNvSpPr/>
            <p:nvPr/>
          </p:nvSpPr>
          <p:spPr bwMode="auto">
            <a:xfrm>
              <a:off x="3549380" y="2566219"/>
              <a:ext cx="2890750" cy="825910"/>
            </a:xfrm>
            <a:prstGeom prst="downArrow">
              <a:avLst>
                <a:gd name="adj1" fmla="val 60422"/>
                <a:gd name="adj2" fmla="val 67708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153209" y="2576631"/>
              <a:ext cx="373625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000" b="1" u="none" dirty="0" smtClean="0"/>
                <a:t>Coarsen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182705" y="4980038"/>
            <a:ext cx="4267257" cy="825910"/>
            <a:chOff x="2182705" y="3982064"/>
            <a:chExt cx="4267257" cy="825910"/>
          </a:xfrm>
        </p:grpSpPr>
        <p:sp>
          <p:nvSpPr>
            <p:cNvPr id="131" name="Down Arrow 130"/>
            <p:cNvSpPr/>
            <p:nvPr/>
          </p:nvSpPr>
          <p:spPr bwMode="auto">
            <a:xfrm>
              <a:off x="3539548" y="3982064"/>
              <a:ext cx="2910414" cy="825910"/>
            </a:xfrm>
            <a:prstGeom prst="downArrow">
              <a:avLst>
                <a:gd name="adj1" fmla="val 60422"/>
                <a:gd name="adj2" fmla="val 67708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182705" y="3992476"/>
              <a:ext cx="373625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000" b="1" u="none" dirty="0" smtClean="0"/>
                <a:t>Translate</a:t>
              </a: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6528619" y="2649291"/>
            <a:ext cx="3228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u="none" dirty="0" smtClean="0"/>
              <a:t>D’ = LCM (D, </a:t>
            </a:r>
            <a:r>
              <a:rPr lang="en-US" sz="3000" u="none" dirty="0" smtClean="0">
                <a:latin typeface="Comic Sans MS" pitchFamily="66" charset="0"/>
              </a:rPr>
              <a:t>I</a:t>
            </a:r>
            <a:r>
              <a:rPr lang="en-US" sz="3000" u="none" dirty="0" smtClean="0"/>
              <a:t>)</a:t>
            </a:r>
          </a:p>
          <a:p>
            <a:r>
              <a:rPr lang="en-US" sz="3000" u="none" dirty="0" smtClean="0"/>
              <a:t>N’ = N – (D’ – D)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528619" y="4976337"/>
            <a:ext cx="32281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u="none" dirty="0" smtClean="0"/>
              <a:t>N’’ = N’ – N % </a:t>
            </a:r>
            <a:r>
              <a:rPr lang="en-US" sz="3000" u="none" dirty="0" smtClean="0">
                <a:latin typeface="Comic Sans MS" pitchFamily="66" charset="0"/>
              </a:rPr>
              <a:t>I</a:t>
            </a:r>
            <a:endParaRPr lang="en-US" sz="3000" b="1" u="non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6" grpId="0"/>
      <p:bldP spid="17" grpId="0"/>
      <p:bldP spid="20" grpId="0" animBg="1"/>
      <p:bldP spid="21" grpId="0"/>
      <p:bldP spid="22" grpId="0"/>
      <p:bldP spid="23" grpId="0" animBg="1"/>
      <p:bldP spid="26" grpId="0" animBg="1"/>
      <p:bldP spid="27" grpId="0"/>
      <p:bldP spid="28" grpId="0"/>
      <p:bldP spid="2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47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 animBg="1"/>
      <p:bldP spid="63" grpId="0"/>
      <p:bldP spid="64" grpId="0"/>
      <p:bldP spid="65" grpId="0" animBg="1"/>
      <p:bldP spid="87" grpId="0" animBg="1"/>
      <p:bldP spid="88" grpId="0" animBg="1"/>
      <p:bldP spid="89" grpId="0"/>
      <p:bldP spid="90" grpId="0"/>
      <p:bldP spid="91" grpId="0" animBg="1"/>
      <p:bldP spid="108" grpId="0" animBg="1"/>
      <p:bldP spid="109" grpId="0" animBg="1"/>
      <p:bldP spid="110" grpId="0"/>
      <p:bldP spid="111" grpId="0"/>
      <p:bldP spid="120" grpId="0"/>
      <p:bldP spid="1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207412" y="4177847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04" name="TextBox 103"/>
          <p:cNvSpPr txBox="1"/>
          <p:nvPr/>
        </p:nvSpPr>
        <p:spPr>
          <a:xfrm>
            <a:off x="212668" y="4183101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  <a:br>
              <a:rPr lang="en-US" b="1" i="1" u="none" dirty="0" smtClean="0"/>
            </a:br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65" name="TextBox 64"/>
          <p:cNvSpPr txBox="1"/>
          <p:nvPr/>
        </p:nvSpPr>
        <p:spPr>
          <a:xfrm>
            <a:off x="460186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6" name="TextBox 65"/>
          <p:cNvSpPr txBox="1"/>
          <p:nvPr/>
        </p:nvSpPr>
        <p:spPr>
          <a:xfrm>
            <a:off x="51576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7" name="TextBox 66"/>
          <p:cNvSpPr txBox="1"/>
          <p:nvPr/>
        </p:nvSpPr>
        <p:spPr>
          <a:xfrm>
            <a:off x="57135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8" name="TextBox 67"/>
          <p:cNvSpPr txBox="1"/>
          <p:nvPr/>
        </p:nvSpPr>
        <p:spPr>
          <a:xfrm>
            <a:off x="62693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9" name="TextBox 68"/>
          <p:cNvSpPr txBox="1"/>
          <p:nvPr/>
        </p:nvSpPr>
        <p:spPr>
          <a:xfrm>
            <a:off x="23785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29344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71" name="TextBox 70"/>
          <p:cNvSpPr txBox="1"/>
          <p:nvPr/>
        </p:nvSpPr>
        <p:spPr>
          <a:xfrm>
            <a:off x="34902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72" name="TextBox 71"/>
          <p:cNvSpPr txBox="1"/>
          <p:nvPr/>
        </p:nvSpPr>
        <p:spPr>
          <a:xfrm>
            <a:off x="404604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660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" name="TextBox 4"/>
          <p:cNvSpPr txBox="1"/>
          <p:nvPr/>
        </p:nvSpPr>
        <p:spPr>
          <a:xfrm>
            <a:off x="515242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" name="TextBox 5"/>
          <p:cNvSpPr txBox="1"/>
          <p:nvPr/>
        </p:nvSpPr>
        <p:spPr>
          <a:xfrm>
            <a:off x="570824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" name="TextBox 6"/>
          <p:cNvSpPr txBox="1"/>
          <p:nvPr/>
        </p:nvSpPr>
        <p:spPr>
          <a:xfrm>
            <a:off x="626406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" name="TextBox 7"/>
          <p:cNvSpPr txBox="1"/>
          <p:nvPr/>
        </p:nvSpPr>
        <p:spPr>
          <a:xfrm>
            <a:off x="7375703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11" name="TextBox 10"/>
          <p:cNvSpPr txBox="1"/>
          <p:nvPr/>
        </p:nvSpPr>
        <p:spPr>
          <a:xfrm>
            <a:off x="237332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914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13" name="TextBox 12"/>
          <p:cNvSpPr txBox="1"/>
          <p:nvPr/>
        </p:nvSpPr>
        <p:spPr>
          <a:xfrm>
            <a:off x="348496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14" name="TextBox 13"/>
          <p:cNvSpPr txBox="1"/>
          <p:nvPr/>
        </p:nvSpPr>
        <p:spPr>
          <a:xfrm>
            <a:off x="404078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988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1571611" y="2007687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325690" y="1234963"/>
            <a:ext cx="1555539" cy="1855079"/>
            <a:chOff x="7325701" y="1266493"/>
            <a:chExt cx="1555539" cy="1855079"/>
          </a:xfrm>
        </p:grpSpPr>
        <p:grpSp>
          <p:nvGrpSpPr>
            <p:cNvPr id="27" name="Group 26"/>
            <p:cNvGrpSpPr/>
            <p:nvPr/>
          </p:nvGrpSpPr>
          <p:grpSpPr>
            <a:xfrm>
              <a:off x="7325701" y="1266493"/>
              <a:ext cx="1555539" cy="1855079"/>
              <a:chOff x="7373006" y="2685392"/>
              <a:chExt cx="977462" cy="1219694"/>
            </a:xfrm>
          </p:grpSpPr>
          <p:sp>
            <p:nvSpPr>
              <p:cNvPr id="25" name="Arc 24"/>
              <p:cNvSpPr/>
              <p:nvPr/>
            </p:nvSpPr>
            <p:spPr bwMode="auto">
              <a:xfrm>
                <a:off x="7373006" y="3295486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Arc 25"/>
              <p:cNvSpPr/>
              <p:nvPr/>
            </p:nvSpPr>
            <p:spPr bwMode="auto">
              <a:xfrm flipV="1">
                <a:off x="7373006" y="2685392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8174471" y="158908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80897" y="221323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80963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41" name="TextBox 40"/>
          <p:cNvSpPr txBox="1"/>
          <p:nvPr/>
        </p:nvSpPr>
        <p:spPr>
          <a:xfrm>
            <a:off x="460186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2" name="TextBox 41"/>
          <p:cNvSpPr txBox="1"/>
          <p:nvPr/>
        </p:nvSpPr>
        <p:spPr>
          <a:xfrm>
            <a:off x="51576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43" name="TextBox 42"/>
          <p:cNvSpPr txBox="1"/>
          <p:nvPr/>
        </p:nvSpPr>
        <p:spPr>
          <a:xfrm>
            <a:off x="57135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4" name="TextBox 43"/>
          <p:cNvSpPr txBox="1"/>
          <p:nvPr/>
        </p:nvSpPr>
        <p:spPr>
          <a:xfrm>
            <a:off x="62693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46" name="TextBox 45"/>
          <p:cNvSpPr txBox="1"/>
          <p:nvPr/>
        </p:nvSpPr>
        <p:spPr>
          <a:xfrm>
            <a:off x="23785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344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48" name="TextBox 47"/>
          <p:cNvSpPr txBox="1"/>
          <p:nvPr/>
        </p:nvSpPr>
        <p:spPr>
          <a:xfrm>
            <a:off x="34902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49" name="TextBox 48"/>
          <p:cNvSpPr txBox="1"/>
          <p:nvPr/>
        </p:nvSpPr>
        <p:spPr>
          <a:xfrm>
            <a:off x="404604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2514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51" name="Right Arrow 50"/>
          <p:cNvSpPr/>
          <p:nvPr/>
        </p:nvSpPr>
        <p:spPr bwMode="auto">
          <a:xfrm>
            <a:off x="1576871" y="5050432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330950" y="4277708"/>
            <a:ext cx="1555539" cy="1855079"/>
            <a:chOff x="7325701" y="1266493"/>
            <a:chExt cx="1555539" cy="1855079"/>
          </a:xfrm>
        </p:grpSpPr>
        <p:grpSp>
          <p:nvGrpSpPr>
            <p:cNvPr id="53" name="Group 26"/>
            <p:cNvGrpSpPr/>
            <p:nvPr/>
          </p:nvGrpSpPr>
          <p:grpSpPr>
            <a:xfrm>
              <a:off x="7325701" y="1266493"/>
              <a:ext cx="1555539" cy="1855079"/>
              <a:chOff x="7373006" y="2685392"/>
              <a:chExt cx="977462" cy="1219694"/>
            </a:xfrm>
          </p:grpSpPr>
          <p:sp>
            <p:nvSpPr>
              <p:cNvPr id="56" name="Arc 55"/>
              <p:cNvSpPr/>
              <p:nvPr/>
            </p:nvSpPr>
            <p:spPr bwMode="auto">
              <a:xfrm>
                <a:off x="7373006" y="3295486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flipV="1">
                <a:off x="7373006" y="2685392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8174471" y="158908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180897" y="221323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</p:grpSp>
      <p:sp>
        <p:nvSpPr>
          <p:cNvPr id="58" name="Arc 57"/>
          <p:cNvSpPr/>
          <p:nvPr/>
        </p:nvSpPr>
        <p:spPr bwMode="auto">
          <a:xfrm flipH="1">
            <a:off x="6743493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2375331" y="4949879"/>
            <a:ext cx="436959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7073589" y="439897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335681" y="439897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8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73" name="Arc 72"/>
          <p:cNvSpPr/>
          <p:nvPr/>
        </p:nvSpPr>
        <p:spPr bwMode="auto">
          <a:xfrm flipH="1">
            <a:off x="618612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rc 79"/>
          <p:cNvSpPr/>
          <p:nvPr/>
        </p:nvSpPr>
        <p:spPr bwMode="auto">
          <a:xfrm flipH="1">
            <a:off x="562875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Arc 80"/>
          <p:cNvSpPr/>
          <p:nvPr/>
        </p:nvSpPr>
        <p:spPr bwMode="auto">
          <a:xfrm flipH="1">
            <a:off x="507138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 bwMode="auto">
          <a:xfrm flipH="1">
            <a:off x="451401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Arc 82"/>
          <p:cNvSpPr/>
          <p:nvPr/>
        </p:nvSpPr>
        <p:spPr bwMode="auto">
          <a:xfrm flipH="1">
            <a:off x="395664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Arc 83"/>
          <p:cNvSpPr/>
          <p:nvPr/>
        </p:nvSpPr>
        <p:spPr bwMode="auto">
          <a:xfrm flipH="1">
            <a:off x="339927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Arc 84"/>
          <p:cNvSpPr/>
          <p:nvPr/>
        </p:nvSpPr>
        <p:spPr bwMode="auto">
          <a:xfrm flipH="1">
            <a:off x="284190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57824" y="380514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 bwMode="auto">
          <a:xfrm rot="10800000">
            <a:off x="2921869" y="4336616"/>
            <a:ext cx="3807297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94" name="Rectangle 93"/>
          <p:cNvSpPr/>
          <p:nvPr/>
        </p:nvSpPr>
        <p:spPr>
          <a:xfrm>
            <a:off x="4624685" y="380514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6495544" y="522931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 bwMode="auto">
          <a:xfrm rot="10800000">
            <a:off x="2380609" y="5760786"/>
            <a:ext cx="3807297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00" name="Rectangle 99"/>
          <p:cNvSpPr/>
          <p:nvPr/>
        </p:nvSpPr>
        <p:spPr>
          <a:xfrm>
            <a:off x="4083425" y="522931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9605" y="1450416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02" name="TextBox 101"/>
          <p:cNvSpPr txBox="1"/>
          <p:nvPr/>
        </p:nvSpPr>
        <p:spPr>
          <a:xfrm>
            <a:off x="154861" y="144516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15278E-6 L 6.25E-7 -0.08333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22917E-6 -2.15278E-6 L -3.22917E-6 0.07921 " pathEditMode="relative" rAng="0" ptsTypes="AA">
                                      <p:cBhvr>
                                        <p:cTn id="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2.91667E-6 -2.15278E-6 L 2.91667E-6 -0.09049 " pathEditMode="relative" rAng="0" ptsTypes="AA">
                                      <p:cBhvr>
                                        <p:cTn id="10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82292E-6 -2.15278E-6 L 1.82292E-6 0.07748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3125E-6 -2.15278E-6 L -2.03125E-6 -0.09049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1458E-6 -2.15278E-6 L 4.11458E-6 0.079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2.60417E-7 -2.15278E-6 L 2.60417E-7 -0.08767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3.59375E-6 -2.15278E-6 L -3.59375E-6 0.079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2.55208E-6 -2.15278E-6 L 2.55208E-6 -0.09049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1.30208E-6 -2.15278E-6 L -1.30208E-6 0.08203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-2.91667E-6 L -0.67887 -2.91667E-6 " pathEditMode="relative" rAng="0" ptsTypes="AA">
                                      <p:cBhvr>
                                        <p:cTn id="26" dur="3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383E-6 -7.63889E-7 L -1.8383E-6 -0.0807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952E-6 -7.63889E-7 L 4.84952E-6 -0.0813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1832E-6 -7.63889E-7 L 4.21832E-6 -0.08073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6133E-7 -7.63889E-7 L 9.06133E-7 -0.0826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389E-6 -7.63889E-7 L 1.47389E-6 -0.08008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532E-6 6.94444E-7 L 1.07532E-6 -0.04622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4903E-6 2.5E-6 L 3.84903E-6 -0.0800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19E-6 2.5E-6 L -4.10119E-6 -0.0807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41E-6 2.5E-6 L -2.05141E-6 -0.0820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375E-6 -2.63889E-6 L 2.34375E-6 -0.0774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25E-7 -7.63889E-7 L 7.8125E-7 0.11328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9343E-6 -7.63889E-7 L 3.19343E-6 0.1132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223E-6 -7.63889E-7 L 2.56223E-6 0.11328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9959E-7 -7.63889E-7 L -7.49959E-7 0.1139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2203E-7 -7.63889E-7 L -1.82203E-7 0.1126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2414E-6 2.5E-6 L 2.82414E-6 0.1152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392E-6 2.5E-6 L 4.87392E-6 0.1152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3E-6 2.5E-6 L -3.0763E-6 0.11523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652E-6 2.5E-6 L -1.02652E-6 0.11263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5833E-6 L -0.67253 1.45833E-6 " pathEditMode="relative" rAng="0" ptsTypes="AA">
                                      <p:cBhvr>
                                        <p:cTn id="185" dur="27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700"/>
                            </p:stCondLst>
                            <p:childTnLst>
                              <p:par>
                                <p:cTn id="18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104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17" grpId="0" animBg="1"/>
      <p:bldP spid="45" grpId="0" animBg="1"/>
      <p:bldP spid="45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8" grpId="0" animBg="1"/>
      <p:bldP spid="58" grpId="1" animBg="1"/>
      <p:bldP spid="60" grpId="0"/>
      <p:bldP spid="60" grpId="1"/>
      <p:bldP spid="60" grpId="2"/>
      <p:bldP spid="61" grpId="0"/>
      <p:bldP spid="61" grpId="1"/>
      <p:bldP spid="73" grpId="0" animBg="1"/>
      <p:bldP spid="73" grpId="1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90" grpId="0"/>
      <p:bldP spid="94" grpId="0"/>
      <p:bldP spid="98" grpId="0"/>
      <p:bldP spid="100" grpId="0"/>
      <p:bldP spid="101" grpId="1"/>
      <p:bldP spid="10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02"/>
          <p:cNvSpPr txBox="1"/>
          <p:nvPr/>
        </p:nvSpPr>
        <p:spPr>
          <a:xfrm>
            <a:off x="207412" y="4177847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65" name="TextBox 64"/>
          <p:cNvSpPr txBox="1"/>
          <p:nvPr/>
        </p:nvSpPr>
        <p:spPr>
          <a:xfrm>
            <a:off x="460186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6" name="TextBox 65"/>
          <p:cNvSpPr txBox="1"/>
          <p:nvPr/>
        </p:nvSpPr>
        <p:spPr>
          <a:xfrm>
            <a:off x="51576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7" name="TextBox 66"/>
          <p:cNvSpPr txBox="1"/>
          <p:nvPr/>
        </p:nvSpPr>
        <p:spPr>
          <a:xfrm>
            <a:off x="57135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8" name="TextBox 67"/>
          <p:cNvSpPr txBox="1"/>
          <p:nvPr/>
        </p:nvSpPr>
        <p:spPr>
          <a:xfrm>
            <a:off x="62693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9" name="TextBox 68"/>
          <p:cNvSpPr txBox="1"/>
          <p:nvPr/>
        </p:nvSpPr>
        <p:spPr>
          <a:xfrm>
            <a:off x="23785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29344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71" name="TextBox 70"/>
          <p:cNvSpPr txBox="1"/>
          <p:nvPr/>
        </p:nvSpPr>
        <p:spPr>
          <a:xfrm>
            <a:off x="34902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72" name="TextBox 71"/>
          <p:cNvSpPr txBox="1"/>
          <p:nvPr/>
        </p:nvSpPr>
        <p:spPr>
          <a:xfrm>
            <a:off x="404604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Streams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9660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5" name="TextBox 4"/>
          <p:cNvSpPr txBox="1"/>
          <p:nvPr/>
        </p:nvSpPr>
        <p:spPr>
          <a:xfrm>
            <a:off x="515242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" name="TextBox 5"/>
          <p:cNvSpPr txBox="1"/>
          <p:nvPr/>
        </p:nvSpPr>
        <p:spPr>
          <a:xfrm>
            <a:off x="570824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" name="TextBox 6"/>
          <p:cNvSpPr txBox="1"/>
          <p:nvPr/>
        </p:nvSpPr>
        <p:spPr>
          <a:xfrm>
            <a:off x="626406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" name="TextBox 7"/>
          <p:cNvSpPr txBox="1"/>
          <p:nvPr/>
        </p:nvSpPr>
        <p:spPr>
          <a:xfrm>
            <a:off x="7375703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11" name="TextBox 10"/>
          <p:cNvSpPr txBox="1"/>
          <p:nvPr/>
        </p:nvSpPr>
        <p:spPr>
          <a:xfrm>
            <a:off x="237332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914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13" name="TextBox 12"/>
          <p:cNvSpPr txBox="1"/>
          <p:nvPr/>
        </p:nvSpPr>
        <p:spPr>
          <a:xfrm>
            <a:off x="348496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14" name="TextBox 13"/>
          <p:cNvSpPr txBox="1"/>
          <p:nvPr/>
        </p:nvSpPr>
        <p:spPr>
          <a:xfrm>
            <a:off x="404078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19886" y="1891874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1571611" y="2007687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7325690" y="1234963"/>
            <a:ext cx="1555539" cy="1855079"/>
            <a:chOff x="7325701" y="1266493"/>
            <a:chExt cx="1555539" cy="1855079"/>
          </a:xfrm>
        </p:grpSpPr>
        <p:grpSp>
          <p:nvGrpSpPr>
            <p:cNvPr id="9" name="Group 26"/>
            <p:cNvGrpSpPr/>
            <p:nvPr/>
          </p:nvGrpSpPr>
          <p:grpSpPr>
            <a:xfrm>
              <a:off x="7325701" y="1266493"/>
              <a:ext cx="1555539" cy="1855079"/>
              <a:chOff x="7373006" y="2685392"/>
              <a:chExt cx="977462" cy="1219694"/>
            </a:xfrm>
          </p:grpSpPr>
          <p:sp>
            <p:nvSpPr>
              <p:cNvPr id="25" name="Arc 24"/>
              <p:cNvSpPr/>
              <p:nvPr/>
            </p:nvSpPr>
            <p:spPr bwMode="auto">
              <a:xfrm>
                <a:off x="7373006" y="3295486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Arc 25"/>
              <p:cNvSpPr/>
              <p:nvPr/>
            </p:nvSpPr>
            <p:spPr bwMode="auto">
              <a:xfrm flipV="1">
                <a:off x="7373006" y="2685392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8174471" y="158908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2</a:t>
              </a:r>
              <a:endParaRPr lang="en-US" sz="3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180897" y="221323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2</a:t>
              </a:r>
              <a:endParaRPr lang="en-US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7380963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50" name="TextBox 49"/>
          <p:cNvSpPr txBox="1"/>
          <p:nvPr/>
        </p:nvSpPr>
        <p:spPr>
          <a:xfrm>
            <a:off x="682514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51" name="Right Arrow 50"/>
          <p:cNvSpPr/>
          <p:nvPr/>
        </p:nvSpPr>
        <p:spPr bwMode="auto">
          <a:xfrm>
            <a:off x="1576871" y="5050432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51"/>
          <p:cNvGrpSpPr/>
          <p:nvPr/>
        </p:nvGrpSpPr>
        <p:grpSpPr>
          <a:xfrm>
            <a:off x="7330950" y="4277708"/>
            <a:ext cx="1555539" cy="1855079"/>
            <a:chOff x="7325701" y="1266493"/>
            <a:chExt cx="1555539" cy="1855079"/>
          </a:xfrm>
        </p:grpSpPr>
        <p:grpSp>
          <p:nvGrpSpPr>
            <p:cNvPr id="16" name="Group 26"/>
            <p:cNvGrpSpPr/>
            <p:nvPr/>
          </p:nvGrpSpPr>
          <p:grpSpPr>
            <a:xfrm>
              <a:off x="7325701" y="1266493"/>
              <a:ext cx="1555539" cy="1855079"/>
              <a:chOff x="7373006" y="2685392"/>
              <a:chExt cx="977462" cy="1219694"/>
            </a:xfrm>
          </p:grpSpPr>
          <p:sp>
            <p:nvSpPr>
              <p:cNvPr id="56" name="Arc 55"/>
              <p:cNvSpPr/>
              <p:nvPr/>
            </p:nvSpPr>
            <p:spPr bwMode="auto">
              <a:xfrm>
                <a:off x="7373006" y="3295486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flipV="1">
                <a:off x="7373006" y="2685392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8174471" y="158908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2</a:t>
              </a:r>
              <a:endParaRPr lang="en-US" sz="32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180897" y="221323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2</a:t>
              </a:r>
              <a:endParaRPr lang="en-US" sz="3200" dirty="0"/>
            </a:p>
          </p:txBody>
        </p:sp>
      </p:grpSp>
      <p:sp>
        <p:nvSpPr>
          <p:cNvPr id="58" name="Arc 57"/>
          <p:cNvSpPr/>
          <p:nvPr/>
        </p:nvSpPr>
        <p:spPr bwMode="auto">
          <a:xfrm flipH="1">
            <a:off x="6743493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rc 72"/>
          <p:cNvSpPr/>
          <p:nvPr/>
        </p:nvSpPr>
        <p:spPr bwMode="auto">
          <a:xfrm flipH="1">
            <a:off x="618612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Arc 79"/>
          <p:cNvSpPr/>
          <p:nvPr/>
        </p:nvSpPr>
        <p:spPr bwMode="auto">
          <a:xfrm flipH="1">
            <a:off x="562875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Arc 80"/>
          <p:cNvSpPr/>
          <p:nvPr/>
        </p:nvSpPr>
        <p:spPr bwMode="auto">
          <a:xfrm flipH="1">
            <a:off x="507138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Arc 81"/>
          <p:cNvSpPr/>
          <p:nvPr/>
        </p:nvSpPr>
        <p:spPr bwMode="auto">
          <a:xfrm flipH="1">
            <a:off x="451401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Arc 82"/>
          <p:cNvSpPr/>
          <p:nvPr/>
        </p:nvSpPr>
        <p:spPr bwMode="auto">
          <a:xfrm flipH="1">
            <a:off x="395664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Arc 83"/>
          <p:cNvSpPr/>
          <p:nvPr/>
        </p:nvSpPr>
        <p:spPr bwMode="auto">
          <a:xfrm flipH="1">
            <a:off x="3399272" y="4487917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9605" y="1450416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02" name="TextBox 101"/>
          <p:cNvSpPr txBox="1"/>
          <p:nvPr/>
        </p:nvSpPr>
        <p:spPr>
          <a:xfrm>
            <a:off x="154861" y="144516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49" name="Arc 48"/>
          <p:cNvSpPr/>
          <p:nvPr/>
        </p:nvSpPr>
        <p:spPr bwMode="auto">
          <a:xfrm flipH="1">
            <a:off x="2843750" y="4483001"/>
            <a:ext cx="1088946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15278E-6 L 6.25E-7 -0.08333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51391E-7 -2.15278E-6 L 3.51391E-7 -0.08485 " pathEditMode="relative" rAng="0" ptsTypes="AA">
                                      <p:cBhvr>
                                        <p:cTn id="8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3047E-6 -2.15278E-6 L -1.3047E-6 0.07878 " pathEditMode="relative" rAng="0" ptsTypes="AA">
                                      <p:cBhvr>
                                        <p:cTn id="10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82292E-6 -2.15278E-6 L 1.82292E-6 0.07748 " pathEditMode="relative" rAng="0" ptsTypes="AA">
                                      <p:cBhvr>
                                        <p:cTn id="12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3125E-6 -2.15278E-6 L -2.03125E-6 -0.09049 " pathEditMode="relative" rAng="0" ptsTypes="AA">
                                      <p:cBhvr>
                                        <p:cTn id="1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92E-6 -2.15278E-6 L -3.592E-6 -0.09353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4.75191E-6 -2.15278E-6 L 4.75191E-6 0.08225 " pathEditMode="relative" rAng="0" ptsTypes="AA">
                                      <p:cBhvr>
                                        <p:cTn id="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3.59375E-6 -2.15278E-6 L -3.59375E-6 0.079 " pathEditMode="relative" rAng="0" ptsTypes="AA">
                                      <p:cBhvr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2.55208E-6 -2.15278E-6 L 2.55208E-6 -0.09049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2.16366E-7 -2.15278E-6 L -2.16366E-7 -0.09245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8.33333E-7 -2.91667E-6 L -0.67887 -2.91667E-6 " pathEditMode="relative" rAng="0" ptsTypes="AA">
                                      <p:cBhvr>
                                        <p:cTn id="26" dur="3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2351E-7 -7.63889E-7 L 6.52351E-7 0.1139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952E-6 -7.63889E-7 L 4.84952E-6 -0.0813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798E-6 -7.63889E-7 L 4.02798E-6 0.11328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6133E-7 -7.63889E-7 L 9.06133E-7 -0.0826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389E-6 -7.63889E-7 L 1.47389E-6 -0.08008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180000">
                                      <p:cBhvr>
                                        <p:cTn id="1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180000">
                                      <p:cBhvr>
                                        <p:cTn id="11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180000">
                                      <p:cBhvr>
                                        <p:cTn id="11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1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3180000">
                                      <p:cBhvr>
                                        <p:cTn id="1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45 0.07183 " pathEditMode="relative" ptsTypes="AA">
                                      <p:cBhvr>
                                        <p:cTn id="12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548 0.07487 " pathEditMode="relative" ptsTypes="AA">
                                      <p:cBhvr>
                                        <p:cTn id="1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548 0.07487 " pathEditMode="relative" ptsTypes="AA">
                                      <p:cBhvr>
                                        <p:cTn id="12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548 0.07487 " pathEditMode="relative" ptsTypes="AA">
                                      <p:cBhvr>
                                        <p:cTn id="12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12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074 0.05317 " pathEditMode="relative" ptsTypes="AA">
                                      <p:cBhvr>
                                        <p:cTn id="13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13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880000">
                                      <p:cBhvr>
                                        <p:cTn id="13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074 0.05317 " pathEditMode="relative" ptsTypes="AA">
                                      <p:cBhvr>
                                        <p:cTn id="13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074 0.05317 " pathEditMode="relative" ptsTypes="AA">
                                      <p:cBhvr>
                                        <p:cTn id="13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1074 0.05317 " pathEditMode="relative" ptsTypes="AA">
                                      <p:cBhvr>
                                        <p:cTn id="14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25E-7 -7.63889E-7 L 7.8125E-7 0.11328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593E-6 -7.63889E-7 L -4.31593E-6 -0.08268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223E-6 -7.63889E-7 L 2.56223E-6 0.1132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069E-6 -7.63889E-7 L 1.74069E-6 -0.08594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844E-6 -7.63889E-7 L 2.30844E-6 -0.0787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5833E-6 L -0.67253 1.45833E-6 " pathEditMode="relative" rAng="0" ptsTypes="AA">
                                      <p:cBhvr>
                                        <p:cTn id="152" dur="2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700"/>
                            </p:stCondLst>
                            <p:childTnLst>
                              <p:par>
                                <p:cTn id="1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65" grpId="0" animBg="1"/>
      <p:bldP spid="66" grpId="0" animBg="1"/>
      <p:bldP spid="66" grpId="1" animBg="1"/>
      <p:bldP spid="67" grpId="0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2" grpId="0" animBg="1"/>
      <p:bldP spid="72" grpId="1" animBg="1"/>
      <p:bldP spid="17" grpId="0" animBg="1"/>
      <p:bldP spid="45" grpId="0" animBg="1"/>
      <p:bldP spid="45" grpId="1" animBg="1"/>
      <p:bldP spid="50" grpId="0" animBg="1"/>
      <p:bldP spid="51" grpId="0" animBg="1"/>
      <p:bldP spid="51" grpId="1" animBg="1"/>
      <p:bldP spid="58" grpId="0" animBg="1"/>
      <p:bldP spid="58" grpId="1" animBg="1"/>
      <p:bldP spid="73" grpId="0" animBg="1"/>
      <p:bldP spid="73" grpId="1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4" grpId="2" animBg="1"/>
      <p:bldP spid="101" grpId="1"/>
      <p:bldP spid="102" grpId="1"/>
      <p:bldP spid="49" grpId="0" animBg="1"/>
      <p:bldP spid="49" grpId="1" animBg="1"/>
      <p:bldP spid="49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07412" y="3372465"/>
            <a:ext cx="2050561" cy="1636379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algn="l"/>
            <a:r>
              <a:rPr lang="en-US" b="1" i="1" u="none" dirty="0" smtClean="0"/>
              <a:t>Coarsened,</a:t>
            </a:r>
          </a:p>
          <a:p>
            <a:pPr algn="l"/>
            <a:r>
              <a:rPr lang="en-US" b="1" i="1" u="none" dirty="0" smtClean="0"/>
              <a:t>Expanded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52" name="TextBox 51"/>
          <p:cNvSpPr txBox="1"/>
          <p:nvPr/>
        </p:nvSpPr>
        <p:spPr>
          <a:xfrm>
            <a:off x="212668" y="3819317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  <a:br>
              <a:rPr lang="en-US" b="1" i="1" u="none" dirty="0" smtClean="0"/>
            </a:br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Streams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60186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1576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61" name="TextBox 60"/>
          <p:cNvSpPr txBox="1"/>
          <p:nvPr/>
        </p:nvSpPr>
        <p:spPr>
          <a:xfrm>
            <a:off x="57135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62693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63" name="TextBox 62"/>
          <p:cNvSpPr txBox="1"/>
          <p:nvPr/>
        </p:nvSpPr>
        <p:spPr>
          <a:xfrm>
            <a:off x="23785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9344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74" name="TextBox 73"/>
          <p:cNvSpPr txBox="1"/>
          <p:nvPr/>
        </p:nvSpPr>
        <p:spPr>
          <a:xfrm>
            <a:off x="34902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75" name="TextBox 74"/>
          <p:cNvSpPr txBox="1"/>
          <p:nvPr/>
        </p:nvSpPr>
        <p:spPr>
          <a:xfrm>
            <a:off x="404604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7380963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77" name="TextBox 76"/>
          <p:cNvSpPr txBox="1"/>
          <p:nvPr/>
        </p:nvSpPr>
        <p:spPr>
          <a:xfrm>
            <a:off x="460186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78" name="TextBox 77"/>
          <p:cNvSpPr txBox="1"/>
          <p:nvPr/>
        </p:nvSpPr>
        <p:spPr>
          <a:xfrm>
            <a:off x="51576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7" name="TextBox 86"/>
          <p:cNvSpPr txBox="1"/>
          <p:nvPr/>
        </p:nvSpPr>
        <p:spPr>
          <a:xfrm>
            <a:off x="237858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3440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  <a:endParaRPr lang="en-US" sz="3600" b="1" u="none" dirty="0"/>
          </a:p>
        </p:txBody>
      </p:sp>
      <p:sp>
        <p:nvSpPr>
          <p:cNvPr id="89" name="TextBox 88"/>
          <p:cNvSpPr txBox="1"/>
          <p:nvPr/>
        </p:nvSpPr>
        <p:spPr>
          <a:xfrm>
            <a:off x="349022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  <a:endParaRPr lang="en-US" sz="3600" b="1" u="none" dirty="0"/>
          </a:p>
        </p:txBody>
      </p:sp>
      <p:sp>
        <p:nvSpPr>
          <p:cNvPr id="90" name="TextBox 89"/>
          <p:cNvSpPr txBox="1"/>
          <p:nvPr/>
        </p:nvSpPr>
        <p:spPr>
          <a:xfrm>
            <a:off x="404604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825146" y="4934619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L</a:t>
            </a:r>
          </a:p>
        </p:txBody>
      </p:sp>
      <p:sp>
        <p:nvSpPr>
          <p:cNvPr id="92" name="Right Arrow 91"/>
          <p:cNvSpPr/>
          <p:nvPr/>
        </p:nvSpPr>
        <p:spPr bwMode="auto">
          <a:xfrm>
            <a:off x="1576871" y="5050432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7330950" y="4277708"/>
            <a:ext cx="1555539" cy="1855079"/>
            <a:chOff x="7325701" y="1266493"/>
            <a:chExt cx="1555539" cy="1855079"/>
          </a:xfrm>
        </p:grpSpPr>
        <p:grpSp>
          <p:nvGrpSpPr>
            <p:cNvPr id="94" name="Group 26"/>
            <p:cNvGrpSpPr/>
            <p:nvPr/>
          </p:nvGrpSpPr>
          <p:grpSpPr>
            <a:xfrm>
              <a:off x="7325701" y="1266493"/>
              <a:ext cx="1555539" cy="1855079"/>
              <a:chOff x="7373006" y="2685392"/>
              <a:chExt cx="977462" cy="1219694"/>
            </a:xfrm>
          </p:grpSpPr>
          <p:sp>
            <p:nvSpPr>
              <p:cNvPr id="97" name="Arc 96"/>
              <p:cNvSpPr/>
              <p:nvPr/>
            </p:nvSpPr>
            <p:spPr bwMode="auto">
              <a:xfrm>
                <a:off x="7373006" y="3295486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Arc 97"/>
              <p:cNvSpPr/>
              <p:nvPr/>
            </p:nvSpPr>
            <p:spPr bwMode="auto">
              <a:xfrm flipV="1">
                <a:off x="7373006" y="2685392"/>
                <a:ext cx="977462" cy="609600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8174471" y="158908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2</a:t>
              </a:r>
              <a:endParaRPr lang="en-US" sz="32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8180897" y="2213233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2</a:t>
              </a:r>
              <a:endParaRPr lang="en-US" sz="3200" dirty="0"/>
            </a:p>
          </p:txBody>
        </p:sp>
      </p:grpSp>
      <p:sp>
        <p:nvSpPr>
          <p:cNvPr id="99" name="Arc 98"/>
          <p:cNvSpPr/>
          <p:nvPr/>
        </p:nvSpPr>
        <p:spPr bwMode="auto">
          <a:xfrm flipH="1">
            <a:off x="5606251" y="4487917"/>
            <a:ext cx="2226188" cy="1022296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 bwMode="auto">
          <a:xfrm rot="10800000">
            <a:off x="2375333" y="4949879"/>
            <a:ext cx="326872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04" name="Rectangle 103"/>
          <p:cNvSpPr/>
          <p:nvPr/>
        </p:nvSpPr>
        <p:spPr>
          <a:xfrm>
            <a:off x="6579619" y="439897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78651" y="439897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6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06" name="Arc 105"/>
          <p:cNvSpPr/>
          <p:nvPr/>
        </p:nvSpPr>
        <p:spPr bwMode="auto">
          <a:xfrm flipH="1">
            <a:off x="5048880" y="4487917"/>
            <a:ext cx="2226188" cy="1022296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Arc 106"/>
          <p:cNvSpPr/>
          <p:nvPr/>
        </p:nvSpPr>
        <p:spPr bwMode="auto">
          <a:xfrm flipH="1">
            <a:off x="4491510" y="4487917"/>
            <a:ext cx="2226188" cy="1022296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Arc 107"/>
          <p:cNvSpPr/>
          <p:nvPr/>
        </p:nvSpPr>
        <p:spPr bwMode="auto">
          <a:xfrm flipH="1">
            <a:off x="3934140" y="4487917"/>
            <a:ext cx="2226188" cy="1022296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Arc 108"/>
          <p:cNvSpPr/>
          <p:nvPr/>
        </p:nvSpPr>
        <p:spPr bwMode="auto">
          <a:xfrm flipH="1">
            <a:off x="3376770" y="4487917"/>
            <a:ext cx="2226188" cy="1022296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Arc 109"/>
          <p:cNvSpPr/>
          <p:nvPr/>
        </p:nvSpPr>
        <p:spPr bwMode="auto">
          <a:xfrm flipH="1">
            <a:off x="2819400" y="4487917"/>
            <a:ext cx="2226188" cy="1022296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90284" y="3805141"/>
            <a:ext cx="441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 rot="10800000">
            <a:off x="2381098" y="4336616"/>
            <a:ext cx="3252787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15" name="Rectangle 114"/>
          <p:cNvSpPr/>
          <p:nvPr/>
        </p:nvSpPr>
        <p:spPr>
          <a:xfrm>
            <a:off x="3798779" y="3795309"/>
            <a:ext cx="441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384031" y="522931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 bwMode="auto">
          <a:xfrm rot="10800000">
            <a:off x="3490455" y="5762374"/>
            <a:ext cx="1032385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18" name="Rectangle 117"/>
          <p:cNvSpPr/>
          <p:nvPr/>
        </p:nvSpPr>
        <p:spPr>
          <a:xfrm>
            <a:off x="3788465" y="5219479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487" y="1150382"/>
            <a:ext cx="7663648" cy="198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2351E-7 -7.63889E-7 L 6.52351E-7 0.1152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4952E-6 -7.63889E-7 L 4.84952E-6 -0.08138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798E-6 -7.63889E-7 L 4.02798E-6 0.1132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6133E-7 -7.63889E-7 L 9.06133E-7 -0.08268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389E-6 -7.63889E-7 L 1.47389E-6 -0.0800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7532E-6 6.94444E-7 L 1.07532E-6 -0.046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7083E-6 3.26389E-6 L -4.27083E-6 0.114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19E-6 2.5E-6 L -4.10119E-6 -0.0807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375E-6 -2.63889E-6 L 2.34375E-6 -0.07747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25E-7 -7.63889E-7 L 7.8125E-7 0.1132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593E-6 -7.63889E-7 L -4.31593E-6 -0.0800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223E-6 -7.63889E-7 L 2.56223E-6 0.113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4069E-6 -7.63889E-7 L 1.74069E-6 -0.0826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844E-6 -7.63889E-7 L 2.30844E-6 -0.08008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7708E-6 3.26389E-6 L -3.17708E-6 -0.08095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7392E-6 2.5E-6 L 4.87392E-6 0.11523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792E-6 3.26389E-6 L 2.44792E-6 -0.0835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5833E-6 L -0.6779 1.45833E-6 " pathEditMode="relative" rAng="0" ptsTypes="AA">
                                      <p:cBhvr>
                                        <p:cTn id="131" dur="27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700"/>
                            </p:stCondLst>
                            <p:childTnLst>
                              <p:par>
                                <p:cTn id="1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2" grpId="0"/>
      <p:bldP spid="53" grpId="0" animBg="1"/>
      <p:bldP spid="53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9" grpId="0" animBg="1"/>
      <p:bldP spid="99" grpId="1" animBg="1"/>
      <p:bldP spid="104" grpId="0"/>
      <p:bldP spid="104" grpId="1"/>
      <p:bldP spid="104" grpId="2"/>
      <p:bldP spid="105" grpId="0"/>
      <p:bldP spid="106" grpId="0" animBg="1"/>
      <p:bldP spid="106" grpId="1" animBg="1"/>
      <p:bldP spid="106" grpId="2" animBg="1"/>
      <p:bldP spid="107" grpId="0" animBg="1"/>
      <p:bldP spid="107" grpId="1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3" grpId="0"/>
      <p:bldP spid="115" grpId="0"/>
      <p:bldP spid="116" grpId="0"/>
      <p:bldP spid="1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 Focus on </a:t>
            </a:r>
            <a:r>
              <a:rPr lang="en-US" dirty="0" err="1" smtClean="0"/>
              <a:t>Lossy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DCT-based spatial compression (JPEG, MPEG stills)</a:t>
            </a:r>
          </a:p>
          <a:p>
            <a:pPr lvl="1"/>
            <a:r>
              <a:rPr lang="en-US" sz="2000" dirty="0" smtClean="0"/>
              <a:t>Resizing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Dugad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Ahuja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2001] 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Mukherjee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Mitra 2002]</a:t>
            </a:r>
          </a:p>
          <a:p>
            <a:pPr lvl="1"/>
            <a:r>
              <a:rPr lang="en-US" sz="2000" dirty="0" smtClean="0"/>
              <a:t>Edge detection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Shen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Sethi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1996]</a:t>
            </a:r>
          </a:p>
          <a:p>
            <a:pPr lvl="1"/>
            <a:r>
              <a:rPr lang="en-US" sz="2000" dirty="0" smtClean="0"/>
              <a:t>Image segmentation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[Feng &amp; Jiang 2003]</a:t>
            </a:r>
          </a:p>
          <a:p>
            <a:pPr lvl="1"/>
            <a:r>
              <a:rPr lang="en-US" sz="2000" dirty="0" smtClean="0"/>
              <a:t>Shearing and rotating inner blocks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Shen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Sethi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1998]</a:t>
            </a:r>
          </a:p>
          <a:p>
            <a:pPr lvl="1"/>
            <a:r>
              <a:rPr lang="en-US" sz="2000" dirty="0" smtClean="0"/>
              <a:t>Linear combinations of pixels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[Smith &amp; Rowe 1996]</a:t>
            </a:r>
          </a:p>
          <a:p>
            <a:r>
              <a:rPr lang="en-US" dirty="0" smtClean="0"/>
              <a:t>DCT-based temporal compression (MPEG video)</a:t>
            </a:r>
          </a:p>
          <a:p>
            <a:pPr lvl="1"/>
            <a:r>
              <a:rPr lang="en-US" sz="2000" dirty="0" smtClean="0"/>
              <a:t>Captioning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[Nang, Kwon, &amp; Hong 2000]</a:t>
            </a:r>
          </a:p>
          <a:p>
            <a:pPr lvl="1"/>
            <a:r>
              <a:rPr lang="en-US" sz="2000" dirty="0" smtClean="0"/>
              <a:t>Reversal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Vasudev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1998]</a:t>
            </a:r>
          </a:p>
          <a:p>
            <a:pPr lvl="1"/>
            <a:r>
              <a:rPr lang="en-US" sz="2000" dirty="0" smtClean="0"/>
              <a:t>Distortion detection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Dorai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Ratha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,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Bolle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2000]</a:t>
            </a:r>
          </a:p>
          <a:p>
            <a:pPr lvl="1"/>
            <a:r>
              <a:rPr lang="en-US" sz="2000" dirty="0" err="1" smtClean="0"/>
              <a:t>Transcoding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Acharya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Smith 1998]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Almost no work on lossless formats</a:t>
            </a:r>
          </a:p>
          <a:p>
            <a:pPr lvl="1"/>
            <a:r>
              <a:rPr lang="en-US" sz="2000" dirty="0" smtClean="0"/>
              <a:t>Transpose and rotation of black/white images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[Shoji 1995;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Misra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et al. 1999]</a:t>
            </a:r>
          </a:p>
          <a:p>
            <a:pPr lvl="1"/>
            <a:r>
              <a:rPr lang="en-US" sz="2000" dirty="0" smtClean="0"/>
              <a:t>Pattern matching in compressed text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Farach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Thorup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1998; Navarro 2003]</a:t>
            </a:r>
          </a:p>
          <a:p>
            <a:pPr lvl="1"/>
            <a:r>
              <a:rPr lang="en-US" sz="2000" dirty="0" smtClean="0"/>
              <a:t>Modifying pitch and playback of audio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[Levine 1998]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"/>
          <p:cNvGrpSpPr/>
          <p:nvPr/>
        </p:nvGrpSpPr>
        <p:grpSpPr>
          <a:xfrm>
            <a:off x="5300253" y="1796217"/>
            <a:ext cx="1896746" cy="1199089"/>
            <a:chOff x="3520609" y="1734537"/>
            <a:chExt cx="1896746" cy="1199089"/>
          </a:xfrm>
        </p:grpSpPr>
        <p:grpSp>
          <p:nvGrpSpPr>
            <p:cNvPr id="8" name="Group 38"/>
            <p:cNvGrpSpPr/>
            <p:nvPr/>
          </p:nvGrpSpPr>
          <p:grpSpPr>
            <a:xfrm>
              <a:off x="3520609" y="1965265"/>
              <a:ext cx="1555544" cy="758270"/>
              <a:chOff x="3520609" y="1917067"/>
              <a:chExt cx="1555544" cy="933321"/>
            </a:xfrm>
          </p:grpSpPr>
          <p:sp>
            <p:nvSpPr>
              <p:cNvPr id="31" name="Arc 30"/>
              <p:cNvSpPr/>
              <p:nvPr/>
            </p:nvSpPr>
            <p:spPr bwMode="auto">
              <a:xfrm rot="10800000" flipH="1">
                <a:off x="3520614" y="1917067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 bwMode="auto">
              <a:xfrm rot="10800000" flipH="1" flipV="1">
                <a:off x="3520609" y="1923224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4998621" y="173453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05063" y="234885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</p:grpSp>
      <p:grpSp>
        <p:nvGrpSpPr>
          <p:cNvPr id="11" name="Group 55"/>
          <p:cNvGrpSpPr/>
          <p:nvPr/>
        </p:nvGrpSpPr>
        <p:grpSpPr>
          <a:xfrm>
            <a:off x="3566888" y="2030385"/>
            <a:ext cx="2578274" cy="768140"/>
            <a:chOff x="3547223" y="1941897"/>
            <a:chExt cx="2971564" cy="768140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rot="5400000" flipH="1" flipV="1">
              <a:off x="5025007" y="1216257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5400000" flipH="1" flipV="1">
              <a:off x="5025007" y="464113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4" name="TextBox 43"/>
          <p:cNvSpPr txBox="1"/>
          <p:nvPr/>
        </p:nvSpPr>
        <p:spPr>
          <a:xfrm>
            <a:off x="2073489" y="1723542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4635" y="2505207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715" y="2500287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8569" y="1718622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2558" y="2505207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0" name="TextBox 49"/>
          <p:cNvSpPr txBox="1"/>
          <p:nvPr/>
        </p:nvSpPr>
        <p:spPr>
          <a:xfrm>
            <a:off x="1450481" y="2505207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1" name="TextBox 50"/>
          <p:cNvSpPr txBox="1"/>
          <p:nvPr/>
        </p:nvSpPr>
        <p:spPr>
          <a:xfrm>
            <a:off x="2078405" y="2505207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and Joining:  Transpose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799" y="1718622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" name="TextBox 4"/>
          <p:cNvSpPr txBox="1"/>
          <p:nvPr/>
        </p:nvSpPr>
        <p:spPr>
          <a:xfrm>
            <a:off x="812722" y="1718622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" name="TextBox 5"/>
          <p:cNvSpPr txBox="1"/>
          <p:nvPr/>
        </p:nvSpPr>
        <p:spPr>
          <a:xfrm>
            <a:off x="1440645" y="1718622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>
            <a:off x="662032" y="201577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1289955" y="201577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 bwMode="auto">
          <a:xfrm>
            <a:off x="1917878" y="2015774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17638" y="2500287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19" name="TextBox 18"/>
          <p:cNvSpPr txBox="1"/>
          <p:nvPr/>
        </p:nvSpPr>
        <p:spPr>
          <a:xfrm>
            <a:off x="1445561" y="2500287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20" name="TextBox 19"/>
          <p:cNvSpPr txBox="1"/>
          <p:nvPr/>
        </p:nvSpPr>
        <p:spPr>
          <a:xfrm>
            <a:off x="2073485" y="2500287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 bwMode="auto">
          <a:xfrm>
            <a:off x="666948" y="2797439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 bwMode="auto">
          <a:xfrm>
            <a:off x="1294871" y="2797439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 bwMode="auto">
          <a:xfrm>
            <a:off x="1922794" y="2797439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Arc 34"/>
          <p:cNvSpPr/>
          <p:nvPr/>
        </p:nvSpPr>
        <p:spPr bwMode="auto">
          <a:xfrm>
            <a:off x="2001516" y="2413599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rc 35"/>
          <p:cNvSpPr/>
          <p:nvPr/>
        </p:nvSpPr>
        <p:spPr bwMode="auto">
          <a:xfrm flipV="1">
            <a:off x="2001514" y="1485684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50281" y="180827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2856707" y="243242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89719" y="1723542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42" name="TextBox 41"/>
          <p:cNvSpPr txBox="1"/>
          <p:nvPr/>
        </p:nvSpPr>
        <p:spPr>
          <a:xfrm>
            <a:off x="817642" y="1723542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43" name="TextBox 42"/>
          <p:cNvSpPr txBox="1"/>
          <p:nvPr/>
        </p:nvSpPr>
        <p:spPr>
          <a:xfrm>
            <a:off x="1445565" y="1723542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 bwMode="auto">
          <a:xfrm>
            <a:off x="666952" y="202069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42" idx="3"/>
            <a:endCxn id="43" idx="1"/>
          </p:cNvCxnSpPr>
          <p:nvPr/>
        </p:nvCxnSpPr>
        <p:spPr bwMode="auto">
          <a:xfrm>
            <a:off x="1294875" y="202069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43" idx="3"/>
            <a:endCxn id="44" idx="1"/>
          </p:cNvCxnSpPr>
          <p:nvPr/>
        </p:nvCxnSpPr>
        <p:spPr bwMode="auto">
          <a:xfrm>
            <a:off x="1922798" y="2020694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48" idx="3"/>
            <a:endCxn id="49" idx="1"/>
          </p:cNvCxnSpPr>
          <p:nvPr/>
        </p:nvCxnSpPr>
        <p:spPr bwMode="auto">
          <a:xfrm>
            <a:off x="671868" y="2802359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49" idx="3"/>
            <a:endCxn id="50" idx="1"/>
          </p:cNvCxnSpPr>
          <p:nvPr/>
        </p:nvCxnSpPr>
        <p:spPr bwMode="auto">
          <a:xfrm>
            <a:off x="1299791" y="2802359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50" idx="3"/>
            <a:endCxn id="51" idx="1"/>
          </p:cNvCxnSpPr>
          <p:nvPr/>
        </p:nvCxnSpPr>
        <p:spPr bwMode="auto">
          <a:xfrm>
            <a:off x="1927714" y="2802359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7" idx="2"/>
            <a:endCxn id="17" idx="0"/>
          </p:cNvCxnSpPr>
          <p:nvPr/>
        </p:nvCxnSpPr>
        <p:spPr bwMode="auto">
          <a:xfrm rot="5400000">
            <a:off x="1274078" y="1467179"/>
            <a:ext cx="187362" cy="18788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Right Arrow 61"/>
          <p:cNvSpPr/>
          <p:nvPr/>
        </p:nvSpPr>
        <p:spPr bwMode="auto">
          <a:xfrm>
            <a:off x="6871649" y="2236871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97 0 " pathEditMode="relative" ptsTypes="AA">
                                      <p:cBhvr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97 0 " pathEditMode="relative" ptsTypes="AA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97 0 " pathEditMode="relative" ptsTypes="AA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97 0 " pathEditMode="relative" ptsTypes="AA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97 0 " pathEditMode="relative" ptsTypes="AA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97 0 " pathEditMode="relative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597 0 " pathEditMode="relative" ptsTypes="AA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402 0 " pathEditMode="relative" ptsTypes="AA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402 0 " pathEditMode="relative" ptsTypes="AA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402 0 " pathEditMode="relative" ptsTypes="AA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402 0 " pathEditMode="relative" ptsTypes="AA">
                                      <p:cBhvr>
                                        <p:cTn id="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402 0 " pathEditMode="relative" ptsTypes="AA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402 0 " pathEditMode="relative" ptsTypes="AA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402 0 " pathEditMode="relative" ptsTypes="AA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7" grpId="0" animBg="1"/>
      <p:bldP spid="41" grpId="0" animBg="1"/>
      <p:bldP spid="42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Arrow Connector 125"/>
          <p:cNvCxnSpPr/>
          <p:nvPr/>
        </p:nvCxnSpPr>
        <p:spPr bwMode="auto">
          <a:xfrm rot="10800000" flipV="1">
            <a:off x="7610801" y="1986113"/>
            <a:ext cx="618799" cy="864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7873999" y="2423820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2063657" y="17137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4803" y="24953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5302634" y="1800980"/>
            <a:ext cx="1896746" cy="1199089"/>
            <a:chOff x="3520609" y="1734537"/>
            <a:chExt cx="1896746" cy="1199089"/>
          </a:xfrm>
        </p:grpSpPr>
        <p:grpSp>
          <p:nvGrpSpPr>
            <p:cNvPr id="7" name="Group 38"/>
            <p:cNvGrpSpPr/>
            <p:nvPr/>
          </p:nvGrpSpPr>
          <p:grpSpPr>
            <a:xfrm>
              <a:off x="3520609" y="1965265"/>
              <a:ext cx="1555544" cy="758270"/>
              <a:chOff x="3520609" y="1917067"/>
              <a:chExt cx="1555544" cy="933321"/>
            </a:xfrm>
          </p:grpSpPr>
          <p:sp>
            <p:nvSpPr>
              <p:cNvPr id="31" name="Arc 30"/>
              <p:cNvSpPr/>
              <p:nvPr/>
            </p:nvSpPr>
            <p:spPr bwMode="auto">
              <a:xfrm rot="10800000" flipH="1">
                <a:off x="3520614" y="1917067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Arc 31"/>
              <p:cNvSpPr/>
              <p:nvPr/>
            </p:nvSpPr>
            <p:spPr bwMode="auto">
              <a:xfrm rot="10800000" flipH="1" flipV="1">
                <a:off x="3520609" y="1923224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4998621" y="173453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05063" y="234885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3566888" y="2030385"/>
            <a:ext cx="2578274" cy="768140"/>
            <a:chOff x="3547223" y="1941897"/>
            <a:chExt cx="2971564" cy="768140"/>
          </a:xfrm>
        </p:grpSpPr>
        <p:cxnSp>
          <p:nvCxnSpPr>
            <p:cNvPr id="57" name="Straight Arrow Connector 56"/>
            <p:cNvCxnSpPr/>
            <p:nvPr/>
          </p:nvCxnSpPr>
          <p:spPr bwMode="auto">
            <a:xfrm rot="5400000" flipH="1" flipV="1">
              <a:off x="5025007" y="1216257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5400000" flipH="1" flipV="1">
              <a:off x="5025007" y="464113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812726" y="24953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0" name="TextBox 49"/>
          <p:cNvSpPr txBox="1"/>
          <p:nvPr/>
        </p:nvSpPr>
        <p:spPr>
          <a:xfrm>
            <a:off x="1440649" y="24953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1" name="TextBox 50"/>
          <p:cNvSpPr txBox="1"/>
          <p:nvPr/>
        </p:nvSpPr>
        <p:spPr>
          <a:xfrm>
            <a:off x="2068573" y="24953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and Joining:  Transpose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967" y="170879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" name="TextBox 4"/>
          <p:cNvSpPr txBox="1"/>
          <p:nvPr/>
        </p:nvSpPr>
        <p:spPr>
          <a:xfrm>
            <a:off x="802890" y="170879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" name="TextBox 5"/>
          <p:cNvSpPr txBox="1"/>
          <p:nvPr/>
        </p:nvSpPr>
        <p:spPr>
          <a:xfrm>
            <a:off x="1430813" y="170879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>
            <a:off x="652200" y="200594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1280123" y="200594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6" idx="3"/>
          </p:cNvCxnSpPr>
          <p:nvPr/>
        </p:nvCxnSpPr>
        <p:spPr bwMode="auto">
          <a:xfrm>
            <a:off x="1908046" y="200594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657116" y="278760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1285039" y="278760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1912962" y="2787607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Arc 34"/>
          <p:cNvSpPr/>
          <p:nvPr/>
        </p:nvSpPr>
        <p:spPr bwMode="auto">
          <a:xfrm>
            <a:off x="2001516" y="2413599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rc 35"/>
          <p:cNvSpPr/>
          <p:nvPr/>
        </p:nvSpPr>
        <p:spPr bwMode="auto">
          <a:xfrm flipV="1">
            <a:off x="2001514" y="1485684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50281" y="180827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2856707" y="2432424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cxnSp>
        <p:nvCxnSpPr>
          <p:cNvPr id="55" name="Straight Arrow Connector 54"/>
          <p:cNvCxnSpPr>
            <a:stCxn id="44" idx="2"/>
            <a:endCxn id="48" idx="0"/>
          </p:cNvCxnSpPr>
          <p:nvPr/>
        </p:nvCxnSpPr>
        <p:spPr bwMode="auto">
          <a:xfrm rot="5400000">
            <a:off x="1269166" y="1462267"/>
            <a:ext cx="187362" cy="18788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/>
          <p:cNvCxnSpPr>
            <a:stCxn id="63" idx="3"/>
            <a:endCxn id="64" idx="1"/>
          </p:cNvCxnSpPr>
          <p:nvPr/>
        </p:nvCxnSpPr>
        <p:spPr bwMode="auto">
          <a:xfrm>
            <a:off x="4314713" y="202069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/>
          <p:cNvCxnSpPr>
            <a:stCxn id="64" idx="3"/>
          </p:cNvCxnSpPr>
          <p:nvPr/>
        </p:nvCxnSpPr>
        <p:spPr bwMode="auto">
          <a:xfrm>
            <a:off x="4942636" y="202069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>
            <a:off x="5570559" y="2020694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>
            <a:off x="4339293" y="279252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4967216" y="279252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5595139" y="2792527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4319633" y="202561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/>
          <p:cNvCxnSpPr>
            <a:endCxn id="71" idx="1"/>
          </p:cNvCxnSpPr>
          <p:nvPr/>
        </p:nvCxnSpPr>
        <p:spPr bwMode="auto">
          <a:xfrm>
            <a:off x="4947556" y="202561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/>
          <p:cNvCxnSpPr>
            <a:stCxn id="71" idx="3"/>
            <a:endCxn id="56" idx="1"/>
          </p:cNvCxnSpPr>
          <p:nvPr/>
        </p:nvCxnSpPr>
        <p:spPr bwMode="auto">
          <a:xfrm>
            <a:off x="5575479" y="2025614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/>
          <p:cNvCxnSpPr>
            <a:stCxn id="59" idx="3"/>
            <a:endCxn id="60" idx="1"/>
          </p:cNvCxnSpPr>
          <p:nvPr/>
        </p:nvCxnSpPr>
        <p:spPr bwMode="auto">
          <a:xfrm>
            <a:off x="4344213" y="279744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>
            <a:stCxn id="60" idx="3"/>
            <a:endCxn id="61" idx="1"/>
          </p:cNvCxnSpPr>
          <p:nvPr/>
        </p:nvCxnSpPr>
        <p:spPr bwMode="auto">
          <a:xfrm>
            <a:off x="4972136" y="279744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>
            <a:stCxn id="61" idx="3"/>
            <a:endCxn id="62" idx="1"/>
          </p:cNvCxnSpPr>
          <p:nvPr/>
        </p:nvCxnSpPr>
        <p:spPr bwMode="auto">
          <a:xfrm>
            <a:off x="5600059" y="2797447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7878911" y="2438564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/>
          <p:cNvCxnSpPr/>
          <p:nvPr/>
        </p:nvCxnSpPr>
        <p:spPr bwMode="auto">
          <a:xfrm rot="5400000">
            <a:off x="7872866" y="2503145"/>
            <a:ext cx="162782" cy="6279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9" name="Right Arrow 118"/>
          <p:cNvSpPr/>
          <p:nvPr/>
        </p:nvSpPr>
        <p:spPr bwMode="auto">
          <a:xfrm>
            <a:off x="6871649" y="2236871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26170" y="1728462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6980" y="250029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94903" y="250029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1" name="TextBox 60"/>
          <p:cNvSpPr txBox="1"/>
          <p:nvPr/>
        </p:nvSpPr>
        <p:spPr>
          <a:xfrm>
            <a:off x="5122826" y="250029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5750750" y="250029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37480" y="1723542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4" name="TextBox 63"/>
          <p:cNvSpPr txBox="1"/>
          <p:nvPr/>
        </p:nvSpPr>
        <p:spPr>
          <a:xfrm>
            <a:off x="4465403" y="1723542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71" name="TextBox 70"/>
          <p:cNvSpPr txBox="1"/>
          <p:nvPr/>
        </p:nvSpPr>
        <p:spPr>
          <a:xfrm>
            <a:off x="5098246" y="1728462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cxnSp>
        <p:nvCxnSpPr>
          <p:cNvPr id="121" name="Straight Arrow Connector 120"/>
          <p:cNvCxnSpPr/>
          <p:nvPr/>
        </p:nvCxnSpPr>
        <p:spPr bwMode="auto">
          <a:xfrm rot="5400000">
            <a:off x="7867949" y="2498230"/>
            <a:ext cx="162782" cy="6279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/>
          <p:cNvCxnSpPr/>
          <p:nvPr/>
        </p:nvCxnSpPr>
        <p:spPr bwMode="auto">
          <a:xfrm>
            <a:off x="7883811" y="2423830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>
            <a:off x="7876225" y="1651995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8.95833E-6 L 0.03222 -0.01346 L 0.04443 -0.02279 L 0.06347 -0.0471 L 0.0695 -0.05382 L 0.23388 -0.05382 " pathEditMode="relative" ptsTypes="AAAAAA">
                                      <p:cBhvr>
                                        <p:cTn id="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0417E-7 -7.91667E-6 L 0.02213 0.00802 L 0.0402 0.01345 L 0.04931 0.02148 L 0.05843 0.03906 L 0.06852 0.0523 L 0.17334 0.0523 " pathEditMode="relative" ptsTypes="AAAAAAA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89 -0.05382 L 0.23389 0.05512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34 0.0523 L 0.17334 0.1640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1458E-6 3.75E-6 L 4.11458E-6 0.1022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95833E-6 L 0.11279 -8.95833E-6 L 0.13705 -0.01216 L 0.15625 -0.03885 L 0.1582 -0.05382 L 0.29834 -0.05382 " pathEditMode="relative" ptsTypes="AAAAAA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8 -7.91667E-6 L 0.11182 -7.91667E-6 L 0.1364 0.01888 L 0.15919 0.0523 L 0.2378 0.0523 " pathEditMode="relative" ptsTypes="AAAAA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9 -0.0039 L 0.00049 0.1041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8 0.051 L 0.2378 0.1640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18 -0.05643 L 0.29818 0.0566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89 0.05512 L 0.23389 0.1668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34 0.16406 L 0.17334 0.27192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9E-7 0.10221 L 4.49E-7 0.21875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9E-7 3.125E-6 L 4.49E-7 0.1067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45833E-6 -8.95833E-6 C 0.0275 -8.95833E-6 0.05517 -8.95833E-6 0.07665 -8.95833E-6 C 0.09814 -8.95833E-6 0.1149 -8.95833E-6 0.12906 -8.95833E-6 C 0.14322 -8.95833E-6 0.15315 0.00325 0.16129 -8.95833E-6 C 0.16943 -0.00326 0.17122 -0.01129 0.1774 -0.02019 C 0.18359 -0.02909 0.16747 -0.04818 0.19856 -0.05382 C 0.22965 -0.05947 0.2967 -0.05665 0.36392 -0.05382 " pathEditMode="relative" ptsTypes="aaaaaaA">
                                      <p:cBhvr>
                                        <p:cTn id="6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21875E-6 -8.95833E-6 L 0.14111 -8.95833E-6 L 0.15999 0.00672 L 0.18148 0.02148 L 0.19857 0.04969 L 0.30143 0.04969 " pathEditMode="relative" ptsTypes="AAAAAA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75E-6 4.30556E-6 L 0.20768 4.30556E-6 L 0.24397 -0.01888 L 0.25911 -0.05534 L 0.30843 -0.05534 L 0.30891 -0.15647 L 0.42789 -0.15517 " pathEditMode="relative" rAng="0" ptsTypes="AAAAAAA">
                                      <p:cBhvr>
                                        <p:cTn id="8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069 -0.00412 L 0.22282 0.00261 L 0.24903 0.02691 L 0.26123 0.051 L 0.31055 0.051 L 0.31055 -0.04969 L 0.36703 -0.04969 " pathEditMode="relative" ptsTypes="AAAAAAAA">
                                      <p:cBhvr>
                                        <p:cTn id="9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2" grpId="2" animBg="1"/>
      <p:bldP spid="63" grpId="0" animBg="1"/>
      <p:bldP spid="64" grpId="0" animBg="1"/>
      <p:bldP spid="71" grpId="0" animBg="1"/>
      <p:bldP spid="7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063657" y="17137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4803" y="24953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9715" y="249045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8737" y="170879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2726" y="24953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0" name="TextBox 49"/>
          <p:cNvSpPr txBox="1"/>
          <p:nvPr/>
        </p:nvSpPr>
        <p:spPr>
          <a:xfrm>
            <a:off x="1440649" y="24953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1" name="TextBox 50"/>
          <p:cNvSpPr txBox="1"/>
          <p:nvPr/>
        </p:nvSpPr>
        <p:spPr>
          <a:xfrm>
            <a:off x="2068573" y="24953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and Joining:  Transpose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967" y="170879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5" name="TextBox 4"/>
          <p:cNvSpPr txBox="1"/>
          <p:nvPr/>
        </p:nvSpPr>
        <p:spPr>
          <a:xfrm>
            <a:off x="802890" y="170879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6" name="TextBox 5"/>
          <p:cNvSpPr txBox="1"/>
          <p:nvPr/>
        </p:nvSpPr>
        <p:spPr>
          <a:xfrm>
            <a:off x="1430813" y="170879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 bwMode="auto">
          <a:xfrm>
            <a:off x="652200" y="200594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 bwMode="auto">
          <a:xfrm>
            <a:off x="1280123" y="200594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 bwMode="auto">
          <a:xfrm>
            <a:off x="1908046" y="200594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17638" y="249045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19" name="TextBox 18"/>
          <p:cNvSpPr txBox="1"/>
          <p:nvPr/>
        </p:nvSpPr>
        <p:spPr>
          <a:xfrm>
            <a:off x="1435729" y="249045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20" name="TextBox 19"/>
          <p:cNvSpPr txBox="1"/>
          <p:nvPr/>
        </p:nvSpPr>
        <p:spPr>
          <a:xfrm>
            <a:off x="2063653" y="249045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cxnSp>
        <p:nvCxnSpPr>
          <p:cNvPr id="21" name="Straight Arrow Connector 20"/>
          <p:cNvCxnSpPr>
            <a:stCxn id="17" idx="3"/>
            <a:endCxn id="18" idx="1"/>
          </p:cNvCxnSpPr>
          <p:nvPr/>
        </p:nvCxnSpPr>
        <p:spPr bwMode="auto">
          <a:xfrm>
            <a:off x="666948" y="278760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 bwMode="auto">
          <a:xfrm>
            <a:off x="1294871" y="2787607"/>
            <a:ext cx="140858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9" idx="3"/>
            <a:endCxn id="20" idx="1"/>
          </p:cNvCxnSpPr>
          <p:nvPr/>
        </p:nvCxnSpPr>
        <p:spPr bwMode="auto">
          <a:xfrm>
            <a:off x="1912962" y="2787607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79887" y="17137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42" name="TextBox 41"/>
          <p:cNvSpPr txBox="1"/>
          <p:nvPr/>
        </p:nvSpPr>
        <p:spPr>
          <a:xfrm>
            <a:off x="807810" y="17137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43" name="TextBox 42"/>
          <p:cNvSpPr txBox="1"/>
          <p:nvPr/>
        </p:nvSpPr>
        <p:spPr>
          <a:xfrm>
            <a:off x="1435733" y="17137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cxnSp>
        <p:nvCxnSpPr>
          <p:cNvPr id="45" name="Straight Arrow Connector 44"/>
          <p:cNvCxnSpPr>
            <a:stCxn id="41" idx="3"/>
            <a:endCxn id="42" idx="1"/>
          </p:cNvCxnSpPr>
          <p:nvPr/>
        </p:nvCxnSpPr>
        <p:spPr bwMode="auto">
          <a:xfrm>
            <a:off x="657120" y="201086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stCxn id="42" idx="3"/>
            <a:endCxn id="43" idx="1"/>
          </p:cNvCxnSpPr>
          <p:nvPr/>
        </p:nvCxnSpPr>
        <p:spPr bwMode="auto">
          <a:xfrm>
            <a:off x="1285043" y="201086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>
            <a:stCxn id="43" idx="3"/>
            <a:endCxn id="44" idx="1"/>
          </p:cNvCxnSpPr>
          <p:nvPr/>
        </p:nvCxnSpPr>
        <p:spPr bwMode="auto">
          <a:xfrm>
            <a:off x="1912966" y="201086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>
            <a:stCxn id="48" idx="3"/>
            <a:endCxn id="49" idx="1"/>
          </p:cNvCxnSpPr>
          <p:nvPr/>
        </p:nvCxnSpPr>
        <p:spPr bwMode="auto">
          <a:xfrm>
            <a:off x="662036" y="279252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>
            <a:stCxn id="49" idx="3"/>
            <a:endCxn id="50" idx="1"/>
          </p:cNvCxnSpPr>
          <p:nvPr/>
        </p:nvCxnSpPr>
        <p:spPr bwMode="auto">
          <a:xfrm>
            <a:off x="1289959" y="279252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50" idx="3"/>
            <a:endCxn id="51" idx="1"/>
          </p:cNvCxnSpPr>
          <p:nvPr/>
        </p:nvCxnSpPr>
        <p:spPr bwMode="auto">
          <a:xfrm>
            <a:off x="1917882" y="2792527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7" idx="2"/>
            <a:endCxn id="17" idx="0"/>
          </p:cNvCxnSpPr>
          <p:nvPr/>
        </p:nvCxnSpPr>
        <p:spPr bwMode="auto">
          <a:xfrm rot="5400000">
            <a:off x="1269162" y="1462263"/>
            <a:ext cx="187362" cy="18690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9" name="Group 39"/>
          <p:cNvGrpSpPr/>
          <p:nvPr/>
        </p:nvGrpSpPr>
        <p:grpSpPr>
          <a:xfrm>
            <a:off x="5295336" y="1808276"/>
            <a:ext cx="1896746" cy="1199089"/>
            <a:chOff x="3520609" y="1734537"/>
            <a:chExt cx="1896746" cy="1199089"/>
          </a:xfrm>
        </p:grpSpPr>
        <p:grpSp>
          <p:nvGrpSpPr>
            <p:cNvPr id="60" name="Group 38"/>
            <p:cNvGrpSpPr/>
            <p:nvPr/>
          </p:nvGrpSpPr>
          <p:grpSpPr>
            <a:xfrm>
              <a:off x="3520609" y="1965265"/>
              <a:ext cx="1555544" cy="758270"/>
              <a:chOff x="3520609" y="1917067"/>
              <a:chExt cx="1555544" cy="933321"/>
            </a:xfrm>
          </p:grpSpPr>
          <p:sp>
            <p:nvSpPr>
              <p:cNvPr id="64" name="Arc 63"/>
              <p:cNvSpPr/>
              <p:nvPr/>
            </p:nvSpPr>
            <p:spPr bwMode="auto">
              <a:xfrm rot="10800000" flipH="1">
                <a:off x="3520614" y="1917067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Arc 64"/>
              <p:cNvSpPr/>
              <p:nvPr/>
            </p:nvSpPr>
            <p:spPr bwMode="auto">
              <a:xfrm rot="10800000" flipH="1" flipV="1">
                <a:off x="3520609" y="1923224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4998621" y="173453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005063" y="234885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</p:grpSp>
      <p:grpSp>
        <p:nvGrpSpPr>
          <p:cNvPr id="66" name="Group 55"/>
          <p:cNvGrpSpPr/>
          <p:nvPr/>
        </p:nvGrpSpPr>
        <p:grpSpPr>
          <a:xfrm>
            <a:off x="3561971" y="2035300"/>
            <a:ext cx="2578274" cy="768140"/>
            <a:chOff x="3547223" y="1941897"/>
            <a:chExt cx="2971564" cy="768140"/>
          </a:xfrm>
        </p:grpSpPr>
        <p:cxnSp>
          <p:nvCxnSpPr>
            <p:cNvPr id="67" name="Straight Arrow Connector 66"/>
            <p:cNvCxnSpPr/>
            <p:nvPr/>
          </p:nvCxnSpPr>
          <p:spPr bwMode="auto">
            <a:xfrm rot="5400000" flipH="1" flipV="1">
              <a:off x="5025007" y="1216257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rot="5400000" flipH="1" flipV="1">
              <a:off x="5025007" y="464113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69" name="Rectangle 68"/>
          <p:cNvSpPr/>
          <p:nvPr/>
        </p:nvSpPr>
        <p:spPr>
          <a:xfrm>
            <a:off x="2845364" y="181319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70" name="Rectangle 69"/>
          <p:cNvSpPr/>
          <p:nvPr/>
        </p:nvSpPr>
        <p:spPr>
          <a:xfrm>
            <a:off x="2851790" y="2437339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71" name="Right Arrow 70"/>
          <p:cNvSpPr/>
          <p:nvPr/>
        </p:nvSpPr>
        <p:spPr bwMode="auto">
          <a:xfrm>
            <a:off x="6866732" y="2241786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Arc 71"/>
          <p:cNvSpPr/>
          <p:nvPr/>
        </p:nvSpPr>
        <p:spPr bwMode="auto">
          <a:xfrm>
            <a:off x="1996599" y="2418514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Arc 72"/>
          <p:cNvSpPr/>
          <p:nvPr/>
        </p:nvSpPr>
        <p:spPr bwMode="auto">
          <a:xfrm flipV="1">
            <a:off x="1996597" y="1490599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39"/>
          <p:cNvGrpSpPr/>
          <p:nvPr/>
        </p:nvGrpSpPr>
        <p:grpSpPr>
          <a:xfrm>
            <a:off x="5295336" y="1808276"/>
            <a:ext cx="1896746" cy="1199089"/>
            <a:chOff x="3520609" y="1734537"/>
            <a:chExt cx="1896746" cy="1199089"/>
          </a:xfrm>
        </p:grpSpPr>
        <p:grpSp>
          <p:nvGrpSpPr>
            <p:cNvPr id="199" name="Group 38"/>
            <p:cNvGrpSpPr/>
            <p:nvPr/>
          </p:nvGrpSpPr>
          <p:grpSpPr>
            <a:xfrm>
              <a:off x="3520609" y="1965265"/>
              <a:ext cx="1555544" cy="758270"/>
              <a:chOff x="3520609" y="1917067"/>
              <a:chExt cx="1555544" cy="933321"/>
            </a:xfrm>
          </p:grpSpPr>
          <p:sp>
            <p:nvSpPr>
              <p:cNvPr id="202" name="Arc 201"/>
              <p:cNvSpPr/>
              <p:nvPr/>
            </p:nvSpPr>
            <p:spPr bwMode="auto">
              <a:xfrm rot="10800000" flipH="1">
                <a:off x="3520614" y="1917067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Arc 202"/>
              <p:cNvSpPr/>
              <p:nvPr/>
            </p:nvSpPr>
            <p:spPr bwMode="auto">
              <a:xfrm rot="10800000" flipH="1" flipV="1">
                <a:off x="3520609" y="1923224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4998621" y="173453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005063" y="234885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</p:grpSp>
      <p:grpSp>
        <p:nvGrpSpPr>
          <p:cNvPr id="204" name="Group 55"/>
          <p:cNvGrpSpPr/>
          <p:nvPr/>
        </p:nvGrpSpPr>
        <p:grpSpPr>
          <a:xfrm>
            <a:off x="3561971" y="2035300"/>
            <a:ext cx="2578274" cy="768140"/>
            <a:chOff x="3547223" y="1941897"/>
            <a:chExt cx="2971564" cy="768140"/>
          </a:xfrm>
        </p:grpSpPr>
        <p:cxnSp>
          <p:nvCxnSpPr>
            <p:cNvPr id="205" name="Straight Arrow Connector 204"/>
            <p:cNvCxnSpPr/>
            <p:nvPr/>
          </p:nvCxnSpPr>
          <p:spPr bwMode="auto">
            <a:xfrm rot="5400000" flipH="1" flipV="1">
              <a:off x="5025007" y="1216257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6" name="Straight Arrow Connector 205"/>
            <p:cNvCxnSpPr/>
            <p:nvPr/>
          </p:nvCxnSpPr>
          <p:spPr bwMode="auto">
            <a:xfrm rot="5400000" flipH="1" flipV="1">
              <a:off x="5025007" y="464113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9" name="Rectangle 208"/>
          <p:cNvSpPr/>
          <p:nvPr/>
        </p:nvSpPr>
        <p:spPr>
          <a:xfrm>
            <a:off x="2845364" y="181319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210" name="Rectangle 209"/>
          <p:cNvSpPr/>
          <p:nvPr/>
        </p:nvSpPr>
        <p:spPr>
          <a:xfrm>
            <a:off x="2851790" y="2437339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211" name="Right Arrow 210"/>
          <p:cNvSpPr/>
          <p:nvPr/>
        </p:nvSpPr>
        <p:spPr bwMode="auto">
          <a:xfrm>
            <a:off x="6866732" y="2241786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94665" y="249538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822588" y="249538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14" name="TextBox 213"/>
          <p:cNvSpPr txBox="1"/>
          <p:nvPr/>
        </p:nvSpPr>
        <p:spPr>
          <a:xfrm>
            <a:off x="1450511" y="249538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15" name="TextBox 214"/>
          <p:cNvSpPr txBox="1"/>
          <p:nvPr/>
        </p:nvSpPr>
        <p:spPr>
          <a:xfrm>
            <a:off x="2078435" y="249538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cxnSp>
        <p:nvCxnSpPr>
          <p:cNvPr id="216" name="Straight Arrow Connector 215"/>
          <p:cNvCxnSpPr/>
          <p:nvPr/>
        </p:nvCxnSpPr>
        <p:spPr bwMode="auto">
          <a:xfrm>
            <a:off x="666978" y="2787615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7" name="Straight Arrow Connector 216"/>
          <p:cNvCxnSpPr/>
          <p:nvPr/>
        </p:nvCxnSpPr>
        <p:spPr bwMode="auto">
          <a:xfrm>
            <a:off x="1294901" y="2787615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8" name="Straight Arrow Connector 217"/>
          <p:cNvCxnSpPr/>
          <p:nvPr/>
        </p:nvCxnSpPr>
        <p:spPr bwMode="auto">
          <a:xfrm>
            <a:off x="1922824" y="2787615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0" name="Arc 219"/>
          <p:cNvSpPr/>
          <p:nvPr/>
        </p:nvSpPr>
        <p:spPr bwMode="auto">
          <a:xfrm flipH="1" flipV="1">
            <a:off x="1902546" y="2595801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and Joining:  Transpose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068577" y="170878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9723" y="249044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17646" y="249044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81" name="TextBox 80"/>
          <p:cNvSpPr txBox="1"/>
          <p:nvPr/>
        </p:nvSpPr>
        <p:spPr>
          <a:xfrm>
            <a:off x="1445569" y="249044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82" name="TextBox 81"/>
          <p:cNvSpPr txBox="1"/>
          <p:nvPr/>
        </p:nvSpPr>
        <p:spPr>
          <a:xfrm>
            <a:off x="2073493" y="249044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9887" y="170386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84" name="TextBox 83"/>
          <p:cNvSpPr txBox="1"/>
          <p:nvPr/>
        </p:nvSpPr>
        <p:spPr>
          <a:xfrm>
            <a:off x="807810" y="170386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85" name="TextBox 84"/>
          <p:cNvSpPr txBox="1"/>
          <p:nvPr/>
        </p:nvSpPr>
        <p:spPr>
          <a:xfrm>
            <a:off x="1435733" y="170386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86" name="Straight Arrow Connector 85"/>
          <p:cNvCxnSpPr>
            <a:stCxn id="83" idx="3"/>
            <a:endCxn id="84" idx="1"/>
          </p:cNvCxnSpPr>
          <p:nvPr/>
        </p:nvCxnSpPr>
        <p:spPr bwMode="auto">
          <a:xfrm>
            <a:off x="657120" y="200101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>
            <a:stCxn id="84" idx="3"/>
            <a:endCxn id="85" idx="1"/>
          </p:cNvCxnSpPr>
          <p:nvPr/>
        </p:nvCxnSpPr>
        <p:spPr bwMode="auto">
          <a:xfrm>
            <a:off x="1285043" y="200101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>
            <a:stCxn id="85" idx="3"/>
          </p:cNvCxnSpPr>
          <p:nvPr/>
        </p:nvCxnSpPr>
        <p:spPr bwMode="auto">
          <a:xfrm>
            <a:off x="1912966" y="200101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662036" y="278267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1289959" y="278267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/>
          <p:cNvCxnSpPr/>
          <p:nvPr/>
        </p:nvCxnSpPr>
        <p:spPr bwMode="auto">
          <a:xfrm>
            <a:off x="1917882" y="2782677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/>
          <p:cNvCxnSpPr>
            <a:stCxn id="78" idx="2"/>
            <a:endCxn id="79" idx="0"/>
          </p:cNvCxnSpPr>
          <p:nvPr/>
        </p:nvCxnSpPr>
        <p:spPr bwMode="auto">
          <a:xfrm rot="5400000">
            <a:off x="1274086" y="1457337"/>
            <a:ext cx="187362" cy="18788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Arc 94"/>
          <p:cNvSpPr/>
          <p:nvPr/>
        </p:nvSpPr>
        <p:spPr bwMode="auto">
          <a:xfrm flipH="1">
            <a:off x="1897604" y="1238926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824013" y="117331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986758" y="117331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01" name="Arc 100"/>
          <p:cNvSpPr/>
          <p:nvPr/>
        </p:nvSpPr>
        <p:spPr bwMode="auto">
          <a:xfrm flipH="1" flipV="1">
            <a:off x="1897604" y="2590863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Arc 206"/>
          <p:cNvSpPr/>
          <p:nvPr/>
        </p:nvSpPr>
        <p:spPr bwMode="auto">
          <a:xfrm>
            <a:off x="1996599" y="2418514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Arc 207"/>
          <p:cNvSpPr/>
          <p:nvPr/>
        </p:nvSpPr>
        <p:spPr bwMode="auto">
          <a:xfrm flipV="1">
            <a:off x="1996597" y="1490599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063665" y="171370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74975" y="170878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25" name="TextBox 224"/>
          <p:cNvSpPr txBox="1"/>
          <p:nvPr/>
        </p:nvSpPr>
        <p:spPr>
          <a:xfrm>
            <a:off x="802898" y="170878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26" name="TextBox 225"/>
          <p:cNvSpPr txBox="1"/>
          <p:nvPr/>
        </p:nvSpPr>
        <p:spPr>
          <a:xfrm>
            <a:off x="1430821" y="170878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227" name="Straight Arrow Connector 226"/>
          <p:cNvCxnSpPr>
            <a:stCxn id="224" idx="3"/>
            <a:endCxn id="225" idx="1"/>
          </p:cNvCxnSpPr>
          <p:nvPr/>
        </p:nvCxnSpPr>
        <p:spPr bwMode="auto">
          <a:xfrm>
            <a:off x="652208" y="200593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8" name="Straight Arrow Connector 227"/>
          <p:cNvCxnSpPr>
            <a:stCxn id="225" idx="3"/>
            <a:endCxn id="226" idx="1"/>
          </p:cNvCxnSpPr>
          <p:nvPr/>
        </p:nvCxnSpPr>
        <p:spPr bwMode="auto">
          <a:xfrm>
            <a:off x="1280131" y="200593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9" name="Straight Arrow Connector 228"/>
          <p:cNvCxnSpPr>
            <a:stCxn id="226" idx="3"/>
          </p:cNvCxnSpPr>
          <p:nvPr/>
        </p:nvCxnSpPr>
        <p:spPr bwMode="auto">
          <a:xfrm>
            <a:off x="1908054" y="200593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8" name="Straight Arrow Connector 237"/>
          <p:cNvCxnSpPr>
            <a:stCxn id="245" idx="2"/>
            <a:endCxn id="242" idx="0"/>
          </p:cNvCxnSpPr>
          <p:nvPr/>
        </p:nvCxnSpPr>
        <p:spPr bwMode="auto">
          <a:xfrm rot="5400000">
            <a:off x="7908519" y="1372436"/>
            <a:ext cx="133290" cy="6279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2" name="TextBox 241"/>
          <p:cNvSpPr txBox="1"/>
          <p:nvPr/>
        </p:nvSpPr>
        <p:spPr>
          <a:xfrm>
            <a:off x="7422587" y="175304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050510" y="175304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44" name="TextBox 243"/>
          <p:cNvSpPr txBox="1"/>
          <p:nvPr/>
        </p:nvSpPr>
        <p:spPr>
          <a:xfrm>
            <a:off x="7422583" y="1025447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45" name="TextBox 244"/>
          <p:cNvSpPr txBox="1"/>
          <p:nvPr/>
        </p:nvSpPr>
        <p:spPr>
          <a:xfrm>
            <a:off x="8050506" y="1025447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246" name="Straight Arrow Connector 245"/>
          <p:cNvCxnSpPr>
            <a:stCxn id="244" idx="3"/>
            <a:endCxn id="245" idx="1"/>
          </p:cNvCxnSpPr>
          <p:nvPr/>
        </p:nvCxnSpPr>
        <p:spPr bwMode="auto">
          <a:xfrm>
            <a:off x="7899816" y="1322599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Straight Arrow Connector 246"/>
          <p:cNvCxnSpPr/>
          <p:nvPr/>
        </p:nvCxnSpPr>
        <p:spPr bwMode="auto">
          <a:xfrm>
            <a:off x="7894900" y="204527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Straight Arrow Connector 249"/>
          <p:cNvCxnSpPr>
            <a:stCxn id="254" idx="2"/>
            <a:endCxn id="251" idx="0"/>
          </p:cNvCxnSpPr>
          <p:nvPr/>
        </p:nvCxnSpPr>
        <p:spPr bwMode="auto">
          <a:xfrm rot="5400000">
            <a:off x="7913435" y="2812862"/>
            <a:ext cx="133290" cy="6279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1" name="TextBox 250"/>
          <p:cNvSpPr txBox="1"/>
          <p:nvPr/>
        </p:nvSpPr>
        <p:spPr>
          <a:xfrm>
            <a:off x="7427503" y="3193466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055426" y="3193466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53" name="TextBox 252"/>
          <p:cNvSpPr txBox="1"/>
          <p:nvPr/>
        </p:nvSpPr>
        <p:spPr>
          <a:xfrm>
            <a:off x="7427499" y="246587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54" name="TextBox 253"/>
          <p:cNvSpPr txBox="1"/>
          <p:nvPr/>
        </p:nvSpPr>
        <p:spPr>
          <a:xfrm>
            <a:off x="8055422" y="246587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255" name="Straight Arrow Connector 254"/>
          <p:cNvCxnSpPr>
            <a:stCxn id="253" idx="3"/>
            <a:endCxn id="254" idx="1"/>
          </p:cNvCxnSpPr>
          <p:nvPr/>
        </p:nvCxnSpPr>
        <p:spPr bwMode="auto">
          <a:xfrm>
            <a:off x="7904732" y="2763025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6" name="Straight Arrow Connector 255"/>
          <p:cNvCxnSpPr/>
          <p:nvPr/>
        </p:nvCxnSpPr>
        <p:spPr bwMode="auto">
          <a:xfrm>
            <a:off x="7899816" y="3485698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7" name="Straight Arrow Connector 256"/>
          <p:cNvCxnSpPr>
            <a:stCxn id="243" idx="2"/>
            <a:endCxn id="253" idx="0"/>
          </p:cNvCxnSpPr>
          <p:nvPr/>
        </p:nvCxnSpPr>
        <p:spPr bwMode="auto">
          <a:xfrm rot="5400000">
            <a:off x="7918357" y="2095103"/>
            <a:ext cx="118530" cy="6230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817638" y="249045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87" name="TextBox 86"/>
          <p:cNvSpPr txBox="1"/>
          <p:nvPr/>
        </p:nvSpPr>
        <p:spPr>
          <a:xfrm>
            <a:off x="1445561" y="249045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98" name="TextBox 97"/>
          <p:cNvSpPr txBox="1"/>
          <p:nvPr/>
        </p:nvSpPr>
        <p:spPr>
          <a:xfrm>
            <a:off x="179887" y="17137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100" name="TextBox 99"/>
          <p:cNvSpPr txBox="1"/>
          <p:nvPr/>
        </p:nvSpPr>
        <p:spPr>
          <a:xfrm>
            <a:off x="807810" y="17137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sp>
        <p:nvSpPr>
          <p:cNvPr id="104" name="TextBox 103"/>
          <p:cNvSpPr txBox="1"/>
          <p:nvPr/>
        </p:nvSpPr>
        <p:spPr>
          <a:xfrm>
            <a:off x="1435733" y="171371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cxnSp>
        <p:nvCxnSpPr>
          <p:cNvPr id="219" name="Straight Arrow Connector 218"/>
          <p:cNvCxnSpPr/>
          <p:nvPr/>
        </p:nvCxnSpPr>
        <p:spPr bwMode="auto">
          <a:xfrm rot="10800000">
            <a:off x="811187" y="3096981"/>
            <a:ext cx="1112186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21" name="Rectangle 220"/>
          <p:cNvSpPr/>
          <p:nvPr/>
        </p:nvSpPr>
        <p:spPr>
          <a:xfrm>
            <a:off x="1991700" y="298247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158338" y="298247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10800000">
            <a:off x="176981" y="1718855"/>
            <a:ext cx="1751282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>
            <a:off x="806245" y="3092043"/>
            <a:ext cx="1112186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02" name="Rectangle 101"/>
          <p:cNvSpPr/>
          <p:nvPr/>
        </p:nvSpPr>
        <p:spPr>
          <a:xfrm>
            <a:off x="1986758" y="297753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153396" y="298736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cxnSp>
        <p:nvCxnSpPr>
          <p:cNvPr id="230" name="Straight Arrow Connector 229"/>
          <p:cNvCxnSpPr/>
          <p:nvPr/>
        </p:nvCxnSpPr>
        <p:spPr bwMode="auto">
          <a:xfrm rot="10800000">
            <a:off x="172069" y="1723775"/>
            <a:ext cx="1751282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31" name="Arc 230"/>
          <p:cNvSpPr/>
          <p:nvPr/>
        </p:nvSpPr>
        <p:spPr bwMode="auto">
          <a:xfrm flipH="1">
            <a:off x="1892692" y="1243846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819101" y="117823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981846" y="117823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5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5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5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6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6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6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6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6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907 0 " pathEditMode="relative" ptsTypes="AA">
                                      <p:cBhvr>
                                        <p:cTn id="7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7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7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78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80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8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8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8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8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9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92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298 0 " pathEditMode="relative" ptsTypes="AA">
                                      <p:cBhvr>
                                        <p:cTn id="9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101" grpId="0" animBg="1"/>
      <p:bldP spid="223" grpId="0" animBg="1"/>
      <p:bldP spid="242" grpId="0" animBg="1"/>
      <p:bldP spid="243" grpId="0" animBg="1"/>
      <p:bldP spid="244" grpId="0" animBg="1"/>
      <p:bldP spid="245" grpId="0" animBg="1"/>
      <p:bldP spid="251" grpId="0" animBg="1"/>
      <p:bldP spid="252" grpId="0" animBg="1"/>
      <p:bldP spid="253" grpId="0" animBg="1"/>
      <p:bldP spid="254" grpId="0" animBg="1"/>
      <p:bldP spid="77" grpId="0" animBg="1"/>
      <p:bldP spid="87" grpId="0" animBg="1"/>
      <p:bldP spid="98" grpId="0" animBg="1"/>
      <p:bldP spid="100" grpId="0" animBg="1"/>
      <p:bldP spid="104" grpId="0" animBg="1"/>
      <p:bldP spid="102" grpId="0"/>
      <p:bldP spid="1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9"/>
          <p:cNvGrpSpPr/>
          <p:nvPr/>
        </p:nvGrpSpPr>
        <p:grpSpPr>
          <a:xfrm>
            <a:off x="5295336" y="1808276"/>
            <a:ext cx="1896746" cy="1199089"/>
            <a:chOff x="3520609" y="1734537"/>
            <a:chExt cx="1896746" cy="1199089"/>
          </a:xfrm>
        </p:grpSpPr>
        <p:grpSp>
          <p:nvGrpSpPr>
            <p:cNvPr id="7" name="Group 38"/>
            <p:cNvGrpSpPr/>
            <p:nvPr/>
          </p:nvGrpSpPr>
          <p:grpSpPr>
            <a:xfrm>
              <a:off x="3520609" y="1965265"/>
              <a:ext cx="1555544" cy="758270"/>
              <a:chOff x="3520609" y="1917067"/>
              <a:chExt cx="1555544" cy="933321"/>
            </a:xfrm>
          </p:grpSpPr>
          <p:sp>
            <p:nvSpPr>
              <p:cNvPr id="202" name="Arc 201"/>
              <p:cNvSpPr/>
              <p:nvPr/>
            </p:nvSpPr>
            <p:spPr bwMode="auto">
              <a:xfrm rot="10800000" flipH="1">
                <a:off x="3520614" y="1917067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Arc 202"/>
              <p:cNvSpPr/>
              <p:nvPr/>
            </p:nvSpPr>
            <p:spPr bwMode="auto">
              <a:xfrm rot="10800000" flipH="1" flipV="1">
                <a:off x="3520609" y="1923224"/>
                <a:ext cx="1555539" cy="927164"/>
              </a:xfrm>
              <a:prstGeom prst="arc">
                <a:avLst/>
              </a:prstGeom>
              <a:noFill/>
              <a:ln w="152400" cap="flat" cmpd="sng" algn="ctr">
                <a:solidFill>
                  <a:srgbClr val="717171"/>
                </a:solidFill>
                <a:prstDash val="solid"/>
                <a:round/>
                <a:headEnd type="none" w="med" len="med"/>
                <a:tailEnd type="triangle" w="med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sng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4998621" y="1734537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5005063" y="2348851"/>
              <a:ext cx="4122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u="none" dirty="0" smtClean="0"/>
                <a:t>1</a:t>
              </a:r>
              <a:endParaRPr lang="en-US" sz="3200" dirty="0"/>
            </a:p>
          </p:txBody>
        </p:sp>
      </p:grpSp>
      <p:grpSp>
        <p:nvGrpSpPr>
          <p:cNvPr id="8" name="Group 55"/>
          <p:cNvGrpSpPr/>
          <p:nvPr/>
        </p:nvGrpSpPr>
        <p:grpSpPr>
          <a:xfrm>
            <a:off x="3561971" y="2035300"/>
            <a:ext cx="2578274" cy="768140"/>
            <a:chOff x="3547223" y="1941897"/>
            <a:chExt cx="2971564" cy="768140"/>
          </a:xfrm>
        </p:grpSpPr>
        <p:cxnSp>
          <p:nvCxnSpPr>
            <p:cNvPr id="205" name="Straight Arrow Connector 204"/>
            <p:cNvCxnSpPr/>
            <p:nvPr/>
          </p:nvCxnSpPr>
          <p:spPr bwMode="auto">
            <a:xfrm rot="5400000" flipH="1" flipV="1">
              <a:off x="5025007" y="1216257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6" name="Straight Arrow Connector 205"/>
            <p:cNvCxnSpPr/>
            <p:nvPr/>
          </p:nvCxnSpPr>
          <p:spPr bwMode="auto">
            <a:xfrm rot="5400000" flipH="1" flipV="1">
              <a:off x="5025007" y="464113"/>
              <a:ext cx="15996" cy="2971564"/>
            </a:xfrm>
            <a:prstGeom prst="straightConnector1">
              <a:avLst/>
            </a:prstGeom>
            <a:solidFill>
              <a:schemeClr val="accent1"/>
            </a:solidFill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9" name="Rectangle 208"/>
          <p:cNvSpPr/>
          <p:nvPr/>
        </p:nvSpPr>
        <p:spPr>
          <a:xfrm>
            <a:off x="2845364" y="1813193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210" name="Rectangle 209"/>
          <p:cNvSpPr/>
          <p:nvPr/>
        </p:nvSpPr>
        <p:spPr>
          <a:xfrm>
            <a:off x="2851790" y="2437339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/>
              <a:t>4</a:t>
            </a:r>
            <a:endParaRPr lang="en-US" sz="3200" dirty="0"/>
          </a:p>
        </p:txBody>
      </p:sp>
      <p:sp>
        <p:nvSpPr>
          <p:cNvPr id="211" name="Right Arrow 210"/>
          <p:cNvSpPr/>
          <p:nvPr/>
        </p:nvSpPr>
        <p:spPr bwMode="auto">
          <a:xfrm>
            <a:off x="6866732" y="2241786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Splitting and Joining:  Transpose</a:t>
            </a:r>
            <a:endParaRPr lang="en-US" dirty="0"/>
          </a:p>
        </p:txBody>
      </p:sp>
      <p:sp>
        <p:nvSpPr>
          <p:cNvPr id="207" name="Arc 206"/>
          <p:cNvSpPr/>
          <p:nvPr/>
        </p:nvSpPr>
        <p:spPr bwMode="auto">
          <a:xfrm>
            <a:off x="1996599" y="2418514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Arc 207"/>
          <p:cNvSpPr/>
          <p:nvPr/>
        </p:nvSpPr>
        <p:spPr bwMode="auto">
          <a:xfrm flipV="1">
            <a:off x="1996597" y="1490599"/>
            <a:ext cx="1555539" cy="927164"/>
          </a:xfrm>
          <a:prstGeom prst="arc">
            <a:avLst/>
          </a:prstGeom>
          <a:noFill/>
          <a:ln w="152400" cap="flat" cmpd="sng" algn="ctr">
            <a:solidFill>
              <a:srgbClr val="717171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8" name="Straight Arrow Connector 237"/>
          <p:cNvCxnSpPr>
            <a:stCxn id="245" idx="2"/>
            <a:endCxn id="242" idx="0"/>
          </p:cNvCxnSpPr>
          <p:nvPr/>
        </p:nvCxnSpPr>
        <p:spPr bwMode="auto">
          <a:xfrm rot="5400000">
            <a:off x="7908519" y="1372436"/>
            <a:ext cx="133290" cy="6279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2" name="TextBox 241"/>
          <p:cNvSpPr txBox="1"/>
          <p:nvPr/>
        </p:nvSpPr>
        <p:spPr>
          <a:xfrm>
            <a:off x="7422587" y="175304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8050510" y="175304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44" name="TextBox 243"/>
          <p:cNvSpPr txBox="1"/>
          <p:nvPr/>
        </p:nvSpPr>
        <p:spPr>
          <a:xfrm>
            <a:off x="7422583" y="1025447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45" name="TextBox 244"/>
          <p:cNvSpPr txBox="1"/>
          <p:nvPr/>
        </p:nvSpPr>
        <p:spPr>
          <a:xfrm>
            <a:off x="8050506" y="1025447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246" name="Straight Arrow Connector 245"/>
          <p:cNvCxnSpPr>
            <a:stCxn id="244" idx="3"/>
            <a:endCxn id="245" idx="1"/>
          </p:cNvCxnSpPr>
          <p:nvPr/>
        </p:nvCxnSpPr>
        <p:spPr bwMode="auto">
          <a:xfrm>
            <a:off x="7899816" y="1322599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7" name="Straight Arrow Connector 246"/>
          <p:cNvCxnSpPr/>
          <p:nvPr/>
        </p:nvCxnSpPr>
        <p:spPr bwMode="auto">
          <a:xfrm>
            <a:off x="7894900" y="204527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0" name="Straight Arrow Connector 249"/>
          <p:cNvCxnSpPr>
            <a:stCxn id="254" idx="2"/>
            <a:endCxn id="251" idx="0"/>
          </p:cNvCxnSpPr>
          <p:nvPr/>
        </p:nvCxnSpPr>
        <p:spPr bwMode="auto">
          <a:xfrm rot="5400000">
            <a:off x="7913435" y="2812862"/>
            <a:ext cx="133290" cy="6279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1" name="TextBox 250"/>
          <p:cNvSpPr txBox="1"/>
          <p:nvPr/>
        </p:nvSpPr>
        <p:spPr>
          <a:xfrm>
            <a:off x="7427503" y="3193466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055426" y="3193466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53" name="TextBox 252"/>
          <p:cNvSpPr txBox="1"/>
          <p:nvPr/>
        </p:nvSpPr>
        <p:spPr>
          <a:xfrm>
            <a:off x="7427499" y="246587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54" name="TextBox 253"/>
          <p:cNvSpPr txBox="1"/>
          <p:nvPr/>
        </p:nvSpPr>
        <p:spPr>
          <a:xfrm>
            <a:off x="8055422" y="246587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255" name="Straight Arrow Connector 254"/>
          <p:cNvCxnSpPr>
            <a:stCxn id="253" idx="3"/>
            <a:endCxn id="254" idx="1"/>
          </p:cNvCxnSpPr>
          <p:nvPr/>
        </p:nvCxnSpPr>
        <p:spPr bwMode="auto">
          <a:xfrm>
            <a:off x="7904732" y="2763025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6" name="Straight Arrow Connector 255"/>
          <p:cNvCxnSpPr/>
          <p:nvPr/>
        </p:nvCxnSpPr>
        <p:spPr bwMode="auto">
          <a:xfrm>
            <a:off x="7899816" y="3485698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7" name="Straight Arrow Connector 256"/>
          <p:cNvCxnSpPr>
            <a:stCxn id="243" idx="2"/>
            <a:endCxn id="253" idx="0"/>
          </p:cNvCxnSpPr>
          <p:nvPr/>
        </p:nvCxnSpPr>
        <p:spPr bwMode="auto">
          <a:xfrm rot="5400000">
            <a:off x="7918357" y="2095103"/>
            <a:ext cx="118530" cy="6230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799915" y="1713700"/>
            <a:ext cx="477233" cy="5943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911225" y="17087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38" name="TextBox 137"/>
          <p:cNvSpPr txBox="1"/>
          <p:nvPr/>
        </p:nvSpPr>
        <p:spPr>
          <a:xfrm>
            <a:off x="4539148" y="17087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39" name="TextBox 138"/>
          <p:cNvSpPr txBox="1"/>
          <p:nvPr/>
        </p:nvSpPr>
        <p:spPr>
          <a:xfrm>
            <a:off x="5167071" y="170878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140" name="Straight Arrow Connector 139"/>
          <p:cNvCxnSpPr>
            <a:stCxn id="137" idx="3"/>
            <a:endCxn id="138" idx="1"/>
          </p:cNvCxnSpPr>
          <p:nvPr/>
        </p:nvCxnSpPr>
        <p:spPr bwMode="auto">
          <a:xfrm>
            <a:off x="4388458" y="200593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/>
          <p:cNvCxnSpPr>
            <a:stCxn id="138" idx="3"/>
            <a:endCxn id="139" idx="1"/>
          </p:cNvCxnSpPr>
          <p:nvPr/>
        </p:nvCxnSpPr>
        <p:spPr bwMode="auto">
          <a:xfrm>
            <a:off x="5016381" y="200593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Straight Arrow Connector 141"/>
          <p:cNvCxnSpPr>
            <a:stCxn id="139" idx="3"/>
          </p:cNvCxnSpPr>
          <p:nvPr/>
        </p:nvCxnSpPr>
        <p:spPr bwMode="auto">
          <a:xfrm>
            <a:off x="5644304" y="200593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>
            <a:off x="4354046" y="2777765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Straight Arrow Connector 143"/>
          <p:cNvCxnSpPr/>
          <p:nvPr/>
        </p:nvCxnSpPr>
        <p:spPr bwMode="auto">
          <a:xfrm>
            <a:off x="4981969" y="2777765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5" name="Straight Arrow Connector 144"/>
          <p:cNvCxnSpPr/>
          <p:nvPr/>
        </p:nvCxnSpPr>
        <p:spPr bwMode="auto">
          <a:xfrm>
            <a:off x="5609892" y="2777765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 rot="10800000">
            <a:off x="3908319" y="1723775"/>
            <a:ext cx="1751282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47" name="Arc 146"/>
          <p:cNvSpPr/>
          <p:nvPr/>
        </p:nvSpPr>
        <p:spPr bwMode="auto">
          <a:xfrm flipH="1">
            <a:off x="5628942" y="1243846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555351" y="117823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718096" y="117823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3906313" y="171370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6" name="TextBox 155"/>
          <p:cNvSpPr txBox="1"/>
          <p:nvPr/>
        </p:nvSpPr>
        <p:spPr>
          <a:xfrm>
            <a:off x="4534236" y="171370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7" name="TextBox 156"/>
          <p:cNvSpPr txBox="1"/>
          <p:nvPr/>
        </p:nvSpPr>
        <p:spPr>
          <a:xfrm>
            <a:off x="5162159" y="171370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158" name="Straight Arrow Connector 157"/>
          <p:cNvCxnSpPr>
            <a:stCxn id="155" idx="3"/>
            <a:endCxn id="156" idx="1"/>
          </p:cNvCxnSpPr>
          <p:nvPr/>
        </p:nvCxnSpPr>
        <p:spPr bwMode="auto">
          <a:xfrm>
            <a:off x="4383546" y="201085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Straight Arrow Connector 158"/>
          <p:cNvCxnSpPr>
            <a:stCxn id="156" idx="3"/>
            <a:endCxn id="157" idx="1"/>
          </p:cNvCxnSpPr>
          <p:nvPr/>
        </p:nvCxnSpPr>
        <p:spPr bwMode="auto">
          <a:xfrm>
            <a:off x="5011469" y="201085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Straight Arrow Connector 159"/>
          <p:cNvCxnSpPr>
            <a:stCxn id="157" idx="3"/>
          </p:cNvCxnSpPr>
          <p:nvPr/>
        </p:nvCxnSpPr>
        <p:spPr bwMode="auto">
          <a:xfrm>
            <a:off x="5639392" y="201085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2" name="Arc 161"/>
          <p:cNvSpPr/>
          <p:nvPr/>
        </p:nvSpPr>
        <p:spPr bwMode="auto">
          <a:xfrm flipH="1">
            <a:off x="5624030" y="1248766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4550439" y="118315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713184" y="118315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886675" y="2490471"/>
            <a:ext cx="477233" cy="5943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514598" y="249047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17" name="TextBox 116"/>
          <p:cNvSpPr txBox="1"/>
          <p:nvPr/>
        </p:nvSpPr>
        <p:spPr>
          <a:xfrm>
            <a:off x="5142521" y="249047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18" name="TextBox 117"/>
          <p:cNvSpPr txBox="1"/>
          <p:nvPr/>
        </p:nvSpPr>
        <p:spPr>
          <a:xfrm>
            <a:off x="5770445" y="2490471"/>
            <a:ext cx="477233" cy="5943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cxnSp>
        <p:nvCxnSpPr>
          <p:cNvPr id="122" name="Straight Arrow Connector 121"/>
          <p:cNvCxnSpPr/>
          <p:nvPr/>
        </p:nvCxnSpPr>
        <p:spPr bwMode="auto">
          <a:xfrm>
            <a:off x="4358988" y="2782703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/>
          <p:cNvCxnSpPr/>
          <p:nvPr/>
        </p:nvCxnSpPr>
        <p:spPr bwMode="auto">
          <a:xfrm>
            <a:off x="4986911" y="2782703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/>
          <p:cNvCxnSpPr/>
          <p:nvPr/>
        </p:nvCxnSpPr>
        <p:spPr bwMode="auto">
          <a:xfrm>
            <a:off x="5614834" y="2782703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 rot="10800000">
            <a:off x="4503197" y="3092069"/>
            <a:ext cx="1112186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29" name="Arc 128"/>
          <p:cNvSpPr/>
          <p:nvPr/>
        </p:nvSpPr>
        <p:spPr bwMode="auto">
          <a:xfrm flipH="1" flipV="1">
            <a:off x="5594556" y="2590889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683710" y="2977558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50348" y="298739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 bwMode="auto">
          <a:xfrm rot="10800000">
            <a:off x="4498255" y="3087131"/>
            <a:ext cx="1112186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5770445" y="249047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795003" y="1718620"/>
            <a:ext cx="477233" cy="5943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192" name="TextBox 191"/>
          <p:cNvSpPr txBox="1"/>
          <p:nvPr/>
        </p:nvSpPr>
        <p:spPr>
          <a:xfrm>
            <a:off x="5795003" y="171862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193" name="Arc 192"/>
          <p:cNvSpPr/>
          <p:nvPr/>
        </p:nvSpPr>
        <p:spPr bwMode="auto">
          <a:xfrm rot="15870919" flipV="1">
            <a:off x="8143100" y="2657859"/>
            <a:ext cx="728791" cy="989682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490796" y="2800566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95" name="Freeform 194"/>
          <p:cNvSpPr/>
          <p:nvPr/>
        </p:nvSpPr>
        <p:spPr bwMode="auto">
          <a:xfrm>
            <a:off x="7423355" y="2064774"/>
            <a:ext cx="1111045" cy="717755"/>
          </a:xfrm>
          <a:custGeom>
            <a:avLst/>
            <a:gdLst>
              <a:gd name="connsiteX0" fmla="*/ 1111045 w 1111045"/>
              <a:gd name="connsiteY0" fmla="*/ 717755 h 717755"/>
              <a:gd name="connsiteX1" fmla="*/ 0 w 1111045"/>
              <a:gd name="connsiteY1" fmla="*/ 707923 h 717755"/>
              <a:gd name="connsiteX2" fmla="*/ 1101213 w 1111045"/>
              <a:gd name="connsiteY2" fmla="*/ 0 h 717755"/>
              <a:gd name="connsiteX3" fmla="*/ 0 w 1111045"/>
              <a:gd name="connsiteY3" fmla="*/ 0 h 71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045" h="717755">
                <a:moveTo>
                  <a:pt x="1111045" y="717755"/>
                </a:moveTo>
                <a:lnTo>
                  <a:pt x="0" y="707923"/>
                </a:lnTo>
                <a:lnTo>
                  <a:pt x="1101213" y="0"/>
                </a:lnTo>
                <a:lnTo>
                  <a:pt x="0" y="0"/>
                </a:lnTo>
              </a:path>
            </a:pathLst>
          </a:cu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8490796" y="176326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4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3886675" y="2490471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906313" y="171370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  <a:endParaRPr lang="en-US" sz="3600" b="1" u="none" dirty="0"/>
          </a:p>
        </p:txBody>
      </p:sp>
      <p:cxnSp>
        <p:nvCxnSpPr>
          <p:cNvPr id="161" name="Straight Arrow Connector 160"/>
          <p:cNvCxnSpPr/>
          <p:nvPr/>
        </p:nvCxnSpPr>
        <p:spPr bwMode="auto">
          <a:xfrm rot="10800000">
            <a:off x="3903407" y="1728695"/>
            <a:ext cx="1751282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293" name="TextBox 292"/>
          <p:cNvSpPr txBox="1"/>
          <p:nvPr/>
        </p:nvSpPr>
        <p:spPr>
          <a:xfrm>
            <a:off x="194665" y="249538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822588" y="249538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511" y="249538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96" name="TextBox 295"/>
          <p:cNvSpPr txBox="1"/>
          <p:nvPr/>
        </p:nvSpPr>
        <p:spPr>
          <a:xfrm>
            <a:off x="2078435" y="249538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cxnSp>
        <p:nvCxnSpPr>
          <p:cNvPr id="297" name="Straight Arrow Connector 296"/>
          <p:cNvCxnSpPr/>
          <p:nvPr/>
        </p:nvCxnSpPr>
        <p:spPr bwMode="auto">
          <a:xfrm>
            <a:off x="666978" y="2787615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8" name="Straight Arrow Connector 297"/>
          <p:cNvCxnSpPr/>
          <p:nvPr/>
        </p:nvCxnSpPr>
        <p:spPr bwMode="auto">
          <a:xfrm>
            <a:off x="1294901" y="2787615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9" name="Straight Arrow Connector 298"/>
          <p:cNvCxnSpPr/>
          <p:nvPr/>
        </p:nvCxnSpPr>
        <p:spPr bwMode="auto">
          <a:xfrm>
            <a:off x="1922824" y="2787615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0" name="Straight Arrow Connector 299"/>
          <p:cNvCxnSpPr/>
          <p:nvPr/>
        </p:nvCxnSpPr>
        <p:spPr bwMode="auto">
          <a:xfrm rot="10800000">
            <a:off x="811187" y="3096981"/>
            <a:ext cx="1112186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01" name="Arc 300"/>
          <p:cNvSpPr/>
          <p:nvPr/>
        </p:nvSpPr>
        <p:spPr bwMode="auto">
          <a:xfrm flipH="1" flipV="1">
            <a:off x="1902546" y="2595801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2" name="Rectangle 301"/>
          <p:cNvSpPr/>
          <p:nvPr/>
        </p:nvSpPr>
        <p:spPr>
          <a:xfrm>
            <a:off x="1991700" y="298247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03" name="Rectangle 302"/>
          <p:cNvSpPr/>
          <p:nvPr/>
        </p:nvSpPr>
        <p:spPr>
          <a:xfrm>
            <a:off x="1158338" y="2982470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2068577" y="170878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89723" y="249044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X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817646" y="249044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07" name="TextBox 306"/>
          <p:cNvSpPr txBox="1"/>
          <p:nvPr/>
        </p:nvSpPr>
        <p:spPr>
          <a:xfrm>
            <a:off x="1445569" y="249044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08" name="TextBox 307"/>
          <p:cNvSpPr txBox="1"/>
          <p:nvPr/>
        </p:nvSpPr>
        <p:spPr>
          <a:xfrm>
            <a:off x="2073493" y="2490445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79887" y="170386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10" name="TextBox 309"/>
          <p:cNvSpPr txBox="1"/>
          <p:nvPr/>
        </p:nvSpPr>
        <p:spPr>
          <a:xfrm>
            <a:off x="807810" y="170386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11" name="TextBox 310"/>
          <p:cNvSpPr txBox="1"/>
          <p:nvPr/>
        </p:nvSpPr>
        <p:spPr>
          <a:xfrm>
            <a:off x="1435733" y="170386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312" name="Straight Arrow Connector 311"/>
          <p:cNvCxnSpPr>
            <a:stCxn id="309" idx="3"/>
            <a:endCxn id="310" idx="1"/>
          </p:cNvCxnSpPr>
          <p:nvPr/>
        </p:nvCxnSpPr>
        <p:spPr bwMode="auto">
          <a:xfrm>
            <a:off x="657120" y="200101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3" name="Straight Arrow Connector 312"/>
          <p:cNvCxnSpPr>
            <a:stCxn id="310" idx="3"/>
            <a:endCxn id="311" idx="1"/>
          </p:cNvCxnSpPr>
          <p:nvPr/>
        </p:nvCxnSpPr>
        <p:spPr bwMode="auto">
          <a:xfrm>
            <a:off x="1285043" y="200101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4" name="Straight Arrow Connector 313"/>
          <p:cNvCxnSpPr>
            <a:stCxn id="311" idx="3"/>
          </p:cNvCxnSpPr>
          <p:nvPr/>
        </p:nvCxnSpPr>
        <p:spPr bwMode="auto">
          <a:xfrm>
            <a:off x="1912966" y="200101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5" name="Straight Arrow Connector 314"/>
          <p:cNvCxnSpPr/>
          <p:nvPr/>
        </p:nvCxnSpPr>
        <p:spPr bwMode="auto">
          <a:xfrm>
            <a:off x="662036" y="278267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6" name="Straight Arrow Connector 315"/>
          <p:cNvCxnSpPr/>
          <p:nvPr/>
        </p:nvCxnSpPr>
        <p:spPr bwMode="auto">
          <a:xfrm>
            <a:off x="1289959" y="2782677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7" name="Straight Arrow Connector 316"/>
          <p:cNvCxnSpPr/>
          <p:nvPr/>
        </p:nvCxnSpPr>
        <p:spPr bwMode="auto">
          <a:xfrm>
            <a:off x="1917882" y="2782677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8" name="Straight Arrow Connector 317"/>
          <p:cNvCxnSpPr>
            <a:stCxn id="304" idx="2"/>
            <a:endCxn id="305" idx="0"/>
          </p:cNvCxnSpPr>
          <p:nvPr/>
        </p:nvCxnSpPr>
        <p:spPr bwMode="auto">
          <a:xfrm rot="5400000">
            <a:off x="1274086" y="1457337"/>
            <a:ext cx="187362" cy="18788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9" name="Straight Arrow Connector 318"/>
          <p:cNvCxnSpPr/>
          <p:nvPr/>
        </p:nvCxnSpPr>
        <p:spPr bwMode="auto">
          <a:xfrm rot="10800000">
            <a:off x="176981" y="1718855"/>
            <a:ext cx="1751282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20" name="Arc 319"/>
          <p:cNvSpPr/>
          <p:nvPr/>
        </p:nvSpPr>
        <p:spPr bwMode="auto">
          <a:xfrm flipH="1">
            <a:off x="1897604" y="1238926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1" name="Rectangle 320"/>
          <p:cNvSpPr/>
          <p:nvPr/>
        </p:nvSpPr>
        <p:spPr>
          <a:xfrm>
            <a:off x="824013" y="117331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1986758" y="117331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cxnSp>
        <p:nvCxnSpPr>
          <p:cNvPr id="323" name="Straight Arrow Connector 322"/>
          <p:cNvCxnSpPr/>
          <p:nvPr/>
        </p:nvCxnSpPr>
        <p:spPr bwMode="auto">
          <a:xfrm rot="10800000">
            <a:off x="806245" y="3092043"/>
            <a:ext cx="1112186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24" name="Arc 323"/>
          <p:cNvSpPr/>
          <p:nvPr/>
        </p:nvSpPr>
        <p:spPr bwMode="auto">
          <a:xfrm flipH="1" flipV="1">
            <a:off x="1897604" y="2590863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5" name="Rectangle 324"/>
          <p:cNvSpPr/>
          <p:nvPr/>
        </p:nvSpPr>
        <p:spPr>
          <a:xfrm>
            <a:off x="1986758" y="2977532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1153396" y="298736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2063665" y="171370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sz="3600" b="1" u="none" dirty="0" smtClean="0"/>
              <a:t>O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74975" y="170878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29" name="TextBox 328"/>
          <p:cNvSpPr txBox="1"/>
          <p:nvPr/>
        </p:nvSpPr>
        <p:spPr>
          <a:xfrm>
            <a:off x="802898" y="170878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30" name="TextBox 329"/>
          <p:cNvSpPr txBox="1"/>
          <p:nvPr/>
        </p:nvSpPr>
        <p:spPr>
          <a:xfrm>
            <a:off x="1430821" y="1708780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cxnSp>
        <p:nvCxnSpPr>
          <p:cNvPr id="331" name="Straight Arrow Connector 330"/>
          <p:cNvCxnSpPr>
            <a:stCxn id="328" idx="3"/>
            <a:endCxn id="329" idx="1"/>
          </p:cNvCxnSpPr>
          <p:nvPr/>
        </p:nvCxnSpPr>
        <p:spPr bwMode="auto">
          <a:xfrm>
            <a:off x="652208" y="200593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2" name="Straight Arrow Connector 331"/>
          <p:cNvCxnSpPr>
            <a:stCxn id="329" idx="3"/>
            <a:endCxn id="330" idx="1"/>
          </p:cNvCxnSpPr>
          <p:nvPr/>
        </p:nvCxnSpPr>
        <p:spPr bwMode="auto">
          <a:xfrm>
            <a:off x="1280131" y="2005932"/>
            <a:ext cx="15069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3" name="Straight Arrow Connector 332"/>
          <p:cNvCxnSpPr>
            <a:stCxn id="330" idx="3"/>
          </p:cNvCxnSpPr>
          <p:nvPr/>
        </p:nvCxnSpPr>
        <p:spPr bwMode="auto">
          <a:xfrm>
            <a:off x="1908054" y="2005932"/>
            <a:ext cx="150691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4" name="Straight Arrow Connector 333"/>
          <p:cNvCxnSpPr/>
          <p:nvPr/>
        </p:nvCxnSpPr>
        <p:spPr bwMode="auto">
          <a:xfrm rot="10800000">
            <a:off x="172069" y="1723775"/>
            <a:ext cx="1751282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35" name="Arc 334"/>
          <p:cNvSpPr/>
          <p:nvPr/>
        </p:nvSpPr>
        <p:spPr bwMode="auto">
          <a:xfrm flipH="1">
            <a:off x="1892692" y="1243846"/>
            <a:ext cx="619454" cy="969250"/>
          </a:xfrm>
          <a:prstGeom prst="arc">
            <a:avLst>
              <a:gd name="adj1" fmla="val 10943157"/>
              <a:gd name="adj2" fmla="val 209922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Rectangle 335"/>
          <p:cNvSpPr/>
          <p:nvPr/>
        </p:nvSpPr>
        <p:spPr>
          <a:xfrm>
            <a:off x="819101" y="117823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3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981846" y="117823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04167E-6 L 0.03418 -0.00543 L 0.04736 -0.01758 L 0.06347 -0.0471 L 0.11393 -0.05122 L 0.16927 -0.05122 L 0.16927 -0.00131 L 0.23486 -0.00131 L 0.21061 0.03624 L 0.16829 0.05381 L 0.16829 0.09678 L 0.23486 0.09678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0261 L 0.02116 0.00152 L 0.03727 0.01367 L 0.04948 0.02561 L 0.06445 0.04709 L 0.14421 0.05121 L 0.14421 0.10373 L 0.20768 0.10373 L 0.18555 0.14127 L 0.16829 0.1493 L 0.16829 0.20182 " pathEditMode="relative" rAng="0" ptsTypes="AAAAAAAAAAA">
                                      <p:cBhvr>
                                        <p:cTn id="12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FF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5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3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5E-6 -0.00131 C 0.03695 -0.00131 0.07389 -0.00131 0.11084 -0.00131 L 0.19255 -0.00131 L 0.23177 -0.01606 L 0.25195 -0.0471 L 0.25602 -0.05925 L 0.30843 -0.05925 L 0.30794 -0.19814 L 0.42692 -0.19814 " pathEditMode="relative" rAng="0" ptsTypes="fAAAAAAAf">
                                      <p:cBhvr>
                                        <p:cTn id="99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" y="-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7 -0.0013 C 0.04118 0.00347 0.08154 0.00412 0.12191 0.00542 C 0.13379 0.00651 0.14241 0.00542 0.15413 0.00542 L 0.23177 0.00152 L 0.26497 0.03103 L 0.27913 0.05252 L 0.30631 0.05252 L 0.30631 -0.09267 L 0.36084 -0.09267 " pathEditMode="relative" rAng="0" ptsTypes="ffAAAAAAA">
                                      <p:cBhvr>
                                        <p:cTn id="110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" y="-19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/>
      <p:bldP spid="245" grpId="0" animBg="1"/>
      <p:bldP spid="251" grpId="0" animBg="1"/>
      <p:bldP spid="252" grpId="0" animBg="1"/>
      <p:bldP spid="190" grpId="0" animBg="1"/>
      <p:bldP spid="192" grpId="0" animBg="1"/>
      <p:bldP spid="193" grpId="0" animBg="1"/>
      <p:bldP spid="194" grpId="0"/>
      <p:bldP spid="195" grpId="0" animBg="1"/>
      <p:bldP spid="196" grpId="0"/>
      <p:bldP spid="197" grpId="0" animBg="1"/>
      <p:bldP spid="199" grpId="0" animBg="1"/>
      <p:bldP spid="19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 bwMode="auto">
          <a:xfrm>
            <a:off x="6558116" y="4395132"/>
            <a:ext cx="2836607" cy="560439"/>
          </a:xfrm>
          <a:prstGeom prst="rect">
            <a:avLst/>
          </a:prstGeom>
          <a:solidFill>
            <a:srgbClr val="FFFFCC"/>
          </a:solidFill>
          <a:ln w="7937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570270" y="4385187"/>
            <a:ext cx="5201265" cy="560439"/>
          </a:xfrm>
          <a:prstGeom prst="rect">
            <a:avLst/>
          </a:prstGeom>
          <a:solidFill>
            <a:srgbClr val="FFFFCC"/>
          </a:solidFill>
          <a:ln w="793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Case:  Joiners</a:t>
            </a:r>
            <a:endParaRPr lang="en-US" dirty="0"/>
          </a:p>
        </p:txBody>
      </p:sp>
      <p:sp>
        <p:nvSpPr>
          <p:cNvPr id="338" name="TextBox 337"/>
          <p:cNvSpPr txBox="1"/>
          <p:nvPr/>
        </p:nvSpPr>
        <p:spPr>
          <a:xfrm>
            <a:off x="105001" y="232912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39" name="TextBox 338"/>
          <p:cNvSpPr txBox="1"/>
          <p:nvPr/>
        </p:nvSpPr>
        <p:spPr>
          <a:xfrm>
            <a:off x="1216641" y="232912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40" name="TextBox 339"/>
          <p:cNvSpPr txBox="1"/>
          <p:nvPr/>
        </p:nvSpPr>
        <p:spPr>
          <a:xfrm>
            <a:off x="1772461" y="232912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341" name="Arc 340"/>
          <p:cNvSpPr/>
          <p:nvPr/>
        </p:nvSpPr>
        <p:spPr bwMode="auto">
          <a:xfrm flipH="1">
            <a:off x="1699078" y="1840421"/>
            <a:ext cx="1621244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2" name="Straight Arrow Connector 341"/>
          <p:cNvCxnSpPr/>
          <p:nvPr/>
        </p:nvCxnSpPr>
        <p:spPr bwMode="auto">
          <a:xfrm rot="10800000">
            <a:off x="115007" y="2333913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43" name="Rectangle 342"/>
          <p:cNvSpPr/>
          <p:nvPr/>
        </p:nvSpPr>
        <p:spPr>
          <a:xfrm>
            <a:off x="2122415" y="1783009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D1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525990" y="1783009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N1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2893633" y="232912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46" name="Rectangle 345"/>
          <p:cNvSpPr/>
          <p:nvPr/>
        </p:nvSpPr>
        <p:spPr>
          <a:xfrm>
            <a:off x="575363" y="219104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347" name="Rectangle 346"/>
          <p:cNvSpPr/>
          <p:nvPr/>
        </p:nvSpPr>
        <p:spPr>
          <a:xfrm>
            <a:off x="2241931" y="219596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grpSp>
        <p:nvGrpSpPr>
          <p:cNvPr id="6" name="Group 38"/>
          <p:cNvGrpSpPr/>
          <p:nvPr/>
        </p:nvGrpSpPr>
        <p:grpSpPr>
          <a:xfrm>
            <a:off x="2411890" y="2643991"/>
            <a:ext cx="2140050" cy="1168916"/>
            <a:chOff x="3520609" y="1917067"/>
            <a:chExt cx="1555544" cy="933321"/>
          </a:xfrm>
        </p:grpSpPr>
        <p:sp>
          <p:nvSpPr>
            <p:cNvPr id="352" name="Arc 351"/>
            <p:cNvSpPr/>
            <p:nvPr/>
          </p:nvSpPr>
          <p:spPr bwMode="auto">
            <a:xfrm rot="10800000" flipH="1">
              <a:off x="3520614" y="1917067"/>
              <a:ext cx="1555539" cy="927164"/>
            </a:xfrm>
            <a:prstGeom prst="arc">
              <a:avLst/>
            </a:prstGeom>
            <a:noFill/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3" name="Arc 352"/>
            <p:cNvSpPr/>
            <p:nvPr/>
          </p:nvSpPr>
          <p:spPr bwMode="auto">
            <a:xfrm rot="10800000" flipH="1" flipV="1">
              <a:off x="3520609" y="1923224"/>
              <a:ext cx="1555539" cy="927164"/>
            </a:xfrm>
            <a:prstGeom prst="arc">
              <a:avLst/>
            </a:prstGeom>
            <a:noFill/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0" name="Rectangle 349"/>
          <p:cNvSpPr/>
          <p:nvPr/>
        </p:nvSpPr>
        <p:spPr>
          <a:xfrm>
            <a:off x="3425756" y="2691430"/>
            <a:ext cx="800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>
                <a:solidFill>
                  <a:srgbClr val="C00000"/>
                </a:solidFill>
              </a:rPr>
              <a:t>W1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3434201" y="3166482"/>
            <a:ext cx="800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>
                <a:solidFill>
                  <a:srgbClr val="C00000"/>
                </a:solidFill>
              </a:rPr>
              <a:t>W2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09917" y="35335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55" name="TextBox 354"/>
          <p:cNvSpPr txBox="1"/>
          <p:nvPr/>
        </p:nvSpPr>
        <p:spPr>
          <a:xfrm>
            <a:off x="1221557" y="35335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56" name="TextBox 355"/>
          <p:cNvSpPr txBox="1"/>
          <p:nvPr/>
        </p:nvSpPr>
        <p:spPr>
          <a:xfrm>
            <a:off x="1777377" y="35335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357" name="Arc 356"/>
          <p:cNvSpPr/>
          <p:nvPr/>
        </p:nvSpPr>
        <p:spPr bwMode="auto">
          <a:xfrm flipH="1">
            <a:off x="1703994" y="3044871"/>
            <a:ext cx="1621244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8" name="Straight Arrow Connector 357"/>
          <p:cNvCxnSpPr/>
          <p:nvPr/>
        </p:nvCxnSpPr>
        <p:spPr bwMode="auto">
          <a:xfrm rot="10800000">
            <a:off x="119923" y="3538363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59" name="Rectangle 358"/>
          <p:cNvSpPr/>
          <p:nvPr/>
        </p:nvSpPr>
        <p:spPr>
          <a:xfrm>
            <a:off x="2127331" y="2987459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D2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530906" y="2987459"/>
            <a:ext cx="7745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N2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2898549" y="3533575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362" name="Rectangle 361"/>
          <p:cNvSpPr/>
          <p:nvPr/>
        </p:nvSpPr>
        <p:spPr>
          <a:xfrm>
            <a:off x="580279" y="3395499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363" name="Rectangle 362"/>
          <p:cNvSpPr/>
          <p:nvPr/>
        </p:nvSpPr>
        <p:spPr>
          <a:xfrm>
            <a:off x="2246847" y="340041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364" name="Right Arrow 363"/>
          <p:cNvSpPr/>
          <p:nvPr/>
        </p:nvSpPr>
        <p:spPr bwMode="auto">
          <a:xfrm>
            <a:off x="4649164" y="3030677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5" name="Rectangle 364"/>
          <p:cNvSpPr/>
          <p:nvPr/>
        </p:nvSpPr>
        <p:spPr>
          <a:xfrm>
            <a:off x="-254757" y="4395132"/>
            <a:ext cx="9755899" cy="55399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3000" b="1" u="none" dirty="0" smtClean="0"/>
              <a:t>    If</a:t>
            </a:r>
            <a:r>
              <a:rPr lang="en-US" sz="3000" u="none" dirty="0" smtClean="0"/>
              <a:t> </a:t>
            </a:r>
            <a:r>
              <a:rPr lang="en-US" sz="500" u="none" dirty="0" smtClean="0"/>
              <a:t> </a:t>
            </a:r>
            <a:r>
              <a:rPr lang="en-US" sz="3000" u="none" dirty="0" smtClean="0"/>
              <a:t>D1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%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W1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=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0 </a:t>
            </a:r>
            <a:r>
              <a:rPr lang="en-US" sz="3000" b="1" u="none" dirty="0" smtClean="0"/>
              <a:t>and</a:t>
            </a:r>
            <a:r>
              <a:rPr lang="en-US" sz="3000" u="none" dirty="0" smtClean="0"/>
              <a:t> D2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%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W2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=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0 </a:t>
            </a:r>
            <a:r>
              <a:rPr lang="en-US" sz="3000" b="1" u="none" dirty="0" smtClean="0"/>
              <a:t>and</a:t>
            </a:r>
            <a:r>
              <a:rPr lang="en-US" sz="3000" u="none" dirty="0" smtClean="0"/>
              <a:t> D1/W1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=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D2/W2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46300" y="289215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2" name="TextBox 151"/>
          <p:cNvSpPr txBox="1"/>
          <p:nvPr/>
        </p:nvSpPr>
        <p:spPr>
          <a:xfrm>
            <a:off x="6357940" y="289215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53" name="TextBox 152"/>
          <p:cNvSpPr txBox="1"/>
          <p:nvPr/>
        </p:nvSpPr>
        <p:spPr>
          <a:xfrm>
            <a:off x="6913760" y="2892153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154" name="Arc 153"/>
          <p:cNvSpPr/>
          <p:nvPr/>
        </p:nvSpPr>
        <p:spPr bwMode="auto">
          <a:xfrm flipH="1">
            <a:off x="6836557" y="1248701"/>
            <a:ext cx="2799056" cy="3516141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 bwMode="auto">
          <a:xfrm rot="10800000">
            <a:off x="5256306" y="2896941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66" name="Rectangle 165"/>
          <p:cNvSpPr/>
          <p:nvPr/>
        </p:nvSpPr>
        <p:spPr>
          <a:xfrm>
            <a:off x="7014510" y="1892570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>
                <a:solidFill>
                  <a:srgbClr val="C00000"/>
                </a:solidFill>
              </a:rPr>
              <a:t>D1(W1+W2)</a:t>
            </a:r>
            <a:endParaRPr lang="en-US" sz="3200" b="1" u="none" dirty="0">
              <a:solidFill>
                <a:srgbClr val="C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711313" y="234603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N’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716662" y="275407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170" name="Rectangle 169"/>
          <p:cNvSpPr/>
          <p:nvPr/>
        </p:nvSpPr>
        <p:spPr>
          <a:xfrm>
            <a:off x="7914172" y="275899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cxnSp>
        <p:nvCxnSpPr>
          <p:cNvPr id="171" name="Straight Connector 170"/>
          <p:cNvCxnSpPr/>
          <p:nvPr/>
        </p:nvCxnSpPr>
        <p:spPr bwMode="auto">
          <a:xfrm>
            <a:off x="7083845" y="2457485"/>
            <a:ext cx="230596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Rectangle 172"/>
          <p:cNvSpPr/>
          <p:nvPr/>
        </p:nvSpPr>
        <p:spPr>
          <a:xfrm>
            <a:off x="7899851" y="2394403"/>
            <a:ext cx="8002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none" dirty="0" smtClean="0">
                <a:solidFill>
                  <a:srgbClr val="C00000"/>
                </a:solidFill>
              </a:rPr>
              <a:t>W1</a:t>
            </a:r>
            <a:endParaRPr lang="en-US" sz="3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9191054" y="2887237"/>
            <a:ext cx="477233" cy="5943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76" grpId="0" animBg="1"/>
      <p:bldP spid="176" grpId="1" animBg="1"/>
      <p:bldP spid="365" grpId="0" animBg="1"/>
      <p:bldP spid="151" grpId="0" animBg="1"/>
      <p:bldP spid="152" grpId="0" animBg="1"/>
      <p:bldP spid="153" grpId="0" animBg="1"/>
      <p:bldP spid="154" grpId="0" animBg="1"/>
      <p:bldP spid="166" grpId="0"/>
      <p:bldP spid="167" grpId="0"/>
      <p:bldP spid="169" grpId="0"/>
      <p:bldP spid="170" grpId="0"/>
      <p:bldP spid="173" grpId="0"/>
      <p:bldP spid="1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StreamIt</a:t>
            </a:r>
            <a:r>
              <a:rPr lang="en-US" dirty="0" smtClean="0"/>
              <a:t> Language</a:t>
            </a:r>
          </a:p>
          <a:p>
            <a:r>
              <a:rPr lang="en-US" dirty="0" smtClean="0"/>
              <a:t>Compressed Domain Transformation</a:t>
            </a:r>
          </a:p>
          <a:p>
            <a:r>
              <a:rPr lang="en-US" dirty="0" smtClean="0"/>
              <a:t>Experimental Evaluation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78660" y="1779638"/>
            <a:ext cx="471948" cy="334297"/>
          </a:xfrm>
          <a:prstGeom prst="rightArrow">
            <a:avLst/>
          </a:prstGeom>
          <a:solidFill>
            <a:srgbClr val="A5002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375E-6 1.04167E-6 L 3.4375E-6 0.083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</a:t>
            </a:r>
            <a:r>
              <a:rPr lang="en-US" dirty="0" smtClean="0">
                <a:solidFill>
                  <a:srgbClr val="A50021"/>
                </a:solidFill>
              </a:rPr>
              <a:t>subset</a:t>
            </a:r>
            <a:r>
              <a:rPr lang="en-US" dirty="0" smtClean="0"/>
              <a:t> of transformations in </a:t>
            </a:r>
            <a:r>
              <a:rPr lang="en-US" dirty="0" err="1" smtClean="0"/>
              <a:t>StreamIt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100" dirty="0" smtClean="0"/>
          </a:p>
          <a:p>
            <a:pPr lvl="1"/>
            <a:r>
              <a:rPr lang="en-US" dirty="0" smtClean="0"/>
              <a:t>User can change graph connectivity + filter functions</a:t>
            </a:r>
          </a:p>
          <a:p>
            <a:endParaRPr lang="en-US" sz="1600" dirty="0" smtClean="0"/>
          </a:p>
          <a:p>
            <a:r>
              <a:rPr lang="en-US" dirty="0" smtClean="0"/>
              <a:t>Supported file format:  Apple Animation (part of .MOV)</a:t>
            </a:r>
          </a:p>
          <a:p>
            <a:pPr lvl="1"/>
            <a:r>
              <a:rPr lang="en-US" dirty="0" smtClean="0"/>
              <a:t>Standard format for interchange of lossless video</a:t>
            </a:r>
          </a:p>
          <a:p>
            <a:pPr lvl="1"/>
            <a:r>
              <a:rPr lang="en-US" dirty="0" smtClean="0"/>
              <a:t>Compression: 	Run-length encoding within a line +</a:t>
            </a:r>
            <a:br>
              <a:rPr lang="en-US" dirty="0" smtClean="0"/>
            </a:br>
            <a:r>
              <a:rPr lang="en-US" dirty="0" smtClean="0"/>
              <a:t>			difference encoding between frames</a:t>
            </a:r>
          </a:p>
          <a:p>
            <a:endParaRPr lang="en-US" sz="1600" dirty="0" smtClean="0"/>
          </a:p>
          <a:p>
            <a:r>
              <a:rPr lang="en-US" dirty="0" smtClean="0"/>
              <a:t>Emit executable </a:t>
            </a:r>
            <a:r>
              <a:rPr lang="en-US" dirty="0" err="1" smtClean="0"/>
              <a:t>plugins</a:t>
            </a:r>
            <a:r>
              <a:rPr lang="en-US" dirty="0" smtClean="0"/>
              <a:t> for </a:t>
            </a:r>
            <a:r>
              <a:rPr lang="en-US" dirty="0" err="1" smtClean="0"/>
              <a:t>MEncoder</a:t>
            </a:r>
            <a:r>
              <a:rPr lang="en-US" dirty="0" smtClean="0"/>
              <a:t> and Blender</a:t>
            </a:r>
          </a:p>
          <a:p>
            <a:pPr lvl="1"/>
            <a:r>
              <a:rPr lang="en-US" dirty="0" smtClean="0"/>
              <a:t>Allows integration with standard video editing workflow</a:t>
            </a:r>
          </a:p>
          <a:p>
            <a:endParaRPr lang="en-US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5400000" flipH="1" flipV="1">
            <a:off x="1295531" y="2013015"/>
            <a:ext cx="4913" cy="41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13769" y="17944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none" dirty="0" smtClean="0"/>
              <a:t>1</a:t>
            </a:r>
            <a:endParaRPr lang="en-US" b="1" u="none" dirty="0"/>
          </a:p>
        </p:txBody>
      </p:sp>
      <p:sp>
        <p:nvSpPr>
          <p:cNvPr id="9" name="TextBox 8"/>
          <p:cNvSpPr txBox="1"/>
          <p:nvPr/>
        </p:nvSpPr>
        <p:spPr>
          <a:xfrm>
            <a:off x="2131430" y="17944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none" dirty="0" smtClean="0"/>
              <a:t>1</a:t>
            </a:r>
            <a:endParaRPr lang="en-US" b="1" u="none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rot="5400000" flipH="1" flipV="1">
            <a:off x="2342669" y="2008103"/>
            <a:ext cx="4913" cy="41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1494474" y="1956629"/>
            <a:ext cx="668597" cy="508221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rot="5400000" flipH="1" flipV="1">
            <a:off x="5631583" y="1899951"/>
            <a:ext cx="0" cy="6246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53054" y="17894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none" dirty="0" smtClean="0"/>
              <a:t>2</a:t>
            </a:r>
            <a:endParaRPr lang="en-US" b="1" u="none" dirty="0"/>
          </a:p>
        </p:txBody>
      </p:sp>
      <p:sp>
        <p:nvSpPr>
          <p:cNvPr id="18" name="TextBox 17"/>
          <p:cNvSpPr txBox="1"/>
          <p:nvPr/>
        </p:nvSpPr>
        <p:spPr>
          <a:xfrm>
            <a:off x="6570715" y="17894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none" dirty="0" smtClean="0"/>
              <a:t>1</a:t>
            </a:r>
            <a:endParaRPr lang="en-US" b="1" u="none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rot="5400000" flipH="1" flipV="1">
            <a:off x="6781954" y="2003186"/>
            <a:ext cx="4913" cy="4132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ounded Rectangle 19"/>
          <p:cNvSpPr/>
          <p:nvPr/>
        </p:nvSpPr>
        <p:spPr bwMode="auto">
          <a:xfrm>
            <a:off x="5933759" y="1951712"/>
            <a:ext cx="668597" cy="508221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24590" y="1971597"/>
            <a:ext cx="1656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none" dirty="0" smtClean="0"/>
              <a:t>1-to-1 filter</a:t>
            </a:r>
            <a:endParaRPr lang="en-US" i="1" u="none" dirty="0"/>
          </a:p>
        </p:txBody>
      </p:sp>
      <p:sp>
        <p:nvSpPr>
          <p:cNvPr id="22" name="Rectangle 21"/>
          <p:cNvSpPr/>
          <p:nvPr/>
        </p:nvSpPr>
        <p:spPr>
          <a:xfrm>
            <a:off x="7022587" y="1789697"/>
            <a:ext cx="22894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i="1" u="none" dirty="0" smtClean="0"/>
              <a:t>1-to-1 joiner</a:t>
            </a:r>
            <a:br>
              <a:rPr lang="en-US" i="1" u="none" dirty="0" smtClean="0"/>
            </a:br>
            <a:r>
              <a:rPr lang="en-US" i="1" u="none" dirty="0" smtClean="0"/>
              <a:t>with 2-to-1 filter</a:t>
            </a:r>
            <a:endParaRPr lang="en-US" i="1" u="none" dirty="0"/>
          </a:p>
        </p:txBody>
      </p:sp>
      <p:grpSp>
        <p:nvGrpSpPr>
          <p:cNvPr id="25" name="Group 24"/>
          <p:cNvGrpSpPr/>
          <p:nvPr/>
        </p:nvGrpSpPr>
        <p:grpSpPr>
          <a:xfrm>
            <a:off x="4670334" y="1887805"/>
            <a:ext cx="653843" cy="658752"/>
            <a:chOff x="4955462" y="1794398"/>
            <a:chExt cx="653843" cy="1002878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 rot="5400000" flipV="1">
              <a:off x="5034125" y="1715735"/>
              <a:ext cx="496517" cy="653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rot="16200000">
              <a:off x="5034125" y="2222096"/>
              <a:ext cx="496517" cy="6538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992637" y="172557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none" dirty="0" smtClean="0"/>
              <a:t>1</a:t>
            </a:r>
            <a:endParaRPr lang="en-US" b="1" u="none" dirty="0"/>
          </a:p>
        </p:txBody>
      </p:sp>
      <p:sp>
        <p:nvSpPr>
          <p:cNvPr id="27" name="TextBox 26"/>
          <p:cNvSpPr txBox="1"/>
          <p:nvPr/>
        </p:nvSpPr>
        <p:spPr>
          <a:xfrm>
            <a:off x="4997553" y="22319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none" dirty="0" smtClean="0"/>
              <a:t>1</a:t>
            </a:r>
            <a:endParaRPr lang="en-US" b="1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Evaluated on 12 videos drawn from Internet video, computer animation, and stock digital television content </a:t>
            </a:r>
          </a:p>
          <a:p>
            <a:r>
              <a:rPr lang="en-US" dirty="0" smtClean="0"/>
              <a:t>Two classes of transformations:</a:t>
            </a:r>
          </a:p>
          <a:p>
            <a:pPr marL="944563" lvl="1" indent="-457200">
              <a:buNone/>
            </a:pPr>
            <a:r>
              <a:rPr lang="en-US" dirty="0" smtClean="0"/>
              <a:t>1. Color adjustment: inverse, brightness, contrast</a:t>
            </a:r>
            <a:endParaRPr lang="en-US" sz="850" dirty="0" smtClean="0"/>
          </a:p>
          <a:p>
            <a:pPr marL="944563" lvl="1" indent="-457200">
              <a:buNone/>
            </a:pPr>
            <a:endParaRPr lang="en-US" sz="1000" dirty="0" smtClean="0"/>
          </a:p>
          <a:p>
            <a:pPr marL="944563" lvl="1" indent="-457200">
              <a:buNone/>
            </a:pPr>
            <a:r>
              <a:rPr lang="en-US" dirty="0" smtClean="0"/>
              <a:t>2. Composite transformations: alpha-under, multiply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sz="105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r="66609"/>
          <a:stretch>
            <a:fillRect/>
          </a:stretch>
        </p:blipFill>
        <p:spPr bwMode="auto">
          <a:xfrm>
            <a:off x="1139052" y="3915396"/>
            <a:ext cx="2178695" cy="146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33450" r="33345"/>
          <a:stretch>
            <a:fillRect/>
          </a:stretch>
        </p:blipFill>
        <p:spPr bwMode="auto">
          <a:xfrm>
            <a:off x="4149893" y="3915396"/>
            <a:ext cx="2166540" cy="146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66713"/>
          <a:stretch>
            <a:fillRect/>
          </a:stretch>
        </p:blipFill>
        <p:spPr bwMode="auto">
          <a:xfrm>
            <a:off x="6883115" y="3915396"/>
            <a:ext cx="2171899" cy="146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468420" y="4119708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/>
              <a:t>+</a:t>
            </a:r>
            <a:endParaRPr lang="en-US" sz="4000" b="1" u="none" dirty="0"/>
          </a:p>
        </p:txBody>
      </p:sp>
      <p:sp>
        <p:nvSpPr>
          <p:cNvPr id="9" name="TextBox 8"/>
          <p:cNvSpPr txBox="1"/>
          <p:nvPr/>
        </p:nvSpPr>
        <p:spPr>
          <a:xfrm>
            <a:off x="6334531" y="4336012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/>
              <a:t>=</a:t>
            </a:r>
            <a:endParaRPr lang="en-US" sz="4000" b="1" u="none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r="66667"/>
          <a:stretch>
            <a:fillRect/>
          </a:stretch>
        </p:blipFill>
        <p:spPr bwMode="auto">
          <a:xfrm>
            <a:off x="1199294" y="5574723"/>
            <a:ext cx="2118453" cy="168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print"/>
          <a:srcRect l="33172" r="33422"/>
          <a:stretch>
            <a:fillRect/>
          </a:stretch>
        </p:blipFill>
        <p:spPr bwMode="auto">
          <a:xfrm>
            <a:off x="4193358" y="5574723"/>
            <a:ext cx="2123075" cy="168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 cstate="print"/>
          <a:srcRect l="66739"/>
          <a:stretch>
            <a:fillRect/>
          </a:stretch>
        </p:blipFill>
        <p:spPr bwMode="auto">
          <a:xfrm>
            <a:off x="6921519" y="5574723"/>
            <a:ext cx="2113831" cy="168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3470723" y="6091072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/>
              <a:t>x</a:t>
            </a:r>
            <a:endParaRPr lang="en-US" sz="4000" b="1" u="none" dirty="0"/>
          </a:p>
        </p:txBody>
      </p:sp>
      <p:sp>
        <p:nvSpPr>
          <p:cNvPr id="19" name="TextBox 18"/>
          <p:cNvSpPr txBox="1"/>
          <p:nvPr/>
        </p:nvSpPr>
        <p:spPr>
          <a:xfrm>
            <a:off x="6398448" y="6091072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/>
              <a:t>=</a:t>
            </a:r>
            <a:endParaRPr lang="en-US" sz="4000" b="1" u="none" dirty="0"/>
          </a:p>
        </p:txBody>
      </p:sp>
      <p:sp>
        <p:nvSpPr>
          <p:cNvPr id="20" name="Rectangle 19"/>
          <p:cNvSpPr/>
          <p:nvPr/>
        </p:nvSpPr>
        <p:spPr>
          <a:xfrm>
            <a:off x="3244717" y="4606630"/>
            <a:ext cx="9076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u="none" dirty="0" smtClean="0"/>
              <a:t>alpha</a:t>
            </a:r>
          </a:p>
          <a:p>
            <a:r>
              <a:rPr lang="en-US" sz="2200" i="1" u="none" dirty="0" smtClean="0"/>
              <a:t>under</a:t>
            </a:r>
            <a:endParaRPr lang="en-US" sz="2200" i="1" u="none" dirty="0"/>
          </a:p>
        </p:txBody>
      </p:sp>
      <p:pic>
        <p:nvPicPr>
          <p:cNvPr id="3077" name="Picture 5" descr="C:\bill\talks\09-10-20-multimedia\1-to-1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6736" y="2563581"/>
            <a:ext cx="1074891" cy="488198"/>
          </a:xfrm>
          <a:prstGeom prst="rect">
            <a:avLst/>
          </a:prstGeom>
          <a:noFill/>
        </p:spPr>
      </p:pic>
      <p:pic>
        <p:nvPicPr>
          <p:cNvPr id="3078" name="Picture 6" descr="C:\bill\talks\09-10-20-multimedia\2-to-1.e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99273" y="3141022"/>
            <a:ext cx="1592613" cy="673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/>
        </p:nvGraphicFramePr>
        <p:xfrm>
          <a:off x="147484" y="752373"/>
          <a:ext cx="9324975" cy="635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Execution Time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 bwMode="auto">
          <a:xfrm>
            <a:off x="1927122" y="5535560"/>
            <a:ext cx="1936955" cy="580107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11090" y="4277024"/>
            <a:ext cx="3903406" cy="1710810"/>
          </a:xfrm>
          <a:prstGeom prst="rect">
            <a:avLst/>
          </a:prstGeom>
          <a:solidFill>
            <a:srgbClr val="FFDD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Color Adjustment:</a:t>
            </a:r>
            <a:endParaRPr lang="en-US" u="non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- 2.5x to 471x (median 17x)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1" u="non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u="none" baseline="0" dirty="0" smtClean="0"/>
              <a:t>Compositing:</a:t>
            </a:r>
            <a:endParaRPr lang="en-US" u="none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u="none" dirty="0" smtClean="0"/>
              <a:t>- 1.1x to 32x (median 6.6x)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94931" y="6538463"/>
            <a:ext cx="3817071" cy="86177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r>
              <a:rPr lang="en-US" sz="2600" b="1" u="none" dirty="0" smtClean="0"/>
              <a:t>Compression Factor</a:t>
            </a:r>
          </a:p>
          <a:p>
            <a:r>
              <a:rPr lang="en-US" u="none" dirty="0" smtClean="0"/>
              <a:t>Following Re-compression</a:t>
            </a:r>
            <a:endParaRPr lang="en-US" u="none" dirty="0"/>
          </a:p>
        </p:txBody>
      </p:sp>
      <p:sp>
        <p:nvSpPr>
          <p:cNvPr id="7" name="TextBox 6"/>
          <p:cNvSpPr txBox="1"/>
          <p:nvPr/>
        </p:nvSpPr>
        <p:spPr>
          <a:xfrm>
            <a:off x="619433" y="4630995"/>
            <a:ext cx="45621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none" dirty="0" smtClean="0">
                <a:solidFill>
                  <a:srgbClr val="A50021"/>
                </a:solidFill>
              </a:rPr>
              <a:t>Compression factor was low (≤1.1x) for one of source videos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5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 Focus on </a:t>
            </a:r>
            <a:r>
              <a:rPr lang="en-US" dirty="0" err="1" smtClean="0"/>
              <a:t>Lossy</a:t>
            </a:r>
            <a:r>
              <a:rPr lang="en-US" dirty="0" smtClean="0"/>
              <a:t>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DCT-based spatial compression (JPEG, MPEG stills)</a:t>
            </a:r>
          </a:p>
          <a:p>
            <a:pPr lvl="1"/>
            <a:r>
              <a:rPr lang="en-US" sz="2000" dirty="0" smtClean="0"/>
              <a:t>Resizing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Dugad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Ahuja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2001] 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Mukherjee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Mitra 2002]</a:t>
            </a:r>
          </a:p>
          <a:p>
            <a:pPr lvl="1"/>
            <a:r>
              <a:rPr lang="en-US" sz="2000" dirty="0" smtClean="0"/>
              <a:t>Edge detection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Shen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Sethi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1996]</a:t>
            </a:r>
          </a:p>
          <a:p>
            <a:pPr lvl="1"/>
            <a:r>
              <a:rPr lang="en-US" sz="2000" dirty="0" smtClean="0"/>
              <a:t>Image segmentation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[Feng &amp; Jiang 2003]</a:t>
            </a:r>
          </a:p>
          <a:p>
            <a:pPr lvl="1"/>
            <a:r>
              <a:rPr lang="en-US" sz="2000" dirty="0" smtClean="0"/>
              <a:t>Shearing and rotating inner blocks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Shen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Sethi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1998]</a:t>
            </a:r>
          </a:p>
          <a:p>
            <a:pPr lvl="1"/>
            <a:r>
              <a:rPr lang="en-US" sz="2000" dirty="0" smtClean="0"/>
              <a:t>Linear combinations of pixels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[Smith &amp; Rowe 1996]</a:t>
            </a:r>
          </a:p>
          <a:p>
            <a:r>
              <a:rPr lang="en-US" dirty="0" smtClean="0"/>
              <a:t>DCT-based temporal compression (MPEG video)</a:t>
            </a:r>
          </a:p>
          <a:p>
            <a:pPr lvl="1"/>
            <a:r>
              <a:rPr lang="en-US" sz="2000" dirty="0" smtClean="0"/>
              <a:t>Captioning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[Nang, Kwon, &amp; Hong 2000]</a:t>
            </a:r>
          </a:p>
          <a:p>
            <a:pPr lvl="1"/>
            <a:r>
              <a:rPr lang="en-US" sz="2000" dirty="0" smtClean="0"/>
              <a:t>Reversal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Vasudev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1998]</a:t>
            </a:r>
          </a:p>
          <a:p>
            <a:pPr lvl="1"/>
            <a:r>
              <a:rPr lang="en-US" sz="2000" dirty="0" smtClean="0"/>
              <a:t>Distortion detection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Dorai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Ratha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,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Bolle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2000]</a:t>
            </a:r>
          </a:p>
          <a:p>
            <a:pPr lvl="1"/>
            <a:r>
              <a:rPr lang="en-US" sz="2000" dirty="0" err="1" smtClean="0"/>
              <a:t>Transcoding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Acharya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Smith 1998]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Almost no work on lossless formats</a:t>
            </a:r>
          </a:p>
          <a:p>
            <a:pPr lvl="1"/>
            <a:r>
              <a:rPr lang="en-US" sz="2000" dirty="0" smtClean="0"/>
              <a:t>Transpose and rotation of black/white images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[Shoji 1995;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Misra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et al. 1999]</a:t>
            </a:r>
          </a:p>
          <a:p>
            <a:pPr lvl="1"/>
            <a:r>
              <a:rPr lang="en-US" sz="2000" dirty="0" smtClean="0"/>
              <a:t>Pattern matching in compressed text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Farach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Thorup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1998; Navarro 2003]</a:t>
            </a:r>
          </a:p>
          <a:p>
            <a:pPr lvl="1"/>
            <a:r>
              <a:rPr lang="en-US" sz="2000" dirty="0" smtClean="0"/>
              <a:t>Modifying pitch and playback of audio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[Levine 1998]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1"/>
            <a:ext cx="9756775" cy="73152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057" y="2015625"/>
            <a:ext cx="8485612" cy="2713702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en-US" sz="4000" b="1" u="none" dirty="0" smtClean="0"/>
              <a:t>Our Focus:</a:t>
            </a:r>
          </a:p>
          <a:p>
            <a:endParaRPr lang="en-US" sz="1200" b="1" u="none" dirty="0" smtClean="0"/>
          </a:p>
          <a:p>
            <a:r>
              <a:rPr lang="en-US" sz="4000" u="none" dirty="0" smtClean="0"/>
              <a:t>Regular Processing of</a:t>
            </a:r>
          </a:p>
          <a:p>
            <a:r>
              <a:rPr lang="en-US" sz="4000" u="none" dirty="0" smtClean="0"/>
              <a:t>LZ77-Compressed Data Streams</a:t>
            </a:r>
            <a:endParaRPr lang="en-US" sz="4000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27819" y="719807"/>
          <a:ext cx="9302751" cy="626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 bwMode="auto">
          <a:xfrm rot="17614567">
            <a:off x="1061206" y="2636694"/>
            <a:ext cx="3788289" cy="783215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66739"/>
          <a:stretch>
            <a:fillRect/>
          </a:stretch>
        </p:blipFill>
        <p:spPr bwMode="auto">
          <a:xfrm>
            <a:off x="4316363" y="1055768"/>
            <a:ext cx="1609845" cy="1284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700994" y="2379408"/>
            <a:ext cx="275267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none" dirty="0" smtClean="0">
                <a:solidFill>
                  <a:srgbClr val="A50021"/>
                </a:solidFill>
              </a:rPr>
              <a:t>Masked out areas</a:t>
            </a:r>
            <a:br>
              <a:rPr lang="en-US" u="none" dirty="0" smtClean="0">
                <a:solidFill>
                  <a:srgbClr val="A50021"/>
                </a:solidFill>
              </a:rPr>
            </a:br>
            <a:r>
              <a:rPr lang="en-US" u="none" dirty="0" smtClean="0">
                <a:solidFill>
                  <a:srgbClr val="A50021"/>
                </a:solidFill>
              </a:rPr>
              <a:t>not re-compressed</a:t>
            </a:r>
            <a:endParaRPr lang="en-US" u="none" dirty="0">
              <a:solidFill>
                <a:srgbClr val="A5002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2649" y="3485538"/>
            <a:ext cx="280397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u="none" dirty="0" smtClean="0">
                <a:solidFill>
                  <a:srgbClr val="A50021"/>
                </a:solidFill>
              </a:rPr>
              <a:t>Saturated colors</a:t>
            </a:r>
          </a:p>
          <a:p>
            <a:r>
              <a:rPr lang="en-US" u="none" dirty="0" smtClean="0">
                <a:solidFill>
                  <a:srgbClr val="A50021"/>
                </a:solidFill>
              </a:rPr>
              <a:t>not re-compressed</a:t>
            </a:r>
            <a:endParaRPr lang="en-US" u="none" dirty="0">
              <a:solidFill>
                <a:srgbClr val="A5002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 rot="18386376">
            <a:off x="2735009" y="3761985"/>
            <a:ext cx="1923491" cy="711743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5099" y="6489303"/>
            <a:ext cx="3817071" cy="8617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600" b="1" u="none" dirty="0" smtClean="0"/>
              <a:t>Compression Factor</a:t>
            </a:r>
          </a:p>
          <a:p>
            <a:r>
              <a:rPr lang="en-US" u="none" dirty="0" smtClean="0"/>
              <a:t>Following Re-compression</a:t>
            </a:r>
            <a:endParaRPr lang="en-US" u="non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File Bloat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Opportunity:  Ignoring “Dead”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pixels in composite frames do not depend on both input frames</a:t>
            </a:r>
          </a:p>
          <a:p>
            <a:pPr lvl="1"/>
            <a:r>
              <a:rPr lang="en-US" dirty="0" smtClean="0"/>
              <a:t>Example:  digital television mask (a low-performance case)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If two data streams are multiplied, and one of them is repeatedly zero, then the repeat can be copied to the output (regardless of the values in the other stream)</a:t>
            </a:r>
          </a:p>
          <a:p>
            <a:pPr lvl="1"/>
            <a:r>
              <a:rPr lang="en-US" dirty="0" smtClean="0"/>
              <a:t>We expect this would fix performance of our outlier cases</a:t>
            </a:r>
          </a:p>
          <a:p>
            <a:pPr lvl="1"/>
            <a:r>
              <a:rPr lang="en-US" dirty="0" smtClean="0"/>
              <a:t>Requires pattern matching on stream graph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r="66667"/>
          <a:stretch>
            <a:fillRect/>
          </a:stretch>
        </p:blipFill>
        <p:spPr bwMode="auto">
          <a:xfrm>
            <a:off x="1130463" y="2507060"/>
            <a:ext cx="2118453" cy="168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33172" r="33422"/>
          <a:stretch>
            <a:fillRect/>
          </a:stretch>
        </p:blipFill>
        <p:spPr bwMode="auto">
          <a:xfrm>
            <a:off x="4124527" y="2507060"/>
            <a:ext cx="2123075" cy="168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 l="66739"/>
          <a:stretch>
            <a:fillRect/>
          </a:stretch>
        </p:blipFill>
        <p:spPr bwMode="auto">
          <a:xfrm>
            <a:off x="6852688" y="2507060"/>
            <a:ext cx="2113831" cy="168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01892" y="3023409"/>
            <a:ext cx="47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/>
              <a:t>x</a:t>
            </a:r>
            <a:endParaRPr lang="en-US" sz="4000" b="1" u="none" dirty="0"/>
          </a:p>
        </p:txBody>
      </p:sp>
      <p:sp>
        <p:nvSpPr>
          <p:cNvPr id="8" name="TextBox 7"/>
          <p:cNvSpPr txBox="1"/>
          <p:nvPr/>
        </p:nvSpPr>
        <p:spPr>
          <a:xfrm>
            <a:off x="6329617" y="3023409"/>
            <a:ext cx="48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none" dirty="0" smtClean="0"/>
              <a:t>=</a:t>
            </a:r>
            <a:endParaRPr lang="en-US" sz="4000" b="1" u="none" dirty="0"/>
          </a:p>
        </p:txBody>
      </p:sp>
      <p:pic>
        <p:nvPicPr>
          <p:cNvPr id="9" name="Picture 6" descr="C:\bill\talks\09-10-20-multimedia\2-to-1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1015" y="6424997"/>
            <a:ext cx="1592613" cy="67324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Other File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High-efficiency mappings</a:t>
            </a:r>
          </a:p>
          <a:p>
            <a:pPr lvl="1"/>
            <a:r>
              <a:rPr lang="en-US" dirty="0" err="1" smtClean="0"/>
              <a:t>Flic</a:t>
            </a:r>
            <a:r>
              <a:rPr lang="en-US" dirty="0" smtClean="0"/>
              <a:t> Video</a:t>
            </a:r>
          </a:p>
          <a:p>
            <a:pPr lvl="1"/>
            <a:r>
              <a:rPr lang="en-US" dirty="0" smtClean="0"/>
              <a:t>Microsoft RLE</a:t>
            </a:r>
          </a:p>
          <a:p>
            <a:pPr lvl="1"/>
            <a:r>
              <a:rPr lang="en-US" dirty="0" err="1" smtClean="0"/>
              <a:t>Targa</a:t>
            </a:r>
            <a:r>
              <a:rPr lang="en-US" dirty="0" smtClean="0"/>
              <a:t> (with run-length encoding)</a:t>
            </a:r>
          </a:p>
          <a:p>
            <a:r>
              <a:rPr lang="en-US" dirty="0" smtClean="0"/>
              <a:t>Medium-efficiency mappings</a:t>
            </a:r>
          </a:p>
          <a:p>
            <a:pPr lvl="1"/>
            <a:r>
              <a:rPr lang="en-US" dirty="0" smtClean="0"/>
              <a:t>Open EXR</a:t>
            </a:r>
          </a:p>
          <a:p>
            <a:pPr lvl="1"/>
            <a:r>
              <a:rPr lang="en-US" dirty="0" smtClean="0"/>
              <a:t>Planar RGB</a:t>
            </a:r>
          </a:p>
          <a:p>
            <a:pPr lvl="1">
              <a:buNone/>
            </a:pPr>
            <a:r>
              <a:rPr lang="en-US" dirty="0" smtClean="0">
                <a:solidFill>
                  <a:srgbClr val="A50021"/>
                </a:solidFill>
                <a:sym typeface="Wingdings" pitchFamily="2" charset="2"/>
              </a:rPr>
              <a:t> Re-arranges data by color or by byte</a:t>
            </a:r>
            <a:endParaRPr lang="en-US" dirty="0" smtClean="0">
              <a:solidFill>
                <a:srgbClr val="A50021"/>
              </a:solidFill>
            </a:endParaRPr>
          </a:p>
          <a:p>
            <a:r>
              <a:rPr lang="en-US" dirty="0" smtClean="0"/>
              <a:t>Low-efficiency mappings</a:t>
            </a:r>
          </a:p>
          <a:p>
            <a:pPr lvl="1"/>
            <a:r>
              <a:rPr lang="en-US" dirty="0" smtClean="0"/>
              <a:t>ZIP</a:t>
            </a:r>
          </a:p>
          <a:p>
            <a:pPr lvl="1"/>
            <a:r>
              <a:rPr lang="en-US" dirty="0" smtClean="0"/>
              <a:t>GZIP</a:t>
            </a:r>
          </a:p>
          <a:p>
            <a:pPr lvl="1"/>
            <a:r>
              <a:rPr lang="en-US" dirty="0" smtClean="0"/>
              <a:t>PNG</a:t>
            </a:r>
          </a:p>
          <a:p>
            <a:pPr lvl="1">
              <a:buNone/>
            </a:pPr>
            <a:r>
              <a:rPr lang="en-US" dirty="0" smtClean="0">
                <a:solidFill>
                  <a:srgbClr val="A50021"/>
                </a:solidFill>
                <a:sym typeface="Wingdings" pitchFamily="2" charset="2"/>
              </a:rPr>
              <a:t> Performs Huffman coding prior to LZ77</a:t>
            </a:r>
            <a:endParaRPr lang="en-US" dirty="0" smtClean="0">
              <a:solidFill>
                <a:srgbClr val="A50021"/>
              </a:solidFill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method for direct processing of lossless-encoded data streams</a:t>
            </a:r>
          </a:p>
          <a:p>
            <a:pPr lvl="1"/>
            <a:r>
              <a:rPr lang="en-US" dirty="0" smtClean="0"/>
              <a:t>Relies on LZ77 compression and stream programming model</a:t>
            </a:r>
          </a:p>
          <a:p>
            <a:pPr lvl="1"/>
            <a:r>
              <a:rPr lang="en-US" dirty="0" smtClean="0"/>
              <a:t>Supports operations on windows of data</a:t>
            </a:r>
          </a:p>
          <a:p>
            <a:pPr lvl="1"/>
            <a:r>
              <a:rPr lang="en-US" dirty="0" smtClean="0"/>
              <a:t>Supports splitting, joining, and reordering data</a:t>
            </a:r>
          </a:p>
          <a:p>
            <a:r>
              <a:rPr lang="en-US" dirty="0" smtClean="0"/>
              <a:t>Preliminary implementation in an automatic compiler</a:t>
            </a:r>
          </a:p>
          <a:p>
            <a:pPr lvl="1"/>
            <a:r>
              <a:rPr lang="en-US" dirty="0" smtClean="0"/>
              <a:t>Write</a:t>
            </a:r>
            <a:r>
              <a:rPr lang="en-US" sz="2300" dirty="0" smtClean="0"/>
              <a:t> </a:t>
            </a:r>
            <a:r>
              <a:rPr lang="en-US" dirty="0" smtClean="0"/>
              <a:t>program</a:t>
            </a:r>
            <a:r>
              <a:rPr lang="en-US" sz="2300" dirty="0" smtClean="0"/>
              <a:t> </a:t>
            </a:r>
            <a:r>
              <a:rPr lang="en-US" dirty="0" smtClean="0"/>
              <a:t>on</a:t>
            </a:r>
            <a:r>
              <a:rPr lang="en-US" sz="2300" dirty="0" smtClean="0"/>
              <a:t> </a:t>
            </a:r>
            <a:r>
              <a:rPr lang="en-US" dirty="0" smtClean="0"/>
              <a:t>uncompressed</a:t>
            </a:r>
            <a:r>
              <a:rPr lang="en-US" sz="2300" dirty="0" smtClean="0"/>
              <a:t> </a:t>
            </a:r>
            <a:r>
              <a:rPr lang="en-US" dirty="0" smtClean="0"/>
              <a:t>data,</a:t>
            </a:r>
            <a:r>
              <a:rPr lang="en-US" sz="2300" dirty="0" smtClean="0"/>
              <a:t> </a:t>
            </a:r>
            <a:r>
              <a:rPr lang="en-US" dirty="0" smtClean="0"/>
              <a:t>run</a:t>
            </a:r>
            <a:r>
              <a:rPr lang="en-US" sz="2300" dirty="0" smtClean="0"/>
              <a:t> </a:t>
            </a:r>
            <a:r>
              <a:rPr lang="en-US" dirty="0" smtClean="0"/>
              <a:t>on</a:t>
            </a:r>
            <a:r>
              <a:rPr lang="en-US" sz="2300" dirty="0" smtClean="0"/>
              <a:t> </a:t>
            </a:r>
            <a:r>
              <a:rPr lang="en-US" dirty="0" smtClean="0"/>
              <a:t>compressed</a:t>
            </a:r>
            <a:r>
              <a:rPr lang="en-US" sz="2300" dirty="0" smtClean="0"/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Good speedups in the context of video processing</a:t>
            </a:r>
          </a:p>
          <a:p>
            <a:pPr lvl="1"/>
            <a:r>
              <a:rPr lang="en-US" dirty="0" smtClean="0"/>
              <a:t>15x speedup (median) on color adjustment and compositing</a:t>
            </a:r>
          </a:p>
          <a:p>
            <a:pPr lvl="1"/>
            <a:r>
              <a:rPr lang="en-US" dirty="0" smtClean="0"/>
              <a:t>Across 12 videos in Apple Animation format</a:t>
            </a:r>
          </a:p>
          <a:p>
            <a:pPr lvl="1"/>
            <a:r>
              <a:rPr lang="en-US" dirty="0" smtClean="0"/>
              <a:t>May prove useful as more content authored in lossless formats</a:t>
            </a:r>
          </a:p>
          <a:p>
            <a:r>
              <a:rPr lang="en-US" dirty="0" smtClean="0"/>
              <a:t>Scope for extending technique, finding new applications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Case:  Splitters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0531" y="17614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1" name="TextBox 10"/>
          <p:cNvSpPr txBox="1"/>
          <p:nvPr/>
        </p:nvSpPr>
        <p:spPr>
          <a:xfrm>
            <a:off x="1502171" y="17614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3" name="TextBox 12"/>
          <p:cNvSpPr txBox="1"/>
          <p:nvPr/>
        </p:nvSpPr>
        <p:spPr>
          <a:xfrm>
            <a:off x="2057991" y="17614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14" name="Arc 13"/>
          <p:cNvSpPr/>
          <p:nvPr/>
        </p:nvSpPr>
        <p:spPr bwMode="auto">
          <a:xfrm flipH="1">
            <a:off x="1984608" y="1272757"/>
            <a:ext cx="1621244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rot="10800000">
            <a:off x="400537" y="1766249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2536184" y="1215345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D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9759" y="1215345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79163" y="17614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21" name="Rectangle 20"/>
          <p:cNvSpPr/>
          <p:nvPr/>
        </p:nvSpPr>
        <p:spPr>
          <a:xfrm>
            <a:off x="860893" y="162338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22" name="Rectangle 21"/>
          <p:cNvSpPr/>
          <p:nvPr/>
        </p:nvSpPr>
        <p:spPr>
          <a:xfrm>
            <a:off x="2527461" y="1628302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23" name="Right Arrow 22"/>
          <p:cNvSpPr/>
          <p:nvPr/>
        </p:nvSpPr>
        <p:spPr bwMode="auto">
          <a:xfrm>
            <a:off x="3820615" y="187273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451426" y="1762673"/>
            <a:ext cx="1071717" cy="58993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15371" y="1392298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U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41156" y="669254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41" name="TextBox 40"/>
          <p:cNvSpPr txBox="1"/>
          <p:nvPr/>
        </p:nvSpPr>
        <p:spPr>
          <a:xfrm>
            <a:off x="7652796" y="669254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42" name="TextBox 41"/>
          <p:cNvSpPr txBox="1"/>
          <p:nvPr/>
        </p:nvSpPr>
        <p:spPr>
          <a:xfrm>
            <a:off x="8208616" y="669254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43" name="Arc 42"/>
          <p:cNvSpPr/>
          <p:nvPr/>
        </p:nvSpPr>
        <p:spPr bwMode="auto">
          <a:xfrm flipH="1">
            <a:off x="8155329" y="5506497"/>
            <a:ext cx="1491088" cy="2401551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6551162" y="6697328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8316712" y="5564072"/>
            <a:ext cx="11176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D’V</a:t>
            </a:r>
          </a:p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U+V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92012" y="5564063"/>
            <a:ext cx="10951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N’’V</a:t>
            </a:r>
            <a:br>
              <a:rPr lang="en-US" sz="3600" b="1" u="none" dirty="0" smtClean="0">
                <a:solidFill>
                  <a:srgbClr val="C00000"/>
                </a:solidFill>
              </a:rPr>
            </a:br>
            <a:r>
              <a:rPr lang="en-US" sz="3600" b="1" u="none" dirty="0" smtClean="0">
                <a:solidFill>
                  <a:srgbClr val="C00000"/>
                </a:solidFill>
              </a:rPr>
              <a:t>U+V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19260" y="6692540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48" name="Rectangle 47"/>
          <p:cNvSpPr/>
          <p:nvPr/>
        </p:nvSpPr>
        <p:spPr>
          <a:xfrm>
            <a:off x="7011518" y="655446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49" name="Rectangle 48"/>
          <p:cNvSpPr/>
          <p:nvPr/>
        </p:nvSpPr>
        <p:spPr>
          <a:xfrm>
            <a:off x="8627846" y="6559381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51" name="TextBox 50"/>
          <p:cNvSpPr txBox="1"/>
          <p:nvPr/>
        </p:nvSpPr>
        <p:spPr>
          <a:xfrm>
            <a:off x="106098" y="40125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52" name="TextBox 51"/>
          <p:cNvSpPr txBox="1"/>
          <p:nvPr/>
        </p:nvSpPr>
        <p:spPr>
          <a:xfrm>
            <a:off x="1217738" y="40125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53" name="TextBox 52"/>
          <p:cNvSpPr txBox="1"/>
          <p:nvPr/>
        </p:nvSpPr>
        <p:spPr>
          <a:xfrm>
            <a:off x="1773558" y="40125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 smtClean="0"/>
          </a:p>
        </p:txBody>
      </p:sp>
      <p:sp>
        <p:nvSpPr>
          <p:cNvPr id="54" name="Arc 53"/>
          <p:cNvSpPr/>
          <p:nvPr/>
        </p:nvSpPr>
        <p:spPr bwMode="auto">
          <a:xfrm flipH="1">
            <a:off x="1678074" y="3523857"/>
            <a:ext cx="1932693" cy="96925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116104" y="4017349"/>
            <a:ext cx="1577233" cy="1588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56" name="Rectangle 55"/>
          <p:cNvSpPr/>
          <p:nvPr/>
        </p:nvSpPr>
        <p:spPr>
          <a:xfrm>
            <a:off x="2321255" y="34664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D’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1207" y="346644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</a:rPr>
              <a:t>N’</a:t>
            </a:r>
            <a:endParaRPr lang="en-US" sz="3600" b="1" u="none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84079" y="401256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59" name="Rectangle 58"/>
          <p:cNvSpPr/>
          <p:nvPr/>
        </p:nvSpPr>
        <p:spPr>
          <a:xfrm>
            <a:off x="576460" y="3874485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60" name="Rectangle 59"/>
          <p:cNvSpPr/>
          <p:nvPr/>
        </p:nvSpPr>
        <p:spPr>
          <a:xfrm>
            <a:off x="2273513" y="3879402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..…</a:t>
            </a:r>
            <a:endParaRPr lang="en-US" sz="3600" b="1" u="none" dirty="0"/>
          </a:p>
        </p:txBody>
      </p:sp>
      <p:sp>
        <p:nvSpPr>
          <p:cNvPr id="61" name="Right Arrow 60"/>
          <p:cNvSpPr/>
          <p:nvPr/>
        </p:nvSpPr>
        <p:spPr bwMode="auto">
          <a:xfrm>
            <a:off x="3825531" y="4123835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4456342" y="4013773"/>
            <a:ext cx="1071717" cy="58993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Split</a:t>
            </a:r>
          </a:p>
        </p:txBody>
      </p:sp>
      <p:sp>
        <p:nvSpPr>
          <p:cNvPr id="87" name="Right Arrow 86"/>
          <p:cNvSpPr/>
          <p:nvPr/>
        </p:nvSpPr>
        <p:spPr bwMode="auto">
          <a:xfrm>
            <a:off x="3860161" y="6600633"/>
            <a:ext cx="483391" cy="33660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Rounded Rectangle 87"/>
          <p:cNvSpPr/>
          <p:nvPr/>
        </p:nvSpPr>
        <p:spPr bwMode="auto">
          <a:xfrm>
            <a:off x="4490972" y="6490571"/>
            <a:ext cx="1071717" cy="589936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000" u="none" dirty="0" smtClean="0"/>
              <a:t>Split</a:t>
            </a:r>
            <a:endParaRPr kumimoji="0" lang="en-US" sz="30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60537" y="649919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09" name="TextBox 108"/>
          <p:cNvSpPr txBox="1"/>
          <p:nvPr/>
        </p:nvSpPr>
        <p:spPr>
          <a:xfrm>
            <a:off x="3272177" y="6499191"/>
            <a:ext cx="477233" cy="594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endParaRPr lang="en-US" sz="3600" b="1" u="none" dirty="0"/>
          </a:p>
        </p:txBody>
      </p:sp>
      <p:sp>
        <p:nvSpPr>
          <p:cNvPr id="110" name="Rectangle 109"/>
          <p:cNvSpPr/>
          <p:nvPr/>
        </p:nvSpPr>
        <p:spPr>
          <a:xfrm>
            <a:off x="2630899" y="6469267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/>
              <a:t>…</a:t>
            </a:r>
            <a:endParaRPr lang="en-US" sz="3600" b="1" u="none" dirty="0"/>
          </a:p>
        </p:txBody>
      </p:sp>
      <p:sp>
        <p:nvSpPr>
          <p:cNvPr id="111" name="Rectangle 110"/>
          <p:cNvSpPr/>
          <p:nvPr/>
        </p:nvSpPr>
        <p:spPr>
          <a:xfrm>
            <a:off x="1735445" y="6031438"/>
            <a:ext cx="2454518" cy="8079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5000"/>
              </a:lnSpc>
            </a:pPr>
            <a:r>
              <a:rPr lang="en-US" sz="3600" b="1" u="none" dirty="0" smtClean="0">
                <a:solidFill>
                  <a:srgbClr val="C00000"/>
                </a:solidFill>
              </a:rPr>
              <a:t>N’</a:t>
            </a:r>
            <a:r>
              <a:rPr lang="en-US" sz="1800" b="1" u="none" dirty="0" smtClean="0">
                <a:solidFill>
                  <a:srgbClr val="C00000"/>
                </a:solidFill>
              </a:rPr>
              <a:t> </a:t>
            </a:r>
            <a:r>
              <a:rPr lang="en-US" sz="3600" b="1" u="none" dirty="0" smtClean="0">
                <a:solidFill>
                  <a:srgbClr val="C00000"/>
                </a:solidFill>
              </a:rPr>
              <a:t>%</a:t>
            </a:r>
            <a:r>
              <a:rPr lang="en-US" sz="1800" b="1" u="none" dirty="0" smtClean="0">
                <a:solidFill>
                  <a:srgbClr val="C00000"/>
                </a:solidFill>
              </a:rPr>
              <a:t> </a:t>
            </a:r>
            <a:r>
              <a:rPr lang="en-US" sz="3600" b="1" u="none" dirty="0" smtClean="0">
                <a:solidFill>
                  <a:srgbClr val="C00000"/>
                </a:solidFill>
                <a:latin typeface="Comic Sans MS" pitchFamily="66" charset="0"/>
              </a:rPr>
              <a:t>(U+V)</a:t>
            </a:r>
          </a:p>
          <a:p>
            <a:pPr>
              <a:lnSpc>
                <a:spcPct val="75000"/>
              </a:lnSpc>
            </a:pPr>
            <a:endParaRPr lang="en-US" sz="800" u="none" dirty="0" smtClean="0">
              <a:latin typeface="+mj-lt"/>
            </a:endParaRPr>
          </a:p>
          <a:p>
            <a:pPr>
              <a:lnSpc>
                <a:spcPct val="75000"/>
              </a:lnSpc>
            </a:pPr>
            <a:r>
              <a:rPr lang="en-US" sz="1800" b="1" u="none" dirty="0" smtClean="0">
                <a:solidFill>
                  <a:srgbClr val="C00000"/>
                </a:solidFill>
                <a:latin typeface="+mj-lt"/>
              </a:rPr>
              <a:t>items</a:t>
            </a:r>
          </a:p>
        </p:txBody>
      </p:sp>
      <p:grpSp>
        <p:nvGrpSpPr>
          <p:cNvPr id="3" name="Group 127"/>
          <p:cNvGrpSpPr/>
          <p:nvPr/>
        </p:nvGrpSpPr>
        <p:grpSpPr>
          <a:xfrm>
            <a:off x="2153209" y="2635043"/>
            <a:ext cx="4297834" cy="825910"/>
            <a:chOff x="2153209" y="2566219"/>
            <a:chExt cx="4297834" cy="825910"/>
          </a:xfrm>
        </p:grpSpPr>
        <p:sp>
          <p:nvSpPr>
            <p:cNvPr id="124" name="Down Arrow 123"/>
            <p:cNvSpPr/>
            <p:nvPr/>
          </p:nvSpPr>
          <p:spPr bwMode="auto">
            <a:xfrm>
              <a:off x="3538467" y="2566219"/>
              <a:ext cx="2912576" cy="825910"/>
            </a:xfrm>
            <a:prstGeom prst="downArrow">
              <a:avLst>
                <a:gd name="adj1" fmla="val 60422"/>
                <a:gd name="adj2" fmla="val 67708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153209" y="2576631"/>
              <a:ext cx="373625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000" b="1" u="none" dirty="0" smtClean="0"/>
                <a:t>Coarsen</a:t>
              </a:r>
            </a:p>
          </p:txBody>
        </p:sp>
      </p:grpSp>
      <p:grpSp>
        <p:nvGrpSpPr>
          <p:cNvPr id="4" name="Group 129"/>
          <p:cNvGrpSpPr/>
          <p:nvPr/>
        </p:nvGrpSpPr>
        <p:grpSpPr>
          <a:xfrm>
            <a:off x="2182705" y="4980038"/>
            <a:ext cx="4258289" cy="825910"/>
            <a:chOff x="2182705" y="3982064"/>
            <a:chExt cx="4258289" cy="825910"/>
          </a:xfrm>
        </p:grpSpPr>
        <p:sp>
          <p:nvSpPr>
            <p:cNvPr id="131" name="Down Arrow 130"/>
            <p:cNvSpPr/>
            <p:nvPr/>
          </p:nvSpPr>
          <p:spPr bwMode="auto">
            <a:xfrm>
              <a:off x="3548516" y="3982064"/>
              <a:ext cx="2892478" cy="825910"/>
            </a:xfrm>
            <a:prstGeom prst="downArrow">
              <a:avLst>
                <a:gd name="adj1" fmla="val 60422"/>
                <a:gd name="adj2" fmla="val 67708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182705" y="3992476"/>
              <a:ext cx="3736258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000" b="1" u="none" dirty="0" smtClean="0"/>
                <a:t>Translate</a:t>
              </a: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6430297" y="2639459"/>
            <a:ext cx="342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u="none" dirty="0" smtClean="0"/>
              <a:t>D’</a:t>
            </a:r>
            <a:r>
              <a:rPr lang="en-US" u="none" dirty="0" smtClean="0"/>
              <a:t> </a:t>
            </a:r>
            <a:r>
              <a:rPr lang="en-US" sz="3000" u="none" dirty="0" smtClean="0"/>
              <a:t>=</a:t>
            </a:r>
            <a:r>
              <a:rPr lang="en-US" u="none" dirty="0" smtClean="0"/>
              <a:t> </a:t>
            </a:r>
            <a:r>
              <a:rPr lang="en-US" sz="3000" u="none" dirty="0" smtClean="0"/>
              <a:t>LCM</a:t>
            </a:r>
            <a:r>
              <a:rPr lang="en-US" u="none" dirty="0" smtClean="0"/>
              <a:t> </a:t>
            </a:r>
            <a:r>
              <a:rPr lang="en-US" sz="3000" u="none" dirty="0" smtClean="0"/>
              <a:t>(D,</a:t>
            </a:r>
            <a:r>
              <a:rPr lang="en-US" u="none" dirty="0" smtClean="0"/>
              <a:t> </a:t>
            </a:r>
            <a:r>
              <a:rPr lang="en-US" sz="3000" u="none" dirty="0" smtClean="0"/>
              <a:t>U+V)</a:t>
            </a:r>
          </a:p>
          <a:p>
            <a:r>
              <a:rPr lang="en-US" sz="3000" u="none" dirty="0" smtClean="0"/>
              <a:t>N’ = N – (D’ – D)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164179" y="4976339"/>
            <a:ext cx="38967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u="none" dirty="0" smtClean="0"/>
              <a:t>N’’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=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N’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–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N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%</a:t>
            </a:r>
            <a:r>
              <a:rPr lang="en-US" sz="2000" u="none" dirty="0" smtClean="0"/>
              <a:t> </a:t>
            </a:r>
            <a:r>
              <a:rPr lang="en-US" sz="3000" u="none" dirty="0" smtClean="0"/>
              <a:t>(U+V) </a:t>
            </a:r>
            <a:endParaRPr lang="en-US" sz="3000" b="1" u="none" dirty="0" smtClean="0"/>
          </a:p>
        </p:txBody>
      </p:sp>
      <p:grpSp>
        <p:nvGrpSpPr>
          <p:cNvPr id="67" name="Group 26"/>
          <p:cNvGrpSpPr/>
          <p:nvPr/>
        </p:nvGrpSpPr>
        <p:grpSpPr>
          <a:xfrm>
            <a:off x="4818469" y="1107144"/>
            <a:ext cx="1555544" cy="1855079"/>
            <a:chOff x="7298857" y="2685392"/>
            <a:chExt cx="977463" cy="1219694"/>
          </a:xfrm>
        </p:grpSpPr>
        <p:sp>
          <p:nvSpPr>
            <p:cNvPr id="70" name="Arc 69"/>
            <p:cNvSpPr/>
            <p:nvPr/>
          </p:nvSpPr>
          <p:spPr bwMode="auto">
            <a:xfrm>
              <a:off x="7298860" y="3295486"/>
              <a:ext cx="977460" cy="609600"/>
            </a:xfrm>
            <a:prstGeom prst="arc">
              <a:avLst/>
            </a:prstGeom>
            <a:noFill/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Arc 70"/>
            <p:cNvSpPr/>
            <p:nvPr/>
          </p:nvSpPr>
          <p:spPr bwMode="auto">
            <a:xfrm flipV="1">
              <a:off x="7298857" y="2685392"/>
              <a:ext cx="977460" cy="609600"/>
            </a:xfrm>
            <a:prstGeom prst="arc">
              <a:avLst/>
            </a:prstGeom>
            <a:noFill/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>
          <a:xfrm>
            <a:off x="5523279" y="2036313"/>
            <a:ext cx="49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V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520288" y="3668467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U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74" name="Group 26"/>
          <p:cNvGrpSpPr/>
          <p:nvPr/>
        </p:nvGrpSpPr>
        <p:grpSpPr>
          <a:xfrm>
            <a:off x="4823386" y="3383313"/>
            <a:ext cx="1555544" cy="1855079"/>
            <a:chOff x="7298857" y="2685392"/>
            <a:chExt cx="977463" cy="1219694"/>
          </a:xfrm>
        </p:grpSpPr>
        <p:sp>
          <p:nvSpPr>
            <p:cNvPr id="75" name="Arc 74"/>
            <p:cNvSpPr/>
            <p:nvPr/>
          </p:nvSpPr>
          <p:spPr bwMode="auto">
            <a:xfrm>
              <a:off x="7298860" y="3295486"/>
              <a:ext cx="977460" cy="609600"/>
            </a:xfrm>
            <a:prstGeom prst="arc">
              <a:avLst/>
            </a:prstGeom>
            <a:noFill/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Arc 75"/>
            <p:cNvSpPr/>
            <p:nvPr/>
          </p:nvSpPr>
          <p:spPr bwMode="auto">
            <a:xfrm flipV="1">
              <a:off x="7298857" y="2685392"/>
              <a:ext cx="977460" cy="609600"/>
            </a:xfrm>
            <a:prstGeom prst="arc">
              <a:avLst/>
            </a:prstGeom>
            <a:noFill/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5528196" y="4312482"/>
            <a:ext cx="49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V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525205" y="6162502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U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79" name="Group 26"/>
          <p:cNvGrpSpPr/>
          <p:nvPr/>
        </p:nvGrpSpPr>
        <p:grpSpPr>
          <a:xfrm>
            <a:off x="4828298" y="5877349"/>
            <a:ext cx="1555545" cy="1855078"/>
            <a:chOff x="7298857" y="2685392"/>
            <a:chExt cx="977464" cy="1219693"/>
          </a:xfrm>
        </p:grpSpPr>
        <p:sp>
          <p:nvSpPr>
            <p:cNvPr id="80" name="Arc 79"/>
            <p:cNvSpPr/>
            <p:nvPr/>
          </p:nvSpPr>
          <p:spPr bwMode="auto">
            <a:xfrm>
              <a:off x="7298861" y="3295485"/>
              <a:ext cx="977460" cy="609600"/>
            </a:xfrm>
            <a:prstGeom prst="arc">
              <a:avLst/>
            </a:prstGeom>
            <a:noFill/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Arc 80"/>
            <p:cNvSpPr/>
            <p:nvPr/>
          </p:nvSpPr>
          <p:spPr bwMode="auto">
            <a:xfrm flipV="1">
              <a:off x="7298857" y="2685392"/>
              <a:ext cx="977460" cy="609600"/>
            </a:xfrm>
            <a:prstGeom prst="arc">
              <a:avLst/>
            </a:prstGeom>
            <a:noFill/>
            <a:ln w="152400" cap="flat" cmpd="sng" algn="ctr">
              <a:solidFill>
                <a:srgbClr val="71717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5533113" y="6806517"/>
            <a:ext cx="492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none" dirty="0" smtClean="0">
                <a:solidFill>
                  <a:srgbClr val="C00000"/>
                </a:solidFill>
                <a:latin typeface="+mj-lt"/>
              </a:rPr>
              <a:t>V</a:t>
            </a:r>
            <a:endParaRPr lang="en-US" sz="3600" b="1" u="none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84" name="Straight Connector 83"/>
          <p:cNvCxnSpPr>
            <a:endCxn id="46" idx="3"/>
          </p:cNvCxnSpPr>
          <p:nvPr/>
        </p:nvCxnSpPr>
        <p:spPr bwMode="auto">
          <a:xfrm>
            <a:off x="6788844" y="6164228"/>
            <a:ext cx="109834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8358065" y="6155860"/>
            <a:ext cx="109834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47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58" grpId="0" animBg="1"/>
      <p:bldP spid="59" grpId="0"/>
      <p:bldP spid="60" grpId="0"/>
      <p:bldP spid="61" grpId="0" animBg="1"/>
      <p:bldP spid="62" grpId="0" animBg="1"/>
      <p:bldP spid="87" grpId="0" animBg="1"/>
      <p:bldP spid="88" grpId="0" animBg="1"/>
      <p:bldP spid="108" grpId="0" animBg="1"/>
      <p:bldP spid="109" grpId="0" animBg="1"/>
      <p:bldP spid="110" grpId="0"/>
      <p:bldP spid="111" grpId="0"/>
      <p:bldP spid="120" grpId="0"/>
      <p:bldP spid="121" grpId="0"/>
      <p:bldP spid="73" grpId="0"/>
      <p:bldP spid="77" grpId="0"/>
      <p:bldP spid="78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77009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42" name="TextBox 41"/>
          <p:cNvSpPr txBox="1"/>
          <p:nvPr/>
        </p:nvSpPr>
        <p:spPr>
          <a:xfrm>
            <a:off x="1993462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43" name="TextBox 42"/>
          <p:cNvSpPr txBox="1"/>
          <p:nvPr/>
        </p:nvSpPr>
        <p:spPr>
          <a:xfrm>
            <a:off x="2709915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44" name="TextBox 43"/>
          <p:cNvSpPr txBox="1"/>
          <p:nvPr/>
        </p:nvSpPr>
        <p:spPr>
          <a:xfrm>
            <a:off x="3426368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45" name="TextBox 44"/>
          <p:cNvSpPr txBox="1"/>
          <p:nvPr/>
        </p:nvSpPr>
        <p:spPr>
          <a:xfrm>
            <a:off x="4142821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46" name="TextBox 45"/>
          <p:cNvSpPr txBox="1"/>
          <p:nvPr/>
        </p:nvSpPr>
        <p:spPr>
          <a:xfrm>
            <a:off x="4859274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47" name="TextBox 46"/>
          <p:cNvSpPr txBox="1"/>
          <p:nvPr/>
        </p:nvSpPr>
        <p:spPr>
          <a:xfrm>
            <a:off x="5575727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48" name="TextBox 47"/>
          <p:cNvSpPr txBox="1"/>
          <p:nvPr/>
        </p:nvSpPr>
        <p:spPr>
          <a:xfrm>
            <a:off x="6292180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49" name="TextBox 48"/>
          <p:cNvSpPr txBox="1"/>
          <p:nvPr/>
        </p:nvSpPr>
        <p:spPr>
          <a:xfrm>
            <a:off x="7008633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50" name="TextBox 49"/>
          <p:cNvSpPr txBox="1"/>
          <p:nvPr/>
        </p:nvSpPr>
        <p:spPr>
          <a:xfrm>
            <a:off x="7725088" y="3291619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51" name="Right Arrow 50"/>
          <p:cNvSpPr/>
          <p:nvPr/>
        </p:nvSpPr>
        <p:spPr bwMode="auto">
          <a:xfrm>
            <a:off x="8592212" y="3491311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ight Arrow 51"/>
          <p:cNvSpPr/>
          <p:nvPr/>
        </p:nvSpPr>
        <p:spPr bwMode="auto">
          <a:xfrm>
            <a:off x="336337" y="3475545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82259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81" name="TextBox 80"/>
          <p:cNvSpPr txBox="1"/>
          <p:nvPr/>
        </p:nvSpPr>
        <p:spPr>
          <a:xfrm>
            <a:off x="1998712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82" name="TextBox 81"/>
          <p:cNvSpPr txBox="1"/>
          <p:nvPr/>
        </p:nvSpPr>
        <p:spPr>
          <a:xfrm>
            <a:off x="2715165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83" name="TextBox 82"/>
          <p:cNvSpPr txBox="1"/>
          <p:nvPr/>
        </p:nvSpPr>
        <p:spPr>
          <a:xfrm>
            <a:off x="3431618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84" name="TextBox 83"/>
          <p:cNvSpPr txBox="1"/>
          <p:nvPr/>
        </p:nvSpPr>
        <p:spPr>
          <a:xfrm>
            <a:off x="4148071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85" name="TextBox 84"/>
          <p:cNvSpPr txBox="1"/>
          <p:nvPr/>
        </p:nvSpPr>
        <p:spPr>
          <a:xfrm>
            <a:off x="4864524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86" name="TextBox 85"/>
          <p:cNvSpPr txBox="1"/>
          <p:nvPr/>
        </p:nvSpPr>
        <p:spPr>
          <a:xfrm>
            <a:off x="5580977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87" name="TextBox 86"/>
          <p:cNvSpPr txBox="1"/>
          <p:nvPr/>
        </p:nvSpPr>
        <p:spPr>
          <a:xfrm>
            <a:off x="6297430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88" name="TextBox 87"/>
          <p:cNvSpPr txBox="1"/>
          <p:nvPr/>
        </p:nvSpPr>
        <p:spPr>
          <a:xfrm>
            <a:off x="7013883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89" name="TextBox 88"/>
          <p:cNvSpPr txBox="1"/>
          <p:nvPr/>
        </p:nvSpPr>
        <p:spPr>
          <a:xfrm>
            <a:off x="7730338" y="1229732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90" name="Right Arrow 89"/>
          <p:cNvSpPr/>
          <p:nvPr/>
        </p:nvSpPr>
        <p:spPr bwMode="auto">
          <a:xfrm>
            <a:off x="8597462" y="1429424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ight Arrow 90"/>
          <p:cNvSpPr/>
          <p:nvPr/>
        </p:nvSpPr>
        <p:spPr bwMode="auto">
          <a:xfrm>
            <a:off x="341587" y="1413658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8045" y="2960521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79" name="TextBox 78"/>
          <p:cNvSpPr txBox="1"/>
          <p:nvPr/>
        </p:nvSpPr>
        <p:spPr>
          <a:xfrm>
            <a:off x="-8045" y="89337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cxnSp>
        <p:nvCxnSpPr>
          <p:cNvPr id="99" name="Straight Arrow Connector 98"/>
          <p:cNvCxnSpPr/>
          <p:nvPr/>
        </p:nvCxnSpPr>
        <p:spPr bwMode="auto">
          <a:xfrm rot="5400000">
            <a:off x="7329238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5400000">
            <a:off x="881159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rot="5400000">
            <a:off x="1597612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 rot="5400000">
            <a:off x="2314065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 rot="5400000">
            <a:off x="3030518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 rot="5400000">
            <a:off x="3746971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 rot="5400000">
            <a:off x="4463424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 rot="5400000">
            <a:off x="5179877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 rot="5400000">
            <a:off x="5896330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rot="5400000">
            <a:off x="6612783" y="2611993"/>
            <a:ext cx="1354001" cy="52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95" name="Group 94"/>
          <p:cNvGrpSpPr/>
          <p:nvPr/>
        </p:nvGrpSpPr>
        <p:grpSpPr>
          <a:xfrm>
            <a:off x="1189699" y="2212255"/>
            <a:ext cx="5437239" cy="825910"/>
            <a:chOff x="2178454" y="2566219"/>
            <a:chExt cx="4261676" cy="825910"/>
          </a:xfrm>
        </p:grpSpPr>
        <p:sp>
          <p:nvSpPr>
            <p:cNvPr id="96" name="Down Arrow 95"/>
            <p:cNvSpPr/>
            <p:nvPr/>
          </p:nvSpPr>
          <p:spPr bwMode="auto">
            <a:xfrm>
              <a:off x="3549380" y="2566219"/>
              <a:ext cx="2890750" cy="825910"/>
            </a:xfrm>
            <a:prstGeom prst="downArrow">
              <a:avLst>
                <a:gd name="adj1" fmla="val 60422"/>
                <a:gd name="adj2" fmla="val 67708"/>
              </a:avLst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178454" y="2596295"/>
              <a:ext cx="373625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u="none" dirty="0" smtClean="0"/>
                <a:t>to lowercase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1923 1.38889E-7 L -2.02083E-6 1.38889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81923 1.38889E-7 L 1.74748E-6 1.38889E-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81923 1.38889E-7 L 2.80833E-6 1.38889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81924 1.38889E-7 L 3.86918E-6 1.38889E-7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81923 1.38889E-7 L -2.36251E-6 1.38889E-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81923 1.38889E-7 L -1.30166E-6 1.38889E-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81923 1.38889E-7 L -2.40807E-7 1.38889E-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81924 1.38889E-7 L 3.5275E-6 1.38889E-7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81924 1.38889E-7 L 4.58835E-6 1.38889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81923 1.38889E-7 L -4.3508E-6 1.38889E-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5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6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7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68 " pathEditMode="relative" ptsTypes="AA">
                                      <p:cBhvr>
                                        <p:cTn id="17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80" grpId="1" animBg="1"/>
      <p:bldP spid="80" grpId="2" animBg="1"/>
      <p:bldP spid="81" grpId="1" animBg="1"/>
      <p:bldP spid="81" grpId="2" animBg="1"/>
      <p:bldP spid="82" grpId="1" animBg="1"/>
      <p:bldP spid="82" grpId="2" animBg="1"/>
      <p:bldP spid="83" grpId="1" animBg="1"/>
      <p:bldP spid="83" grpId="2" animBg="1"/>
      <p:bldP spid="84" grpId="1" animBg="1"/>
      <p:bldP spid="84" grpId="2" animBg="1"/>
      <p:bldP spid="85" grpId="1" animBg="1"/>
      <p:bldP spid="85" grpId="2" animBg="1"/>
      <p:bldP spid="86" grpId="1" animBg="1"/>
      <p:bldP spid="86" grpId="2" animBg="1"/>
      <p:bldP spid="87" grpId="1" animBg="1"/>
      <p:bldP spid="87" grpId="2" animBg="1"/>
      <p:bldP spid="88" grpId="1" animBg="1"/>
      <p:bldP spid="88" grpId="2" animBg="1"/>
      <p:bldP spid="89" grpId="1" animBg="1"/>
      <p:bldP spid="89" grpId="2" animBg="1"/>
      <p:bldP spid="90" grpId="0" animBg="1"/>
      <p:bldP spid="91" grpId="0" animBg="1"/>
      <p:bldP spid="78" grpId="0"/>
      <p:bldP spid="7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/>
          <p:cNvGrpSpPr/>
          <p:nvPr/>
        </p:nvGrpSpPr>
        <p:grpSpPr>
          <a:xfrm>
            <a:off x="4148081" y="2815041"/>
            <a:ext cx="4139316" cy="707886"/>
            <a:chOff x="4300481" y="2967441"/>
            <a:chExt cx="4139316" cy="707886"/>
          </a:xfrm>
        </p:grpSpPr>
        <p:sp>
          <p:nvSpPr>
            <p:cNvPr id="110" name="TextBox 109"/>
            <p:cNvSpPr txBox="1"/>
            <p:nvPr/>
          </p:nvSpPr>
          <p:spPr>
            <a:xfrm>
              <a:off x="7882748" y="2967441"/>
              <a:ext cx="557049" cy="7078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49840" y="2967441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300481" y="2967441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16934" y="2967441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33387" y="2967441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166293" y="2967441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82269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1998722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2715175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3431628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61" name="TextBox 60"/>
          <p:cNvSpPr txBox="1"/>
          <p:nvPr/>
        </p:nvSpPr>
        <p:spPr>
          <a:xfrm>
            <a:off x="6297440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58" name="TextBox 57"/>
          <p:cNvSpPr txBox="1"/>
          <p:nvPr/>
        </p:nvSpPr>
        <p:spPr>
          <a:xfrm>
            <a:off x="4148081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864534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580987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013893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3" name="TextBox 62"/>
          <p:cNvSpPr txBox="1"/>
          <p:nvPr/>
        </p:nvSpPr>
        <p:spPr>
          <a:xfrm>
            <a:off x="7730348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4" name="Right Arrow 63"/>
          <p:cNvSpPr/>
          <p:nvPr/>
        </p:nvSpPr>
        <p:spPr bwMode="auto">
          <a:xfrm>
            <a:off x="8597472" y="3014733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>
            <a:off x="341597" y="2998967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94"/>
          <p:cNvGrpSpPr/>
          <p:nvPr/>
        </p:nvGrpSpPr>
        <p:grpSpPr>
          <a:xfrm>
            <a:off x="341587" y="1229732"/>
            <a:ext cx="8934883" cy="707886"/>
            <a:chOff x="341587" y="1229732"/>
            <a:chExt cx="8934883" cy="707886"/>
          </a:xfrm>
        </p:grpSpPr>
        <p:sp>
          <p:nvSpPr>
            <p:cNvPr id="80" name="TextBox 79"/>
            <p:cNvSpPr txBox="1"/>
            <p:nvPr/>
          </p:nvSpPr>
          <p:spPr>
            <a:xfrm>
              <a:off x="1282259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98712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15165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3161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8071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64524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80977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97430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13883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73033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90" name="Right Arrow 89"/>
            <p:cNvSpPr/>
            <p:nvPr/>
          </p:nvSpPr>
          <p:spPr bwMode="auto">
            <a:xfrm>
              <a:off x="8597462" y="142942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ight Arrow 90"/>
            <p:cNvSpPr/>
            <p:nvPr/>
          </p:nvSpPr>
          <p:spPr bwMode="auto">
            <a:xfrm>
              <a:off x="341587" y="1413658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2" name="Arc 91"/>
          <p:cNvSpPr/>
          <p:nvPr/>
        </p:nvSpPr>
        <p:spPr bwMode="auto">
          <a:xfrm flipH="1">
            <a:off x="6863250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Arc 92"/>
          <p:cNvSpPr/>
          <p:nvPr/>
        </p:nvSpPr>
        <p:spPr bwMode="auto">
          <a:xfrm flipH="1">
            <a:off x="6141539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Arc 93"/>
          <p:cNvSpPr/>
          <p:nvPr/>
        </p:nvSpPr>
        <p:spPr bwMode="auto">
          <a:xfrm flipH="1">
            <a:off x="5419829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Arc 94"/>
          <p:cNvSpPr/>
          <p:nvPr/>
        </p:nvSpPr>
        <p:spPr bwMode="auto">
          <a:xfrm flipH="1">
            <a:off x="4698119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8045" y="89337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97" name="TextBox 96"/>
          <p:cNvSpPr txBox="1"/>
          <p:nvPr/>
        </p:nvSpPr>
        <p:spPr>
          <a:xfrm>
            <a:off x="-8045" y="21125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grpSp>
        <p:nvGrpSpPr>
          <p:cNvPr id="98" name="Group 93"/>
          <p:cNvGrpSpPr/>
          <p:nvPr/>
        </p:nvGrpSpPr>
        <p:grpSpPr>
          <a:xfrm>
            <a:off x="336337" y="5897170"/>
            <a:ext cx="8934883" cy="707886"/>
            <a:chOff x="336337" y="5985658"/>
            <a:chExt cx="8934883" cy="707886"/>
          </a:xfrm>
        </p:grpSpPr>
        <p:sp>
          <p:nvSpPr>
            <p:cNvPr id="99" name="TextBox 98"/>
            <p:cNvSpPr txBox="1"/>
            <p:nvPr/>
          </p:nvSpPr>
          <p:spPr>
            <a:xfrm>
              <a:off x="1277009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93462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09915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42636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42821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859274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75727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92180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08633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2508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6" name="Right Arrow 115"/>
            <p:cNvSpPr/>
            <p:nvPr/>
          </p:nvSpPr>
          <p:spPr bwMode="auto">
            <a:xfrm>
              <a:off x="8592212" y="6185350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Right Arrow 116"/>
            <p:cNvSpPr/>
            <p:nvPr/>
          </p:nvSpPr>
          <p:spPr bwMode="auto">
            <a:xfrm>
              <a:off x="336337" y="616958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-8045" y="556608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61" grpId="0" animBg="1"/>
      <p:bldP spid="61" grpId="1" animBg="1"/>
      <p:bldP spid="61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2" grpId="0" animBg="1"/>
      <p:bldP spid="62" grpId="1" animBg="1"/>
      <p:bldP spid="63" grpId="0" animBg="1"/>
      <p:bldP spid="63" grpId="1" animBg="1"/>
      <p:bldP spid="92" grpId="0" animBg="1"/>
      <p:bldP spid="93" grpId="0" animBg="1"/>
      <p:bldP spid="94" grpId="0" animBg="1"/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297440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104" name="Arc 103"/>
          <p:cNvSpPr/>
          <p:nvPr/>
        </p:nvSpPr>
        <p:spPr bwMode="auto">
          <a:xfrm flipH="1">
            <a:off x="6863250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82269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1998722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2715175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3431628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8" name="TextBox 57"/>
          <p:cNvSpPr txBox="1"/>
          <p:nvPr/>
        </p:nvSpPr>
        <p:spPr>
          <a:xfrm>
            <a:off x="4148081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864534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580987" y="2815041"/>
            <a:ext cx="557049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013893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3" name="TextBox 62"/>
          <p:cNvSpPr txBox="1"/>
          <p:nvPr/>
        </p:nvSpPr>
        <p:spPr>
          <a:xfrm>
            <a:off x="7730348" y="2815041"/>
            <a:ext cx="55704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4" name="Right Arrow 63"/>
          <p:cNvSpPr/>
          <p:nvPr/>
        </p:nvSpPr>
        <p:spPr bwMode="auto">
          <a:xfrm>
            <a:off x="8597472" y="3014733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>
            <a:off x="341597" y="2998967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oup 94"/>
          <p:cNvGrpSpPr/>
          <p:nvPr/>
        </p:nvGrpSpPr>
        <p:grpSpPr>
          <a:xfrm>
            <a:off x="341587" y="1229732"/>
            <a:ext cx="8934883" cy="707886"/>
            <a:chOff x="341587" y="1229732"/>
            <a:chExt cx="8934883" cy="707886"/>
          </a:xfrm>
        </p:grpSpPr>
        <p:sp>
          <p:nvSpPr>
            <p:cNvPr id="80" name="TextBox 79"/>
            <p:cNvSpPr txBox="1"/>
            <p:nvPr/>
          </p:nvSpPr>
          <p:spPr>
            <a:xfrm>
              <a:off x="1282259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98712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15165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3161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8071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64524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80977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97430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13883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73033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90" name="Right Arrow 89"/>
            <p:cNvSpPr/>
            <p:nvPr/>
          </p:nvSpPr>
          <p:spPr bwMode="auto">
            <a:xfrm>
              <a:off x="8597462" y="142942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ight Arrow 90"/>
            <p:cNvSpPr/>
            <p:nvPr/>
          </p:nvSpPr>
          <p:spPr bwMode="auto">
            <a:xfrm>
              <a:off x="341587" y="1413658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rot="10800000">
            <a:off x="4151587" y="2814959"/>
            <a:ext cx="2721469" cy="13127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252989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4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21929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2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-8045" y="89337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grpSp>
        <p:nvGrpSpPr>
          <p:cNvPr id="110" name="Group 93"/>
          <p:cNvGrpSpPr/>
          <p:nvPr/>
        </p:nvGrpSpPr>
        <p:grpSpPr>
          <a:xfrm>
            <a:off x="336337" y="5897170"/>
            <a:ext cx="8934883" cy="707886"/>
            <a:chOff x="336337" y="5985658"/>
            <a:chExt cx="8934883" cy="707886"/>
          </a:xfrm>
        </p:grpSpPr>
        <p:sp>
          <p:nvSpPr>
            <p:cNvPr id="111" name="TextBox 110"/>
            <p:cNvSpPr txBox="1"/>
            <p:nvPr/>
          </p:nvSpPr>
          <p:spPr>
            <a:xfrm>
              <a:off x="1277009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993462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709915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2636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42821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859274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75727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92180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008633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2508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21" name="Right Arrow 120"/>
            <p:cNvSpPr/>
            <p:nvPr/>
          </p:nvSpPr>
          <p:spPr bwMode="auto">
            <a:xfrm>
              <a:off x="8592212" y="6185350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ight Arrow 121"/>
            <p:cNvSpPr/>
            <p:nvPr/>
          </p:nvSpPr>
          <p:spPr bwMode="auto">
            <a:xfrm>
              <a:off x="336337" y="616958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-8045" y="556608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124" name="TextBox 123"/>
          <p:cNvSpPr txBox="1"/>
          <p:nvPr/>
        </p:nvSpPr>
        <p:spPr>
          <a:xfrm>
            <a:off x="-8045" y="21125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297440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104" name="Arc 103"/>
          <p:cNvSpPr/>
          <p:nvPr/>
        </p:nvSpPr>
        <p:spPr bwMode="auto">
          <a:xfrm flipH="1">
            <a:off x="6863250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82269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1998722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2715175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3431628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8" name="TextBox 57"/>
          <p:cNvSpPr txBox="1"/>
          <p:nvPr/>
        </p:nvSpPr>
        <p:spPr>
          <a:xfrm>
            <a:off x="4148081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864534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580987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013893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3" name="TextBox 62"/>
          <p:cNvSpPr txBox="1"/>
          <p:nvPr/>
        </p:nvSpPr>
        <p:spPr>
          <a:xfrm>
            <a:off x="7730348" y="2815041"/>
            <a:ext cx="55704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4" name="Right Arrow 63"/>
          <p:cNvSpPr/>
          <p:nvPr/>
        </p:nvSpPr>
        <p:spPr bwMode="auto">
          <a:xfrm>
            <a:off x="8597472" y="3014733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>
            <a:off x="341597" y="2998967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94"/>
          <p:cNvGrpSpPr/>
          <p:nvPr/>
        </p:nvGrpSpPr>
        <p:grpSpPr>
          <a:xfrm>
            <a:off x="341587" y="1229732"/>
            <a:ext cx="8934883" cy="707886"/>
            <a:chOff x="341587" y="1229732"/>
            <a:chExt cx="8934883" cy="707886"/>
          </a:xfrm>
        </p:grpSpPr>
        <p:sp>
          <p:nvSpPr>
            <p:cNvPr id="80" name="TextBox 79"/>
            <p:cNvSpPr txBox="1"/>
            <p:nvPr/>
          </p:nvSpPr>
          <p:spPr>
            <a:xfrm>
              <a:off x="1282259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98712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15165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3161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8071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64524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80977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97430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13883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73033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90" name="Right Arrow 89"/>
            <p:cNvSpPr/>
            <p:nvPr/>
          </p:nvSpPr>
          <p:spPr bwMode="auto">
            <a:xfrm>
              <a:off x="8597462" y="142942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ight Arrow 90"/>
            <p:cNvSpPr/>
            <p:nvPr/>
          </p:nvSpPr>
          <p:spPr bwMode="auto">
            <a:xfrm>
              <a:off x="341587" y="1413658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rot="10800000">
            <a:off x="4151587" y="2814959"/>
            <a:ext cx="2721469" cy="13127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252989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4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21929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2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grpSp>
        <p:nvGrpSpPr>
          <p:cNvPr id="108" name="Group 93"/>
          <p:cNvGrpSpPr/>
          <p:nvPr/>
        </p:nvGrpSpPr>
        <p:grpSpPr>
          <a:xfrm>
            <a:off x="336337" y="5897170"/>
            <a:ext cx="8934883" cy="707886"/>
            <a:chOff x="336337" y="5985658"/>
            <a:chExt cx="8934883" cy="707886"/>
          </a:xfrm>
        </p:grpSpPr>
        <p:sp>
          <p:nvSpPr>
            <p:cNvPr id="109" name="TextBox 108"/>
            <p:cNvSpPr txBox="1"/>
            <p:nvPr/>
          </p:nvSpPr>
          <p:spPr>
            <a:xfrm>
              <a:off x="1277009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993462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09915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2636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42821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859274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575727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92180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08633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72508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19" name="Right Arrow 118"/>
            <p:cNvSpPr/>
            <p:nvPr/>
          </p:nvSpPr>
          <p:spPr bwMode="auto">
            <a:xfrm>
              <a:off x="8592212" y="6185350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Right Arrow 119"/>
            <p:cNvSpPr/>
            <p:nvPr/>
          </p:nvSpPr>
          <p:spPr bwMode="auto">
            <a:xfrm>
              <a:off x="336337" y="616958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-8045" y="556608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122" name="TextBox 121"/>
          <p:cNvSpPr txBox="1"/>
          <p:nvPr/>
        </p:nvSpPr>
        <p:spPr>
          <a:xfrm>
            <a:off x="-8045" y="89337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24" name="TextBox 123"/>
          <p:cNvSpPr txBox="1"/>
          <p:nvPr/>
        </p:nvSpPr>
        <p:spPr>
          <a:xfrm>
            <a:off x="-8045" y="21125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48" name="TextBox 47"/>
          <p:cNvSpPr txBox="1"/>
          <p:nvPr/>
        </p:nvSpPr>
        <p:spPr>
          <a:xfrm>
            <a:off x="4691624" y="4231898"/>
            <a:ext cx="422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 u="none" dirty="0" smtClean="0">
                <a:solidFill>
                  <a:srgbClr val="C00000"/>
                </a:solidFill>
              </a:rPr>
              <a:t>“</a:t>
            </a:r>
            <a:r>
              <a:rPr lang="en-US" sz="4000" b="1" u="none" dirty="0" smtClean="0">
                <a:solidFill>
                  <a:srgbClr val="C00000"/>
                </a:solidFill>
              </a:rPr>
              <a:t>Repeat Token</a:t>
            </a:r>
            <a:r>
              <a:rPr lang="en-US" sz="4000" b="1" i="1" u="none" dirty="0" smtClean="0">
                <a:solidFill>
                  <a:srgbClr val="C00000"/>
                </a:solidFill>
              </a:rPr>
              <a:t>”</a:t>
            </a:r>
            <a:br>
              <a:rPr lang="en-US" sz="4000" b="1" i="1" u="none" dirty="0" smtClean="0">
                <a:solidFill>
                  <a:srgbClr val="C00000"/>
                </a:solidFill>
              </a:rPr>
            </a:br>
            <a:endParaRPr lang="en-US" sz="4000" b="1" u="none" dirty="0" smtClean="0">
              <a:solidFill>
                <a:srgbClr val="C00000"/>
              </a:solidFill>
            </a:endParaRPr>
          </a:p>
          <a:p>
            <a:pPr algn="l"/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832173" y="3506631"/>
            <a:ext cx="1367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none" dirty="0" smtClean="0">
                <a:solidFill>
                  <a:srgbClr val="C00000"/>
                </a:solidFill>
              </a:rPr>
              <a:t>Count</a:t>
            </a:r>
            <a:endParaRPr lang="en-US" sz="3200" b="1" dirty="0"/>
          </a:p>
        </p:txBody>
      </p:sp>
      <p:sp>
        <p:nvSpPr>
          <p:cNvPr id="50" name="Rectangle 49"/>
          <p:cNvSpPr/>
          <p:nvPr/>
        </p:nvSpPr>
        <p:spPr>
          <a:xfrm>
            <a:off x="6651318" y="3506631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none" dirty="0" smtClean="0">
                <a:solidFill>
                  <a:srgbClr val="C00000"/>
                </a:solidFill>
              </a:rPr>
              <a:t>Distance </a:t>
            </a:r>
            <a:endParaRPr lang="en-US" sz="3200" dirty="0"/>
          </a:p>
        </p:txBody>
      </p:sp>
      <p:sp>
        <p:nvSpPr>
          <p:cNvPr id="52" name="Right Brace 51"/>
          <p:cNvSpPr/>
          <p:nvPr/>
        </p:nvSpPr>
        <p:spPr bwMode="auto">
          <a:xfrm rot="16200000" flipH="1">
            <a:off x="6602367" y="2354826"/>
            <a:ext cx="186810" cy="3578943"/>
          </a:xfrm>
          <a:prstGeom prst="rightBrace">
            <a:avLst>
              <a:gd name="adj1" fmla="val 77564"/>
              <a:gd name="adj2" fmla="val 50000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6297440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104" name="Arc 103"/>
          <p:cNvSpPr/>
          <p:nvPr/>
        </p:nvSpPr>
        <p:spPr bwMode="auto">
          <a:xfrm flipH="1">
            <a:off x="6863250" y="2228192"/>
            <a:ext cx="1387357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282269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5" name="TextBox 54"/>
          <p:cNvSpPr txBox="1"/>
          <p:nvPr/>
        </p:nvSpPr>
        <p:spPr>
          <a:xfrm>
            <a:off x="1998722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6" name="TextBox 55"/>
          <p:cNvSpPr txBox="1"/>
          <p:nvPr/>
        </p:nvSpPr>
        <p:spPr>
          <a:xfrm>
            <a:off x="2715175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7" name="TextBox 56"/>
          <p:cNvSpPr txBox="1"/>
          <p:nvPr/>
        </p:nvSpPr>
        <p:spPr>
          <a:xfrm>
            <a:off x="3431628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O</a:t>
            </a:r>
            <a:endParaRPr lang="en-US" sz="4000" b="1" u="none" dirty="0"/>
          </a:p>
        </p:txBody>
      </p:sp>
      <p:sp>
        <p:nvSpPr>
          <p:cNvPr id="58" name="TextBox 57"/>
          <p:cNvSpPr txBox="1"/>
          <p:nvPr/>
        </p:nvSpPr>
        <p:spPr>
          <a:xfrm>
            <a:off x="4148081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59" name="TextBox 58"/>
          <p:cNvSpPr txBox="1"/>
          <p:nvPr/>
        </p:nvSpPr>
        <p:spPr>
          <a:xfrm>
            <a:off x="4864534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0" name="TextBox 59"/>
          <p:cNvSpPr txBox="1"/>
          <p:nvPr/>
        </p:nvSpPr>
        <p:spPr>
          <a:xfrm>
            <a:off x="5580987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4000" b="1" u="none" dirty="0"/>
          </a:p>
        </p:txBody>
      </p:sp>
      <p:sp>
        <p:nvSpPr>
          <p:cNvPr id="62" name="TextBox 61"/>
          <p:cNvSpPr txBox="1"/>
          <p:nvPr/>
        </p:nvSpPr>
        <p:spPr>
          <a:xfrm>
            <a:off x="7013893" y="2815041"/>
            <a:ext cx="557049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L</a:t>
            </a:r>
            <a:endParaRPr lang="en-US" sz="4000" b="1" u="none" dirty="0"/>
          </a:p>
        </p:txBody>
      </p:sp>
      <p:sp>
        <p:nvSpPr>
          <p:cNvPr id="63" name="TextBox 62"/>
          <p:cNvSpPr txBox="1"/>
          <p:nvPr/>
        </p:nvSpPr>
        <p:spPr>
          <a:xfrm>
            <a:off x="7730348" y="2815041"/>
            <a:ext cx="557049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u="none" dirty="0" smtClean="0"/>
              <a:t>A</a:t>
            </a:r>
            <a:endParaRPr lang="en-US" sz="4000" b="1" u="none" dirty="0"/>
          </a:p>
        </p:txBody>
      </p:sp>
      <p:sp>
        <p:nvSpPr>
          <p:cNvPr id="64" name="Right Arrow 63"/>
          <p:cNvSpPr/>
          <p:nvPr/>
        </p:nvSpPr>
        <p:spPr bwMode="auto">
          <a:xfrm>
            <a:off x="8597472" y="3014733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ight Arrow 64"/>
          <p:cNvSpPr/>
          <p:nvPr/>
        </p:nvSpPr>
        <p:spPr bwMode="auto">
          <a:xfrm>
            <a:off x="341597" y="2998967"/>
            <a:ext cx="679008" cy="33633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94"/>
          <p:cNvGrpSpPr/>
          <p:nvPr/>
        </p:nvGrpSpPr>
        <p:grpSpPr>
          <a:xfrm>
            <a:off x="341587" y="1229732"/>
            <a:ext cx="8934883" cy="707886"/>
            <a:chOff x="341587" y="1229732"/>
            <a:chExt cx="8934883" cy="707886"/>
          </a:xfrm>
        </p:grpSpPr>
        <p:sp>
          <p:nvSpPr>
            <p:cNvPr id="80" name="TextBox 79"/>
            <p:cNvSpPr txBox="1"/>
            <p:nvPr/>
          </p:nvSpPr>
          <p:spPr>
            <a:xfrm>
              <a:off x="1282259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998712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15165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43161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148071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864524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580977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297430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13883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730338" y="1229732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90" name="Right Arrow 89"/>
            <p:cNvSpPr/>
            <p:nvPr/>
          </p:nvSpPr>
          <p:spPr bwMode="auto">
            <a:xfrm>
              <a:off x="8597462" y="142942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ight Arrow 90"/>
            <p:cNvSpPr/>
            <p:nvPr/>
          </p:nvSpPr>
          <p:spPr bwMode="auto">
            <a:xfrm>
              <a:off x="341587" y="1413658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 bwMode="auto">
          <a:xfrm rot="10800000">
            <a:off x="4151587" y="2814959"/>
            <a:ext cx="2721469" cy="13127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3" name="Rectangle 92"/>
          <p:cNvSpPr/>
          <p:nvPr/>
        </p:nvSpPr>
        <p:spPr>
          <a:xfrm>
            <a:off x="5252989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4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321929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2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 rot="5400000">
            <a:off x="2264101" y="1820559"/>
            <a:ext cx="7310" cy="1981492"/>
          </a:xfrm>
          <a:prstGeom prst="straightConnector1">
            <a:avLst/>
          </a:prstGeom>
          <a:solidFill>
            <a:schemeClr val="accent1"/>
          </a:solidFill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Arc 95"/>
          <p:cNvSpPr/>
          <p:nvPr/>
        </p:nvSpPr>
        <p:spPr bwMode="auto">
          <a:xfrm flipH="1">
            <a:off x="3268716" y="2228192"/>
            <a:ext cx="698924" cy="1208690"/>
          </a:xfrm>
          <a:prstGeom prst="arc">
            <a:avLst>
              <a:gd name="adj1" fmla="val 10943157"/>
              <a:gd name="adj2" fmla="val 21355383"/>
            </a:avLst>
          </a:prstGeom>
          <a:noFill/>
          <a:ln w="793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364784" y="217604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1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031570" y="2176043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none" dirty="0" smtClean="0">
                <a:solidFill>
                  <a:srgbClr val="C00000"/>
                </a:solidFill>
              </a:rPr>
              <a:t>3</a:t>
            </a:r>
            <a:endParaRPr lang="en-US" sz="4000" b="1" u="none" dirty="0">
              <a:solidFill>
                <a:srgbClr val="C00000"/>
              </a:solidFill>
            </a:endParaRPr>
          </a:p>
        </p:txBody>
      </p:sp>
      <p:grpSp>
        <p:nvGrpSpPr>
          <p:cNvPr id="126" name="Group 93"/>
          <p:cNvGrpSpPr/>
          <p:nvPr/>
        </p:nvGrpSpPr>
        <p:grpSpPr>
          <a:xfrm>
            <a:off x="336337" y="5897170"/>
            <a:ext cx="8934883" cy="707886"/>
            <a:chOff x="336337" y="5985658"/>
            <a:chExt cx="8934883" cy="707886"/>
          </a:xfrm>
        </p:grpSpPr>
        <p:sp>
          <p:nvSpPr>
            <p:cNvPr id="127" name="TextBox 126"/>
            <p:cNvSpPr txBox="1"/>
            <p:nvPr/>
          </p:nvSpPr>
          <p:spPr>
            <a:xfrm>
              <a:off x="1277009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993462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709915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42636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o</a:t>
              </a:r>
              <a:endParaRPr lang="en-US" sz="4000" b="1" u="none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142821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859274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75727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292180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08633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l</a:t>
              </a:r>
              <a:endParaRPr lang="en-US" sz="4000" b="1" u="none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725088" y="5985658"/>
              <a:ext cx="557049" cy="7078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b="1" u="none" dirty="0" smtClean="0"/>
                <a:t>a</a:t>
              </a:r>
              <a:endParaRPr lang="en-US" sz="4000" b="1" u="none" dirty="0"/>
            </a:p>
          </p:txBody>
        </p:sp>
        <p:sp>
          <p:nvSpPr>
            <p:cNvPr id="137" name="Right Arrow 136"/>
            <p:cNvSpPr/>
            <p:nvPr/>
          </p:nvSpPr>
          <p:spPr bwMode="auto">
            <a:xfrm>
              <a:off x="8592212" y="6185350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ight Arrow 137"/>
            <p:cNvSpPr/>
            <p:nvPr/>
          </p:nvSpPr>
          <p:spPr bwMode="auto">
            <a:xfrm>
              <a:off x="336337" y="6169584"/>
              <a:ext cx="679008" cy="336331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-8045" y="556608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Output:</a:t>
            </a:r>
            <a:endParaRPr lang="en-US" b="1" i="1" u="none" dirty="0"/>
          </a:p>
        </p:txBody>
      </p:sp>
      <p:sp>
        <p:nvSpPr>
          <p:cNvPr id="140" name="TextBox 139"/>
          <p:cNvSpPr txBox="1"/>
          <p:nvPr/>
        </p:nvSpPr>
        <p:spPr>
          <a:xfrm>
            <a:off x="-8045" y="893374"/>
            <a:ext cx="1037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142" name="TextBox 141"/>
          <p:cNvSpPr txBox="1"/>
          <p:nvPr/>
        </p:nvSpPr>
        <p:spPr>
          <a:xfrm>
            <a:off x="-8045" y="2112586"/>
            <a:ext cx="20505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1" u="none" dirty="0" smtClean="0"/>
              <a:t>Compressed</a:t>
            </a:r>
          </a:p>
          <a:p>
            <a:pPr algn="l"/>
            <a:r>
              <a:rPr lang="en-US" b="1" i="1" u="none" dirty="0" smtClean="0"/>
              <a:t>Input:</a:t>
            </a:r>
            <a:endParaRPr lang="en-US" b="1" i="1" u="none" dirty="0"/>
          </a:p>
        </p:txBody>
      </p:sp>
      <p:sp>
        <p:nvSpPr>
          <p:cNvPr id="68" name="Rectangle 67"/>
          <p:cNvSpPr/>
          <p:nvPr/>
        </p:nvSpPr>
        <p:spPr>
          <a:xfrm>
            <a:off x="4832173" y="3506631"/>
            <a:ext cx="1367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none" dirty="0" smtClean="0">
                <a:solidFill>
                  <a:srgbClr val="C00000"/>
                </a:solidFill>
              </a:rPr>
              <a:t>Count</a:t>
            </a:r>
            <a:endParaRPr lang="en-US" sz="3200" b="1" dirty="0"/>
          </a:p>
        </p:txBody>
      </p:sp>
      <p:sp>
        <p:nvSpPr>
          <p:cNvPr id="69" name="Rectangle 68"/>
          <p:cNvSpPr/>
          <p:nvPr/>
        </p:nvSpPr>
        <p:spPr>
          <a:xfrm>
            <a:off x="6651318" y="3506631"/>
            <a:ext cx="2005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none" dirty="0" smtClean="0">
                <a:solidFill>
                  <a:srgbClr val="C00000"/>
                </a:solidFill>
              </a:rPr>
              <a:t>Distance </a:t>
            </a:r>
            <a:endParaRPr lang="en-US" sz="3200" dirty="0"/>
          </a:p>
        </p:txBody>
      </p:sp>
      <p:sp>
        <p:nvSpPr>
          <p:cNvPr id="70" name="Right Brace 69"/>
          <p:cNvSpPr/>
          <p:nvPr/>
        </p:nvSpPr>
        <p:spPr bwMode="auto">
          <a:xfrm rot="16200000" flipH="1">
            <a:off x="6602367" y="2354826"/>
            <a:ext cx="186810" cy="3578943"/>
          </a:xfrm>
          <a:prstGeom prst="rightBrace">
            <a:avLst>
              <a:gd name="adj1" fmla="val 77564"/>
              <a:gd name="adj2" fmla="val 50000"/>
            </a:avLst>
          </a:prstGeom>
          <a:noFill/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lg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691624" y="4231898"/>
            <a:ext cx="422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1" u="none" dirty="0" smtClean="0">
                <a:solidFill>
                  <a:srgbClr val="C00000"/>
                </a:solidFill>
              </a:rPr>
              <a:t>“</a:t>
            </a:r>
            <a:r>
              <a:rPr lang="en-US" sz="4000" b="1" u="none" dirty="0" smtClean="0">
                <a:solidFill>
                  <a:srgbClr val="C00000"/>
                </a:solidFill>
              </a:rPr>
              <a:t>Repeat Token</a:t>
            </a:r>
            <a:r>
              <a:rPr lang="en-US" sz="4000" b="1" i="1" u="none" dirty="0" smtClean="0">
                <a:solidFill>
                  <a:srgbClr val="C00000"/>
                </a:solidFill>
              </a:rPr>
              <a:t>”</a:t>
            </a:r>
            <a:br>
              <a:rPr lang="en-US" sz="4000" b="1" i="1" u="none" dirty="0" smtClean="0">
                <a:solidFill>
                  <a:srgbClr val="C00000"/>
                </a:solidFill>
              </a:rPr>
            </a:br>
            <a:endParaRPr lang="en-US" sz="4000" b="1" u="none" dirty="0" smtClean="0">
              <a:solidFill>
                <a:srgbClr val="C00000"/>
              </a:solidFill>
            </a:endParaRPr>
          </a:p>
          <a:p>
            <a:pPr algn="l"/>
            <a:endParaRPr lang="en-US" sz="4000" b="1" u="none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TPSLTOPIC_" val="1-1-679"/>
  <p:tag name="_TPSLAUTO_" val="1"/>
  <p:tag name="_TPSLAUTOTR_" val="5.804989"/>
  <p:tag name="_TPSLNARR_" val="microfluids-dna_001.wav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ArialM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52262</TotalTime>
  <Words>1976</Words>
  <Application>Microsoft Office PowerPoint</Application>
  <PresentationFormat>Custom</PresentationFormat>
  <Paragraphs>1113</Paragraphs>
  <Slides>45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Default Design</vt:lpstr>
      <vt:lpstr>Manipulating Lossless Video in the Compressed Domain  William Thies1, Steven Hall2, Saman Amarasinghe2    1 Microsoft Research India  2 Massachusetts Institute of Technology</vt:lpstr>
      <vt:lpstr>Processing in the Compressed Domain</vt:lpstr>
      <vt:lpstr>Prior Work:  Focus on Lossy Formats</vt:lpstr>
      <vt:lpstr>Prior Work:  Focus on Lossy Formats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Our Contributions</vt:lpstr>
      <vt:lpstr>In This Talk</vt:lpstr>
      <vt:lpstr>The StreamIt Language  </vt:lpstr>
      <vt:lpstr>The StreamIt Language  </vt:lpstr>
      <vt:lpstr>Language Primitives</vt:lpstr>
      <vt:lpstr>Example:  Video Compositing</vt:lpstr>
      <vt:lpstr>In This Talk</vt:lpstr>
      <vt:lpstr>Transforming Windows of Data</vt:lpstr>
      <vt:lpstr>Transforming Windows of Data</vt:lpstr>
      <vt:lpstr>Transforming Windows of Data</vt:lpstr>
      <vt:lpstr>Transforming Windows of Data</vt:lpstr>
      <vt:lpstr>Transforming Windows of Data</vt:lpstr>
      <vt:lpstr>General Case:  Filters</vt:lpstr>
      <vt:lpstr>Splitting Streams</vt:lpstr>
      <vt:lpstr>Splitting Streams</vt:lpstr>
      <vt:lpstr>Splitting Streams</vt:lpstr>
      <vt:lpstr>Splitting and Joining:  Transpose</vt:lpstr>
      <vt:lpstr>Splitting and Joining:  Transpose</vt:lpstr>
      <vt:lpstr>Splitting and Joining:  Transpose</vt:lpstr>
      <vt:lpstr>Splitting and Joining:  Transpose</vt:lpstr>
      <vt:lpstr>Splitting and Joining:  Transpose</vt:lpstr>
      <vt:lpstr>General Case:  Joiners</vt:lpstr>
      <vt:lpstr>In This Talk</vt:lpstr>
      <vt:lpstr>Implementation</vt:lpstr>
      <vt:lpstr>Experimental Methodology</vt:lpstr>
      <vt:lpstr>Results:  Execution Time</vt:lpstr>
      <vt:lpstr>Results:  File Bloat</vt:lpstr>
      <vt:lpstr>Opportunity:  Ignoring “Dead” Data</vt:lpstr>
      <vt:lpstr>Extension to Other File Formats</vt:lpstr>
      <vt:lpstr>Conclusions</vt:lpstr>
      <vt:lpstr>Extra Slides</vt:lpstr>
      <vt:lpstr>General Case:  Splitters</vt:lpstr>
    </vt:vector>
  </TitlesOfParts>
  <Company>MIT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Unified Framework for Schedule and Storage Optimization</dc:title>
  <dc:creator>Bill Thies</dc:creator>
  <cp:lastModifiedBy>Bill Thies</cp:lastModifiedBy>
  <cp:revision>2684</cp:revision>
  <dcterms:created xsi:type="dcterms:W3CDTF">2001-06-13T07:31:10Z</dcterms:created>
  <dcterms:modified xsi:type="dcterms:W3CDTF">2009-10-21T00:06:15Z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PCTOPNAME_1">
    <vt:lpwstr>679-Abstraction Layers for Scalable Microfluidic Biocomputers_x000b__x000b_William Thies*, J.P. Urbanski†, _x000b_Todd Thorsen† and Saman Amarasinghe*</vt:lpwstr>
  </property>
  <property fmtid="{D5CDD505-2E9C-101B-9397-08002B2CF9AE}" pid="3" name="_TPCTOPNAME_2">
    <vt:lpwstr>760-Biocomputing Demands Complex Protocols</vt:lpwstr>
  </property>
  <property fmtid="{D5CDD505-2E9C-101B-9397-08002B2CF9AE}" pid="4" name="_TPCTOPNAME_3">
    <vt:lpwstr>680-Microfluidic Chips</vt:lpwstr>
  </property>
  <property fmtid="{D5CDD505-2E9C-101B-9397-08002B2CF9AE}" pid="5" name="_TPCTOPNAME_4">
    <vt:lpwstr>681-Moore’s Law of Microfluidics:_x000b_Valve Density Doubles Every 4 Months</vt:lpwstr>
  </property>
  <property fmtid="{D5CDD505-2E9C-101B-9397-08002B2CF9AE}" pid="6" name="_TPCTOPNAME_5">
    <vt:lpwstr>682-Moore’s Law of Microfluidics:_x000b_Valve Density Doubles Every 4 Months</vt:lpwstr>
  </property>
  <property fmtid="{D5CDD505-2E9C-101B-9397-08002B2CF9AE}" pid="7" name="_TPCTOPNAME_6">
    <vt:lpwstr>684-How to Conduct Experiments?</vt:lpwstr>
  </property>
  <property fmtid="{D5CDD505-2E9C-101B-9397-08002B2CF9AE}" pid="8" name="_TPCTOPNAME_7">
    <vt:lpwstr>769-Programmable Solution</vt:lpwstr>
  </property>
  <property fmtid="{D5CDD505-2E9C-101B-9397-08002B2CF9AE}" pid="9" name="_TPCTOPNAME_8">
    <vt:lpwstr>707-Programmable Solution</vt:lpwstr>
  </property>
  <property fmtid="{D5CDD505-2E9C-101B-9397-08002B2CF9AE}" pid="10" name="_TPCTOPNAME_9">
    <vt:lpwstr>708-Programmable Solution</vt:lpwstr>
  </property>
  <property fmtid="{D5CDD505-2E9C-101B-9397-08002B2CF9AE}" pid="11" name="_TPCTOPNAME_10">
    <vt:lpwstr>685-Fluidic Abstraction Layers</vt:lpwstr>
  </property>
  <property fmtid="{D5CDD505-2E9C-101B-9397-08002B2CF9AE}" pid="12" name="_TPCTOPNAME_11">
    <vt:lpwstr>751-Fluidic Abstraction Layers</vt:lpwstr>
  </property>
  <property fmtid="{D5CDD505-2E9C-101B-9397-08002B2CF9AE}" pid="13" name="_TPCTOPNAME_12">
    <vt:lpwstr>770-Fluidic Abstraction Layers</vt:lpwstr>
  </property>
  <property fmtid="{D5CDD505-2E9C-101B-9397-08002B2CF9AE}" pid="14" name="_TPCTOPNAME_13">
    <vt:lpwstr>689-Abstraction 1:  Digital Architecture</vt:lpwstr>
  </property>
  <property fmtid="{D5CDD505-2E9C-101B-9397-08002B2CF9AE}" pid="15" name="_TPCTOPNAME_14">
    <vt:lpwstr>761-Abstraction 2:  Mix Instruction</vt:lpwstr>
  </property>
  <property fmtid="{D5CDD505-2E9C-101B-9397-08002B2CF9AE}" pid="16" name="_TPCTOPNAME_15">
    <vt:lpwstr>692-Gradient Generation in Fluidic ISA</vt:lpwstr>
  </property>
  <property fmtid="{D5CDD505-2E9C-101B-9397-08002B2CF9AE}" pid="17" name="_TPCTOPNAME_16">
    <vt:lpwstr>763-Implementation:  Oil-Driven Chip</vt:lpwstr>
  </property>
  <property fmtid="{D5CDD505-2E9C-101B-9397-08002B2CF9AE}" pid="18" name="_TPCTOPNAME_17">
    <vt:lpwstr>767-Implementation:  Oil-Driven Chip</vt:lpwstr>
  </property>
  <property fmtid="{D5CDD505-2E9C-101B-9397-08002B2CF9AE}" pid="19" name="_TPCTOPNAME_18">
    <vt:lpwstr>709-Implementation 2:  Air-Driven Chip</vt:lpwstr>
  </property>
  <property fmtid="{D5CDD505-2E9C-101B-9397-08002B2CF9AE}" pid="20" name="_TPCTOPNAME_19">
    <vt:lpwstr>766-Implementation 2:  Air-Driven Chip</vt:lpwstr>
  </property>
  <property fmtid="{D5CDD505-2E9C-101B-9397-08002B2CF9AE}" pid="21" name="_TPCTOPNAME_20">
    <vt:lpwstr>693-Abstraction Layers</vt:lpwstr>
  </property>
  <property fmtid="{D5CDD505-2E9C-101B-9397-08002B2CF9AE}" pid="22" name="_TPCTOPNAME_21">
    <vt:lpwstr>733-Abstraction 1:  Managing Fluid Storage </vt:lpwstr>
  </property>
  <property fmtid="{D5CDD505-2E9C-101B-9397-08002B2CF9AE}" pid="23" name="_TPCTOPNAME_22">
    <vt:lpwstr>771-Slide 22</vt:lpwstr>
  </property>
  <property fmtid="{D5CDD505-2E9C-101B-9397-08002B2CF9AE}" pid="24" name="_TPCTOPNAME_23">
    <vt:lpwstr>758-Abstraction 2:  Fluid Re-Generation </vt:lpwstr>
  </property>
  <property fmtid="{D5CDD505-2E9C-101B-9397-08002B2CF9AE}" pid="25" name="_TPCTOPNAME_24">
    <vt:lpwstr>772-Slide 24</vt:lpwstr>
  </property>
  <property fmtid="{D5CDD505-2E9C-101B-9397-08002B2CF9AE}" pid="26" name="_TPCTOPNAME_25">
    <vt:lpwstr>697-Abstraction 3:  Arbitrary Mixing</vt:lpwstr>
  </property>
  <property fmtid="{D5CDD505-2E9C-101B-9397-08002B2CF9AE}" pid="27" name="_TPCTOPNAME_26">
    <vt:lpwstr>773-Abstraction 3:  Arbitrary Mixing</vt:lpwstr>
  </property>
  <property fmtid="{D5CDD505-2E9C-101B-9397-08002B2CF9AE}" pid="28" name="_TPCTOPNAME_27">
    <vt:lpwstr>759-Abstraction 3:  Arbitrary Mixing</vt:lpwstr>
  </property>
  <property fmtid="{D5CDD505-2E9C-101B-9397-08002B2CF9AE}" pid="29" name="_TPCTOPNAME_28">
    <vt:lpwstr>734-BioStream Protocol Language</vt:lpwstr>
  </property>
  <property fmtid="{D5CDD505-2E9C-101B-9397-08002B2CF9AE}" pid="30" name="_TPCTOPNAME_29">
    <vt:lpwstr>702-Example:  Fixed-pH Reaction</vt:lpwstr>
  </property>
  <property fmtid="{D5CDD505-2E9C-101B-9397-08002B2CF9AE}" pid="31" name="_TPCTOPNAME_30">
    <vt:lpwstr>768-Example:  Fixed-pH Reaction</vt:lpwstr>
  </property>
  <property fmtid="{D5CDD505-2E9C-101B-9397-08002B2CF9AE}" pid="32" name="_TPCTOPNAME_31">
    <vt:lpwstr>749-Big Picture</vt:lpwstr>
  </property>
  <property fmtid="{D5CDD505-2E9C-101B-9397-08002B2CF9AE}" pid="33" name="_TPCTOPNAME_32">
    <vt:lpwstr>704-Related Work</vt:lpwstr>
  </property>
  <property fmtid="{D5CDD505-2E9C-101B-9397-08002B2CF9AE}" pid="34" name="_TPCTOPNAME_33">
    <vt:lpwstr>705-Conclusions</vt:lpwstr>
  </property>
  <property fmtid="{D5CDD505-2E9C-101B-9397-08002B2CF9AE}" pid="35" name="_TPCTOPICS_">
    <vt:lpwstr>33</vt:lpwstr>
  </property>
  <property fmtid="{D5CDD505-2E9C-101B-9397-08002B2CF9AE}" pid="36" name="_TPCNAME_">
    <vt:lpwstr>microfluids-dna2</vt:lpwstr>
  </property>
</Properties>
</file>