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8" r:id="rId2"/>
    <p:sldId id="257" r:id="rId3"/>
    <p:sldId id="259" r:id="rId4"/>
    <p:sldId id="260" r:id="rId5"/>
    <p:sldId id="264" r:id="rId6"/>
    <p:sldId id="261" r:id="rId7"/>
    <p:sldId id="272" r:id="rId8"/>
    <p:sldId id="271" r:id="rId9"/>
    <p:sldId id="269" r:id="rId10"/>
    <p:sldId id="262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D5C982-DC98-8B4B-9F4E-B27AB091821A}" type="datetimeFigureOut">
              <a:rPr lang="en-US" smtClean="0"/>
              <a:t>10/22/25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14722F-E38F-0B41-ACAF-B8EAF2E3D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608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CE802-C876-D738-C7BA-596C2C75D8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EE12DB-66ED-6C8E-EB10-6C1D176E6B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7E7445-A964-88B1-9921-182F150DD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42DDF-A656-804E-98AB-248EA8AB4C10}" type="datetime1">
              <a:rPr lang="en-US" smtClean="0"/>
              <a:t>10/22/25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FC9A8-31E5-DA07-9021-F307BA43A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77664-AEAE-A30B-B927-4FB678DFA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D561A-7931-3F47-8E38-F58B7A086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066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540D6-EDBC-B67F-1834-F5F8936C9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382D57-8D74-85C4-3175-56E65AAE86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58BF6-C838-2DDF-64E8-7BD7AE9BE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8A72B-04BA-6641-BA00-53934A8BD463}" type="datetime1">
              <a:rPr lang="en-US" smtClean="0"/>
              <a:t>10/22/25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0B6A4C-B161-9913-ACBC-E18925C8F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15B00-580B-94DC-99CB-A4AD0589D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D561A-7931-3F47-8E38-F58B7A086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860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EBE8D2-9CBB-8D7F-A61C-5B59441FEC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E1F3B6-66B8-23E2-C585-A24FBD981D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35459-F5AB-E2AC-4779-D1E430A67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67134-3801-A141-9FCA-2143C7BB7529}" type="datetime1">
              <a:rPr lang="en-US" smtClean="0"/>
              <a:t>10/22/25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C1B05-085E-881B-BDF3-BB970CE0D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5C6D0-E023-7DCA-579A-D370903CA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D561A-7931-3F47-8E38-F58B7A086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856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1B498-3E9D-B967-AB35-AB4A52B08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6B786-4B24-FD95-FF0B-A478EBEA4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8FB6A-2866-89BC-B507-028E0FCE1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9FB0-9C7A-B84F-9B57-5F7D71BB7B22}" type="datetime1">
              <a:rPr lang="en-US" smtClean="0"/>
              <a:t>10/22/25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1956D-936F-8D42-A503-E1DF3950A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D8A9B-0C13-A19C-433E-A9F068591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D561A-7931-3F47-8E38-F58B7A086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594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0114C-D04A-3B6F-ABC8-244B268A5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C45DF8-2A62-021F-F56F-32388038B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F3148-32AC-C9CA-E448-CEA415003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10955-3200-9D4E-9B3E-AD783C0A9682}" type="datetime1">
              <a:rPr lang="en-US" smtClean="0"/>
              <a:t>10/22/25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6BF7F-10EF-F582-E5A2-A7301B2EE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CDE01-5C62-88FB-D1CD-403AF5E2D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D561A-7931-3F47-8E38-F58B7A086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148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5ABBB-A6ED-632B-1EA1-EED78CEFC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625AC-7516-F2A0-3759-9F96428EDD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040B8-B007-CB84-E4A1-84195C303C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158A40-4273-8750-0824-6E256AE01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02FA2-BFC8-0047-8D6C-997AB60DA845}" type="datetime1">
              <a:rPr lang="en-US" smtClean="0"/>
              <a:t>10/22/25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1AFCF2-BE69-AC3E-77DD-BDE202C6A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34FFAC-6BE3-D1E1-0CB3-4B9DEDEDC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D561A-7931-3F47-8E38-F58B7A086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437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AF6D4-0659-3C04-4234-78353BD76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BA1A33-7E49-38F1-331E-4A511C6A1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C3A2B7-3B23-CB3D-7F23-DBA766BA11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673375-D9F0-0F1A-29AA-6999DA85DC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199DE7-6628-C2F4-C564-B22BE5112A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2596DA-1970-037E-29C3-1D301FB55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AD72D-66F0-2749-AE5E-1C86501F8C4E}" type="datetime1">
              <a:rPr lang="en-US" smtClean="0"/>
              <a:t>10/22/25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173D71-1213-5B11-18B9-CA6866282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1F121E-8FF0-EA5A-CD09-86FFE32F9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D561A-7931-3F47-8E38-F58B7A086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422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1E81B-6A26-6FCF-5B10-F9876360B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EB79C7-A299-5725-1466-82E217F27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5DF02-3A2C-D349-A1F4-54B2169C4FCE}" type="datetime1">
              <a:rPr lang="en-US" smtClean="0"/>
              <a:t>10/22/25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DF2190-CA10-1CF7-CC51-8E3D65E9E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8FF96B-9392-DD4C-6EE6-193D130BD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D561A-7931-3F47-8E38-F58B7A086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698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46B789-7A9A-5F39-353F-FADF8B338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9BCFB-31D3-EF4B-A47C-803B76924966}" type="datetime1">
              <a:rPr lang="en-US" smtClean="0"/>
              <a:t>10/22/25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6E2BD1-7B2D-DB95-208D-3DD061038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F3A88B-D8AC-CEF1-E696-B56165C90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D561A-7931-3F47-8E38-F58B7A086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52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ECF2F-107F-05EF-5E93-7967D687E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D030D-7F48-BE31-6866-7234FEEE5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C4537D-4E95-78EC-8639-4CCC976611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1953C1-17FC-BAA3-D2DA-2B3119D83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BA86-B43F-A84C-93FB-C7811B594235}" type="datetime1">
              <a:rPr lang="en-US" smtClean="0"/>
              <a:t>10/22/25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00C6EC-DA08-19A3-10CA-2D1394A59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66A264-DAEA-21A7-191F-57BF809C1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D561A-7931-3F47-8E38-F58B7A086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504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C576C-FE9D-F615-FB84-D1AB50787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04354A-1144-F0AB-1E6F-3535E2BD7D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B8D733-EE71-87A1-8FA9-A6BEA0D881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136EF6-C8A7-4851-B75F-DC5F029BD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4EC6B-8FAF-1D43-8704-2CEEC6C881E9}" type="datetime1">
              <a:rPr lang="en-US" smtClean="0"/>
              <a:t>10/22/25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9DE24F-CB24-92CA-DB41-73E2A5CE4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D25381-00D0-0E4C-8874-41032AF96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D561A-7931-3F47-8E38-F58B7A086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100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8D4E9D-6A8C-EE60-2646-C79342E2E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5043E2-BAB3-1562-6294-2A71A1E41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85E6BB-A43B-6B7E-4276-84233AD40C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D634A1-D52C-7940-B6B5-7F497653D6E7}" type="datetime1">
              <a:rPr lang="en-US" smtClean="0"/>
              <a:t>10/22/25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DBFC3D-599A-23F2-2A87-B157AED464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D19212-226B-D8E2-C83E-2293A9F62F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3D561A-7931-3F47-8E38-F58B7A086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493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s://ecdsa.readthedocs.io/en/latest/module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415600" y="1299800"/>
            <a:ext cx="11360800" cy="289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2667" dirty="0">
                <a:latin typeface="Helvetica Neue"/>
                <a:ea typeface="Helvetica Neue"/>
                <a:cs typeface="Helvetica Neue"/>
                <a:sym typeface="Helvetica Neue"/>
              </a:rPr>
              <a:t>MIT Digital Currency Initiative and the University of Brasilia presents</a:t>
            </a:r>
            <a:endParaRPr sz="2667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>
              <a:spcBef>
                <a:spcPts val="1333"/>
              </a:spcBef>
              <a:spcAft>
                <a:spcPts val="1333"/>
              </a:spcAft>
            </a:pPr>
            <a:r>
              <a:rPr lang="en" sz="5867" dirty="0">
                <a:latin typeface="Helvetica Neue"/>
                <a:ea typeface="Helvetica Neue"/>
                <a:cs typeface="Helvetica Neue"/>
                <a:sym typeface="Helvetica Neue"/>
              </a:rPr>
              <a:t>Cryptocurrency Design and Engineering</a:t>
            </a:r>
            <a:endParaRPr sz="7333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415600" y="4699867"/>
            <a:ext cx="11360800" cy="1358800"/>
          </a:xfrm>
          <a:prstGeom prst="rect">
            <a:avLst/>
          </a:prstGeom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1867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Assignment 3: Background</a:t>
            </a:r>
            <a:endParaRPr sz="1867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>
              <a:spcBef>
                <a:spcPts val="0"/>
              </a:spcBef>
            </a:pPr>
            <a:r>
              <a:rPr lang="en-US" sz="1867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Presented by: Matthew Waleyko</a:t>
            </a:r>
            <a:endParaRPr sz="1867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>
              <a:spcBef>
                <a:spcPts val="0"/>
              </a:spcBef>
            </a:pPr>
            <a:r>
              <a:rPr lang="en" sz="1867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10/22/2025</a:t>
            </a:r>
            <a:endParaRPr sz="1867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>
              <a:spcBef>
                <a:spcPts val="0"/>
              </a:spcBef>
              <a:spcAft>
                <a:spcPts val="1333"/>
              </a:spcAft>
              <a:buClr>
                <a:schemeClr val="dk1"/>
              </a:buClr>
              <a:buSzPts val="1100"/>
            </a:pPr>
            <a:r>
              <a:rPr lang="en" sz="1867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MAS.S62</a:t>
            </a:r>
            <a:endParaRPr sz="1867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56" name="Google Shape;56;p13"/>
          <p:cNvCxnSpPr/>
          <p:nvPr/>
        </p:nvCxnSpPr>
        <p:spPr>
          <a:xfrm rot="10800000" flipH="1">
            <a:off x="866000" y="6567933"/>
            <a:ext cx="10460000" cy="22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5967" y="391367"/>
            <a:ext cx="3136900" cy="102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 title="as_bas_CONT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45833" y="755733"/>
            <a:ext cx="2645665" cy="6643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375970-ACFF-447D-4A03-0B9D203594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AB8A1-F6E3-E613-3303-F5C750A5F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Exercise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BDE47-E831-1030-9BD4-153D63BF0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lvl="7" indent="-285750">
              <a:spcBef>
                <a:spcPts val="1000"/>
              </a:spcBef>
            </a:pPr>
            <a:r>
              <a:rPr lang="en-US" sz="2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Create a Public/Private key pair</a:t>
            </a:r>
          </a:p>
          <a:p>
            <a:pPr marL="285750" lvl="7" indent="-285750">
              <a:spcBef>
                <a:spcPts val="1000"/>
              </a:spcBef>
            </a:pPr>
            <a:r>
              <a:rPr lang="en-US" sz="2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Sign a message</a:t>
            </a:r>
          </a:p>
          <a:p>
            <a:pPr marL="742950" lvl="8" indent="-285750">
              <a:spcBef>
                <a:spcPts val="1000"/>
              </a:spcBef>
            </a:pPr>
            <a:r>
              <a:rPr lang="en-US" sz="2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</a:rPr>
              <a:t>hashlib.sha256(b"").digest().hex()</a:t>
            </a:r>
          </a:p>
          <a:p>
            <a:pPr marL="285750" lvl="7" indent="-285750">
              <a:spcBef>
                <a:spcPts val="1000"/>
              </a:spcBef>
            </a:pPr>
            <a:r>
              <a:rPr lang="en-US" sz="2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Output your public key and signed message</a:t>
            </a:r>
          </a:p>
          <a:p>
            <a:pPr marL="742950" lvl="8" indent="-285750">
              <a:spcBef>
                <a:spcPts val="1000"/>
              </a:spcBef>
            </a:pPr>
            <a:r>
              <a:rPr lang="en-US" sz="2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All hex characters</a:t>
            </a:r>
          </a:p>
          <a:p>
            <a:pPr marL="742950" lvl="8" indent="-285750">
              <a:spcBef>
                <a:spcPts val="1000"/>
              </a:spcBef>
            </a:pPr>
            <a:r>
              <a:rPr lang="en-US" sz="2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Compressed format public key</a:t>
            </a:r>
          </a:p>
          <a:p>
            <a:pPr marL="742950" lvl="8" indent="-285750">
              <a:spcBef>
                <a:spcPts val="1000"/>
              </a:spcBef>
            </a:pPr>
            <a:endParaRPr lang="en-US" sz="28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endParaRPr lang="en-US" dirty="0"/>
          </a:p>
        </p:txBody>
      </p:sp>
      <p:sp>
        <p:nvSpPr>
          <p:cNvPr id="5" name="Google Shape;64;p14">
            <a:extLst>
              <a:ext uri="{FF2B5EF4-FFF2-40B4-BE49-F238E27FC236}">
                <a16:creationId xmlns:a16="http://schemas.microsoft.com/office/drawing/2014/main" id="{0D63DB4D-AAF6-554C-BD5A-F85226293045}"/>
              </a:ext>
            </a:extLst>
          </p:cNvPr>
          <p:cNvSpPr txBox="1"/>
          <p:nvPr/>
        </p:nvSpPr>
        <p:spPr>
          <a:xfrm>
            <a:off x="1778734" y="6356350"/>
            <a:ext cx="2459100" cy="3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Cryptocurrency Design and Engineering Fall 2025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" name="Google Shape;66;p14">
            <a:extLst>
              <a:ext uri="{FF2B5EF4-FFF2-40B4-BE49-F238E27FC236}">
                <a16:creationId xmlns:a16="http://schemas.microsoft.com/office/drawing/2014/main" id="{4AC8F7E8-2B22-F999-B44A-664100D2253E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62634" y="6344513"/>
            <a:ext cx="762703" cy="250117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67;p14" title="as_bas_CONT.jpg">
            <a:extLst>
              <a:ext uri="{FF2B5EF4-FFF2-40B4-BE49-F238E27FC236}">
                <a16:creationId xmlns:a16="http://schemas.microsoft.com/office/drawing/2014/main" id="{4A8AA527-3207-AD30-BBAD-4CFC123A28E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5470" y="6433107"/>
            <a:ext cx="643264" cy="1615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93551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788655-9591-3AF9-89B2-F1A4AA24EC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E8CFA-7B75-EBDB-CDC2-3B2295AEF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Exercise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8E1F7-3BAF-67B1-3F22-97CBB36C9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lvl="7" indent="-285750">
              <a:spcBef>
                <a:spcPts val="1000"/>
              </a:spcBef>
            </a:pPr>
            <a:r>
              <a:rPr lang="en-US" sz="2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Given a known k forge a message</a:t>
            </a:r>
          </a:p>
          <a:p>
            <a:pPr marL="285750" lvl="7" indent="-285750">
              <a:spcBef>
                <a:spcPts val="1000"/>
              </a:spcBef>
            </a:pPr>
            <a:r>
              <a:rPr lang="en-US" sz="2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</a:rPr>
              <a:t>s = k^(-1) * (hash(m) + r*e) mod n -&gt; e = (s * k - h) * </a:t>
            </a:r>
            <a:r>
              <a:rPr lang="en-US" sz="2800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</a:rPr>
              <a:t>r_inv</a:t>
            </a:r>
            <a:r>
              <a:rPr lang="en-US" sz="2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</a:rPr>
              <a:t> % n</a:t>
            </a:r>
          </a:p>
          <a:p>
            <a:pPr marL="285750" lvl="7" indent="-285750">
              <a:spcBef>
                <a:spcPts val="1000"/>
              </a:spcBef>
            </a:pPr>
            <a:r>
              <a:rPr lang="en-US" sz="2800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</a:rPr>
              <a:t>r_inv</a:t>
            </a:r>
            <a:r>
              <a:rPr lang="en-US" sz="2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</a:rPr>
              <a:t>  = pow(r, -1, n)</a:t>
            </a:r>
          </a:p>
          <a:p>
            <a:pPr marL="285750" lvl="7" indent="-285750">
              <a:spcBef>
                <a:spcPts val="1000"/>
              </a:spcBef>
            </a:pPr>
            <a:endParaRPr lang="en-US" sz="2800" dirty="0">
              <a:solidFill>
                <a:schemeClr val="dk1"/>
              </a:solidFill>
              <a:latin typeface="Helvetica Neue"/>
              <a:ea typeface="Helvetica Neue"/>
              <a:cs typeface="Helvetica Neue"/>
            </a:endParaRPr>
          </a:p>
          <a:p>
            <a:pPr marL="0" lvl="7" indent="0">
              <a:spcBef>
                <a:spcPts val="1000"/>
              </a:spcBef>
              <a:buNone/>
            </a:pPr>
            <a:endParaRPr lang="en-US" sz="28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endParaRPr lang="en-US" dirty="0"/>
          </a:p>
        </p:txBody>
      </p:sp>
      <p:sp>
        <p:nvSpPr>
          <p:cNvPr id="5" name="Google Shape;64;p14">
            <a:extLst>
              <a:ext uri="{FF2B5EF4-FFF2-40B4-BE49-F238E27FC236}">
                <a16:creationId xmlns:a16="http://schemas.microsoft.com/office/drawing/2014/main" id="{892DE5AF-D754-64DF-4150-55A65F75E9F7}"/>
              </a:ext>
            </a:extLst>
          </p:cNvPr>
          <p:cNvSpPr txBox="1"/>
          <p:nvPr/>
        </p:nvSpPr>
        <p:spPr>
          <a:xfrm>
            <a:off x="1778734" y="6356350"/>
            <a:ext cx="2459100" cy="3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Cryptocurrency Design and Engineering Fall 2025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" name="Google Shape;66;p14">
            <a:extLst>
              <a:ext uri="{FF2B5EF4-FFF2-40B4-BE49-F238E27FC236}">
                <a16:creationId xmlns:a16="http://schemas.microsoft.com/office/drawing/2014/main" id="{0F07B529-4B7A-F1B1-E7F4-FE563EA490BC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62634" y="6344513"/>
            <a:ext cx="762703" cy="250117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67;p14" title="as_bas_CONT.jpg">
            <a:extLst>
              <a:ext uri="{FF2B5EF4-FFF2-40B4-BE49-F238E27FC236}">
                <a16:creationId xmlns:a16="http://schemas.microsoft.com/office/drawing/2014/main" id="{B12FB117-78BF-358C-086D-4A6403B1FB4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5470" y="6433107"/>
            <a:ext cx="643264" cy="1615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32571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EB76A6-0F29-06D0-44E5-33507201F6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04A3A-D474-3591-5A65-623774016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Exercise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2658E-3D2E-FCE5-819A-0C0EC14B4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lvl="7" indent="-285750">
              <a:spcBef>
                <a:spcPts val="1000"/>
              </a:spcBef>
            </a:pPr>
            <a:r>
              <a:rPr lang="en-US" sz="2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Given k reuse forge a message</a:t>
            </a:r>
          </a:p>
          <a:p>
            <a:pPr marL="285750" lvl="7" indent="-285750">
              <a:spcBef>
                <a:spcPts val="1000"/>
              </a:spcBef>
            </a:pPr>
            <a:r>
              <a:rPr lang="en-US" sz="2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</a:rPr>
              <a:t>k = (hash(m1) - hash(m2))/(s1 - s2) mod n</a:t>
            </a:r>
            <a:endParaRPr lang="en-US" sz="28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endParaRPr lang="en-US" dirty="0"/>
          </a:p>
        </p:txBody>
      </p:sp>
      <p:sp>
        <p:nvSpPr>
          <p:cNvPr id="5" name="Google Shape;64;p14">
            <a:extLst>
              <a:ext uri="{FF2B5EF4-FFF2-40B4-BE49-F238E27FC236}">
                <a16:creationId xmlns:a16="http://schemas.microsoft.com/office/drawing/2014/main" id="{34DCBC1E-6B83-6014-70A0-0601C3CA0BEE}"/>
              </a:ext>
            </a:extLst>
          </p:cNvPr>
          <p:cNvSpPr txBox="1"/>
          <p:nvPr/>
        </p:nvSpPr>
        <p:spPr>
          <a:xfrm>
            <a:off x="1778734" y="6356350"/>
            <a:ext cx="2459100" cy="3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Cryptocurrency Design and Engineering Fall 2025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" name="Google Shape;66;p14">
            <a:extLst>
              <a:ext uri="{FF2B5EF4-FFF2-40B4-BE49-F238E27FC236}">
                <a16:creationId xmlns:a16="http://schemas.microsoft.com/office/drawing/2014/main" id="{7605DC1F-8E08-2DBC-C82C-E548D030EC26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62634" y="6344513"/>
            <a:ext cx="762703" cy="250117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67;p14" title="as_bas_CONT.jpg">
            <a:extLst>
              <a:ext uri="{FF2B5EF4-FFF2-40B4-BE49-F238E27FC236}">
                <a16:creationId xmlns:a16="http://schemas.microsoft.com/office/drawing/2014/main" id="{B62C409F-E010-39C6-7229-F1DFB3B8205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5470" y="6433107"/>
            <a:ext cx="643264" cy="1615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36271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8FFB63-2BCF-B3E8-0CF1-A96120439C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99ED7-1FFD-2BA5-34B0-D0CE211C4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Exercise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6D759-ECA6-D32A-D99F-2EAAA2E11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lvl="7" indent="-285750">
              <a:spcBef>
                <a:spcPts val="1000"/>
              </a:spcBef>
            </a:pPr>
            <a:r>
              <a:rPr lang="en-US" sz="2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Signature malleability</a:t>
            </a:r>
          </a:p>
          <a:p>
            <a:r>
              <a:rPr lang="en-US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</a:rPr>
              <a:t>(r, s) ≡ (r, n-s)</a:t>
            </a:r>
          </a:p>
        </p:txBody>
      </p:sp>
      <p:sp>
        <p:nvSpPr>
          <p:cNvPr id="5" name="Google Shape;64;p14">
            <a:extLst>
              <a:ext uri="{FF2B5EF4-FFF2-40B4-BE49-F238E27FC236}">
                <a16:creationId xmlns:a16="http://schemas.microsoft.com/office/drawing/2014/main" id="{0F7479D2-4650-FEC8-26F9-C5934C9210A5}"/>
              </a:ext>
            </a:extLst>
          </p:cNvPr>
          <p:cNvSpPr txBox="1"/>
          <p:nvPr/>
        </p:nvSpPr>
        <p:spPr>
          <a:xfrm>
            <a:off x="1778734" y="6356350"/>
            <a:ext cx="2459100" cy="3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Cryptocurrency Design and Engineering Fall 2025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" name="Google Shape;66;p14">
            <a:extLst>
              <a:ext uri="{FF2B5EF4-FFF2-40B4-BE49-F238E27FC236}">
                <a16:creationId xmlns:a16="http://schemas.microsoft.com/office/drawing/2014/main" id="{41D66CD7-4F53-9D27-CDA3-C2246DD9E621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62634" y="6344513"/>
            <a:ext cx="762703" cy="250117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67;p14" title="as_bas_CONT.jpg">
            <a:extLst>
              <a:ext uri="{FF2B5EF4-FFF2-40B4-BE49-F238E27FC236}">
                <a16:creationId xmlns:a16="http://schemas.microsoft.com/office/drawing/2014/main" id="{3E0F7F55-0CE8-07EE-22E1-26A366C9317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5470" y="6433107"/>
            <a:ext cx="643264" cy="1615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01964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2CF02E-C6ED-A21E-5E15-63CC5C5EF9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293A2-43FD-400C-2BFD-D627557F4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Exercise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FC934-BFD0-A6EF-842A-649EAF627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lvl="7" indent="-285750">
              <a:spcBef>
                <a:spcPts val="1000"/>
              </a:spcBef>
            </a:pPr>
            <a:r>
              <a:rPr lang="en-US" sz="2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Modify a block</a:t>
            </a:r>
          </a:p>
          <a:p>
            <a:r>
              <a:rPr lang="en-US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</a:rPr>
              <a:t>(r, s) ≡ (r, n-s)</a:t>
            </a:r>
          </a:p>
          <a:p>
            <a:r>
              <a:rPr lang="en-US" dirty="0"/>
              <a:t>r = </a:t>
            </a:r>
            <a:r>
              <a:rPr lang="en-US" dirty="0" err="1"/>
              <a:t>tx_data</a:t>
            </a:r>
            <a:r>
              <a:rPr lang="en-US" dirty="0"/>
              <a:t>[47:79]</a:t>
            </a:r>
          </a:p>
          <a:p>
            <a:r>
              <a:rPr lang="en-US" dirty="0"/>
              <a:t>s = </a:t>
            </a:r>
            <a:r>
              <a:rPr lang="en-US" dirty="0" err="1"/>
              <a:t>tx_data</a:t>
            </a:r>
            <a:r>
              <a:rPr lang="en-US" dirty="0"/>
              <a:t>[81:113]</a:t>
            </a:r>
            <a:endParaRPr lang="en-US" dirty="0">
              <a:solidFill>
                <a:schemeClr val="dk1"/>
              </a:solidFill>
              <a:latin typeface="Helvetica Neue"/>
              <a:ea typeface="Helvetica Neue"/>
              <a:cs typeface="Helvetica Neue"/>
            </a:endParaRPr>
          </a:p>
          <a:p>
            <a:endParaRPr lang="en-US" dirty="0"/>
          </a:p>
        </p:txBody>
      </p:sp>
      <p:sp>
        <p:nvSpPr>
          <p:cNvPr id="5" name="Google Shape;64;p14">
            <a:extLst>
              <a:ext uri="{FF2B5EF4-FFF2-40B4-BE49-F238E27FC236}">
                <a16:creationId xmlns:a16="http://schemas.microsoft.com/office/drawing/2014/main" id="{FCCA0A1C-90D7-2284-CE21-3167048700A5}"/>
              </a:ext>
            </a:extLst>
          </p:cNvPr>
          <p:cNvSpPr txBox="1"/>
          <p:nvPr/>
        </p:nvSpPr>
        <p:spPr>
          <a:xfrm>
            <a:off x="1778734" y="6356350"/>
            <a:ext cx="2459100" cy="3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Cryptocurrency Design and Engineering Fall 2025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" name="Google Shape;66;p14">
            <a:extLst>
              <a:ext uri="{FF2B5EF4-FFF2-40B4-BE49-F238E27FC236}">
                <a16:creationId xmlns:a16="http://schemas.microsoft.com/office/drawing/2014/main" id="{9A9D8FAA-E079-2958-E6B0-B5708F421E91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62634" y="6344513"/>
            <a:ext cx="762703" cy="250117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67;p14" title="as_bas_CONT.jpg">
            <a:extLst>
              <a:ext uri="{FF2B5EF4-FFF2-40B4-BE49-F238E27FC236}">
                <a16:creationId xmlns:a16="http://schemas.microsoft.com/office/drawing/2014/main" id="{6CEF6E47-1954-1E4E-7EA9-43F2C613FA0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5470" y="6433107"/>
            <a:ext cx="643264" cy="1615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31610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9F0AC-908C-3C89-C2D0-75581EDAA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Required Materials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EDDC6-070B-63D3-23A7-A22F13F94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lvl="7" indent="-285750">
              <a:spcBef>
                <a:spcPts val="1000"/>
              </a:spcBef>
            </a:pPr>
            <a:r>
              <a:rPr lang="en-US" sz="2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Computer with Python3 installed</a:t>
            </a:r>
          </a:p>
          <a:p>
            <a:pPr marL="742950" lvl="8" indent="-285750">
              <a:spcBef>
                <a:spcPts val="1000"/>
              </a:spcBef>
            </a:pPr>
            <a:r>
              <a:rPr lang="en-US" sz="2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https://www.python.org/downloads/</a:t>
            </a:r>
            <a:endParaRPr lang="en-US" sz="28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85750" lvl="7" indent="-285750">
              <a:spcBef>
                <a:spcPts val="1000"/>
              </a:spcBef>
            </a:pPr>
            <a:r>
              <a:rPr lang="en-US" sz="2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Python’s </a:t>
            </a:r>
            <a:r>
              <a:rPr lang="en-US" sz="2800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ecdsa</a:t>
            </a:r>
            <a:r>
              <a:rPr lang="en-US" sz="2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library</a:t>
            </a:r>
          </a:p>
          <a:p>
            <a:pPr marL="742950" lvl="8" indent="-285750">
              <a:spcBef>
                <a:spcPts val="1000"/>
              </a:spcBef>
            </a:pPr>
            <a:r>
              <a:rPr lang="en-US" sz="2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python –m pip install </a:t>
            </a:r>
            <a:r>
              <a:rPr lang="en-US" sz="2800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ecdsa</a:t>
            </a:r>
            <a:endParaRPr lang="en-US" sz="28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742950" lvl="8" indent="-285750">
              <a:spcBef>
                <a:spcPts val="1000"/>
              </a:spcBef>
            </a:pPr>
            <a:r>
              <a:rPr lang="en-US" sz="2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pip install </a:t>
            </a:r>
            <a:r>
              <a:rPr lang="en-US" sz="2800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ecdsa</a:t>
            </a:r>
            <a:endParaRPr lang="en-US" sz="28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85750" lvl="7" indent="-285750">
              <a:spcBef>
                <a:spcPts val="1000"/>
              </a:spcBef>
            </a:pPr>
            <a:r>
              <a:rPr lang="en-US" sz="2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Instructions and Starter Code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/mit-dci-cde-2025/mit-dci-cde-2025-classroom-students-assignment-2-cde2025.2-digital-signatures-makerere</a:t>
            </a:r>
          </a:p>
        </p:txBody>
      </p:sp>
      <p:sp>
        <p:nvSpPr>
          <p:cNvPr id="5" name="Google Shape;64;p14">
            <a:extLst>
              <a:ext uri="{FF2B5EF4-FFF2-40B4-BE49-F238E27FC236}">
                <a16:creationId xmlns:a16="http://schemas.microsoft.com/office/drawing/2014/main" id="{0D7BC92D-9793-B6D6-496F-4BD52CA05530}"/>
              </a:ext>
            </a:extLst>
          </p:cNvPr>
          <p:cNvSpPr txBox="1"/>
          <p:nvPr/>
        </p:nvSpPr>
        <p:spPr>
          <a:xfrm>
            <a:off x="1778734" y="6356350"/>
            <a:ext cx="2459100" cy="3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Cryptocurrency Design and Engineering Fall 2025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" name="Google Shape;66;p14">
            <a:extLst>
              <a:ext uri="{FF2B5EF4-FFF2-40B4-BE49-F238E27FC236}">
                <a16:creationId xmlns:a16="http://schemas.microsoft.com/office/drawing/2014/main" id="{F170552D-F1AF-795C-EE7E-95707D5C3E1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634" y="6344513"/>
            <a:ext cx="762703" cy="250117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67;p14" title="as_bas_CONT.jpg">
            <a:extLst>
              <a:ext uri="{FF2B5EF4-FFF2-40B4-BE49-F238E27FC236}">
                <a16:creationId xmlns:a16="http://schemas.microsoft.com/office/drawing/2014/main" id="{2A9870BA-84A3-FCD8-7239-AA4F643EF8E6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5470" y="6433107"/>
            <a:ext cx="643264" cy="1615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66806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72C2E8-7807-0923-B76E-1193696220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B0EE7-DF93-D9DD-501C-F5561DF76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D2021-CA7E-5613-4544-D2E17A6B1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lvl="7" indent="-285750">
              <a:spcBef>
                <a:spcPts val="1000"/>
              </a:spcBef>
            </a:pPr>
            <a:r>
              <a:rPr lang="en-US" sz="2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Have a basic working understanding of ECDSA’s usage in bitcoin</a:t>
            </a:r>
          </a:p>
          <a:p>
            <a:pPr marL="285750" lvl="7" indent="-285750">
              <a:spcBef>
                <a:spcPts val="1000"/>
              </a:spcBef>
            </a:pPr>
            <a:r>
              <a:rPr lang="en-US" sz="2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completed assignment 3</a:t>
            </a:r>
          </a:p>
          <a:p>
            <a:pPr marL="742950" lvl="8" indent="-285750">
              <a:spcBef>
                <a:spcPts val="1000"/>
              </a:spcBef>
            </a:pPr>
            <a:r>
              <a:rPr lang="en-US" sz="2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Create a signature </a:t>
            </a:r>
          </a:p>
          <a:p>
            <a:pPr marL="742950" lvl="8" indent="-285750">
              <a:spcBef>
                <a:spcPts val="1000"/>
              </a:spcBef>
            </a:pPr>
            <a:r>
              <a:rPr lang="en-US" sz="2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Sign a message</a:t>
            </a:r>
          </a:p>
          <a:p>
            <a:pPr marL="742950" lvl="8" indent="-285750">
              <a:spcBef>
                <a:spcPts val="1000"/>
              </a:spcBef>
            </a:pPr>
            <a:r>
              <a:rPr lang="en-US" sz="2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Forge 2 messages</a:t>
            </a:r>
          </a:p>
          <a:p>
            <a:pPr marL="742950" lvl="8" indent="-285750">
              <a:spcBef>
                <a:spcPts val="1000"/>
              </a:spcBef>
            </a:pPr>
            <a:r>
              <a:rPr lang="en-US" sz="2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Alter a valid signature</a:t>
            </a:r>
          </a:p>
          <a:p>
            <a:endParaRPr lang="en-US" dirty="0"/>
          </a:p>
        </p:txBody>
      </p:sp>
      <p:sp>
        <p:nvSpPr>
          <p:cNvPr id="5" name="Google Shape;64;p14">
            <a:extLst>
              <a:ext uri="{FF2B5EF4-FFF2-40B4-BE49-F238E27FC236}">
                <a16:creationId xmlns:a16="http://schemas.microsoft.com/office/drawing/2014/main" id="{46934A3F-9F3F-B289-E9F1-2687BDFA934E}"/>
              </a:ext>
            </a:extLst>
          </p:cNvPr>
          <p:cNvSpPr txBox="1"/>
          <p:nvPr/>
        </p:nvSpPr>
        <p:spPr>
          <a:xfrm>
            <a:off x="1778734" y="6356350"/>
            <a:ext cx="2459100" cy="3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Cryptocurrency Design and Engineering Fall 2025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" name="Google Shape;66;p14">
            <a:extLst>
              <a:ext uri="{FF2B5EF4-FFF2-40B4-BE49-F238E27FC236}">
                <a16:creationId xmlns:a16="http://schemas.microsoft.com/office/drawing/2014/main" id="{8659F93F-451B-0A64-DAD3-9FA9D3CAF3F6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62634" y="6344513"/>
            <a:ext cx="762703" cy="250117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67;p14" title="as_bas_CONT.jpg">
            <a:extLst>
              <a:ext uri="{FF2B5EF4-FFF2-40B4-BE49-F238E27FC236}">
                <a16:creationId xmlns:a16="http://schemas.microsoft.com/office/drawing/2014/main" id="{54399B6D-A49E-89F9-7163-E9F1147F1E4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5470" y="6433107"/>
            <a:ext cx="643264" cy="1615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68177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61BEFC-48F1-2FAF-C704-65478D8656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3D7E3-BD51-F42B-5B3D-BACF1472D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B570A-7578-FBF3-4B98-C0E9E8000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lvl="7" indent="-285750">
              <a:spcBef>
                <a:spcPts val="1000"/>
              </a:spcBef>
            </a:pPr>
            <a:r>
              <a:rPr lang="en-US" sz="2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Takes an arbitrary length input</a:t>
            </a:r>
          </a:p>
          <a:p>
            <a:pPr marL="285750" lvl="7" indent="-285750">
              <a:spcBef>
                <a:spcPts val="1000"/>
              </a:spcBef>
            </a:pPr>
            <a:r>
              <a:rPr lang="en-US" sz="2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Outputs fixed length output</a:t>
            </a:r>
          </a:p>
          <a:p>
            <a:pPr marL="285750" lvl="7" indent="-285750">
              <a:spcBef>
                <a:spcPts val="1000"/>
              </a:spcBef>
            </a:pPr>
            <a:r>
              <a:rPr lang="en-US" sz="2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output appears random but is deterministic</a:t>
            </a:r>
          </a:p>
          <a:p>
            <a:pPr marL="285750" lvl="7" indent="-285750">
              <a:spcBef>
                <a:spcPts val="1000"/>
              </a:spcBef>
            </a:pPr>
            <a:r>
              <a:rPr lang="en-US" sz="2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Allows for data integrity</a:t>
            </a:r>
          </a:p>
          <a:p>
            <a:pPr marL="285750" lvl="7" indent="-285750">
              <a:spcBef>
                <a:spcPts val="1000"/>
              </a:spcBef>
            </a:pPr>
            <a:r>
              <a:rPr lang="en-US" sz="2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Allows for the commitment of information</a:t>
            </a:r>
          </a:p>
          <a:p>
            <a:pPr lvl="1"/>
            <a:r>
              <a:rPr lang="en-US" dirty="0"/>
              <a:t>It will rain tomorrow</a:t>
            </a:r>
          </a:p>
          <a:p>
            <a:pPr lvl="2"/>
            <a:r>
              <a:rPr lang="en-US" dirty="0"/>
              <a:t>aa6937cfa2c147206b40c2fe45e8182174bad1d705eae2d91efb8e773e22d36f</a:t>
            </a:r>
          </a:p>
          <a:p>
            <a:pPr lvl="1"/>
            <a:r>
              <a:rPr lang="en-US" dirty="0"/>
              <a:t>It will not rain tomorrow</a:t>
            </a:r>
          </a:p>
          <a:p>
            <a:pPr lvl="2"/>
            <a:r>
              <a:rPr lang="en-US" dirty="0"/>
              <a:t>725763ae3279cc027377cf04cce9a5fa14f9850852be6435040b9c16083e7d13</a:t>
            </a:r>
          </a:p>
        </p:txBody>
      </p:sp>
      <p:sp>
        <p:nvSpPr>
          <p:cNvPr id="5" name="Google Shape;64;p14">
            <a:extLst>
              <a:ext uri="{FF2B5EF4-FFF2-40B4-BE49-F238E27FC236}">
                <a16:creationId xmlns:a16="http://schemas.microsoft.com/office/drawing/2014/main" id="{2FAAC3F7-50A6-4458-8C9B-EE935E85A95E}"/>
              </a:ext>
            </a:extLst>
          </p:cNvPr>
          <p:cNvSpPr txBox="1"/>
          <p:nvPr/>
        </p:nvSpPr>
        <p:spPr>
          <a:xfrm>
            <a:off x="1778734" y="6356350"/>
            <a:ext cx="2459100" cy="3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Cryptocurrency Design and Engineering Fall 2025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" name="Google Shape;66;p14">
            <a:extLst>
              <a:ext uri="{FF2B5EF4-FFF2-40B4-BE49-F238E27FC236}">
                <a16:creationId xmlns:a16="http://schemas.microsoft.com/office/drawing/2014/main" id="{2FFA0F56-FE01-0F56-84DA-9B92F71BE545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62634" y="6344513"/>
            <a:ext cx="762703" cy="250117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67;p14" title="as_bas_CONT.jpg">
            <a:extLst>
              <a:ext uri="{FF2B5EF4-FFF2-40B4-BE49-F238E27FC236}">
                <a16:creationId xmlns:a16="http://schemas.microsoft.com/office/drawing/2014/main" id="{1344A9E5-E2D1-8959-2C37-430FBD54D44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5470" y="6433107"/>
            <a:ext cx="643264" cy="1615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52704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CBF669-26EF-A768-E51D-E6E0D0A891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07DD9-BEDD-6522-4A70-DA92F220F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Digital Signatures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72767-B711-CEF6-1DA2-2151774C3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lvl="7" indent="-285750">
              <a:spcBef>
                <a:spcPts val="1000"/>
              </a:spcBef>
            </a:pPr>
            <a:r>
              <a:rPr lang="en-US" sz="2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Method by which a data can be verified</a:t>
            </a:r>
          </a:p>
          <a:p>
            <a:pPr marL="285750" lvl="7" indent="-285750">
              <a:spcBef>
                <a:spcPts val="1000"/>
              </a:spcBef>
            </a:pPr>
            <a:r>
              <a:rPr lang="en-US" sz="2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Consists of two key components</a:t>
            </a:r>
          </a:p>
          <a:p>
            <a:pPr marL="742950" lvl="8" indent="-285750">
              <a:spcBef>
                <a:spcPts val="1000"/>
              </a:spcBef>
            </a:pPr>
            <a:r>
              <a:rPr lang="en-US" sz="2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Private Key</a:t>
            </a:r>
          </a:p>
          <a:p>
            <a:pPr marL="742950" lvl="8" indent="-285750">
              <a:spcBef>
                <a:spcPts val="1000"/>
              </a:spcBef>
            </a:pPr>
            <a:r>
              <a:rPr lang="en-US" sz="2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Public Key</a:t>
            </a:r>
          </a:p>
          <a:p>
            <a:pPr marL="285750" lvl="7" indent="-285750">
              <a:spcBef>
                <a:spcPts val="1000"/>
              </a:spcBef>
            </a:pPr>
            <a:r>
              <a:rPr lang="en-US" sz="2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Used to verify information came from a specific source</a:t>
            </a:r>
          </a:p>
          <a:p>
            <a:pPr marL="285750" lvl="7" indent="-285750">
              <a:spcBef>
                <a:spcPts val="1000"/>
              </a:spcBef>
            </a:pPr>
            <a:r>
              <a:rPr lang="en-US" sz="2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Relies on complex mathematics</a:t>
            </a:r>
          </a:p>
          <a:p>
            <a:pPr marL="742950" lvl="8" indent="-285750">
              <a:spcBef>
                <a:spcPts val="1000"/>
              </a:spcBef>
            </a:pPr>
            <a:r>
              <a:rPr lang="en-US" sz="2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RSA </a:t>
            </a:r>
          </a:p>
          <a:p>
            <a:pPr marL="742950" lvl="8" indent="-285750">
              <a:spcBef>
                <a:spcPts val="1000"/>
              </a:spcBef>
            </a:pPr>
            <a:r>
              <a:rPr lang="en-US" sz="2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ECDSA</a:t>
            </a:r>
          </a:p>
          <a:p>
            <a:endParaRPr lang="en-US" dirty="0"/>
          </a:p>
        </p:txBody>
      </p:sp>
      <p:sp>
        <p:nvSpPr>
          <p:cNvPr id="5" name="Google Shape;64;p14">
            <a:extLst>
              <a:ext uri="{FF2B5EF4-FFF2-40B4-BE49-F238E27FC236}">
                <a16:creationId xmlns:a16="http://schemas.microsoft.com/office/drawing/2014/main" id="{0C0BAD55-792E-1282-3D99-F9068F8315E1}"/>
              </a:ext>
            </a:extLst>
          </p:cNvPr>
          <p:cNvSpPr txBox="1"/>
          <p:nvPr/>
        </p:nvSpPr>
        <p:spPr>
          <a:xfrm>
            <a:off x="1778734" y="6356350"/>
            <a:ext cx="2459100" cy="3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Cryptocurrency Design and Engineering Fall 2025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" name="Google Shape;66;p14">
            <a:extLst>
              <a:ext uri="{FF2B5EF4-FFF2-40B4-BE49-F238E27FC236}">
                <a16:creationId xmlns:a16="http://schemas.microsoft.com/office/drawing/2014/main" id="{70B0A64D-24F9-2C13-D38A-CA7FF78A1074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62634" y="6344513"/>
            <a:ext cx="762703" cy="250117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67;p14" title="as_bas_CONT.jpg">
            <a:extLst>
              <a:ext uri="{FF2B5EF4-FFF2-40B4-BE49-F238E27FC236}">
                <a16:creationId xmlns:a16="http://schemas.microsoft.com/office/drawing/2014/main" id="{36C2B31F-D7E4-A3F0-AA2C-86ACF26CF94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5470" y="6433107"/>
            <a:ext cx="643264" cy="1615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37089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9D2232-6D16-E2F4-3B02-18109C2417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382D9-1971-850C-4AFA-25368C296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Elliptic Curve Digital Signature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5A5AA-F261-2EC5-5CAC-27EBB4C45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lvl="7" indent="-285750">
              <a:spcBef>
                <a:spcPts val="1000"/>
              </a:spcBef>
            </a:pPr>
            <a:r>
              <a:rPr lang="en-US" sz="2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Smaller keys</a:t>
            </a:r>
          </a:p>
          <a:p>
            <a:r>
              <a:rPr lang="en-US" dirty="0"/>
              <a:t>Faster computation</a:t>
            </a:r>
          </a:p>
          <a:p>
            <a:r>
              <a:rPr lang="en-US" dirty="0"/>
              <a:t>Patent free</a:t>
            </a:r>
          </a:p>
          <a:p>
            <a:r>
              <a:rPr lang="en-US" dirty="0"/>
              <a:t>Capitol letters will represent a Point on the curve</a:t>
            </a:r>
          </a:p>
          <a:p>
            <a:r>
              <a:rPr lang="en-US" dirty="0"/>
              <a:t>Lower Case letters represent a scaler</a:t>
            </a:r>
          </a:p>
          <a:p>
            <a:r>
              <a:rPr lang="en-US" dirty="0"/>
              <a:t>P+Q-R = 0</a:t>
            </a:r>
          </a:p>
          <a:p>
            <a:r>
              <a:rPr lang="en-US" dirty="0"/>
              <a:t>P+Q = -R</a:t>
            </a:r>
          </a:p>
        </p:txBody>
      </p:sp>
      <p:sp>
        <p:nvSpPr>
          <p:cNvPr id="5" name="Google Shape;64;p14">
            <a:extLst>
              <a:ext uri="{FF2B5EF4-FFF2-40B4-BE49-F238E27FC236}">
                <a16:creationId xmlns:a16="http://schemas.microsoft.com/office/drawing/2014/main" id="{D4508BF3-A2CA-615E-AC5D-23ABA3BB2465}"/>
              </a:ext>
            </a:extLst>
          </p:cNvPr>
          <p:cNvSpPr txBox="1"/>
          <p:nvPr/>
        </p:nvSpPr>
        <p:spPr>
          <a:xfrm>
            <a:off x="1778734" y="6356350"/>
            <a:ext cx="2459100" cy="3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Cryptocurrency Design and Engineering Fall 2025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" name="Google Shape;66;p14">
            <a:extLst>
              <a:ext uri="{FF2B5EF4-FFF2-40B4-BE49-F238E27FC236}">
                <a16:creationId xmlns:a16="http://schemas.microsoft.com/office/drawing/2014/main" id="{FA0CE80B-58F4-ABC3-73FC-BDAE1B3F7775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62634" y="6344513"/>
            <a:ext cx="762703" cy="250117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67;p14" title="as_bas_CONT.jpg">
            <a:extLst>
              <a:ext uri="{FF2B5EF4-FFF2-40B4-BE49-F238E27FC236}">
                <a16:creationId xmlns:a16="http://schemas.microsoft.com/office/drawing/2014/main" id="{70406664-11B5-A1AA-371C-0270B4AF040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5470" y="6433107"/>
            <a:ext cx="643264" cy="161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A graph of a function&#10;&#10;AI-generated content may be incorrect.">
            <a:extLst>
              <a:ext uri="{FF2B5EF4-FFF2-40B4-BE49-F238E27FC236}">
                <a16:creationId xmlns:a16="http://schemas.microsoft.com/office/drawing/2014/main" id="{8B2F82B3-5086-873C-3B21-60C971BC7B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0172" y="939746"/>
            <a:ext cx="3301261" cy="331694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C5AE7EA-324A-F0C9-4AF6-F327838B3CC7}"/>
              </a:ext>
            </a:extLst>
          </p:cNvPr>
          <p:cNvSpPr/>
          <p:nvPr/>
        </p:nvSpPr>
        <p:spPr>
          <a:xfrm>
            <a:off x="11235559" y="3297620"/>
            <a:ext cx="665874" cy="2233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0D0A63-FCA1-7BEA-A0BE-1F9E921830B3}"/>
              </a:ext>
            </a:extLst>
          </p:cNvPr>
          <p:cNvSpPr txBox="1"/>
          <p:nvPr/>
        </p:nvSpPr>
        <p:spPr>
          <a:xfrm>
            <a:off x="8600172" y="4323479"/>
            <a:ext cx="377599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Tadge</a:t>
            </a:r>
            <a:r>
              <a:rPr lang="en-US" sz="900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Dryja. Cryptocurrency Engineering and Design. 2018. </a:t>
            </a:r>
            <a:r>
              <a:rPr lang="en-US" sz="9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Massachusetts Institute of Technology: MIT </a:t>
            </a:r>
            <a:r>
              <a:rPr lang="en-US" sz="9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OpenCouseWare</a:t>
            </a:r>
            <a:r>
              <a:rPr lang="en-US" sz="9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https://</a:t>
            </a:r>
            <a:r>
              <a:rPr lang="en-US" sz="9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ocw.mit.edu</a:t>
            </a:r>
            <a:r>
              <a:rPr lang="en-US" sz="9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/. License: Creative Commons BY-NC-SA.</a:t>
            </a:r>
          </a:p>
        </p:txBody>
      </p:sp>
    </p:spTree>
    <p:extLst>
      <p:ext uri="{BB962C8B-B14F-4D97-AF65-F5344CB8AC3E}">
        <p14:creationId xmlns:p14="http://schemas.microsoft.com/office/powerpoint/2010/main" val="3974439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C1776E-D19D-6FA6-BED1-1D855DCC63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0C5AF-06DA-FA73-7776-371A509C9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Elliptic Curve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D3C2E-B408-F30B-9415-6FED8401D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lvl="7" indent="-285750">
              <a:spcBef>
                <a:spcPts val="1000"/>
              </a:spcBef>
            </a:pPr>
            <a:r>
              <a:rPr lang="en-US" sz="2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A+B</a:t>
            </a:r>
          </a:p>
          <a:p>
            <a:pPr marL="285750" lvl="7" indent="-285750">
              <a:spcBef>
                <a:spcPts val="1000"/>
              </a:spcBef>
            </a:pPr>
            <a:r>
              <a:rPr lang="en-US" sz="2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A-B</a:t>
            </a:r>
          </a:p>
          <a:p>
            <a:pPr marL="285750" lvl="7" indent="-285750">
              <a:spcBef>
                <a:spcPts val="1000"/>
              </a:spcBef>
            </a:pPr>
            <a:r>
              <a:rPr lang="en-US" sz="2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A*b</a:t>
            </a:r>
          </a:p>
          <a:p>
            <a:pPr marL="285750" lvl="7" indent="-285750">
              <a:spcBef>
                <a:spcPts val="1000"/>
              </a:spcBef>
            </a:pPr>
            <a:r>
              <a:rPr lang="en-US" sz="2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A/b</a:t>
            </a:r>
          </a:p>
        </p:txBody>
      </p:sp>
      <p:sp>
        <p:nvSpPr>
          <p:cNvPr id="5" name="Google Shape;64;p14">
            <a:extLst>
              <a:ext uri="{FF2B5EF4-FFF2-40B4-BE49-F238E27FC236}">
                <a16:creationId xmlns:a16="http://schemas.microsoft.com/office/drawing/2014/main" id="{5D29AB71-A0B6-553C-460C-90B3BEC143C7}"/>
              </a:ext>
            </a:extLst>
          </p:cNvPr>
          <p:cNvSpPr txBox="1"/>
          <p:nvPr/>
        </p:nvSpPr>
        <p:spPr>
          <a:xfrm>
            <a:off x="1778734" y="6356350"/>
            <a:ext cx="2459100" cy="3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Cryptocurrency Design and Engineering Fall 2025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" name="Google Shape;66;p14">
            <a:extLst>
              <a:ext uri="{FF2B5EF4-FFF2-40B4-BE49-F238E27FC236}">
                <a16:creationId xmlns:a16="http://schemas.microsoft.com/office/drawing/2014/main" id="{CA30A4C7-6895-F874-4C1C-8D241282454E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62634" y="6344513"/>
            <a:ext cx="762703" cy="250117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67;p14" title="as_bas_CONT.jpg">
            <a:extLst>
              <a:ext uri="{FF2B5EF4-FFF2-40B4-BE49-F238E27FC236}">
                <a16:creationId xmlns:a16="http://schemas.microsoft.com/office/drawing/2014/main" id="{13DE5D65-DBA7-F552-CB2E-7669CFB8AB4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5470" y="6433107"/>
            <a:ext cx="643264" cy="1615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01710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A96D03-B465-00BF-6C66-4CDFDADF18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4ADD4-F86A-972D-180C-8C3443284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Elliptic Curve Digital Signature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4E312-5E33-F495-1799-2DD04F207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SECP256k1</a:t>
            </a:r>
          </a:p>
          <a:p>
            <a:r>
              <a:rPr lang="en-US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</a:t>
            </a:r>
            <a:r>
              <a:rPr lang="en-US" baseline="300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lang="en-US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= x</a:t>
            </a:r>
            <a:r>
              <a:rPr lang="en-US" baseline="300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r>
              <a:rPr lang="en-US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+ 7</a:t>
            </a:r>
          </a:p>
          <a:p>
            <a:r>
              <a:rPr lang="en-US" dirty="0"/>
              <a:t>G and n are constants</a:t>
            </a:r>
          </a:p>
          <a:p>
            <a:r>
              <a:rPr lang="en-US" dirty="0"/>
              <a:t>Private key is random integer a</a:t>
            </a:r>
          </a:p>
          <a:p>
            <a:r>
              <a:rPr lang="en-US" dirty="0"/>
              <a:t>Public key is derived from the private key</a:t>
            </a:r>
          </a:p>
          <a:p>
            <a:pPr lvl="1"/>
            <a:r>
              <a:rPr lang="en-US" dirty="0"/>
              <a:t>E</a:t>
            </a:r>
            <a:r>
              <a:rPr lang="en-US"/>
              <a:t> = e*</a:t>
            </a:r>
            <a:r>
              <a:rPr lang="en-US" dirty="0"/>
              <a:t>G</a:t>
            </a:r>
          </a:p>
          <a:p>
            <a:r>
              <a:rPr lang="en-US" dirty="0"/>
              <a:t>R = k*G</a:t>
            </a:r>
          </a:p>
          <a:p>
            <a:r>
              <a:rPr lang="en-US" dirty="0"/>
              <a:t>r = x mod n </a:t>
            </a:r>
          </a:p>
          <a:p>
            <a:r>
              <a:rPr lang="en-US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</a:rPr>
              <a:t>s = k^(-1) * (hash(m) + r*e) mod n</a:t>
            </a:r>
            <a:endParaRPr lang="en-US" dirty="0"/>
          </a:p>
        </p:txBody>
      </p:sp>
      <p:sp>
        <p:nvSpPr>
          <p:cNvPr id="5" name="Google Shape;64;p14">
            <a:extLst>
              <a:ext uri="{FF2B5EF4-FFF2-40B4-BE49-F238E27FC236}">
                <a16:creationId xmlns:a16="http://schemas.microsoft.com/office/drawing/2014/main" id="{ABB40C0C-B4BE-0015-95AB-D4D4EDC5DB08}"/>
              </a:ext>
            </a:extLst>
          </p:cNvPr>
          <p:cNvSpPr txBox="1"/>
          <p:nvPr/>
        </p:nvSpPr>
        <p:spPr>
          <a:xfrm>
            <a:off x="1778734" y="6356350"/>
            <a:ext cx="2459100" cy="3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Cryptocurrency Design and Engineering Fall 2025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" name="Google Shape;66;p14">
            <a:extLst>
              <a:ext uri="{FF2B5EF4-FFF2-40B4-BE49-F238E27FC236}">
                <a16:creationId xmlns:a16="http://schemas.microsoft.com/office/drawing/2014/main" id="{6B0109A6-542C-D696-EE0F-743E73D2CA91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62634" y="6344513"/>
            <a:ext cx="762703" cy="250117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67;p14" title="as_bas_CONT.jpg">
            <a:extLst>
              <a:ext uri="{FF2B5EF4-FFF2-40B4-BE49-F238E27FC236}">
                <a16:creationId xmlns:a16="http://schemas.microsoft.com/office/drawing/2014/main" id="{76CDA101-8EBD-4A49-3BAD-5AA574C2084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5470" y="6433107"/>
            <a:ext cx="643264" cy="16152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FD9BCCD-A957-EE4B-5373-B7288349B360}"/>
              </a:ext>
            </a:extLst>
          </p:cNvPr>
          <p:cNvSpPr txBox="1"/>
          <p:nvPr/>
        </p:nvSpPr>
        <p:spPr>
          <a:xfrm>
            <a:off x="7671486" y="5691732"/>
            <a:ext cx="425072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Tadge</a:t>
            </a:r>
            <a:r>
              <a:rPr lang="en-US" sz="900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Dryja. Cryptocurrency Engineering and Design. 2018. </a:t>
            </a:r>
            <a:r>
              <a:rPr lang="en-US" sz="9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Massachusetts Institute of Technology: MIT </a:t>
            </a:r>
            <a:r>
              <a:rPr lang="en-US" sz="9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OpenCouseWare</a:t>
            </a:r>
            <a:r>
              <a:rPr lang="en-US" sz="9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https://</a:t>
            </a:r>
            <a:r>
              <a:rPr lang="en-US" sz="9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ocw.mit.edu</a:t>
            </a:r>
            <a:r>
              <a:rPr lang="en-US" sz="9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/. License: Creative Commons BY-NC-SA.</a:t>
            </a:r>
          </a:p>
        </p:txBody>
      </p:sp>
      <p:pic>
        <p:nvPicPr>
          <p:cNvPr id="9" name="Picture 8" descr="A screen shot of a graph&#10;&#10;AI-generated content may be incorrect.">
            <a:extLst>
              <a:ext uri="{FF2B5EF4-FFF2-40B4-BE49-F238E27FC236}">
                <a16:creationId xmlns:a16="http://schemas.microsoft.com/office/drawing/2014/main" id="{8D19E77D-8823-7D65-627D-62007EC7DD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2972" y="1166267"/>
            <a:ext cx="3263042" cy="4525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618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9D7007-1086-5C29-0341-79218BD3E7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1FA32-C56D-7F95-F5E7-64A9D9E05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Assignment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5DAE9-6AA6-57E8-5D55-A67D8A431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lvl="7" indent="-285750">
              <a:spcBef>
                <a:spcPts val="1000"/>
              </a:spcBef>
            </a:pPr>
            <a:r>
              <a:rPr lang="en-US" sz="2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Directories</a:t>
            </a:r>
          </a:p>
          <a:p>
            <a:pPr marL="742950" lvl="8" indent="-285750">
              <a:spcBef>
                <a:spcPts val="1000"/>
              </a:spcBef>
            </a:pPr>
            <a:r>
              <a:rPr lang="en-US" sz="2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</a:t>
            </a:r>
          </a:p>
          <a:p>
            <a:pPr marL="742950" lvl="8" indent="-285750">
              <a:spcBef>
                <a:spcPts val="1000"/>
              </a:spcBef>
            </a:pPr>
            <a:r>
              <a:rPr lang="en-US" sz="2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graders</a:t>
            </a:r>
          </a:p>
          <a:p>
            <a:pPr marL="742950" lvl="8" indent="-285750">
              <a:spcBef>
                <a:spcPts val="1000"/>
              </a:spcBef>
            </a:pPr>
            <a:r>
              <a:rPr lang="en-US" sz="2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implementation</a:t>
            </a:r>
          </a:p>
          <a:p>
            <a:pPr marL="742950" lvl="8" indent="-285750">
              <a:spcBef>
                <a:spcPts val="1000"/>
              </a:spcBef>
            </a:pPr>
            <a:r>
              <a:rPr lang="en-US" sz="2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Solutions</a:t>
            </a:r>
          </a:p>
          <a:p>
            <a:pPr marL="285750" lvl="7" indent="-285750">
              <a:spcBef>
                <a:spcPts val="1000"/>
              </a:spcBef>
            </a:pPr>
            <a:r>
              <a:rPr lang="en-US" sz="2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  <a:hlinkClick r:id="rId2"/>
              </a:rPr>
              <a:t>https://ecdsa.readthedocs.io/en/latest/modules.html</a:t>
            </a:r>
            <a:endParaRPr lang="en-US" sz="28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85750" lvl="7" indent="-285750">
              <a:spcBef>
                <a:spcPts val="1000"/>
              </a:spcBef>
            </a:pPr>
            <a:endParaRPr lang="en-US" dirty="0"/>
          </a:p>
        </p:txBody>
      </p:sp>
      <p:sp>
        <p:nvSpPr>
          <p:cNvPr id="5" name="Google Shape;64;p14">
            <a:extLst>
              <a:ext uri="{FF2B5EF4-FFF2-40B4-BE49-F238E27FC236}">
                <a16:creationId xmlns:a16="http://schemas.microsoft.com/office/drawing/2014/main" id="{9DB114ED-0950-46F6-6FFF-04470FACE690}"/>
              </a:ext>
            </a:extLst>
          </p:cNvPr>
          <p:cNvSpPr txBox="1"/>
          <p:nvPr/>
        </p:nvSpPr>
        <p:spPr>
          <a:xfrm>
            <a:off x="1778734" y="6356350"/>
            <a:ext cx="2459100" cy="3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Cryptocurrency Design and Engineering Fall 2025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" name="Google Shape;66;p14">
            <a:extLst>
              <a:ext uri="{FF2B5EF4-FFF2-40B4-BE49-F238E27FC236}">
                <a16:creationId xmlns:a16="http://schemas.microsoft.com/office/drawing/2014/main" id="{9643B8B0-DFD9-8D16-1CCC-91EA5680551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634" y="6344513"/>
            <a:ext cx="762703" cy="250117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67;p14" title="as_bas_CONT.jpg">
            <a:extLst>
              <a:ext uri="{FF2B5EF4-FFF2-40B4-BE49-F238E27FC236}">
                <a16:creationId xmlns:a16="http://schemas.microsoft.com/office/drawing/2014/main" id="{5BAA0CE1-DFBA-AD6F-C7CB-2C521424C4C2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5470" y="6433107"/>
            <a:ext cx="643264" cy="1615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23074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613</Words>
  <Application>Microsoft Macintosh PowerPoint</Application>
  <PresentationFormat>Widescreen</PresentationFormat>
  <Paragraphs>108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Aptos</vt:lpstr>
      <vt:lpstr>Aptos Display</vt:lpstr>
      <vt:lpstr>Arial</vt:lpstr>
      <vt:lpstr>Helvetica Neue</vt:lpstr>
      <vt:lpstr>Office Theme</vt:lpstr>
      <vt:lpstr>MIT Digital Currency Initiative and the University of Brasilia presents Cryptocurrency Design and Engineering</vt:lpstr>
      <vt:lpstr>Required Materials</vt:lpstr>
      <vt:lpstr>Goals</vt:lpstr>
      <vt:lpstr>Hashing</vt:lpstr>
      <vt:lpstr>Digital Signatures</vt:lpstr>
      <vt:lpstr>Elliptic Curve Digital Signature Algorithm</vt:lpstr>
      <vt:lpstr>Elliptic Curve Operations</vt:lpstr>
      <vt:lpstr>Elliptic Curve Digital Signature Algorithm</vt:lpstr>
      <vt:lpstr>Assignment 2</vt:lpstr>
      <vt:lpstr>Exercise 1</vt:lpstr>
      <vt:lpstr>Exercise 2</vt:lpstr>
      <vt:lpstr>Exercise 3</vt:lpstr>
      <vt:lpstr>Exercise 4</vt:lpstr>
      <vt:lpstr>Exercise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Matthew Waleyko</dc:creator>
  <cp:lastModifiedBy>Matthew Waleyko</cp:lastModifiedBy>
  <cp:revision>4</cp:revision>
  <dcterms:created xsi:type="dcterms:W3CDTF">2025-10-22T06:33:31Z</dcterms:created>
  <dcterms:modified xsi:type="dcterms:W3CDTF">2025-10-22T14:01:12Z</dcterms:modified>
</cp:coreProperties>
</file>