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8" r:id="rId2"/>
    <p:sldId id="257" r:id="rId3"/>
    <p:sldId id="259" r:id="rId4"/>
    <p:sldId id="260" r:id="rId5"/>
    <p:sldId id="264" r:id="rId6"/>
    <p:sldId id="261" r:id="rId7"/>
    <p:sldId id="271" r:id="rId8"/>
    <p:sldId id="269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5C982-DC98-8B4B-9F4E-B27AB091821A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4722F-E38F-0B41-ACAF-B8EAF2E3D0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08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E802-C876-D738-C7BA-596C2C75D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E12DB-66ED-6C8E-EB10-6C1D176E6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7445-A964-88B1-9921-182F150D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42DDF-A656-804E-98AB-248EA8AB4C10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FC9A8-31E5-DA07-9021-F307BA43A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77664-AEAE-A30B-B927-4FB678DF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40D6-EDBC-B67F-1834-F5F8936C9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382D57-8D74-85C4-3175-56E65AAE8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58BF6-C838-2DDF-64E8-7BD7AE9B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8A72B-04BA-6641-BA00-53934A8BD463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6A4C-B161-9913-ACBC-E18925C8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5B00-580B-94DC-99CB-A4AD0589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EBE8D2-9CBB-8D7F-A61C-5B59441FEC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F3B6-66B8-23E2-C585-A24FBD981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35459-F5AB-E2AC-4779-D1E430A6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7134-3801-A141-9FCA-2143C7BB7529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C1B05-085E-881B-BDF3-BB970CE0D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5C6D0-E023-7DCA-579A-D370903C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B498-3E9D-B967-AB35-AB4A52B0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6B786-4B24-FD95-FF0B-A478EBEA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8FB6A-2866-89BC-B507-028E0FCE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9FB0-9C7A-B84F-9B57-5F7D71BB7B22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956D-936F-8D42-A503-E1DF3950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D8A9B-0C13-A19C-433E-A9F06859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9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14C-D04A-3B6F-ABC8-244B268A5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45DF8-2A62-021F-F56F-32388038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3148-32AC-C9CA-E448-CEA41500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0955-3200-9D4E-9B3E-AD783C0A9682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BF7F-10EF-F582-E5A2-A7301B2EE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DE01-5C62-88FB-D1CD-403AF5E2D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ABBB-A6ED-632B-1EA1-EED78CEF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25AC-7516-F2A0-3759-9F96428ED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040B8-B007-CB84-E4A1-84195C303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58A40-4273-8750-0824-6E256AE0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02FA2-BFC8-0047-8D6C-997AB60DA845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AFCF2-BE69-AC3E-77DD-BDE202C6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4FFAC-6BE3-D1E1-0CB3-4B9DEDED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F6D4-0659-3C04-4234-78353BD7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A1A33-7E49-38F1-331E-4A511C6A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3A2B7-3B23-CB3D-7F23-DBA766BA1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73375-D9F0-0F1A-29AA-6999DA85D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199DE7-6628-C2F4-C564-B22BE5112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596DA-1970-037E-29C3-1D301FB5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72D-66F0-2749-AE5E-1C86501F8C4E}" type="datetime1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73D71-1213-5B11-18B9-CA686628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F121E-8FF0-EA5A-CD09-86FFE32F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2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81B-6A26-6FCF-5B10-F9876360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EB79C7-A299-5725-1466-82E217F2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5DF02-3A2C-D349-A1F4-54B2169C4FCE}" type="datetime1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F2190-CA10-1CF7-CC51-8E3D65E9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FF96B-9392-DD4C-6EE6-193D130B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8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6B789-7A9A-5F39-353F-FADF8B338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BCFB-31D3-EF4B-A47C-803B76924966}" type="datetime1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6E2BD1-7B2D-DB95-208D-3DD061038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A88B-D8AC-CEF1-E696-B56165C9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5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2F-107F-05EF-5E93-7967D687E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D030D-7F48-BE31-6866-7234FEEE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537D-4E95-78EC-8639-4CCC97661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53C1-17FC-BAA3-D2DA-2B3119D8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BA86-B43F-A84C-93FB-C7811B594235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0C6EC-DA08-19A3-10CA-2D1394A59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A264-DAEA-21A7-191F-57BF809C1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0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C576C-FE9D-F615-FB84-D1AB50787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04354A-1144-F0AB-1E6F-3535E2BD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8D733-EE71-87A1-8FA9-A6BEA0D88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36EF6-C8A7-4851-B75F-DC5F029B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EC6B-8FAF-1D43-8704-2CEEC6C881E9}" type="datetime1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E24F-CB24-92CA-DB41-73E2A5CE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25381-00D0-0E4C-8874-41032AF9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0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D4E9D-6A8C-EE60-2646-C79342E2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043E2-BAB3-1562-6294-2A71A1E41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E6BB-A43B-6B7E-4276-84233AD40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634A1-D52C-7940-B6B5-7F497653D6E7}" type="datetime1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FC3D-599A-23F2-2A87-B157AED4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9212-226B-D8E2-C83E-2293A9F6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561A-7931-3F47-8E38-F58B7A086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ecdsa.readthedocs.io/en/latest/module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1299800"/>
            <a:ext cx="11360800" cy="2890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667" dirty="0">
                <a:latin typeface="Helvetica Neue"/>
                <a:ea typeface="Helvetica Neue"/>
                <a:cs typeface="Helvetica Neue"/>
                <a:sym typeface="Helvetica Neue"/>
              </a:rPr>
              <a:t>MIT Digital Currency Initiative and the University of Brasilia presents</a:t>
            </a:r>
            <a:endParaRPr sz="2667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1333"/>
              </a:spcBef>
              <a:spcAft>
                <a:spcPts val="1333"/>
              </a:spcAft>
            </a:pPr>
            <a:r>
              <a:rPr lang="en" sz="5867" dirty="0"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</a:t>
            </a:r>
            <a:endParaRPr sz="7333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4699867"/>
            <a:ext cx="11360800" cy="1358800"/>
          </a:xfrm>
          <a:prstGeom prst="rect">
            <a:avLst/>
          </a:prstGeom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Assignment 3: Background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-US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Presented by: Matthew Waleyko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10/22/2025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>
              <a:spcBef>
                <a:spcPts val="0"/>
              </a:spcBef>
              <a:spcAft>
                <a:spcPts val="1333"/>
              </a:spcAft>
              <a:buClr>
                <a:schemeClr val="dk1"/>
              </a:buClr>
              <a:buSzPts val="1100"/>
            </a:pPr>
            <a:r>
              <a:rPr lang="en" sz="1867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MAS.S62</a:t>
            </a:r>
            <a:endParaRPr sz="1867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rot="10800000" flipH="1">
            <a:off x="866000" y="6567933"/>
            <a:ext cx="10460000" cy="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5967" y="391367"/>
            <a:ext cx="313690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 title="as_bas_CONT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833" y="755733"/>
            <a:ext cx="2645665" cy="664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88655-9591-3AF9-89B2-F1A4AA24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8CFA-7B75-EBDB-CDC2-3B2295AE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8E1F7-3BAF-67B1-3F22-97CBB36C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known k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 -&gt; e = (s * k - h) *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% 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r_inv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  = pow(r, -1, n)</a:t>
            </a:r>
          </a:p>
          <a:p>
            <a:pPr marL="285750" lvl="7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0" lvl="7" indent="0">
              <a:spcBef>
                <a:spcPts val="1000"/>
              </a:spcBef>
              <a:buNone/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892DE5AF-D754-64DF-4150-55A65F75E9F7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0F07B529-4B7A-F1B1-E7F4-FE563EA490B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12FB117-78BF-358C-086D-4A6403B1FB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57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76A6-0F29-06D0-44E5-33507201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4A3A-D474-3591-5A65-6237740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658E-3D2E-FCE5-819A-0C0EC14B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k reuse forge a message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k = (hash(m1) - hash(m2))/(s1 - s2) mod n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34DCBC1E-6B83-6014-70A0-0601C3CA0BE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605DC1F-8E08-2DBC-C82C-E548D030EC2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B62C409F-E010-39C6-7229-F1DFB3B820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6271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FFB63-2BCF-B3E8-0CF1-A96120439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9ED7-1FFD-2BA5-34B0-D0CE211C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D759-ECA6-D32A-D99F-2EAAA2E11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Signature malleability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F7479D2-4650-FEC8-26F9-C5934C921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1D66CD7-4F53-9D27-CDA3-C2246DD9E62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E0F7F55-0CE8-07EE-22E1-26A366C931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0196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F02E-C6ED-A21E-5E15-63CC5C5E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93A2-43FD-400C-2BFD-D627557F4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C934-BFD0-A6EF-842A-649EAF62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a block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(r, s) ≡ (r, n-s)</a:t>
            </a:r>
          </a:p>
          <a:p>
            <a:r>
              <a:rPr lang="en-US" dirty="0"/>
              <a:t>r = </a:t>
            </a:r>
            <a:r>
              <a:rPr lang="en-US" dirty="0" err="1"/>
              <a:t>tx_data</a:t>
            </a:r>
            <a:r>
              <a:rPr lang="en-US" dirty="0"/>
              <a:t>[47:79]</a:t>
            </a:r>
          </a:p>
          <a:p>
            <a:r>
              <a:rPr lang="en-US" dirty="0"/>
              <a:t>s = </a:t>
            </a:r>
            <a:r>
              <a:rPr lang="en-US" dirty="0" err="1"/>
              <a:t>tx_data</a:t>
            </a:r>
            <a:r>
              <a:rPr lang="en-US" dirty="0"/>
              <a:t>[81:113]</a:t>
            </a:r>
            <a:endParaRPr lang="en-US" dirty="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FCCA0A1C-90D7-2284-CE21-3167048700A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A9D8FAA-E079-2958-E6B0-B5708F421E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6CEF6E47-1954-1E4E-7EA9-43F2C613FA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161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9F0AC-908C-3C89-C2D0-75581EDA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Required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DDC6-070B-63D3-23A7-A22F13F9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with Python3 installed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https://www.python.org/downloads/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Python’s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library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–m 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pip install </a:t>
            </a:r>
            <a:r>
              <a:rPr lang="en-US" sz="28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Instructions and Starter Code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/mit-dci-cde-2025/mit-dci-cde-2025-classroom-students-assignment-2-cde2025.2-digital-signatures-makerere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7BC92D-9793-B6D6-496F-4BD52CA0553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170552D-F1AF-795C-EE7E-95707D5C3E1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2A9870BA-84A3-FCD8-7239-AA4F643EF8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80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C2E8-7807-0923-B76E-11936962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B0EE7-DF93-D9DD-501C-F5561DF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2021-CA7E-5613-4544-D2E17A6B1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a basic working understanding of ECDSA’s usage in bitcoin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completed assignment 3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signature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Forge 2 messages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a valid signature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46934A3F-9F3F-B289-E9F1-2687BDFA934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8659F93F-451B-0A64-DAD3-9FA9D3CAF3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4399B6D-A49E-89F9-7163-E9F1147F1E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817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1BEFC-48F1-2FAF-C704-65478D86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D7E3-BD51-F42B-5B3D-BACF1472D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B570A-7578-FBF3-4B98-C0E9E8000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Takes an arbitrary length input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Outputs fixed length output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output appears random but is deterministic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data integrity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for the commitment of information</a:t>
            </a:r>
          </a:p>
          <a:p>
            <a:pPr lvl="1"/>
            <a:r>
              <a:rPr lang="en-US" dirty="0"/>
              <a:t>It will rain tomorrow</a:t>
            </a:r>
          </a:p>
          <a:p>
            <a:pPr lvl="2"/>
            <a:r>
              <a:rPr lang="en-US" dirty="0"/>
              <a:t>aa6937cfa2c147206b40c2fe45e8182174bad1d705eae2d91efb8e773e22d36f</a:t>
            </a:r>
          </a:p>
          <a:p>
            <a:pPr lvl="1"/>
            <a:r>
              <a:rPr lang="en-US" dirty="0"/>
              <a:t>It will not rain tomorrow</a:t>
            </a:r>
          </a:p>
          <a:p>
            <a:pPr lvl="2"/>
            <a:r>
              <a:rPr lang="en-US" dirty="0"/>
              <a:t>725763ae3279cc027377cf04cce9a5fa14f9850852be6435040b9c16083e7d13</a:t>
            </a:r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2FAAC3F7-50A6-4458-8C9B-EE935E85A95E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2FFA0F56-FE01-0F56-84DA-9B92F71BE5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1344A9E5-E2D1-8959-2C37-430FBD54D44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270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BF669-26EF-A768-E51D-E6E0D0A8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7DD9-BEDD-6522-4A70-DA92F220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Digital Signatures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2767-B711-CEF6-1DA2-2151774C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 by which a data can be verified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Consists of two key components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Private Key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Key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Used to verify information came from a specific source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Relies on complex mathematics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RSA 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ECDSA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C0BAD55-792E-1282-3D99-F9068F8315E1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70B0A64D-24F9-2C13-D38A-CA7FF78A10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36C2B31F-D7E4-A3F0-AA2C-86ACF26CF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08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D2232-6D16-E2F4-3B02-18109C241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82D9-1971-850C-4AFA-25368C29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A5AA-F261-2EC5-5CAC-27EBB4C4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Smaller keys</a:t>
            </a:r>
          </a:p>
          <a:p>
            <a:r>
              <a:rPr lang="en-US" dirty="0"/>
              <a:t>Faster computation</a:t>
            </a: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D4508BF3-A2CA-615E-AC5D-23ABA3BB246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FA0CE80B-58F4-ABC3-73FC-BDAE1B3F77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0406664-11B5-A1AA-371C-0270B4AF040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443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96D03-B465-00BF-6C66-4CDFDADF1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ADD4-F86A-972D-180C-8C344328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Elliptic Curve Digital Signature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E312-5E33-F495-1799-2DD04F20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SECP256k1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x</a:t>
            </a:r>
            <a:r>
              <a:rPr lang="en-US" baseline="30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+ 7</a:t>
            </a:r>
          </a:p>
          <a:p>
            <a:r>
              <a:rPr lang="en-US" dirty="0"/>
              <a:t>G and n are constants</a:t>
            </a:r>
          </a:p>
          <a:p>
            <a:r>
              <a:rPr lang="en-US" dirty="0"/>
              <a:t>Private key is a random integer</a:t>
            </a:r>
          </a:p>
          <a:p>
            <a:r>
              <a:rPr lang="en-US" dirty="0"/>
              <a:t>Public key is the private key * G</a:t>
            </a:r>
          </a:p>
          <a:p>
            <a:r>
              <a:rPr lang="en-US" dirty="0"/>
              <a:t>R = k*G</a:t>
            </a:r>
          </a:p>
          <a:p>
            <a:r>
              <a:rPr lang="en-US" dirty="0"/>
              <a:t>r = x mod n </a:t>
            </a:r>
          </a:p>
          <a:p>
            <a:r>
              <a:rPr lang="en-US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s = k^(-1) * (hash(m) + r*e) mod n</a:t>
            </a: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ABB40C0C-B4BE-0015-95AB-D4D4EDC5DB08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6B0109A6-542C-D696-EE0F-743E73D2CA9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76CDA101-8EBD-4A49-3BAD-5AA574C208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9BCCD-A957-EE4B-5373-B7288349B360}"/>
              </a:ext>
            </a:extLst>
          </p:cNvPr>
          <p:cNvSpPr txBox="1"/>
          <p:nvPr/>
        </p:nvSpPr>
        <p:spPr>
          <a:xfrm>
            <a:off x="7671486" y="5691732"/>
            <a:ext cx="42507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Tadge</a:t>
            </a:r>
            <a:r>
              <a:rPr lang="en-US" sz="9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Dryja. Cryptocurrency Engineering and Design. 2018. 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Massachusetts Institute of Technology: MIT 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OpenCouseWare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https://</a:t>
            </a:r>
            <a:r>
              <a:rPr lang="en-US" sz="9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ocw.mit.edu</a:t>
            </a:r>
            <a:r>
              <a:rPr lang="en-US" sz="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/. License: Creative Commons BY-NC-SA.</a:t>
            </a:r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8D19E77D-8823-7D65-627D-62007EC7D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72" y="1166267"/>
            <a:ext cx="3263042" cy="45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18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D7007-1086-5C29-0341-79218BD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1FA32-C56D-7F95-F5E7-64A9D9E0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Assignment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5DAE9-6AA6-57E8-5D55-A67D8A431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Directories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graders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implementation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Solutions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/>
              </a:rPr>
              <a:t>https://ecdsa.readthedocs.io/en/latest/modules.html</a:t>
            </a: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285750" lvl="7" indent="-285750">
              <a:spcBef>
                <a:spcPts val="1000"/>
              </a:spcBef>
            </a:pPr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9DB114ED-0950-46F6-6FFF-04470FACE690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9643B8B0-DFD9-8D16-1CCC-91EA568055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5BAA0CE1-DFBA-AD6F-C7CB-2C521424C4C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074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75970-ACFF-447D-4A03-0B9D2035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B8A1-F6E3-E613-3303-F5C750A5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BDE47-E831-1030-9BD4-153D63BF0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Public/Private key pair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Sign a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hashlib.sha256(b"").digest().hex()</a:t>
            </a:r>
          </a:p>
          <a:p>
            <a:pPr marL="285750" lvl="7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your public key and signed message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hex characters</a:t>
            </a:r>
          </a:p>
          <a:p>
            <a:pPr marL="742950" lvl="8" indent="-285750">
              <a:spcBef>
                <a:spcPts val="1000"/>
              </a:spcBef>
            </a:pPr>
            <a:r>
              <a:rPr lang="en-US" sz="28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Compressed format public key</a:t>
            </a:r>
          </a:p>
          <a:p>
            <a:pPr marL="742950" lvl="8" indent="-285750">
              <a:spcBef>
                <a:spcPts val="1000"/>
              </a:spcBef>
            </a:pPr>
            <a:endParaRPr lang="en-US" sz="28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endParaRPr lang="en-US" dirty="0"/>
          </a:p>
        </p:txBody>
      </p:sp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0D63DB4D-AAF6-554C-BD5A-F85226293045}"/>
              </a:ext>
            </a:extLst>
          </p:cNvPr>
          <p:cNvSpPr txBox="1"/>
          <p:nvPr/>
        </p:nvSpPr>
        <p:spPr>
          <a:xfrm>
            <a:off x="1778734" y="6356350"/>
            <a:ext cx="24591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Cryptocurrency Design and Engineering Fall 2025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" name="Google Shape;66;p14">
            <a:extLst>
              <a:ext uri="{FF2B5EF4-FFF2-40B4-BE49-F238E27FC236}">
                <a16:creationId xmlns:a16="http://schemas.microsoft.com/office/drawing/2014/main" id="{4AC8F7E8-2B22-F999-B44A-664100D2253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2634" y="6344513"/>
            <a:ext cx="762703" cy="2501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67;p14" title="as_bas_CONT.jpg">
            <a:extLst>
              <a:ext uri="{FF2B5EF4-FFF2-40B4-BE49-F238E27FC236}">
                <a16:creationId xmlns:a16="http://schemas.microsoft.com/office/drawing/2014/main" id="{4A8AA527-3207-AD30-BBAD-4CFC123A28E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5470" y="6433107"/>
            <a:ext cx="643264" cy="161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55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529</Words>
  <Application>Microsoft Macintosh PowerPoint</Application>
  <PresentationFormat>Widescreen</PresentationFormat>
  <Paragraphs>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Helvetica Neue</vt:lpstr>
      <vt:lpstr>Office Theme</vt:lpstr>
      <vt:lpstr>MIT Digital Currency Initiative and the University of Brasilia presents Cryptocurrency Design and Engineering</vt:lpstr>
      <vt:lpstr>Required Materials</vt:lpstr>
      <vt:lpstr>Goals</vt:lpstr>
      <vt:lpstr>Hashing</vt:lpstr>
      <vt:lpstr>Digital Signatures</vt:lpstr>
      <vt:lpstr>Elliptic Curve Digital Signature Algorithm</vt:lpstr>
      <vt:lpstr>Elliptic Curve Digital Signature Algorithm</vt:lpstr>
      <vt:lpstr>Assignment 2</vt:lpstr>
      <vt:lpstr>Exercise 1</vt:lpstr>
      <vt:lpstr>Exercise 2</vt:lpstr>
      <vt:lpstr>Exercise 3</vt:lpstr>
      <vt:lpstr>Exercise 4</vt:lpstr>
      <vt:lpstr>Exercise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Waleyko</dc:creator>
  <cp:lastModifiedBy>Matthew Waleyko</cp:lastModifiedBy>
  <cp:revision>3</cp:revision>
  <dcterms:created xsi:type="dcterms:W3CDTF">2025-10-22T06:33:31Z</dcterms:created>
  <dcterms:modified xsi:type="dcterms:W3CDTF">2025-10-22T09:44:26Z</dcterms:modified>
</cp:coreProperties>
</file>