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5"/>
  </p:normalViewPr>
  <p:slideViewPr>
    <p:cSldViewPr snapToGrid="0" snapToObjects="1">
      <p:cViewPr varScale="1">
        <p:scale>
          <a:sx n="112" d="100"/>
          <a:sy n="112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118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29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3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0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71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9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6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79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28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488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737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8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5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squareup.com/help/us/en/article/5393-order-your-square-gift-card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therscan.io/toke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nbc.com/2017/05/04/starbucks-reward-members-can-now-earn-stars-at-the-grocery-sto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infocharts.com/comparison/ethereum-confirmationtime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infocharts.com/comparison/ethereum-transactionfees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0" name="Shape 110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MAS.s6</a:t>
            </a:r>
            <a:r>
              <a:rPr lang="en-US" sz="3400">
                <a:solidFill>
                  <a:schemeClr val="dk2"/>
                </a:solidFill>
              </a:rPr>
              <a:t>2 Cryptocurrency Engineering and Design </a:t>
            </a:r>
            <a:endParaRPr sz="34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>
                <a:solidFill>
                  <a:schemeClr val="dk2"/>
                </a:solidFill>
              </a:rPr>
              <a:t>Final Project by </a:t>
            </a:r>
            <a:r>
              <a:rPr lang="en-US" sz="3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Thalita Berpan &amp; Bernard Snowden</a:t>
            </a:r>
            <a:endParaRPr sz="3400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Kalpa: Design and implementation of ERC20 for gift card purchase, redemption &amp; exchange</a:t>
            </a:r>
            <a:endParaRPr/>
          </a:p>
          <a:p>
            <a: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91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//create Contract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var contract = DefaultGiftToken.at(DefaultGiftToken.address) //create address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contract.createStore("WAL","Walmart")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//Initialize merchant address with tokens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contract.mint(0xd9aB855A35758d989c711B4f1c0DB6d7fF9f5871, 10000);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//Ask to see what the balance is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contract.queryBalance(0xd9aB855A35758d989c711B4f1c0DB6d7fF9f5871)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contract.sendToken(0xd9aB855A35758d989c711B4f1c0DB6d7fF9f5871, 0x705B40Df7042a3F99a2815298C89665C9BE3d54f, 500)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contract.queryBalance(0x705B40Df7042a3F99a2815298C89665C9BE3d54f)</a:t>
            </a: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contract.addItemsToStore('twix', 15, 1)</a:t>
            </a:r>
            <a:endParaRPr sz="12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287300" y="1825625"/>
            <a:ext cx="5191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// add twix bars to Walmart inventory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contract.purchaseItem('twix', 10, 0x705B40Df7042a3F99a2815298C89665C9BE3d54f, 0xd9aB855A35758d989c711B4f1c0DB6d7fF9f5871) 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contract.queryBalance(0x705B40Df7042a3F99a2815298C89665C9BE3d54f)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Squareup Gift Card Pricing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1" y="1825622"/>
            <a:ext cx="6501032" cy="43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838200" y="6505075"/>
            <a:ext cx="93735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https://squareup.com/help/us/en/article/5393-order-your-square-gift-cards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47950" y="1905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Ethereum Tokens Market Capitalization: </a:t>
            </a:r>
            <a:r>
              <a:rPr lang="en-US" sz="2800" b="0" i="0" u="none" strike="noStrike" cap="none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https://etherscan.io/tokens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0" t="0" r="0" b="0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55320" y="2379668"/>
            <a:ext cx="90132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2285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Small merchants cannot effort a loyalty program …</a:t>
            </a:r>
            <a:endParaRPr/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traditional loyalty programs are expensive (lack of time or resources). If they have a loyalty program, it is likely that they have to print out loyalty cards and paper receipts that customers would end up throw away anyway -- yet still, unable to attain repeat customers. 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the other hand, large corporations such as Starbucks can afford to build and maintain loyalty program driving significant growth, with over 36 percent of US revenue ($1</a:t>
            </a:r>
            <a:r>
              <a:rPr lang="en-US" sz="2000"/>
              <a:t>5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b) coming from the Star program</a:t>
            </a:r>
            <a:r>
              <a:rPr lang="en-US" sz="20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Nearly $1 billion in gift cards go unused each year</a:t>
            </a:r>
            <a:r>
              <a:rPr lang="en-US" sz="20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838200" y="5988735"/>
            <a:ext cx="111896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CEB TowerGroup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Starbucks rewards members can now earn even more stars at the grocery store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0" t="0" r="0" b="0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55325" y="2644526"/>
            <a:ext cx="90132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3" marR="0" lvl="0" indent="-2285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goal: </a:t>
            </a: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build gift card tokens and exchange leveraging techniques from the course</a:t>
            </a:r>
            <a:endParaRPr sz="1700"/>
          </a:p>
          <a:p>
            <a:pPr marL="228593" marR="0" lvl="0" indent="-2285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overview: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and evaluate appropriate techniques/platforms for the project e.g ERC20 (Ethereum Request for Comments 20), Lightning, custom blockchain</a:t>
            </a:r>
            <a:endParaRPr sz="1700"/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700"/>
              <a:t>Decided on design and implementation on ERC20</a:t>
            </a:r>
            <a:endParaRPr sz="1700"/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base system architecture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up ERC20 development blockchain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783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our base system architecture</a:t>
            </a:r>
            <a:endParaRPr/>
          </a:p>
          <a:p>
            <a:pPr marL="685783" marR="0" lvl="1" indent="-761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783" marR="0" lvl="1" indent="-761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E7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rgbClr val="2E75B5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Design: store/customer journey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47698" y="1608667"/>
            <a:ext cx="3421958" cy="450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journey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1904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Register: create tokens (new store account)</a:t>
            </a:r>
            <a:endParaRPr/>
          </a:p>
          <a:p>
            <a:pPr marL="228594" marR="0" lvl="0" indent="-1904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 coin: receiving fiat in exchange for tokens</a:t>
            </a:r>
            <a:endParaRPr/>
          </a:p>
          <a:p>
            <a:pPr marL="228594" marR="0" lvl="0" indent="-1904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Redemption: receiving tokens in exchange for goods/services</a:t>
            </a:r>
            <a:endParaRPr/>
          </a:p>
          <a:p>
            <a:pPr marL="228594" marR="0" lvl="0" indent="-50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Key: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needs to be able to verify that tokens are not double spent; ERC20 guarantees this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8289696" y="1608667"/>
            <a:ext cx="3421957" cy="450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journey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2038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Register: create a wallet (Kalpa account)</a:t>
            </a:r>
            <a:endParaRPr/>
          </a:p>
          <a:p>
            <a:pPr marL="228594" marR="0" lvl="0" indent="-2038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 coin: giving fiat in exchange for tokens</a:t>
            </a:r>
            <a:endParaRPr/>
          </a:p>
          <a:p>
            <a:pPr marL="228594" marR="0" lvl="0" indent="-2038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Redemption: giving tokens in exchange for goods/services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Key: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needs to be able to let users exchange tokens with stores and among each other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" y="0"/>
            <a:ext cx="5438829" cy="5840278"/>
          </a:xfrm>
          <a:custGeom>
            <a:avLst/>
            <a:gdLst/>
            <a:ahLst/>
            <a:cxnLst/>
            <a:rect l="0" t="0" r="0" b="0"/>
            <a:pathLst>
              <a:path w="5438829" h="5840278" extrusionOk="0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5269134" cy="5654940"/>
          </a:xfrm>
          <a:custGeom>
            <a:avLst/>
            <a:gdLst/>
            <a:ahLst/>
            <a:cxnLst/>
            <a:rect l="0" t="0" r="0" b="0"/>
            <a:pathLst>
              <a:path w="5269134" h="5654940" extrusionOk="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33" y="543135"/>
            <a:ext cx="3835488" cy="383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Design: structure of the </a:t>
            </a:r>
            <a:r>
              <a:rPr lang="en-US"/>
              <a:t>base system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053667" y="2279018"/>
            <a:ext cx="5314543" cy="3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3 main functions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store initialized with a token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Exchange of tokens between addresses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Inventory management and item purchasing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953768" y="0"/>
            <a:ext cx="8284464" cy="6858000"/>
          </a:xfrm>
          <a:custGeom>
            <a:avLst/>
            <a:gdLst/>
            <a:ahLst/>
            <a:cxnLst/>
            <a:rect l="0" t="0" r="0" b="0"/>
            <a:pathLst>
              <a:path w="8284464" h="6858000" extrusionOk="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118360" y="0"/>
            <a:ext cx="7955280" cy="6858000"/>
          </a:xfrm>
          <a:custGeom>
            <a:avLst/>
            <a:gdLst/>
            <a:ahLst/>
            <a:cxnLst/>
            <a:rect l="0" t="0" r="0" b="0"/>
            <a:pathLst>
              <a:path w="7955280" h="6858000" extrusionOk="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5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5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0" t="0" r="0" b="0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learning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contract set up, design and development flow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return (risks) for thoughtful system architecture given future changes are limited once the system is live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is crucial, given no or little rooms for errors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Decentralized protocol could work for this application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viability of the solution is contingent on the economics (e.g. transaction fees, duration) and usability (e.g. inter</a:t>
            </a:r>
            <a:r>
              <a:rPr lang="en-US" sz="2000"/>
              <a:t>face, flexibility)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50792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1956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Ethereum Block Time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61956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block time (minutes)</a:t>
            </a:r>
            <a:endParaRPr sz="44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38200" y="6505075"/>
            <a:ext cx="93735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https://bitinfocharts.com/comparison/ethereum-confirmationtime.html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897675"/>
            <a:ext cx="105156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1956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Ethereum Avg. Transaction Fee 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3823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transaction fee, USD</a:t>
            </a:r>
            <a:endParaRPr sz="44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38200" y="6505075"/>
            <a:ext cx="93735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https://bitinfocharts.com/comparison/ethereum-transactionfees.html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50" y="1878625"/>
            <a:ext cx="104775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Office Theme</vt:lpstr>
      <vt:lpstr>Office Theme</vt:lpstr>
      <vt:lpstr>MAS.s62 Cryptocurrency Engineering and Design  Final Project by Thalita Berpan &amp; Bernard Snowden</vt:lpstr>
      <vt:lpstr>Motivation</vt:lpstr>
      <vt:lpstr>Overview</vt:lpstr>
      <vt:lpstr>Design: store/customer journey</vt:lpstr>
      <vt:lpstr>Design: structure of the base system</vt:lpstr>
      <vt:lpstr>Demo</vt:lpstr>
      <vt:lpstr>Key learning</vt:lpstr>
      <vt:lpstr>Historical Ethereum Block Time Average block time (minutes)</vt:lpstr>
      <vt:lpstr>Historical Ethereum Avg. Transaction Fee  Average transaction fee, USD</vt:lpstr>
      <vt:lpstr>Appendix</vt:lpstr>
      <vt:lpstr>Operations</vt:lpstr>
      <vt:lpstr>Squareup Gift Card Pricing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MAS.s62 Cryptocurrency Engineering and Design  Final Project by Thalita Berpan &amp; Bernard Snowden</dc:title>
  <cp:lastModifiedBy>Microsoft Office User</cp:lastModifiedBy>
  <cp:revision>1</cp:revision>
  <dcterms:modified xsi:type="dcterms:W3CDTF">2018-05-17T03:36:55Z</dcterms:modified>
</cp:coreProperties>
</file>