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sldIdLst>
    <p:sldId id="256" r:id="rId2"/>
    <p:sldId id="396" r:id="rId3"/>
    <p:sldId id="391" r:id="rId4"/>
    <p:sldId id="394" r:id="rId5"/>
    <p:sldId id="395" r:id="rId6"/>
    <p:sldId id="259" r:id="rId7"/>
    <p:sldId id="397" r:id="rId8"/>
    <p:sldId id="400" r:id="rId9"/>
    <p:sldId id="399" r:id="rId10"/>
    <p:sldId id="398" r:id="rId11"/>
    <p:sldId id="407" r:id="rId12"/>
    <p:sldId id="408" r:id="rId13"/>
    <p:sldId id="409" r:id="rId14"/>
    <p:sldId id="410" r:id="rId15"/>
    <p:sldId id="404" r:id="rId16"/>
    <p:sldId id="988" r:id="rId17"/>
    <p:sldId id="987" r:id="rId18"/>
    <p:sldId id="3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8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77937" autoAdjust="0"/>
  </p:normalViewPr>
  <p:slideViewPr>
    <p:cSldViewPr snapToGrid="0" snapToObjects="1">
      <p:cViewPr varScale="1">
        <p:scale>
          <a:sx n="93" d="100"/>
          <a:sy n="93" d="100"/>
        </p:scale>
        <p:origin x="1280"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3C65C-C61C-0C44-BE53-CD4E23C09CC1}"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7BC8-50B2-A345-901D-1179A6286E32}" type="slidenum">
              <a:rPr lang="en-US" smtClean="0"/>
              <a:t>‹#›</a:t>
            </a:fld>
            <a:endParaRPr lang="en-US"/>
          </a:p>
        </p:txBody>
      </p:sp>
    </p:spTree>
    <p:extLst>
      <p:ext uri="{BB962C8B-B14F-4D97-AF65-F5344CB8AC3E}">
        <p14:creationId xmlns:p14="http://schemas.microsoft.com/office/powerpoint/2010/main" val="251094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C7BC8-50B2-A345-901D-1179A6286E32}" type="slidenum">
              <a:rPr lang="en-US" smtClean="0"/>
              <a:t>2</a:t>
            </a:fld>
            <a:endParaRPr lang="en-US"/>
          </a:p>
        </p:txBody>
      </p:sp>
    </p:spTree>
    <p:extLst>
      <p:ext uri="{BB962C8B-B14F-4D97-AF65-F5344CB8AC3E}">
        <p14:creationId xmlns:p14="http://schemas.microsoft.com/office/powerpoint/2010/main" val="153085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5D6CF-D33A-6467-1268-1BF88712D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CC972-38D3-F2A8-4C16-894A8E232F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270FB2-6C70-D5BD-BAA9-460B52DED22F}"/>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5CA3E449-4805-F65E-FDBE-7D059EDD3C87}"/>
              </a:ext>
            </a:extLst>
          </p:cNvPr>
          <p:cNvSpPr>
            <a:spLocks noGrp="1"/>
          </p:cNvSpPr>
          <p:nvPr>
            <p:ph type="sldNum" sz="quarter" idx="5"/>
          </p:nvPr>
        </p:nvSpPr>
        <p:spPr/>
        <p:txBody>
          <a:bodyPr/>
          <a:lstStyle/>
          <a:p>
            <a:fld id="{96CC7BC8-50B2-A345-901D-1179A6286E32}" type="slidenum">
              <a:rPr lang="en-US" smtClean="0"/>
              <a:t>12</a:t>
            </a:fld>
            <a:endParaRPr lang="en-US"/>
          </a:p>
        </p:txBody>
      </p:sp>
    </p:spTree>
    <p:extLst>
      <p:ext uri="{BB962C8B-B14F-4D97-AF65-F5344CB8AC3E}">
        <p14:creationId xmlns:p14="http://schemas.microsoft.com/office/powerpoint/2010/main" val="295442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4977-5F76-2EDD-3E00-D081CE745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38BDB0-1B3D-49D6-218D-E8AA335CA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14726-DC2D-7009-2C8D-C924FBA14F48}"/>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26B80478-5713-1AA6-BB69-62E14FB76582}"/>
              </a:ext>
            </a:extLst>
          </p:cNvPr>
          <p:cNvSpPr>
            <a:spLocks noGrp="1"/>
          </p:cNvSpPr>
          <p:nvPr>
            <p:ph type="sldNum" sz="quarter" idx="5"/>
          </p:nvPr>
        </p:nvSpPr>
        <p:spPr/>
        <p:txBody>
          <a:bodyPr/>
          <a:lstStyle/>
          <a:p>
            <a:fld id="{96CC7BC8-50B2-A345-901D-1179A6286E32}" type="slidenum">
              <a:rPr lang="en-US" smtClean="0"/>
              <a:t>13</a:t>
            </a:fld>
            <a:endParaRPr lang="en-US"/>
          </a:p>
        </p:txBody>
      </p:sp>
    </p:spTree>
    <p:extLst>
      <p:ext uri="{BB962C8B-B14F-4D97-AF65-F5344CB8AC3E}">
        <p14:creationId xmlns:p14="http://schemas.microsoft.com/office/powerpoint/2010/main" val="174698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911D9-939F-5A11-E8CE-A058DEEDD6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13112-933E-A2D8-B8E2-E055DCE3A9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E9B897-25B5-17D0-65FD-8C0DCDA30635}"/>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FB12DCD8-18A7-805F-3CE4-5DAF6A8693EA}"/>
              </a:ext>
            </a:extLst>
          </p:cNvPr>
          <p:cNvSpPr>
            <a:spLocks noGrp="1"/>
          </p:cNvSpPr>
          <p:nvPr>
            <p:ph type="sldNum" sz="quarter" idx="5"/>
          </p:nvPr>
        </p:nvSpPr>
        <p:spPr/>
        <p:txBody>
          <a:bodyPr/>
          <a:lstStyle/>
          <a:p>
            <a:fld id="{96CC7BC8-50B2-A345-901D-1179A6286E32}" type="slidenum">
              <a:rPr lang="en-US" smtClean="0"/>
              <a:t>14</a:t>
            </a:fld>
            <a:endParaRPr lang="en-US"/>
          </a:p>
        </p:txBody>
      </p:sp>
    </p:spTree>
    <p:extLst>
      <p:ext uri="{BB962C8B-B14F-4D97-AF65-F5344CB8AC3E}">
        <p14:creationId xmlns:p14="http://schemas.microsoft.com/office/powerpoint/2010/main" val="968242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6FE78-58C7-17D2-E9FC-D4A09E2251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3D0952-210C-C55A-C1F3-60F50B0BC1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122B4-40E7-FCD0-10FB-25A0242D4A9A}"/>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13A50274-F541-0B4D-1D6A-0C0F6F829AE3}"/>
              </a:ext>
            </a:extLst>
          </p:cNvPr>
          <p:cNvSpPr>
            <a:spLocks noGrp="1"/>
          </p:cNvSpPr>
          <p:nvPr>
            <p:ph type="sldNum" sz="quarter" idx="5"/>
          </p:nvPr>
        </p:nvSpPr>
        <p:spPr/>
        <p:txBody>
          <a:bodyPr/>
          <a:lstStyle/>
          <a:p>
            <a:fld id="{96CC7BC8-50B2-A345-901D-1179A6286E32}" type="slidenum">
              <a:rPr lang="en-US" smtClean="0"/>
              <a:t>15</a:t>
            </a:fld>
            <a:endParaRPr lang="en-US"/>
          </a:p>
        </p:txBody>
      </p:sp>
    </p:spTree>
    <p:extLst>
      <p:ext uri="{BB962C8B-B14F-4D97-AF65-F5344CB8AC3E}">
        <p14:creationId xmlns:p14="http://schemas.microsoft.com/office/powerpoint/2010/main" val="261396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A9421-6ED8-CF39-C0B9-8742568F27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0C2A89-7D7A-2E9E-601B-71480F91AF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DC87F-8827-B69A-4081-5603D2274765}"/>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C31473A3-A8EB-B7A5-49F7-E89ECD1DE0CB}"/>
              </a:ext>
            </a:extLst>
          </p:cNvPr>
          <p:cNvSpPr>
            <a:spLocks noGrp="1"/>
          </p:cNvSpPr>
          <p:nvPr>
            <p:ph type="sldNum" sz="quarter" idx="5"/>
          </p:nvPr>
        </p:nvSpPr>
        <p:spPr/>
        <p:txBody>
          <a:bodyPr/>
          <a:lstStyle/>
          <a:p>
            <a:fld id="{96CC7BC8-50B2-A345-901D-1179A6286E32}" type="slidenum">
              <a:rPr lang="en-US" smtClean="0"/>
              <a:t>16</a:t>
            </a:fld>
            <a:endParaRPr lang="en-US"/>
          </a:p>
        </p:txBody>
      </p:sp>
    </p:spTree>
    <p:extLst>
      <p:ext uri="{BB962C8B-B14F-4D97-AF65-F5344CB8AC3E}">
        <p14:creationId xmlns:p14="http://schemas.microsoft.com/office/powerpoint/2010/main" val="23163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effectLst/>
                <a:latin typeface="Helvetica Neue" panose="02000503000000020004" pitchFamily="2" charset="0"/>
              </a:rPr>
              <a:t>Ask students</a:t>
            </a:r>
          </a:p>
          <a:p>
            <a:pPr marL="742950" lvl="1" indent="-285750">
              <a:buFont typeface="+mj-lt"/>
              <a:buAutoNum type="arabicPeriod"/>
            </a:pPr>
            <a:r>
              <a:rPr lang="en-US" dirty="0">
                <a:effectLst/>
                <a:latin typeface="Helvetica Neue" panose="02000503000000020004" pitchFamily="2" charset="0"/>
              </a:rPr>
              <a:t>Who has a throughput application? Who thinks they might in the future?</a:t>
            </a:r>
          </a:p>
          <a:p>
            <a:r>
              <a:rPr lang="en-US" dirty="0">
                <a:effectLst/>
                <a:latin typeface="Menlo" panose="020B0609030804020204" pitchFamily="49" charset="0"/>
              </a:rPr>
              <a:t>• </a:t>
            </a:r>
            <a:r>
              <a:rPr lang="en-US" dirty="0">
                <a:effectLst/>
                <a:latin typeface="Helvetica Neue" panose="02000503000000020004" pitchFamily="2" charset="0"/>
              </a:rPr>
              <a:t>2. </a:t>
            </a:r>
            <a:r>
              <a:rPr lang="en-US">
                <a:effectLst/>
                <a:latin typeface="Helvetica Neue" panose="02000503000000020004" pitchFamily="2" charset="0"/>
              </a:rPr>
              <a:t>Does anyone want to describe their application?</a:t>
            </a:r>
          </a:p>
          <a:p>
            <a:endParaRPr lang="en-US"/>
          </a:p>
        </p:txBody>
      </p:sp>
      <p:sp>
        <p:nvSpPr>
          <p:cNvPr id="4" name="Slide Number Placeholder 3"/>
          <p:cNvSpPr>
            <a:spLocks noGrp="1"/>
          </p:cNvSpPr>
          <p:nvPr>
            <p:ph type="sldNum" sz="quarter" idx="5"/>
          </p:nvPr>
        </p:nvSpPr>
        <p:spPr/>
        <p:txBody>
          <a:bodyPr/>
          <a:lstStyle/>
          <a:p>
            <a:fld id="{96CC7BC8-50B2-A345-901D-1179A6286E32}" type="slidenum">
              <a:rPr lang="en-US" smtClean="0"/>
              <a:t>4</a:t>
            </a:fld>
            <a:endParaRPr lang="en-US"/>
          </a:p>
        </p:txBody>
      </p:sp>
    </p:spTree>
    <p:extLst>
      <p:ext uri="{BB962C8B-B14F-4D97-AF65-F5344CB8AC3E}">
        <p14:creationId xmlns:p14="http://schemas.microsoft.com/office/powerpoint/2010/main" val="241387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word count problem. This was true “throughput”, each ”run” is a serial program, run on a different input or set of inputs. But what if we want to do a hyperparameter sweep of a machine learning problem? Or we want to run many groundwater model simulations at the same time? What if the application we want to run concurrently is multithreaded?</a:t>
            </a:r>
          </a:p>
          <a:p>
            <a:endParaRPr lang="en-US" dirty="0"/>
          </a:p>
          <a:p>
            <a:r>
              <a:rPr lang="en-US" dirty="0"/>
              <a:t>To be precise, we can say we are running many shared memory applications concurrently. Technically this isn’t “high throughput” anymore, but we can use the same tools to run them. However, we have to take into account their resource requirements and think about how we can optimize how we are submitting them.</a:t>
            </a:r>
          </a:p>
          <a:p>
            <a:endParaRPr lang="en-US" dirty="0"/>
          </a:p>
          <a:p>
            <a:r>
              <a:rPr lang="en-US" dirty="0"/>
              <a:t>How can we:</a:t>
            </a:r>
          </a:p>
          <a:p>
            <a:r>
              <a:rPr lang="en-US" dirty="0"/>
              <a:t>Make sure we don’t overwhelm the node -&gt; control how many are running on each node</a:t>
            </a:r>
          </a:p>
          <a:p>
            <a:r>
              <a:rPr lang="en-US" dirty="0"/>
              <a:t>Get the most out of our resources (we already saw using too many threads for a single task can slow you down) -&gt; control how many threads are running per process</a:t>
            </a:r>
          </a:p>
        </p:txBody>
      </p:sp>
      <p:sp>
        <p:nvSpPr>
          <p:cNvPr id="4" name="Slide Number Placeholder 3"/>
          <p:cNvSpPr>
            <a:spLocks noGrp="1"/>
          </p:cNvSpPr>
          <p:nvPr>
            <p:ph type="sldNum" sz="quarter" idx="5"/>
          </p:nvPr>
        </p:nvSpPr>
        <p:spPr/>
        <p:txBody>
          <a:bodyPr/>
          <a:lstStyle/>
          <a:p>
            <a:fld id="{3E654224-E74F-DD4A-9D07-B28B1747E03D}" type="slidenum">
              <a:rPr lang="en-US" smtClean="0"/>
              <a:t>5</a:t>
            </a:fld>
            <a:endParaRPr lang="en-US"/>
          </a:p>
        </p:txBody>
      </p:sp>
    </p:spTree>
    <p:extLst>
      <p:ext uri="{BB962C8B-B14F-4D97-AF65-F5344CB8AC3E}">
        <p14:creationId xmlns:p14="http://schemas.microsoft.com/office/powerpoint/2010/main" val="261759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word count problem. This was true “throughput”, each ”run” is a serial program, run on a different input or set of inputs. But what if we want to do a hyperparameter sweep of a machine learning problem? Or we want to run many groundwater model simulations at the same time? What if the application we want to run concurrently is multithreaded?</a:t>
            </a:r>
          </a:p>
          <a:p>
            <a:endParaRPr lang="en-US" dirty="0"/>
          </a:p>
          <a:p>
            <a:r>
              <a:rPr lang="en-US" dirty="0"/>
              <a:t>To be precise, we can say we are running many shared memory applications concurrently. Technically this isn’t “high throughput” anymore, but we can use the same tools to run them. However, we have to take into account their resource requirements and think about how we can optimize how we are submitting them.</a:t>
            </a:r>
          </a:p>
          <a:p>
            <a:endParaRPr lang="en-US" dirty="0"/>
          </a:p>
          <a:p>
            <a:r>
              <a:rPr lang="en-US" dirty="0"/>
              <a:t>How can we:</a:t>
            </a:r>
          </a:p>
          <a:p>
            <a:r>
              <a:rPr lang="en-US" dirty="0"/>
              <a:t>Make sure we don’t overwhelm the node -&gt; control how many are running on each node</a:t>
            </a:r>
          </a:p>
          <a:p>
            <a:r>
              <a:rPr lang="en-US" dirty="0"/>
              <a:t>Get the most out of our resources (we already saw using too many threads for a single task can slow you down) -&gt; control how many threads are running per process</a:t>
            </a:r>
          </a:p>
        </p:txBody>
      </p:sp>
      <p:sp>
        <p:nvSpPr>
          <p:cNvPr id="4" name="Slide Number Placeholder 3"/>
          <p:cNvSpPr>
            <a:spLocks noGrp="1"/>
          </p:cNvSpPr>
          <p:nvPr>
            <p:ph type="sldNum" sz="quarter" idx="5"/>
          </p:nvPr>
        </p:nvSpPr>
        <p:spPr/>
        <p:txBody>
          <a:bodyPr/>
          <a:lstStyle/>
          <a:p>
            <a:fld id="{3E654224-E74F-DD4A-9D07-B28B1747E03D}" type="slidenum">
              <a:rPr lang="en-US" smtClean="0"/>
              <a:t>6</a:t>
            </a:fld>
            <a:endParaRPr lang="en-US"/>
          </a:p>
        </p:txBody>
      </p:sp>
    </p:spTree>
    <p:extLst>
      <p:ext uri="{BB962C8B-B14F-4D97-AF65-F5344CB8AC3E}">
        <p14:creationId xmlns:p14="http://schemas.microsoft.com/office/powerpoint/2010/main" val="331767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C7BC8-50B2-A345-901D-1179A6286E32}" type="slidenum">
              <a:rPr lang="en-US" smtClean="0"/>
              <a:t>7</a:t>
            </a:fld>
            <a:endParaRPr lang="en-US"/>
          </a:p>
        </p:txBody>
      </p:sp>
    </p:spTree>
    <p:extLst>
      <p:ext uri="{BB962C8B-B14F-4D97-AF65-F5344CB8AC3E}">
        <p14:creationId xmlns:p14="http://schemas.microsoft.com/office/powerpoint/2010/main" val="87022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3C1EF-A9AA-B7B7-CFE8-0C84DF59A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8E5D4-11BA-4BE8-BA08-5EE74EEED9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D6425-2453-3E5B-5112-9ADA30614F87}"/>
              </a:ext>
            </a:extLst>
          </p:cNvPr>
          <p:cNvSpPr>
            <a:spLocks noGrp="1"/>
          </p:cNvSpPr>
          <p:nvPr>
            <p:ph type="body" idx="1"/>
          </p:nvPr>
        </p:nvSpPr>
        <p:spPr/>
        <p:txBody>
          <a:bodyPr/>
          <a:lstStyle/>
          <a:p>
            <a:r>
              <a:rPr lang="en-US" dirty="0"/>
              <a:t>10 minutes</a:t>
            </a:r>
          </a:p>
        </p:txBody>
      </p:sp>
      <p:sp>
        <p:nvSpPr>
          <p:cNvPr id="4" name="Slide Number Placeholder 3">
            <a:extLst>
              <a:ext uri="{FF2B5EF4-FFF2-40B4-BE49-F238E27FC236}">
                <a16:creationId xmlns:a16="http://schemas.microsoft.com/office/drawing/2014/main" id="{7E73F9C9-2D78-215A-21D3-DA9D6B5276C1}"/>
              </a:ext>
            </a:extLst>
          </p:cNvPr>
          <p:cNvSpPr>
            <a:spLocks noGrp="1"/>
          </p:cNvSpPr>
          <p:nvPr>
            <p:ph type="sldNum" sz="quarter" idx="5"/>
          </p:nvPr>
        </p:nvSpPr>
        <p:spPr/>
        <p:txBody>
          <a:bodyPr/>
          <a:lstStyle/>
          <a:p>
            <a:fld id="{96CC7BC8-50B2-A345-901D-1179A6286E32}" type="slidenum">
              <a:rPr lang="en-US" smtClean="0"/>
              <a:t>8</a:t>
            </a:fld>
            <a:endParaRPr lang="en-US"/>
          </a:p>
        </p:txBody>
      </p:sp>
    </p:spTree>
    <p:extLst>
      <p:ext uri="{BB962C8B-B14F-4D97-AF65-F5344CB8AC3E}">
        <p14:creationId xmlns:p14="http://schemas.microsoft.com/office/powerpoint/2010/main" val="1561569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013D8-7A6F-EA63-A29E-F4B79A723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E3006-8FC7-9F89-97A3-DC1420BD3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58F15-9A92-EBE6-142B-8ADE880FC488}"/>
              </a:ext>
            </a:extLst>
          </p:cNvPr>
          <p:cNvSpPr>
            <a:spLocks noGrp="1"/>
          </p:cNvSpPr>
          <p:nvPr>
            <p:ph type="body" idx="1"/>
          </p:nvPr>
        </p:nvSpPr>
        <p:spPr/>
        <p:txBody>
          <a:bodyPr/>
          <a:lstStyle/>
          <a:p>
            <a:r>
              <a:rPr lang="en-US" dirty="0"/>
              <a:t>10 minutes</a:t>
            </a:r>
          </a:p>
        </p:txBody>
      </p:sp>
      <p:sp>
        <p:nvSpPr>
          <p:cNvPr id="4" name="Slide Number Placeholder 3">
            <a:extLst>
              <a:ext uri="{FF2B5EF4-FFF2-40B4-BE49-F238E27FC236}">
                <a16:creationId xmlns:a16="http://schemas.microsoft.com/office/drawing/2014/main" id="{69097962-D850-911A-533A-7FF8D4B8E962}"/>
              </a:ext>
            </a:extLst>
          </p:cNvPr>
          <p:cNvSpPr>
            <a:spLocks noGrp="1"/>
          </p:cNvSpPr>
          <p:nvPr>
            <p:ph type="sldNum" sz="quarter" idx="5"/>
          </p:nvPr>
        </p:nvSpPr>
        <p:spPr/>
        <p:txBody>
          <a:bodyPr/>
          <a:lstStyle/>
          <a:p>
            <a:fld id="{96CC7BC8-50B2-A345-901D-1179A6286E32}" type="slidenum">
              <a:rPr lang="en-US" smtClean="0"/>
              <a:t>9</a:t>
            </a:fld>
            <a:endParaRPr lang="en-US"/>
          </a:p>
        </p:txBody>
      </p:sp>
    </p:spTree>
    <p:extLst>
      <p:ext uri="{BB962C8B-B14F-4D97-AF65-F5344CB8AC3E}">
        <p14:creationId xmlns:p14="http://schemas.microsoft.com/office/powerpoint/2010/main" val="313962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CD092-49FE-49E8-3FA6-0AC6435FC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6A9DA-14C5-1F76-CDB4-2778649BB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FC89F-5971-092C-52EF-553BF7ECB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3D336B-2048-B05B-7A81-17F82BB259B7}"/>
              </a:ext>
            </a:extLst>
          </p:cNvPr>
          <p:cNvSpPr>
            <a:spLocks noGrp="1"/>
          </p:cNvSpPr>
          <p:nvPr>
            <p:ph type="sldNum" sz="quarter" idx="5"/>
          </p:nvPr>
        </p:nvSpPr>
        <p:spPr/>
        <p:txBody>
          <a:bodyPr/>
          <a:lstStyle/>
          <a:p>
            <a:fld id="{96CC7BC8-50B2-A345-901D-1179A6286E32}" type="slidenum">
              <a:rPr lang="en-US" smtClean="0"/>
              <a:t>10</a:t>
            </a:fld>
            <a:endParaRPr lang="en-US"/>
          </a:p>
        </p:txBody>
      </p:sp>
    </p:spTree>
    <p:extLst>
      <p:ext uri="{BB962C8B-B14F-4D97-AF65-F5344CB8AC3E}">
        <p14:creationId xmlns:p14="http://schemas.microsoft.com/office/powerpoint/2010/main" val="2210620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C46CE-3792-12EF-BB6C-44BF5EB445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7F62B-CA10-C6DC-D195-BC5CC0E9D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7742BA-1516-B3A6-EA93-E3186FE73F83}"/>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03AE1059-51F8-9D0F-337A-FC173E6F5A8A}"/>
              </a:ext>
            </a:extLst>
          </p:cNvPr>
          <p:cNvSpPr>
            <a:spLocks noGrp="1"/>
          </p:cNvSpPr>
          <p:nvPr>
            <p:ph type="sldNum" sz="quarter" idx="5"/>
          </p:nvPr>
        </p:nvSpPr>
        <p:spPr/>
        <p:txBody>
          <a:bodyPr/>
          <a:lstStyle/>
          <a:p>
            <a:fld id="{96CC7BC8-50B2-A345-901D-1179A6286E32}" type="slidenum">
              <a:rPr lang="en-US" smtClean="0"/>
              <a:t>11</a:t>
            </a:fld>
            <a:endParaRPr lang="en-US"/>
          </a:p>
        </p:txBody>
      </p:sp>
    </p:spTree>
    <p:extLst>
      <p:ext uri="{BB962C8B-B14F-4D97-AF65-F5344CB8AC3E}">
        <p14:creationId xmlns:p14="http://schemas.microsoft.com/office/powerpoint/2010/main" val="1477881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A07E-3B64-AB46-F8CF-0744C856EB07}"/>
              </a:ext>
            </a:extLst>
          </p:cNvPr>
          <p:cNvSpPr>
            <a:spLocks noGrp="1"/>
          </p:cNvSpPr>
          <p:nvPr>
            <p:ph type="ctrTitle" hasCustomPrompt="1"/>
          </p:nvPr>
        </p:nvSpPr>
        <p:spPr>
          <a:xfrm>
            <a:off x="5382707" y="1480580"/>
            <a:ext cx="4421171" cy="2387600"/>
          </a:xfrm>
          <a:prstGeom prst="rect">
            <a:avLst/>
          </a:prstGeom>
        </p:spPr>
        <p:txBody>
          <a:bodyPr anchor="b"/>
          <a:lstStyle>
            <a:lvl1pPr algn="r">
              <a:defRPr sz="6000" b="1" i="0">
                <a:solidFill>
                  <a:schemeClr val="tx1"/>
                </a:solidFill>
                <a:latin typeface="+mj-lt"/>
              </a:defRPr>
            </a:lvl1pPr>
          </a:lstStyle>
          <a:p>
            <a:r>
              <a:rPr lang="en-US" dirty="0"/>
              <a:t>Title</a:t>
            </a:r>
          </a:p>
        </p:txBody>
      </p:sp>
      <p:sp>
        <p:nvSpPr>
          <p:cNvPr id="3" name="Subtitle 2">
            <a:extLst>
              <a:ext uri="{FF2B5EF4-FFF2-40B4-BE49-F238E27FC236}">
                <a16:creationId xmlns:a16="http://schemas.microsoft.com/office/drawing/2014/main" id="{A3228E46-B2D1-5ADE-CF4A-2E82B7B2552A}"/>
              </a:ext>
            </a:extLst>
          </p:cNvPr>
          <p:cNvSpPr>
            <a:spLocks noGrp="1"/>
          </p:cNvSpPr>
          <p:nvPr>
            <p:ph type="subTitle" idx="1" hasCustomPrompt="1"/>
          </p:nvPr>
        </p:nvSpPr>
        <p:spPr>
          <a:xfrm>
            <a:off x="5382707" y="3960255"/>
            <a:ext cx="4421171" cy="1309327"/>
          </a:xfrm>
        </p:spPr>
        <p:txBody>
          <a:bodyPr/>
          <a:lstStyle>
            <a:lvl1pPr marL="0" indent="0" algn="r">
              <a:buNone/>
              <a:defRPr sz="2400" b="0" i="0">
                <a:latin typeface="Neue Haas Grotesk Text Pro" panose="020B0504020202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16" name="Picture 15" descr="A colorful circles and lines&#10;&#10;Description automatically generated">
            <a:extLst>
              <a:ext uri="{FF2B5EF4-FFF2-40B4-BE49-F238E27FC236}">
                <a16:creationId xmlns:a16="http://schemas.microsoft.com/office/drawing/2014/main" id="{F8D683FC-661D-7959-754E-52532AFD8563}"/>
              </a:ext>
            </a:extLst>
          </p:cNvPr>
          <p:cNvPicPr>
            <a:picLocks noChangeAspect="1"/>
          </p:cNvPicPr>
          <p:nvPr/>
        </p:nvPicPr>
        <p:blipFill>
          <a:blip r:embed="rId2"/>
          <a:stretch>
            <a:fillRect/>
          </a:stretch>
        </p:blipFill>
        <p:spPr>
          <a:xfrm>
            <a:off x="-8103" y="-12701"/>
            <a:ext cx="6675603" cy="6145968"/>
          </a:xfrm>
          <a:prstGeom prst="rect">
            <a:avLst/>
          </a:prstGeom>
        </p:spPr>
      </p:pic>
      <p:pic>
        <p:nvPicPr>
          <p:cNvPr id="14" name="Picture 13" descr="A logo with blue letters&#10;&#10;Description automatically generated">
            <a:extLst>
              <a:ext uri="{FF2B5EF4-FFF2-40B4-BE49-F238E27FC236}">
                <a16:creationId xmlns:a16="http://schemas.microsoft.com/office/drawing/2014/main" id="{67838ABF-8AC7-6252-A767-C53386243E38}"/>
              </a:ext>
            </a:extLst>
          </p:cNvPr>
          <p:cNvPicPr>
            <a:picLocks noChangeAspect="1"/>
          </p:cNvPicPr>
          <p:nvPr/>
        </p:nvPicPr>
        <p:blipFill>
          <a:blip r:embed="rId3"/>
          <a:stretch>
            <a:fillRect/>
          </a:stretch>
        </p:blipFill>
        <p:spPr>
          <a:xfrm>
            <a:off x="4935994" y="5377420"/>
            <a:ext cx="5251124" cy="1480580"/>
          </a:xfrm>
          <a:prstGeom prst="rect">
            <a:avLst/>
          </a:prstGeom>
        </p:spPr>
      </p:pic>
      <p:pic>
        <p:nvPicPr>
          <p:cNvPr id="18" name="Picture 17" descr="A black and blue rectangle&#10;&#10;Description automatically generated">
            <a:extLst>
              <a:ext uri="{FF2B5EF4-FFF2-40B4-BE49-F238E27FC236}">
                <a16:creationId xmlns:a16="http://schemas.microsoft.com/office/drawing/2014/main" id="{D71F47EA-CE94-0504-84F3-536D0B6DBE47}"/>
              </a:ext>
            </a:extLst>
          </p:cNvPr>
          <p:cNvPicPr>
            <a:picLocks noChangeAspect="1"/>
          </p:cNvPicPr>
          <p:nvPr/>
        </p:nvPicPr>
        <p:blipFill>
          <a:blip r:embed="rId4"/>
          <a:stretch>
            <a:fillRect/>
          </a:stretch>
        </p:blipFill>
        <p:spPr>
          <a:xfrm>
            <a:off x="10027757" y="0"/>
            <a:ext cx="2176943" cy="6858000"/>
          </a:xfrm>
          <a:prstGeom prst="rect">
            <a:avLst/>
          </a:prstGeom>
        </p:spPr>
      </p:pic>
      <p:pic>
        <p:nvPicPr>
          <p:cNvPr id="5" name="Picture 4">
            <a:extLst>
              <a:ext uri="{FF2B5EF4-FFF2-40B4-BE49-F238E27FC236}">
                <a16:creationId xmlns:a16="http://schemas.microsoft.com/office/drawing/2014/main" id="{FF9EEE89-D212-2D33-2C8E-CCAB62C71FF8}"/>
              </a:ext>
            </a:extLst>
          </p:cNvPr>
          <p:cNvPicPr>
            <a:picLocks noChangeAspect="1"/>
          </p:cNvPicPr>
          <p:nvPr userDrawn="1"/>
        </p:nvPicPr>
        <p:blipFill rotWithShape="1">
          <a:blip r:embed="rId5"/>
          <a:srcRect l="6950" r="6518"/>
          <a:stretch/>
        </p:blipFill>
        <p:spPr>
          <a:xfrm>
            <a:off x="37331" y="5855818"/>
            <a:ext cx="4705564" cy="554897"/>
          </a:xfrm>
          <a:prstGeom prst="rect">
            <a:avLst/>
          </a:prstGeom>
        </p:spPr>
      </p:pic>
    </p:spTree>
    <p:extLst>
      <p:ext uri="{BB962C8B-B14F-4D97-AF65-F5344CB8AC3E}">
        <p14:creationId xmlns:p14="http://schemas.microsoft.com/office/powerpoint/2010/main" val="14451725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7964-34E5-1D1C-0C59-21EF530646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1265D-A086-591A-B3A4-D033EF840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1392421-FBFD-7612-2E0C-2A5E139EC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0E8A92-CFD9-FEE1-464A-678AFEF6AD03}"/>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6" name="Footer Placeholder 5">
            <a:extLst>
              <a:ext uri="{FF2B5EF4-FFF2-40B4-BE49-F238E27FC236}">
                <a16:creationId xmlns:a16="http://schemas.microsoft.com/office/drawing/2014/main" id="{1A5D745F-7ABD-7DAB-7510-FB0FCA4D0A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308DA1-0EB6-791D-EC0C-8E899C679406}"/>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245772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705D-C836-4498-FA61-C164B54764E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547348-B438-D49E-E324-E31466562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25734-73E8-373C-5F8F-00057628E7AA}"/>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5" name="Footer Placeholder 4">
            <a:extLst>
              <a:ext uri="{FF2B5EF4-FFF2-40B4-BE49-F238E27FC236}">
                <a16:creationId xmlns:a16="http://schemas.microsoft.com/office/drawing/2014/main" id="{9278BF7F-1A20-F994-38D9-74CA71CFEE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992703F-844F-1E3D-491D-7340AE8915BA}"/>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936193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63E9B-3BC1-72B7-99DD-0138E64E7E8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D4E45-FB60-7970-76D9-6712DCD657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971A7-814D-A8C0-4CA6-356AC28FFE08}"/>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5" name="Footer Placeholder 4">
            <a:extLst>
              <a:ext uri="{FF2B5EF4-FFF2-40B4-BE49-F238E27FC236}">
                <a16:creationId xmlns:a16="http://schemas.microsoft.com/office/drawing/2014/main" id="{6293CEC3-BA72-11E9-E243-C7B6D16A7B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221667-C7D2-BC65-9332-00BF4D9D476C}"/>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90203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248" y="1293094"/>
            <a:ext cx="10918365" cy="4830616"/>
          </a:xfrm>
          <a:prstGeom prst="rect">
            <a:avLst/>
          </a:prstGeom>
        </p:spPr>
        <p:txBody>
          <a:bodyPr/>
          <a:lstStyle>
            <a:lvl1pPr>
              <a:lnSpc>
                <a:spcPct val="90000"/>
              </a:lnSpc>
              <a:spcBef>
                <a:spcPts val="1200"/>
              </a:spcBef>
              <a:spcAft>
                <a:spcPts val="0"/>
              </a:spcAft>
              <a:defRPr/>
            </a:lvl1pPr>
            <a:lvl2pPr marL="539737" indent="-255582">
              <a:lnSpc>
                <a:spcPct val="90000"/>
              </a:lnSpc>
              <a:spcBef>
                <a:spcPts val="600"/>
              </a:spcBef>
              <a:spcAft>
                <a:spcPts val="0"/>
              </a:spcAft>
              <a:defRPr sz="1800"/>
            </a:lvl2pPr>
            <a:lvl3pPr marL="757220" indent="-184146">
              <a:lnSpc>
                <a:spcPct val="90000"/>
              </a:lnSpc>
              <a:spcBef>
                <a:spcPts val="600"/>
              </a:spcBef>
              <a:spcAft>
                <a:spcPts val="0"/>
              </a:spcAft>
              <a:buSzPct val="90000"/>
              <a:buFont typeface="Arial" pitchFamily="34" charset="0"/>
              <a:buChar char="•"/>
              <a:defRPr/>
            </a:lvl3pPr>
            <a:lvl4pPr marL="1033246" indent="0">
              <a:lnSpc>
                <a:spcPct val="90000"/>
              </a:lnSpc>
              <a:spcBef>
                <a:spcPts val="600"/>
              </a:spcBef>
              <a:spcAft>
                <a:spcPts val="0"/>
              </a:spcAft>
              <a:buFontTx/>
              <a:buNone/>
              <a:defRPr/>
            </a:lvl4pPr>
            <a:lvl5pPr marL="1261840"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pic>
        <p:nvPicPr>
          <p:cNvPr id="2" name="Picture 1">
            <a:extLst>
              <a:ext uri="{FF2B5EF4-FFF2-40B4-BE49-F238E27FC236}">
                <a16:creationId xmlns:a16="http://schemas.microsoft.com/office/drawing/2014/main" id="{9B20C413-1602-F6A8-F6A5-9444174615CC}"/>
              </a:ext>
            </a:extLst>
          </p:cNvPr>
          <p:cNvPicPr>
            <a:picLocks noChangeAspect="1"/>
          </p:cNvPicPr>
          <p:nvPr userDrawn="1"/>
        </p:nvPicPr>
        <p:blipFill>
          <a:blip r:embed="rId2"/>
          <a:stretch>
            <a:fillRect/>
          </a:stretch>
        </p:blipFill>
        <p:spPr>
          <a:xfrm>
            <a:off x="11394563" y="6123710"/>
            <a:ext cx="671399" cy="646532"/>
          </a:xfrm>
          <a:prstGeom prst="rect">
            <a:avLst/>
          </a:prstGeom>
        </p:spPr>
      </p:pic>
    </p:spTree>
    <p:extLst>
      <p:ext uri="{BB962C8B-B14F-4D97-AF65-F5344CB8AC3E}">
        <p14:creationId xmlns:p14="http://schemas.microsoft.com/office/powerpoint/2010/main" val="48192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p:bg>
      <p:bgPr>
        <a:solidFill>
          <a:schemeClr val="bg1"/>
        </a:solidFill>
        <a:effectLst/>
      </p:bgPr>
    </p:bg>
    <p:spTree>
      <p:nvGrpSpPr>
        <p:cNvPr id="1" name=""/>
        <p:cNvGrpSpPr/>
        <p:nvPr/>
      </p:nvGrpSpPr>
      <p:grpSpPr>
        <a:xfrm>
          <a:off x="0" y="0"/>
          <a:ext cx="0" cy="0"/>
          <a:chOff x="0" y="0"/>
          <a:chExt cx="0" cy="0"/>
        </a:xfrm>
      </p:grpSpPr>
      <p:pic>
        <p:nvPicPr>
          <p:cNvPr id="5" name="Picture 4" descr="A colorful circles and lines&#10;&#10;Description automatically generated">
            <a:extLst>
              <a:ext uri="{FF2B5EF4-FFF2-40B4-BE49-F238E27FC236}">
                <a16:creationId xmlns:a16="http://schemas.microsoft.com/office/drawing/2014/main" id="{8F991851-CA5C-67F1-8A55-0651E47A6ABC}"/>
              </a:ext>
            </a:extLst>
          </p:cNvPr>
          <p:cNvPicPr>
            <a:picLocks noChangeAspect="1"/>
          </p:cNvPicPr>
          <p:nvPr/>
        </p:nvPicPr>
        <p:blipFill>
          <a:blip r:embed="rId2"/>
          <a:stretch>
            <a:fillRect/>
          </a:stretch>
        </p:blipFill>
        <p:spPr>
          <a:xfrm>
            <a:off x="7380858" y="2588654"/>
            <a:ext cx="4811142" cy="4269346"/>
          </a:xfrm>
          <a:prstGeom prst="rect">
            <a:avLst/>
          </a:prstGeom>
        </p:spPr>
      </p:pic>
      <p:sp>
        <p:nvSpPr>
          <p:cNvPr id="3" name="Content Placeholder 2">
            <a:extLst>
              <a:ext uri="{FF2B5EF4-FFF2-40B4-BE49-F238E27FC236}">
                <a16:creationId xmlns:a16="http://schemas.microsoft.com/office/drawing/2014/main" id="{6EEBEDB8-9241-03E1-5712-8A9CBF09B909}"/>
              </a:ext>
            </a:extLst>
          </p:cNvPr>
          <p:cNvSpPr>
            <a:spLocks noGrp="1"/>
          </p:cNvSpPr>
          <p:nvPr>
            <p:ph idx="1"/>
          </p:nvPr>
        </p:nvSpPr>
        <p:spPr>
          <a:xfrm>
            <a:off x="838200" y="1825625"/>
            <a:ext cx="10515600" cy="3924726"/>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40F495B7-99DC-FF6D-3FF0-CCAC8B700860}"/>
              </a:ext>
            </a:extLst>
          </p:cNvPr>
          <p:cNvSpPr>
            <a:spLocks noGrp="1"/>
          </p:cNvSpPr>
          <p:nvPr>
            <p:ph type="title"/>
          </p:nvPr>
        </p:nvSpPr>
        <p:spPr>
          <a:xfrm>
            <a:off x="838200" y="263525"/>
            <a:ext cx="6904808" cy="690677"/>
          </a:xfrm>
        </p:spPr>
        <p:txBody>
          <a:bodyPr/>
          <a:lstStyle/>
          <a:p>
            <a:r>
              <a:rPr lang="en-US"/>
              <a:t>Click to edit Master title style</a:t>
            </a:r>
          </a:p>
        </p:txBody>
      </p:sp>
      <p:sp>
        <p:nvSpPr>
          <p:cNvPr id="8" name="Date Placeholder 7">
            <a:extLst>
              <a:ext uri="{FF2B5EF4-FFF2-40B4-BE49-F238E27FC236}">
                <a16:creationId xmlns:a16="http://schemas.microsoft.com/office/drawing/2014/main" id="{93CD09FD-C9BE-9516-E02D-25299583AE60}"/>
              </a:ext>
            </a:extLst>
          </p:cNvPr>
          <p:cNvSpPr>
            <a:spLocks noGrp="1"/>
          </p:cNvSpPr>
          <p:nvPr>
            <p:ph type="dt" sz="half" idx="10"/>
          </p:nvPr>
        </p:nvSpPr>
        <p:spPr/>
        <p:txBody>
          <a:bodyPr/>
          <a:lstStyle/>
          <a:p>
            <a:fld id="{DEF5953D-26F7-4D49-AD84-4C4224623F74}" type="datetimeFigureOut">
              <a:rPr lang="en-US" smtClean="0"/>
              <a:pPr/>
              <a:t>1/28/25</a:t>
            </a:fld>
            <a:endParaRPr lang="en-US" dirty="0"/>
          </a:p>
        </p:txBody>
      </p:sp>
      <p:sp>
        <p:nvSpPr>
          <p:cNvPr id="9" name="Footer Placeholder 8">
            <a:extLst>
              <a:ext uri="{FF2B5EF4-FFF2-40B4-BE49-F238E27FC236}">
                <a16:creationId xmlns:a16="http://schemas.microsoft.com/office/drawing/2014/main" id="{9205E6CE-42CC-F87C-F69B-F89AE042118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4B917BC3-38B3-131D-3B08-8ACA7929FE8A}"/>
              </a:ext>
            </a:extLst>
          </p:cNvPr>
          <p:cNvSpPr>
            <a:spLocks noGrp="1"/>
          </p:cNvSpPr>
          <p:nvPr>
            <p:ph type="sldNum" sz="quarter" idx="12"/>
          </p:nvPr>
        </p:nvSpPr>
        <p:spPr/>
        <p:txBody>
          <a:bodyPr/>
          <a:lstStyle/>
          <a:p>
            <a:fld id="{1DE31460-E7C1-A042-A3B2-276E1142E9CD}" type="slidenum">
              <a:rPr lang="en-US" smtClean="0"/>
              <a:pPr/>
              <a:t>‹#›</a:t>
            </a:fld>
            <a:endParaRPr lang="en-US"/>
          </a:p>
        </p:txBody>
      </p:sp>
    </p:spTree>
    <p:extLst>
      <p:ext uri="{BB962C8B-B14F-4D97-AF65-F5344CB8AC3E}">
        <p14:creationId xmlns:p14="http://schemas.microsoft.com/office/powerpoint/2010/main" val="1404311274"/>
      </p:ext>
    </p:extLst>
  </p:cSld>
  <p:clrMapOvr>
    <a:masterClrMapping/>
  </p:clrMapOvr>
  <p:extLst>
    <p:ext uri="{DCECCB84-F9BA-43D5-87BE-67443E8EF086}">
      <p15:sldGuideLst xmlns:p15="http://schemas.microsoft.com/office/powerpoint/2012/main">
        <p15:guide id="1" orient="horz" pos="4056">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amp; Table">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D5D383-E6BB-A44A-2CB1-0F3D1A5F20DD}"/>
              </a:ext>
            </a:extLst>
          </p:cNvPr>
          <p:cNvSpPr>
            <a:spLocks noGrp="1"/>
          </p:cNvSpPr>
          <p:nvPr>
            <p:ph type="title"/>
          </p:nvPr>
        </p:nvSpPr>
        <p:spPr>
          <a:xfrm>
            <a:off x="838200" y="268145"/>
            <a:ext cx="6904808" cy="690677"/>
          </a:xfrm>
        </p:spPr>
        <p:txBody>
          <a:body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CCF0CFB2-ACD1-0E7D-D8EC-BB3E34C8A174}"/>
              </a:ext>
            </a:extLst>
          </p:cNvPr>
          <p:cNvSpPr>
            <a:spLocks noGrp="1"/>
          </p:cNvSpPr>
          <p:nvPr>
            <p:ph type="dt" sz="half" idx="10"/>
          </p:nvPr>
        </p:nvSpPr>
        <p:spPr/>
        <p:txBody>
          <a:bodyPr/>
          <a:lstStyle/>
          <a:p>
            <a:fld id="{DEF5953D-26F7-4D49-AD84-4C4224623F74}" type="datetimeFigureOut">
              <a:rPr lang="en-US" smtClean="0"/>
              <a:pPr/>
              <a:t>1/28/25</a:t>
            </a:fld>
            <a:endParaRPr lang="en-US" dirty="0"/>
          </a:p>
        </p:txBody>
      </p:sp>
      <p:sp>
        <p:nvSpPr>
          <p:cNvPr id="9" name="Footer Placeholder 8">
            <a:extLst>
              <a:ext uri="{FF2B5EF4-FFF2-40B4-BE49-F238E27FC236}">
                <a16:creationId xmlns:a16="http://schemas.microsoft.com/office/drawing/2014/main" id="{0061CCBB-493F-0360-D432-B7F9787C3B50}"/>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38D84CF-1FF1-6A78-D87E-AA83113540E1}"/>
              </a:ext>
            </a:extLst>
          </p:cNvPr>
          <p:cNvSpPr>
            <a:spLocks noGrp="1"/>
          </p:cNvSpPr>
          <p:nvPr>
            <p:ph type="sldNum" sz="quarter" idx="12"/>
          </p:nvPr>
        </p:nvSpPr>
        <p:spPr/>
        <p:txBody>
          <a:bodyPr/>
          <a:lstStyle/>
          <a:p>
            <a:fld id="{1DE31460-E7C1-A042-A3B2-276E1142E9CD}" type="slidenum">
              <a:rPr lang="en-US" smtClean="0"/>
              <a:pPr/>
              <a:t>‹#›</a:t>
            </a:fld>
            <a:endParaRPr lang="en-US"/>
          </a:p>
        </p:txBody>
      </p:sp>
      <p:sp>
        <p:nvSpPr>
          <p:cNvPr id="12" name="Table Placeholder 11">
            <a:extLst>
              <a:ext uri="{FF2B5EF4-FFF2-40B4-BE49-F238E27FC236}">
                <a16:creationId xmlns:a16="http://schemas.microsoft.com/office/drawing/2014/main" id="{3B032109-6A3E-75BB-0F6E-DF83F5127453}"/>
              </a:ext>
            </a:extLst>
          </p:cNvPr>
          <p:cNvSpPr>
            <a:spLocks noGrp="1"/>
          </p:cNvSpPr>
          <p:nvPr>
            <p:ph type="tbl" sz="quarter" idx="13"/>
          </p:nvPr>
        </p:nvSpPr>
        <p:spPr>
          <a:xfrm>
            <a:off x="838200" y="1825625"/>
            <a:ext cx="10515600" cy="3608388"/>
          </a:xfrm>
        </p:spPr>
        <p:txBody>
          <a:bodyPr/>
          <a:lstStyle/>
          <a:p>
            <a:r>
              <a:rPr lang="en-US"/>
              <a:t>Click icon to add table</a:t>
            </a:r>
          </a:p>
        </p:txBody>
      </p:sp>
    </p:spTree>
    <p:extLst>
      <p:ext uri="{BB962C8B-B14F-4D97-AF65-F5344CB8AC3E}">
        <p14:creationId xmlns:p14="http://schemas.microsoft.com/office/powerpoint/2010/main" val="3295594682"/>
      </p:ext>
    </p:extLst>
  </p:cSld>
  <p:clrMapOvr>
    <a:masterClrMapping/>
  </p:clrMapOvr>
  <p:extLst>
    <p:ext uri="{DCECCB84-F9BA-43D5-87BE-67443E8EF086}">
      <p15:sldGuideLst xmlns:p15="http://schemas.microsoft.com/office/powerpoint/2012/main">
        <p15:guide id="1" orient="horz" pos="4056">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bg1"/>
        </a:solidFill>
        <a:effectLst/>
      </p:bgPr>
    </p:bg>
    <p:spTree>
      <p:nvGrpSpPr>
        <p:cNvPr id="1" name=""/>
        <p:cNvGrpSpPr/>
        <p:nvPr/>
      </p:nvGrpSpPr>
      <p:grpSpPr>
        <a:xfrm>
          <a:off x="0" y="0"/>
          <a:ext cx="0" cy="0"/>
          <a:chOff x="0" y="0"/>
          <a:chExt cx="0" cy="0"/>
        </a:xfrm>
      </p:grpSpPr>
      <p:pic>
        <p:nvPicPr>
          <p:cNvPr id="10" name="Picture 9" descr="A colorful circles and lines&#10;&#10;Description automatically generated">
            <a:extLst>
              <a:ext uri="{FF2B5EF4-FFF2-40B4-BE49-F238E27FC236}">
                <a16:creationId xmlns:a16="http://schemas.microsoft.com/office/drawing/2014/main" id="{FC613CB8-8643-2130-F81D-E2976D6FFFA3}"/>
              </a:ext>
            </a:extLst>
          </p:cNvPr>
          <p:cNvPicPr>
            <a:picLocks noChangeAspect="1"/>
          </p:cNvPicPr>
          <p:nvPr/>
        </p:nvPicPr>
        <p:blipFill>
          <a:blip r:embed="rId2"/>
          <a:stretch>
            <a:fillRect/>
          </a:stretch>
        </p:blipFill>
        <p:spPr>
          <a:xfrm>
            <a:off x="7380858" y="2588654"/>
            <a:ext cx="4811142" cy="4269346"/>
          </a:xfrm>
          <a:prstGeom prst="rect">
            <a:avLst/>
          </a:prstGeom>
        </p:spPr>
      </p:pic>
      <p:sp>
        <p:nvSpPr>
          <p:cNvPr id="3" name="Content Placeholder 2">
            <a:extLst>
              <a:ext uri="{FF2B5EF4-FFF2-40B4-BE49-F238E27FC236}">
                <a16:creationId xmlns:a16="http://schemas.microsoft.com/office/drawing/2014/main" id="{3F0A0343-B068-85C5-BBB1-63E3AFB642EB}"/>
              </a:ext>
            </a:extLst>
          </p:cNvPr>
          <p:cNvSpPr>
            <a:spLocks noGrp="1"/>
          </p:cNvSpPr>
          <p:nvPr>
            <p:ph sz="half" idx="1"/>
          </p:nvPr>
        </p:nvSpPr>
        <p:spPr>
          <a:xfrm>
            <a:off x="2116396" y="1530657"/>
            <a:ext cx="4599037" cy="4004904"/>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C056B41-C81D-CBDA-8CCC-FAE5486F75B6}"/>
              </a:ext>
            </a:extLst>
          </p:cNvPr>
          <p:cNvSpPr>
            <a:spLocks noGrp="1"/>
          </p:cNvSpPr>
          <p:nvPr>
            <p:ph sz="half" idx="2"/>
          </p:nvPr>
        </p:nvSpPr>
        <p:spPr>
          <a:xfrm>
            <a:off x="7155428" y="1530657"/>
            <a:ext cx="4599037" cy="4004904"/>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17D394AF-EF5A-7767-B728-EC01E94BADEC}"/>
              </a:ext>
            </a:extLst>
          </p:cNvPr>
          <p:cNvSpPr>
            <a:spLocks noGrp="1"/>
          </p:cNvSpPr>
          <p:nvPr>
            <p:ph type="title" hasCustomPrompt="1"/>
          </p:nvPr>
        </p:nvSpPr>
        <p:spPr>
          <a:xfrm>
            <a:off x="1818968" y="279617"/>
            <a:ext cx="5535561" cy="690677"/>
          </a:xfrm>
          <a:prstGeom prst="rect">
            <a:avLst/>
          </a:prstGeom>
        </p:spPr>
        <p:txBody>
          <a:bodyPr/>
          <a:lstStyle>
            <a:lvl1pPr>
              <a:defRPr b="1" i="0">
                <a:solidFill>
                  <a:schemeClr val="tx1"/>
                </a:solidFill>
                <a:latin typeface="+mj-lt"/>
              </a:defRPr>
            </a:lvl1pPr>
          </a:lstStyle>
          <a:p>
            <a:r>
              <a:rPr lang="en-US" dirty="0"/>
              <a:t>Header</a:t>
            </a:r>
          </a:p>
        </p:txBody>
      </p:sp>
      <p:sp>
        <p:nvSpPr>
          <p:cNvPr id="2" name="Date Placeholder 1">
            <a:extLst>
              <a:ext uri="{FF2B5EF4-FFF2-40B4-BE49-F238E27FC236}">
                <a16:creationId xmlns:a16="http://schemas.microsoft.com/office/drawing/2014/main" id="{219884EB-8B8A-9493-B3D8-03E8B659DE40}"/>
              </a:ext>
            </a:extLst>
          </p:cNvPr>
          <p:cNvSpPr>
            <a:spLocks noGrp="1"/>
          </p:cNvSpPr>
          <p:nvPr>
            <p:ph type="dt" sz="half" idx="10"/>
          </p:nvPr>
        </p:nvSpPr>
        <p:spPr/>
        <p:txBody>
          <a:bodyPr/>
          <a:lstStyle/>
          <a:p>
            <a:fld id="{DEF5953D-26F7-4D49-AD84-4C4224623F74}" type="datetimeFigureOut">
              <a:rPr lang="en-US" smtClean="0"/>
              <a:pPr/>
              <a:t>1/28/25</a:t>
            </a:fld>
            <a:endParaRPr lang="en-US" dirty="0"/>
          </a:p>
        </p:txBody>
      </p:sp>
      <p:sp>
        <p:nvSpPr>
          <p:cNvPr id="5" name="Footer Placeholder 4">
            <a:extLst>
              <a:ext uri="{FF2B5EF4-FFF2-40B4-BE49-F238E27FC236}">
                <a16:creationId xmlns:a16="http://schemas.microsoft.com/office/drawing/2014/main" id="{CB506D44-1496-AE2B-FC7B-507D6EE765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4BF1CE-5AFF-50A2-464E-AED9EA2FEF95}"/>
              </a:ext>
            </a:extLst>
          </p:cNvPr>
          <p:cNvSpPr>
            <a:spLocks noGrp="1"/>
          </p:cNvSpPr>
          <p:nvPr>
            <p:ph type="sldNum" sz="quarter" idx="12"/>
          </p:nvPr>
        </p:nvSpPr>
        <p:spPr/>
        <p:txBody>
          <a:bodyPr/>
          <a:lstStyle/>
          <a:p>
            <a:fld id="{1DE31460-E7C1-A042-A3B2-276E1142E9CD}" type="slidenum">
              <a:rPr lang="en-US" smtClean="0"/>
              <a:pPr/>
              <a:t>‹#›</a:t>
            </a:fld>
            <a:endParaRPr lang="en-US"/>
          </a:p>
        </p:txBody>
      </p:sp>
      <p:pic>
        <p:nvPicPr>
          <p:cNvPr id="12" name="Picture 11" descr="A black background with black text&#10;&#10;Description automatically generated">
            <a:extLst>
              <a:ext uri="{FF2B5EF4-FFF2-40B4-BE49-F238E27FC236}">
                <a16:creationId xmlns:a16="http://schemas.microsoft.com/office/drawing/2014/main" id="{A84536C8-E4BA-ECB9-14E3-8659CBBB4ACB}"/>
              </a:ext>
            </a:extLst>
          </p:cNvPr>
          <p:cNvPicPr>
            <a:picLocks noChangeAspect="1"/>
          </p:cNvPicPr>
          <p:nvPr/>
        </p:nvPicPr>
        <p:blipFill>
          <a:blip r:embed="rId3"/>
          <a:stretch>
            <a:fillRect/>
          </a:stretch>
        </p:blipFill>
        <p:spPr>
          <a:xfrm>
            <a:off x="-12879" y="5936552"/>
            <a:ext cx="1287887" cy="902598"/>
          </a:xfrm>
          <a:prstGeom prst="rect">
            <a:avLst/>
          </a:prstGeom>
        </p:spPr>
      </p:pic>
      <p:sp>
        <p:nvSpPr>
          <p:cNvPr id="13" name="Rectangle 12">
            <a:extLst>
              <a:ext uri="{FF2B5EF4-FFF2-40B4-BE49-F238E27FC236}">
                <a16:creationId xmlns:a16="http://schemas.microsoft.com/office/drawing/2014/main" id="{A2726DB0-6BA7-E7CA-6D94-4E25D23BC145}"/>
              </a:ext>
            </a:extLst>
          </p:cNvPr>
          <p:cNvSpPr/>
          <p:nvPr/>
        </p:nvSpPr>
        <p:spPr>
          <a:xfrm>
            <a:off x="-12879" y="-8323"/>
            <a:ext cx="1270000" cy="59243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blue letters&#10;&#10;Description automatically generated">
            <a:extLst>
              <a:ext uri="{FF2B5EF4-FFF2-40B4-BE49-F238E27FC236}">
                <a16:creationId xmlns:a16="http://schemas.microsoft.com/office/drawing/2014/main" id="{BBF6AFBC-4B7F-6FAF-D9EB-4C34E4293FA6}"/>
              </a:ext>
            </a:extLst>
          </p:cNvPr>
          <p:cNvPicPr>
            <a:picLocks noChangeAspect="1"/>
          </p:cNvPicPr>
          <p:nvPr/>
        </p:nvPicPr>
        <p:blipFill>
          <a:blip r:embed="rId4"/>
          <a:stretch>
            <a:fillRect/>
          </a:stretch>
        </p:blipFill>
        <p:spPr>
          <a:xfrm>
            <a:off x="7516370" y="624"/>
            <a:ext cx="4675630" cy="1318317"/>
          </a:xfrm>
          <a:prstGeom prst="rect">
            <a:avLst/>
          </a:prstGeom>
        </p:spPr>
      </p:pic>
    </p:spTree>
    <p:extLst>
      <p:ext uri="{BB962C8B-B14F-4D97-AF65-F5344CB8AC3E}">
        <p14:creationId xmlns:p14="http://schemas.microsoft.com/office/powerpoint/2010/main" val="533484364"/>
      </p:ext>
    </p:extLst>
  </p:cSld>
  <p:clrMapOvr>
    <a:masterClrMapping/>
  </p:clrMapOvr>
  <p:extLst>
    <p:ext uri="{DCECCB84-F9BA-43D5-87BE-67443E8EF086}">
      <p15:sldGuideLst xmlns:p15="http://schemas.microsoft.com/office/powerpoint/2012/main">
        <p15:guide id="1" orient="horz" pos="403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C44D-08C8-3744-942C-41F6DB41543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795D5A-D6F1-6F0D-638A-9EB9C8B5C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E060B-742F-F5E7-F0FA-948F0A3790FD}"/>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5" name="Footer Placeholder 4">
            <a:extLst>
              <a:ext uri="{FF2B5EF4-FFF2-40B4-BE49-F238E27FC236}">
                <a16:creationId xmlns:a16="http://schemas.microsoft.com/office/drawing/2014/main" id="{1852A4B7-BF7E-BD9D-D208-DBED489D0E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C2E297D-BEFD-685A-B4F3-6E11CB2E03B9}"/>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374407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29FD-6D35-F302-F885-54AF84FEDE9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9ED3763-3791-18EB-7333-CF216B11D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29D3D-8B45-D72A-E7E6-D16170B1E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1D3643-BFD5-BB9D-2F93-754C4E099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1320D-E7FF-7A86-4FAA-F1ED3F773A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7CF09D-E988-159C-F057-A998A19EC896}"/>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8" name="Footer Placeholder 7">
            <a:extLst>
              <a:ext uri="{FF2B5EF4-FFF2-40B4-BE49-F238E27FC236}">
                <a16:creationId xmlns:a16="http://schemas.microsoft.com/office/drawing/2014/main" id="{FF38812F-507F-ED96-1837-D114AD982F1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638B33-1297-B9DC-B357-B618BEEAA3CE}"/>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68086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6873-C849-B69E-2553-022929B7F9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2DE84D7-1EEA-31BD-393D-09BE1EC2570C}"/>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4" name="Footer Placeholder 3">
            <a:extLst>
              <a:ext uri="{FF2B5EF4-FFF2-40B4-BE49-F238E27FC236}">
                <a16:creationId xmlns:a16="http://schemas.microsoft.com/office/drawing/2014/main" id="{5825289A-B5AC-4C32-3466-F99CD8FE50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CA9F073-F52E-41F0-DE14-C1A13A85A167}"/>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409568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9565D-0923-B2A9-0142-96E579171214}"/>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3" name="Footer Placeholder 2">
            <a:extLst>
              <a:ext uri="{FF2B5EF4-FFF2-40B4-BE49-F238E27FC236}">
                <a16:creationId xmlns:a16="http://schemas.microsoft.com/office/drawing/2014/main" id="{741D6979-AA29-2DB9-0EE1-DBE81B52D4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C0256FC-463A-0ED6-A57E-21394B4D865D}"/>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320314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3BC3-B844-7268-113D-BE623DB2844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E29A3B-5196-50EC-8BB0-2069FACC3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0BFA-6797-C70E-EE4E-8A8DAB5A0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25921-6F7D-48E3-E8AF-52A04E58BE89}"/>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1/28/25</a:t>
            </a:fld>
            <a:endParaRPr lang="en-US"/>
          </a:p>
        </p:txBody>
      </p:sp>
      <p:sp>
        <p:nvSpPr>
          <p:cNvPr id="6" name="Footer Placeholder 5">
            <a:extLst>
              <a:ext uri="{FF2B5EF4-FFF2-40B4-BE49-F238E27FC236}">
                <a16:creationId xmlns:a16="http://schemas.microsoft.com/office/drawing/2014/main" id="{160A6703-6C39-C21A-D1C1-F425923BD33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AADA69C-72D1-6521-AC24-B81AFDCC42C3}"/>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239288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A4223F-B4E7-C3E1-B874-087A72DE8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1098B455-2E3F-C98B-F66E-C0CF3D88C532}"/>
              </a:ext>
            </a:extLst>
          </p:cNvPr>
          <p:cNvSpPr>
            <a:spLocks noGrp="1"/>
          </p:cNvSpPr>
          <p:nvPr>
            <p:ph type="dt" sz="half" idx="2"/>
          </p:nvPr>
        </p:nvSpPr>
        <p:spPr>
          <a:xfrm>
            <a:off x="1451728" y="6209027"/>
            <a:ext cx="2129672" cy="365125"/>
          </a:xfrm>
          <a:prstGeom prst="rect">
            <a:avLst/>
          </a:prstGeom>
        </p:spPr>
        <p:txBody>
          <a:bodyPr anchor="ctr"/>
          <a:lstStyle>
            <a:lvl1pPr algn="ctr">
              <a:defRPr sz="1000" b="0" i="0">
                <a:solidFill>
                  <a:srgbClr val="00A79D"/>
                </a:solidFill>
                <a:latin typeface="+mn-lt"/>
              </a:defRPr>
            </a:lvl1pPr>
          </a:lstStyle>
          <a:p>
            <a:fld id="{DEF5953D-26F7-4D49-AD84-4C4224623F74}" type="datetimeFigureOut">
              <a:rPr lang="en-US" smtClean="0"/>
              <a:pPr/>
              <a:t>1/28/25</a:t>
            </a:fld>
            <a:endParaRPr lang="en-US" dirty="0"/>
          </a:p>
        </p:txBody>
      </p:sp>
      <p:sp>
        <p:nvSpPr>
          <p:cNvPr id="9" name="Footer Placeholder 4">
            <a:extLst>
              <a:ext uri="{FF2B5EF4-FFF2-40B4-BE49-F238E27FC236}">
                <a16:creationId xmlns:a16="http://schemas.microsoft.com/office/drawing/2014/main" id="{6F645DB8-DA1D-C4FE-5B3E-AA4144DF66E2}"/>
              </a:ext>
            </a:extLst>
          </p:cNvPr>
          <p:cNvSpPr>
            <a:spLocks noGrp="1"/>
          </p:cNvSpPr>
          <p:nvPr>
            <p:ph type="ftr" sz="quarter" idx="3"/>
          </p:nvPr>
        </p:nvSpPr>
        <p:spPr>
          <a:xfrm>
            <a:off x="4448991" y="6209027"/>
            <a:ext cx="3294017" cy="365125"/>
          </a:xfrm>
          <a:prstGeom prst="rect">
            <a:avLst/>
          </a:prstGeom>
        </p:spPr>
        <p:txBody>
          <a:bodyPr anchor="ctr"/>
          <a:lstStyle>
            <a:lvl1pPr algn="ctr">
              <a:defRPr sz="1000" b="0" i="0">
                <a:solidFill>
                  <a:srgbClr val="00A79D"/>
                </a:solidFill>
                <a:latin typeface="+mn-lt"/>
              </a:defRPr>
            </a:lvl1pPr>
          </a:lstStyle>
          <a:p>
            <a:endParaRPr lang="en-US" dirty="0"/>
          </a:p>
        </p:txBody>
      </p:sp>
      <p:sp>
        <p:nvSpPr>
          <p:cNvPr id="10" name="Slide Number Placeholder 5">
            <a:extLst>
              <a:ext uri="{FF2B5EF4-FFF2-40B4-BE49-F238E27FC236}">
                <a16:creationId xmlns:a16="http://schemas.microsoft.com/office/drawing/2014/main" id="{6801876C-9C54-726E-7075-A0E485384061}"/>
              </a:ext>
            </a:extLst>
          </p:cNvPr>
          <p:cNvSpPr>
            <a:spLocks noGrp="1"/>
          </p:cNvSpPr>
          <p:nvPr>
            <p:ph type="sldNum" sz="quarter" idx="4"/>
          </p:nvPr>
        </p:nvSpPr>
        <p:spPr>
          <a:xfrm>
            <a:off x="9145751" y="6209026"/>
            <a:ext cx="2208049" cy="365125"/>
          </a:xfrm>
          <a:prstGeom prst="rect">
            <a:avLst/>
          </a:prstGeom>
        </p:spPr>
        <p:txBody>
          <a:bodyPr anchor="ctr"/>
          <a:lstStyle>
            <a:lvl1pPr algn="r">
              <a:defRPr sz="1000" b="0" i="0">
                <a:solidFill>
                  <a:srgbClr val="00A79D"/>
                </a:solidFill>
                <a:latin typeface="+mn-lt"/>
              </a:defRPr>
            </a:lvl1pPr>
          </a:lstStyle>
          <a:p>
            <a:fld id="{1DE31460-E7C1-A042-A3B2-276E1142E9CD}" type="slidenum">
              <a:rPr lang="en-US" smtClean="0"/>
              <a:pPr/>
              <a:t>‹#›</a:t>
            </a:fld>
            <a:endParaRPr lang="en-US"/>
          </a:p>
        </p:txBody>
      </p:sp>
      <p:sp>
        <p:nvSpPr>
          <p:cNvPr id="11" name="Title Placeholder 10">
            <a:extLst>
              <a:ext uri="{FF2B5EF4-FFF2-40B4-BE49-F238E27FC236}">
                <a16:creationId xmlns:a16="http://schemas.microsoft.com/office/drawing/2014/main" id="{6C454C1A-ADA3-4595-C6CB-0E29EEA6E030}"/>
              </a:ext>
            </a:extLst>
          </p:cNvPr>
          <p:cNvSpPr>
            <a:spLocks noGrp="1"/>
          </p:cNvSpPr>
          <p:nvPr>
            <p:ph type="title"/>
          </p:nvPr>
        </p:nvSpPr>
        <p:spPr>
          <a:xfrm>
            <a:off x="838200" y="258908"/>
            <a:ext cx="6904808" cy="690677"/>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6A4C03A7-6611-1CF3-DFDE-9BD8F925B2EF}"/>
              </a:ext>
            </a:extLst>
          </p:cNvPr>
          <p:cNvPicPr>
            <a:picLocks noChangeAspect="1"/>
          </p:cNvPicPr>
          <p:nvPr/>
        </p:nvPicPr>
        <p:blipFill>
          <a:blip r:embed="rId15"/>
          <a:stretch>
            <a:fillRect/>
          </a:stretch>
        </p:blipFill>
        <p:spPr>
          <a:xfrm>
            <a:off x="0" y="0"/>
            <a:ext cx="12192000" cy="1409125"/>
          </a:xfrm>
          <a:prstGeom prst="rect">
            <a:avLst/>
          </a:prstGeom>
        </p:spPr>
      </p:pic>
      <p:pic>
        <p:nvPicPr>
          <p:cNvPr id="12" name="Picture 11" descr="A black background with black text&#10;&#10;Description automatically generated">
            <a:extLst>
              <a:ext uri="{FF2B5EF4-FFF2-40B4-BE49-F238E27FC236}">
                <a16:creationId xmlns:a16="http://schemas.microsoft.com/office/drawing/2014/main" id="{105F108E-A1A9-ADDE-C220-2115315E63D8}"/>
              </a:ext>
            </a:extLst>
          </p:cNvPr>
          <p:cNvPicPr>
            <a:picLocks noChangeAspect="1"/>
          </p:cNvPicPr>
          <p:nvPr/>
        </p:nvPicPr>
        <p:blipFill>
          <a:blip r:embed="rId16"/>
          <a:stretch>
            <a:fillRect/>
          </a:stretch>
        </p:blipFill>
        <p:spPr>
          <a:xfrm>
            <a:off x="-12879" y="5936552"/>
            <a:ext cx="1287887" cy="902598"/>
          </a:xfrm>
          <a:prstGeom prst="rect">
            <a:avLst/>
          </a:prstGeom>
        </p:spPr>
      </p:pic>
    </p:spTree>
    <p:extLst>
      <p:ext uri="{BB962C8B-B14F-4D97-AF65-F5344CB8AC3E}">
        <p14:creationId xmlns:p14="http://schemas.microsoft.com/office/powerpoint/2010/main" val="8573934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a:xfrm>
            <a:off x="5383213" y="1481138"/>
            <a:ext cx="4835207" cy="2387600"/>
          </a:xfrm>
        </p:spPr>
        <p:txBody>
          <a:bodyPr>
            <a:normAutofit fontScale="90000"/>
          </a:bodyPr>
          <a:lstStyle/>
          <a:p>
            <a:r>
              <a:rPr lang="en-US" dirty="0"/>
              <a:t>Practical High Performance Computing</a:t>
            </a:r>
            <a:br>
              <a:rPr lang="en-US" dirty="0"/>
            </a:br>
            <a:endParaRPr lang="en-US" dirty="0"/>
          </a:p>
        </p:txBody>
      </p:sp>
      <p:sp>
        <p:nvSpPr>
          <p:cNvPr id="3" name="Subtitle 2">
            <a:extLst>
              <a:ext uri="{FF2B5EF4-FFF2-40B4-BE49-F238E27FC236}">
                <a16:creationId xmlns:a16="http://schemas.microsoft.com/office/drawing/2014/main" id="{92B821DE-FF74-E14C-8F1A-0D067B3F2268}"/>
              </a:ext>
            </a:extLst>
          </p:cNvPr>
          <p:cNvSpPr>
            <a:spLocks noGrp="1"/>
          </p:cNvSpPr>
          <p:nvPr>
            <p:ph type="subTitle" idx="1"/>
          </p:nvPr>
        </p:nvSpPr>
        <p:spPr>
          <a:xfrm>
            <a:off x="5383213" y="3960813"/>
            <a:ext cx="4835207" cy="1308100"/>
          </a:xfrm>
        </p:spPr>
        <p:txBody>
          <a:bodyPr>
            <a:normAutofit lnSpcReduction="10000"/>
          </a:bodyPr>
          <a:lstStyle/>
          <a:p>
            <a:r>
              <a:rPr lang="en-US" dirty="0"/>
              <a:t>Dr. Chris Hill, Lauren Milechin, </a:t>
            </a:r>
          </a:p>
          <a:p>
            <a:r>
              <a:rPr lang="en-US" dirty="0"/>
              <a:t>Dr. Julie Mullen</a:t>
            </a:r>
          </a:p>
          <a:p>
            <a:r>
              <a:rPr lang="en-US" dirty="0"/>
              <a:t>January 28, 2025</a:t>
            </a:r>
          </a:p>
        </p:txBody>
      </p:sp>
    </p:spTree>
    <p:extLst>
      <p:ext uri="{BB962C8B-B14F-4D97-AF65-F5344CB8AC3E}">
        <p14:creationId xmlns:p14="http://schemas.microsoft.com/office/powerpoint/2010/main" val="338736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CEC89-698D-211E-432B-5FD0A9D84F8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E8C3C8-88C3-53F3-0A58-250B043FA9F1}"/>
              </a:ext>
            </a:extLst>
          </p:cNvPr>
          <p:cNvSpPr>
            <a:spLocks noGrp="1"/>
          </p:cNvSpPr>
          <p:nvPr>
            <p:ph sz="quarter" idx="10"/>
          </p:nvPr>
        </p:nvSpPr>
        <p:spPr/>
        <p:txBody>
          <a:bodyPr>
            <a:normAutofit lnSpcReduction="10000"/>
          </a:bodyPr>
          <a:lstStyle/>
          <a:p>
            <a:r>
              <a:rPr lang="en-US" sz="2400" dirty="0"/>
              <a:t>Work in pairs</a:t>
            </a:r>
          </a:p>
          <a:p>
            <a:r>
              <a:rPr lang="en-US" sz="2400" dirty="0"/>
              <a:t>Go into your </a:t>
            </a:r>
            <a:r>
              <a:rPr lang="en-US" sz="2400" dirty="0" err="1"/>
              <a:t>orcd</a:t>
            </a:r>
            <a:r>
              <a:rPr lang="en-US" sz="2400" dirty="0"/>
              <a:t>-tutorials directory and copy the new example</a:t>
            </a:r>
          </a:p>
          <a:p>
            <a:endParaRPr lang="en-US" sz="2400" dirty="0"/>
          </a:p>
          <a:p>
            <a:endParaRPr lang="en-US" sz="2400" dirty="0"/>
          </a:p>
          <a:p>
            <a:r>
              <a:rPr lang="en-US" sz="2400" dirty="0"/>
              <a:t>Run </a:t>
            </a:r>
            <a:r>
              <a:rPr lang="en-US" sz="2400" dirty="0" err="1"/>
              <a:t>jobarray.sh</a:t>
            </a:r>
            <a:r>
              <a:rPr lang="en-US" sz="2400" dirty="0"/>
              <a:t> as a batch job. Check </a:t>
            </a:r>
            <a:r>
              <a:rPr lang="en-US" sz="2400" dirty="0" err="1"/>
              <a:t>squeue</a:t>
            </a:r>
            <a:r>
              <a:rPr lang="en-US" sz="2400" dirty="0"/>
              <a:t> while it is running.</a:t>
            </a:r>
          </a:p>
          <a:p>
            <a:endParaRPr lang="en-US" sz="2400" dirty="0"/>
          </a:p>
          <a:p>
            <a:endParaRPr lang="en-US" sz="2400" dirty="0"/>
          </a:p>
          <a:p>
            <a:r>
              <a:rPr lang="en-US" sz="2400" dirty="0"/>
              <a:t>Look at the output files- are they what you expect?</a:t>
            </a:r>
          </a:p>
          <a:p>
            <a:r>
              <a:rPr lang="en-US" sz="2400" dirty="0"/>
              <a:t>Make changes to --array and check the log files. What do you expect SLURM_ARRAY_TASK_ID and SLURM_ARRAY_TASK_COUNT to be? Some examples to try:</a:t>
            </a:r>
          </a:p>
        </p:txBody>
      </p:sp>
      <p:sp>
        <p:nvSpPr>
          <p:cNvPr id="3" name="Title 2">
            <a:extLst>
              <a:ext uri="{FF2B5EF4-FFF2-40B4-BE49-F238E27FC236}">
                <a16:creationId xmlns:a16="http://schemas.microsoft.com/office/drawing/2014/main" id="{2EDA9C8B-624D-DBB5-B74C-02E0EF657DE1}"/>
              </a:ext>
            </a:extLst>
          </p:cNvPr>
          <p:cNvSpPr>
            <a:spLocks noGrp="1"/>
          </p:cNvSpPr>
          <p:nvPr>
            <p:ph type="title"/>
          </p:nvPr>
        </p:nvSpPr>
        <p:spPr/>
        <p:txBody>
          <a:bodyPr/>
          <a:lstStyle/>
          <a:p>
            <a:r>
              <a:rPr lang="en-US" dirty="0"/>
              <a:t>Explore Job Arrays</a:t>
            </a:r>
          </a:p>
        </p:txBody>
      </p:sp>
      <p:sp>
        <p:nvSpPr>
          <p:cNvPr id="4" name="TextBox 3">
            <a:extLst>
              <a:ext uri="{FF2B5EF4-FFF2-40B4-BE49-F238E27FC236}">
                <a16:creationId xmlns:a16="http://schemas.microsoft.com/office/drawing/2014/main" id="{C96A8319-B6CB-D553-5A13-22A0C0DA0F21}"/>
              </a:ext>
            </a:extLst>
          </p:cNvPr>
          <p:cNvSpPr txBox="1"/>
          <p:nvPr/>
        </p:nvSpPr>
        <p:spPr>
          <a:xfrm>
            <a:off x="2402958" y="2071395"/>
            <a:ext cx="7378943" cy="1015663"/>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cd </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-tutorials</a:t>
            </a:r>
          </a:p>
          <a:p>
            <a:r>
              <a:rPr lang="en-US" sz="2000" dirty="0">
                <a:latin typeface="Consolas" panose="020B0609020204030204" pitchFamily="49" charset="0"/>
                <a:cs typeface="Consolas" panose="020B0609020204030204" pitchFamily="49" charset="0"/>
              </a:rPr>
              <a:t>cp -r /</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/examples/001/</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-tutorials/</a:t>
            </a:r>
            <a:r>
              <a:rPr lang="en-US" sz="2000" dirty="0" err="1">
                <a:latin typeface="Consolas" panose="020B0609020204030204" pitchFamily="49" charset="0"/>
                <a:cs typeface="Consolas" panose="020B0609020204030204" pitchFamily="49" charset="0"/>
              </a:rPr>
              <a:t>JobArrays</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cd </a:t>
            </a:r>
            <a:r>
              <a:rPr lang="en-US" sz="2000" dirty="0" err="1">
                <a:latin typeface="Consolas" panose="020B0609020204030204" pitchFamily="49" charset="0"/>
                <a:cs typeface="Consolas" panose="020B0609020204030204" pitchFamily="49" charset="0"/>
              </a:rPr>
              <a:t>JobArrays</a:t>
            </a:r>
            <a:endParaRPr lang="en-US" sz="2000"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0EAF87E4-2AA2-816F-2A4F-824B948FD17A}"/>
              </a:ext>
            </a:extLst>
          </p:cNvPr>
          <p:cNvSpPr txBox="1"/>
          <p:nvPr/>
        </p:nvSpPr>
        <p:spPr>
          <a:xfrm>
            <a:off x="4730517" y="3562727"/>
            <a:ext cx="2723823" cy="707886"/>
          </a:xfrm>
          <a:prstGeom prst="rect">
            <a:avLst/>
          </a:prstGeom>
          <a:noFill/>
        </p:spPr>
        <p:txBody>
          <a:bodyPr wrap="none" rtlCol="0">
            <a:spAutoFit/>
          </a:bodyPr>
          <a:lstStyle/>
          <a:p>
            <a:r>
              <a:rPr lang="en-US" sz="2000" dirty="0" err="1">
                <a:latin typeface="Consolas" panose="020B0609020204030204" pitchFamily="49" charset="0"/>
                <a:cs typeface="Consolas" panose="020B0609020204030204" pitchFamily="49" charset="0"/>
              </a:rPr>
              <a:t>sbatch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jobarray.sh</a:t>
            </a:r>
            <a:endParaRPr lang="en-US" sz="2000" dirty="0">
              <a:latin typeface="Consolas" panose="020B0609020204030204" pitchFamily="49" charset="0"/>
              <a:cs typeface="Consolas" panose="020B0609020204030204" pitchFamily="49" charset="0"/>
            </a:endParaRPr>
          </a:p>
          <a:p>
            <a:r>
              <a:rPr lang="en-US" sz="2000" dirty="0" err="1">
                <a:latin typeface="Consolas" panose="020B0609020204030204" pitchFamily="49" charset="0"/>
                <a:cs typeface="Consolas" panose="020B0609020204030204" pitchFamily="49" charset="0"/>
              </a:rPr>
              <a:t>squeue</a:t>
            </a:r>
            <a:r>
              <a:rPr lang="en-US" sz="2000" dirty="0">
                <a:latin typeface="Consolas" panose="020B0609020204030204" pitchFamily="49" charset="0"/>
                <a:cs typeface="Consolas" panose="020B0609020204030204" pitchFamily="49" charset="0"/>
              </a:rPr>
              <a:t> --me</a:t>
            </a:r>
          </a:p>
        </p:txBody>
      </p:sp>
      <p:sp>
        <p:nvSpPr>
          <p:cNvPr id="6" name="TextBox 5">
            <a:extLst>
              <a:ext uri="{FF2B5EF4-FFF2-40B4-BE49-F238E27FC236}">
                <a16:creationId xmlns:a16="http://schemas.microsoft.com/office/drawing/2014/main" id="{ABC3382A-9325-C3CD-B2CF-495AA5A53B03}"/>
              </a:ext>
            </a:extLst>
          </p:cNvPr>
          <p:cNvSpPr txBox="1"/>
          <p:nvPr/>
        </p:nvSpPr>
        <p:spPr>
          <a:xfrm>
            <a:off x="4871582" y="5761945"/>
            <a:ext cx="2441694" cy="1015663"/>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--array=2,6,1,23</a:t>
            </a:r>
          </a:p>
          <a:p>
            <a:r>
              <a:rPr lang="en-US" sz="2000" dirty="0">
                <a:latin typeface="Consolas" panose="020B0609020204030204" pitchFamily="49" charset="0"/>
                <a:cs typeface="Consolas" panose="020B0609020204030204" pitchFamily="49" charset="0"/>
              </a:rPr>
              <a:t>--array=20-30</a:t>
            </a:r>
          </a:p>
          <a:p>
            <a:r>
              <a:rPr lang="en-US" sz="2000" dirty="0">
                <a:latin typeface="Consolas" panose="020B0609020204030204" pitchFamily="49" charset="0"/>
                <a:cs typeface="Consolas" panose="020B0609020204030204" pitchFamily="49" charset="0"/>
              </a:rPr>
              <a:t>--array=1-100:25</a:t>
            </a:r>
          </a:p>
        </p:txBody>
      </p:sp>
    </p:spTree>
    <p:extLst>
      <p:ext uri="{BB962C8B-B14F-4D97-AF65-F5344CB8AC3E}">
        <p14:creationId xmlns:p14="http://schemas.microsoft.com/office/powerpoint/2010/main" val="371779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A2674-459B-E936-A858-766F611CC5B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D73B8-CE2A-F73A-351C-D18FC00FC952}"/>
              </a:ext>
            </a:extLst>
          </p:cNvPr>
          <p:cNvSpPr>
            <a:spLocks noGrp="1"/>
          </p:cNvSpPr>
          <p:nvPr>
            <p:ph sz="quarter" idx="10"/>
          </p:nvPr>
        </p:nvSpPr>
        <p:spPr>
          <a:xfrm>
            <a:off x="633248" y="1293094"/>
            <a:ext cx="5725987" cy="5066142"/>
          </a:xfrm>
        </p:spPr>
        <p:txBody>
          <a:bodyPr>
            <a:normAutofit/>
          </a:bodyPr>
          <a:lstStyle/>
          <a:p>
            <a:r>
              <a:rPr lang="en-US" dirty="0"/>
              <a:t>Starting point: Python script that iterates through all the files in a directory</a:t>
            </a:r>
          </a:p>
          <a:p>
            <a:r>
              <a:rPr lang="en-US" dirty="0"/>
              <a:t>Goal: Use a Job Array to run word count on multiple files concurrently</a:t>
            </a:r>
          </a:p>
          <a:p>
            <a:r>
              <a:rPr lang="en-US" dirty="0"/>
              <a:t>What are our inputs?</a:t>
            </a:r>
          </a:p>
        </p:txBody>
      </p:sp>
      <p:sp>
        <p:nvSpPr>
          <p:cNvPr id="3" name="Title 2">
            <a:extLst>
              <a:ext uri="{FF2B5EF4-FFF2-40B4-BE49-F238E27FC236}">
                <a16:creationId xmlns:a16="http://schemas.microsoft.com/office/drawing/2014/main" id="{B771FE02-6089-A0A3-8209-6025EB7F643A}"/>
              </a:ext>
            </a:extLst>
          </p:cNvPr>
          <p:cNvSpPr>
            <a:spLocks noGrp="1"/>
          </p:cNvSpPr>
          <p:nvPr>
            <p:ph type="title"/>
          </p:nvPr>
        </p:nvSpPr>
        <p:spPr/>
        <p:txBody>
          <a:bodyPr/>
          <a:lstStyle/>
          <a:p>
            <a:r>
              <a:rPr lang="en-US" dirty="0"/>
              <a:t>Example 1: Word Count</a:t>
            </a:r>
          </a:p>
        </p:txBody>
      </p:sp>
      <p:sp>
        <p:nvSpPr>
          <p:cNvPr id="4" name="TextBox 3">
            <a:extLst>
              <a:ext uri="{FF2B5EF4-FFF2-40B4-BE49-F238E27FC236}">
                <a16:creationId xmlns:a16="http://schemas.microsoft.com/office/drawing/2014/main" id="{D4E84D5F-7CC2-1D64-5690-49D5333F7264}"/>
              </a:ext>
            </a:extLst>
          </p:cNvPr>
          <p:cNvSpPr txBox="1"/>
          <p:nvPr/>
        </p:nvSpPr>
        <p:spPr>
          <a:xfrm>
            <a:off x="6599035" y="1702506"/>
            <a:ext cx="5426712" cy="4247317"/>
          </a:xfrm>
          <a:prstGeom prst="rect">
            <a:avLst/>
          </a:prstGeom>
          <a:noFill/>
        </p:spPr>
        <p:txBody>
          <a:bodyPr wrap="square" rtlCol="0">
            <a:spAutoFit/>
          </a:bodyPr>
          <a:lstStyle/>
          <a:p>
            <a:r>
              <a:rPr lang="en-US" b="0" dirty="0">
                <a:solidFill>
                  <a:srgbClr val="6A9955"/>
                </a:solidFill>
                <a:effectLst/>
                <a:latin typeface="Menlo" panose="020B0609030804020204" pitchFamily="49" charset="0"/>
              </a:rPr>
              <a:t># Load the file names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"data/"</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os</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listdir</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Iterate through file names</a:t>
            </a:r>
            <a:endParaRPr lang="en-US" b="0" dirty="0">
              <a:solidFill>
                <a:srgbClr val="CCCCCC"/>
              </a:solidFill>
              <a:effectLst/>
              <a:latin typeface="Menlo" panose="020B0609030804020204" pitchFamily="49" charset="0"/>
            </a:endParaRPr>
          </a:p>
          <a:p>
            <a:r>
              <a:rPr lang="en-US" b="0" dirty="0">
                <a:solidFill>
                  <a:srgbClr val="C586C0"/>
                </a:solidFill>
                <a:effectLst/>
                <a:latin typeface="Menlo" panose="020B0609030804020204" pitchFamily="49" charset="0"/>
              </a:rPr>
              <a:t>for</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Read in file and clean the text</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open</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'r'</a:t>
            </a:r>
            <a:r>
              <a:rPr lang="en-US" b="0" dirty="0">
                <a:solidFill>
                  <a:srgbClr val="CCCCCC"/>
                </a:solidFill>
                <a:effectLst/>
                <a:latin typeface="Menlo" panose="020B0609030804020204" pitchFamily="49" charset="0"/>
              </a:rPr>
              <a:t>)</a:t>
            </a:r>
          </a:p>
          <a:p>
            <a:pPr lvl="1"/>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cleantext</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readlines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Count word frequency</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counts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countwords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Print the top 5 words</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6112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2916-4C52-1057-B166-AC17CE21A00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1041C8-42DB-604A-C1AB-774CFD66E136}"/>
              </a:ext>
            </a:extLst>
          </p:cNvPr>
          <p:cNvSpPr>
            <a:spLocks noGrp="1"/>
          </p:cNvSpPr>
          <p:nvPr>
            <p:ph sz="quarter" idx="10"/>
          </p:nvPr>
        </p:nvSpPr>
        <p:spPr>
          <a:xfrm>
            <a:off x="633248" y="1293094"/>
            <a:ext cx="5725987" cy="5066142"/>
          </a:xfrm>
        </p:spPr>
        <p:txBody>
          <a:bodyPr>
            <a:normAutofit fontScale="92500" lnSpcReduction="10000"/>
          </a:bodyPr>
          <a:lstStyle/>
          <a:p>
            <a:r>
              <a:rPr lang="en-US" dirty="0"/>
              <a:t>Starting point: Python script that iterates through all the files in a directory</a:t>
            </a:r>
          </a:p>
          <a:p>
            <a:r>
              <a:rPr lang="en-US" dirty="0"/>
              <a:t>Goal: Use a Job Array to run word count on multiple files concurrently</a:t>
            </a:r>
          </a:p>
          <a:p>
            <a:r>
              <a:rPr lang="en-US" dirty="0"/>
              <a:t>What are our inputs?</a:t>
            </a:r>
          </a:p>
          <a:p>
            <a:r>
              <a:rPr lang="en-US" dirty="0"/>
              <a:t>Strategy</a:t>
            </a:r>
          </a:p>
          <a:p>
            <a:pPr lvl="1"/>
            <a:r>
              <a:rPr lang="en-US" sz="2400" dirty="0"/>
              <a:t>Update the Python script to take in two arguments and use those to split up the list of files</a:t>
            </a:r>
          </a:p>
          <a:p>
            <a:pPr lvl="1"/>
            <a:r>
              <a:rPr lang="en-US" sz="2400" dirty="0"/>
              <a:t>Update job script to pass $SLURM_ARRAY_TASK_ID and $SLURM_ARRAY_TASK_COUNT into the array</a:t>
            </a:r>
          </a:p>
        </p:txBody>
      </p:sp>
      <p:sp>
        <p:nvSpPr>
          <p:cNvPr id="3" name="Title 2">
            <a:extLst>
              <a:ext uri="{FF2B5EF4-FFF2-40B4-BE49-F238E27FC236}">
                <a16:creationId xmlns:a16="http://schemas.microsoft.com/office/drawing/2014/main" id="{C5D0569B-554C-E4BA-20D9-0236DA5C9C67}"/>
              </a:ext>
            </a:extLst>
          </p:cNvPr>
          <p:cNvSpPr>
            <a:spLocks noGrp="1"/>
          </p:cNvSpPr>
          <p:nvPr>
            <p:ph type="title"/>
          </p:nvPr>
        </p:nvSpPr>
        <p:spPr/>
        <p:txBody>
          <a:bodyPr/>
          <a:lstStyle/>
          <a:p>
            <a:r>
              <a:rPr lang="en-US" dirty="0"/>
              <a:t>Example 1: Word Count</a:t>
            </a:r>
          </a:p>
        </p:txBody>
      </p:sp>
      <p:sp>
        <p:nvSpPr>
          <p:cNvPr id="4" name="TextBox 3">
            <a:extLst>
              <a:ext uri="{FF2B5EF4-FFF2-40B4-BE49-F238E27FC236}">
                <a16:creationId xmlns:a16="http://schemas.microsoft.com/office/drawing/2014/main" id="{34679C90-4B11-5D37-42FE-0D4D39CC0892}"/>
              </a:ext>
            </a:extLst>
          </p:cNvPr>
          <p:cNvSpPr txBox="1"/>
          <p:nvPr/>
        </p:nvSpPr>
        <p:spPr>
          <a:xfrm>
            <a:off x="6599035" y="1702506"/>
            <a:ext cx="5426712" cy="4247317"/>
          </a:xfrm>
          <a:prstGeom prst="rect">
            <a:avLst/>
          </a:prstGeom>
          <a:noFill/>
        </p:spPr>
        <p:txBody>
          <a:bodyPr wrap="square" rtlCol="0">
            <a:spAutoFit/>
          </a:bodyPr>
          <a:lstStyle/>
          <a:p>
            <a:r>
              <a:rPr lang="en-US" b="0" dirty="0">
                <a:solidFill>
                  <a:srgbClr val="6A9955"/>
                </a:solidFill>
                <a:effectLst/>
                <a:latin typeface="Menlo" panose="020B0609030804020204" pitchFamily="49" charset="0"/>
              </a:rPr>
              <a:t># Load the file names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"data/"</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os</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listdir</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Iterate through file names</a:t>
            </a:r>
            <a:endParaRPr lang="en-US" b="0" dirty="0">
              <a:solidFill>
                <a:srgbClr val="CCCCCC"/>
              </a:solidFill>
              <a:effectLst/>
              <a:latin typeface="Menlo" panose="020B0609030804020204" pitchFamily="49" charset="0"/>
            </a:endParaRPr>
          </a:p>
          <a:p>
            <a:r>
              <a:rPr lang="en-US" b="0" dirty="0">
                <a:solidFill>
                  <a:srgbClr val="C586C0"/>
                </a:solidFill>
                <a:effectLst/>
                <a:latin typeface="Menlo" panose="020B0609030804020204" pitchFamily="49" charset="0"/>
              </a:rPr>
              <a:t>for</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Read in file and clean the text</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open</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'r'</a:t>
            </a:r>
            <a:r>
              <a:rPr lang="en-US" b="0" dirty="0">
                <a:solidFill>
                  <a:srgbClr val="CCCCCC"/>
                </a:solidFill>
                <a:effectLst/>
                <a:latin typeface="Menlo" panose="020B0609030804020204" pitchFamily="49" charset="0"/>
              </a:rPr>
              <a:t>)</a:t>
            </a:r>
          </a:p>
          <a:p>
            <a:pPr lvl="1"/>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cleantext</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readlines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Count word frequency</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counts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countwords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Print the top 5 words</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64001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EDCF-C7EA-9D6A-FB85-B47BD8398E9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13A498-DE39-5A60-7700-70739E284B11}"/>
              </a:ext>
            </a:extLst>
          </p:cNvPr>
          <p:cNvSpPr>
            <a:spLocks noGrp="1"/>
          </p:cNvSpPr>
          <p:nvPr>
            <p:ph sz="quarter" idx="10"/>
          </p:nvPr>
        </p:nvSpPr>
        <p:spPr>
          <a:xfrm>
            <a:off x="633248" y="1293094"/>
            <a:ext cx="6321733" cy="5305998"/>
          </a:xfrm>
        </p:spPr>
        <p:txBody>
          <a:bodyPr>
            <a:normAutofit/>
          </a:bodyPr>
          <a:lstStyle/>
          <a:p>
            <a:r>
              <a:rPr lang="en-US" dirty="0"/>
              <a:t>Starting point: Python script that takes model hyperparameters as inputs and builds a CNN for digit recognition</a:t>
            </a:r>
          </a:p>
          <a:p>
            <a:r>
              <a:rPr lang="en-US" dirty="0"/>
              <a:t>Goal: Use a Job Array to train multiple models at the same time with different hyperparameters</a:t>
            </a:r>
          </a:p>
          <a:p>
            <a:r>
              <a:rPr lang="en-US" dirty="0"/>
              <a:t>What are our inputs?</a:t>
            </a:r>
          </a:p>
        </p:txBody>
      </p:sp>
      <p:sp>
        <p:nvSpPr>
          <p:cNvPr id="3" name="Title 2">
            <a:extLst>
              <a:ext uri="{FF2B5EF4-FFF2-40B4-BE49-F238E27FC236}">
                <a16:creationId xmlns:a16="http://schemas.microsoft.com/office/drawing/2014/main" id="{7B4545A5-392D-3C50-BCB4-73E405025AE6}"/>
              </a:ext>
            </a:extLst>
          </p:cNvPr>
          <p:cNvSpPr>
            <a:spLocks noGrp="1"/>
          </p:cNvSpPr>
          <p:nvPr>
            <p:ph type="title"/>
          </p:nvPr>
        </p:nvSpPr>
        <p:spPr/>
        <p:txBody>
          <a:bodyPr>
            <a:normAutofit fontScale="90000"/>
          </a:bodyPr>
          <a:lstStyle/>
          <a:p>
            <a:r>
              <a:rPr lang="en-US" dirty="0"/>
              <a:t>Example 2: MNIST Model Parameters</a:t>
            </a:r>
          </a:p>
        </p:txBody>
      </p:sp>
      <p:sp>
        <p:nvSpPr>
          <p:cNvPr id="5" name="TextBox 4">
            <a:extLst>
              <a:ext uri="{FF2B5EF4-FFF2-40B4-BE49-F238E27FC236}">
                <a16:creationId xmlns:a16="http://schemas.microsoft.com/office/drawing/2014/main" id="{3188F1D2-B56D-8619-F4C4-D7920168083E}"/>
              </a:ext>
            </a:extLst>
          </p:cNvPr>
          <p:cNvSpPr txBox="1"/>
          <p:nvPr/>
        </p:nvSpPr>
        <p:spPr>
          <a:xfrm>
            <a:off x="7443741" y="2277241"/>
            <a:ext cx="4249495" cy="3139321"/>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log.mnist</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Load the </a:t>
            </a:r>
            <a:r>
              <a:rPr lang="en-US" b="0" dirty="0" err="1">
                <a:solidFill>
                  <a:srgbClr val="6A9955"/>
                </a:solidFill>
                <a:effectLst/>
                <a:latin typeface="Menlo" panose="020B0609030804020204" pitchFamily="49" charset="0"/>
              </a:rPr>
              <a:t>miniforge</a:t>
            </a:r>
            <a:r>
              <a:rPr lang="en-US" b="0" dirty="0">
                <a:solidFill>
                  <a:srgbClr val="6A9955"/>
                </a:solidFill>
                <a:effectLst/>
                <a:latin typeface="Menlo" panose="020B0609030804020204" pitchFamily="49" charset="0"/>
              </a:rPr>
              <a:t> module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miniforge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Run the example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python</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-u</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mnist.py</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a:t>
            </a:r>
            <a:r>
              <a:rPr lang="en-US" b="0" dirty="0" err="1">
                <a:solidFill>
                  <a:srgbClr val="569CD6"/>
                </a:solidFill>
                <a:effectLst/>
                <a:latin typeface="Menlo" panose="020B0609030804020204" pitchFamily="49" charset="0"/>
              </a:rPr>
              <a:t>lr</a:t>
            </a:r>
            <a:r>
              <a:rPr lang="en-US" b="0" dirty="0">
                <a:solidFill>
                  <a:srgbClr val="569CD6"/>
                </a:solidFill>
                <a:effectLst/>
                <a:latin typeface="Menlo" panose="020B0609030804020204" pitchFamily="49" charset="0"/>
              </a:rPr>
              <a:t>=0.05</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--batch-size=64</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19613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B4227-CD2F-B4FE-9211-91EC75533EF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67A5AC-E048-056E-D45B-1D25A6CEFA3A}"/>
              </a:ext>
            </a:extLst>
          </p:cNvPr>
          <p:cNvSpPr>
            <a:spLocks noGrp="1"/>
          </p:cNvSpPr>
          <p:nvPr>
            <p:ph sz="quarter" idx="10"/>
          </p:nvPr>
        </p:nvSpPr>
        <p:spPr>
          <a:xfrm>
            <a:off x="633248" y="1293094"/>
            <a:ext cx="6321733" cy="5305998"/>
          </a:xfrm>
        </p:spPr>
        <p:txBody>
          <a:bodyPr>
            <a:normAutofit fontScale="92500" lnSpcReduction="10000"/>
          </a:bodyPr>
          <a:lstStyle/>
          <a:p>
            <a:r>
              <a:rPr lang="en-US" dirty="0"/>
              <a:t>Starting point: Python script that takes model hyperparameters as inputs and builds a CNN for digit recognition</a:t>
            </a:r>
          </a:p>
          <a:p>
            <a:r>
              <a:rPr lang="en-US" dirty="0"/>
              <a:t>Goal: Use a Job Array to train multiple models at the same time with different hyperparameters</a:t>
            </a:r>
          </a:p>
          <a:p>
            <a:r>
              <a:rPr lang="en-US" dirty="0"/>
              <a:t>What are our inputs?</a:t>
            </a:r>
          </a:p>
          <a:p>
            <a:r>
              <a:rPr lang="en-US" dirty="0"/>
              <a:t>Strategy</a:t>
            </a:r>
          </a:p>
          <a:p>
            <a:pPr lvl="1"/>
            <a:r>
              <a:rPr lang="en-US" sz="2400" dirty="0"/>
              <a:t>Create a file with hyperparameters to train on, a list of arguments to pass into python</a:t>
            </a:r>
          </a:p>
          <a:p>
            <a:pPr lvl="1"/>
            <a:r>
              <a:rPr lang="en-US" sz="2400" dirty="0"/>
              <a:t>Update the job script to pass a subset of these hyperparameters into the python script, based on $SLURM_ARRAY_TASK_ID and $SLURM_ARRAY_TASK_COUNT</a:t>
            </a:r>
          </a:p>
        </p:txBody>
      </p:sp>
      <p:sp>
        <p:nvSpPr>
          <p:cNvPr id="3" name="Title 2">
            <a:extLst>
              <a:ext uri="{FF2B5EF4-FFF2-40B4-BE49-F238E27FC236}">
                <a16:creationId xmlns:a16="http://schemas.microsoft.com/office/drawing/2014/main" id="{04BEBD58-38C7-299C-9DE7-0EBBDB49CC3F}"/>
              </a:ext>
            </a:extLst>
          </p:cNvPr>
          <p:cNvSpPr>
            <a:spLocks noGrp="1"/>
          </p:cNvSpPr>
          <p:nvPr>
            <p:ph type="title"/>
          </p:nvPr>
        </p:nvSpPr>
        <p:spPr/>
        <p:txBody>
          <a:bodyPr>
            <a:normAutofit fontScale="90000"/>
          </a:bodyPr>
          <a:lstStyle/>
          <a:p>
            <a:r>
              <a:rPr lang="en-US" dirty="0"/>
              <a:t>Example 2: MNIST Model Parameters</a:t>
            </a:r>
          </a:p>
        </p:txBody>
      </p:sp>
      <p:sp>
        <p:nvSpPr>
          <p:cNvPr id="5" name="TextBox 4">
            <a:extLst>
              <a:ext uri="{FF2B5EF4-FFF2-40B4-BE49-F238E27FC236}">
                <a16:creationId xmlns:a16="http://schemas.microsoft.com/office/drawing/2014/main" id="{7DEEC60F-1BC8-FB59-5DF7-F15AF511B958}"/>
              </a:ext>
            </a:extLst>
          </p:cNvPr>
          <p:cNvSpPr txBox="1"/>
          <p:nvPr/>
        </p:nvSpPr>
        <p:spPr>
          <a:xfrm>
            <a:off x="7443741" y="2277241"/>
            <a:ext cx="4249495" cy="3139321"/>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log.mnist</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Load the </a:t>
            </a:r>
            <a:r>
              <a:rPr lang="en-US" b="0" dirty="0" err="1">
                <a:solidFill>
                  <a:srgbClr val="6A9955"/>
                </a:solidFill>
                <a:effectLst/>
                <a:latin typeface="Menlo" panose="020B0609030804020204" pitchFamily="49" charset="0"/>
              </a:rPr>
              <a:t>miniforge</a:t>
            </a:r>
            <a:r>
              <a:rPr lang="en-US" b="0" dirty="0">
                <a:solidFill>
                  <a:srgbClr val="6A9955"/>
                </a:solidFill>
                <a:effectLst/>
                <a:latin typeface="Menlo" panose="020B0609030804020204" pitchFamily="49" charset="0"/>
              </a:rPr>
              <a:t> module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miniforge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Run the example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python</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-u</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mnist.py</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a:t>
            </a:r>
            <a:r>
              <a:rPr lang="en-US" b="0" dirty="0" err="1">
                <a:solidFill>
                  <a:srgbClr val="569CD6"/>
                </a:solidFill>
                <a:effectLst/>
                <a:latin typeface="Menlo" panose="020B0609030804020204" pitchFamily="49" charset="0"/>
              </a:rPr>
              <a:t>lr</a:t>
            </a:r>
            <a:r>
              <a:rPr lang="en-US" b="0" dirty="0">
                <a:solidFill>
                  <a:srgbClr val="569CD6"/>
                </a:solidFill>
                <a:effectLst/>
                <a:latin typeface="Menlo" panose="020B0609030804020204" pitchFamily="49" charset="0"/>
              </a:rPr>
              <a:t>=0.05</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--batch-size=64</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946065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EF05-52B6-B9E7-2AAC-C442BC0ACA1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55502-FF10-F9F1-4235-9DBA4F2B4040}"/>
              </a:ext>
            </a:extLst>
          </p:cNvPr>
          <p:cNvSpPr>
            <a:spLocks noGrp="1"/>
          </p:cNvSpPr>
          <p:nvPr>
            <p:ph sz="quarter" idx="10"/>
          </p:nvPr>
        </p:nvSpPr>
        <p:spPr>
          <a:xfrm>
            <a:off x="633249" y="1293094"/>
            <a:ext cx="6321734" cy="4830616"/>
          </a:xfrm>
        </p:spPr>
        <p:txBody>
          <a:bodyPr/>
          <a:lstStyle/>
          <a:p>
            <a:r>
              <a:rPr lang="en-US" dirty="0"/>
              <a:t>Starting point: Several input files for molecular dynamics code, </a:t>
            </a:r>
            <a:r>
              <a:rPr lang="en-US" dirty="0" err="1"/>
              <a:t>lammps</a:t>
            </a:r>
            <a:endParaRPr lang="en-US" dirty="0"/>
          </a:p>
          <a:p>
            <a:r>
              <a:rPr lang="en-US" dirty="0"/>
              <a:t>Goal: Use a Job Array run a </a:t>
            </a:r>
            <a:r>
              <a:rPr lang="en-US" dirty="0" err="1"/>
              <a:t>lammps</a:t>
            </a:r>
            <a:r>
              <a:rPr lang="en-US" dirty="0"/>
              <a:t> simulation on each input file concurrently</a:t>
            </a:r>
          </a:p>
          <a:p>
            <a:r>
              <a:rPr lang="en-US" dirty="0"/>
              <a:t>What are our inputs?</a:t>
            </a:r>
          </a:p>
          <a:p>
            <a:endParaRPr lang="en-US" dirty="0"/>
          </a:p>
        </p:txBody>
      </p:sp>
      <p:sp>
        <p:nvSpPr>
          <p:cNvPr id="3" name="Title 2">
            <a:extLst>
              <a:ext uri="{FF2B5EF4-FFF2-40B4-BE49-F238E27FC236}">
                <a16:creationId xmlns:a16="http://schemas.microsoft.com/office/drawing/2014/main" id="{18106530-50BF-4293-D603-B10835A1BA60}"/>
              </a:ext>
            </a:extLst>
          </p:cNvPr>
          <p:cNvSpPr>
            <a:spLocks noGrp="1"/>
          </p:cNvSpPr>
          <p:nvPr>
            <p:ph type="title"/>
          </p:nvPr>
        </p:nvSpPr>
        <p:spPr/>
        <p:txBody>
          <a:bodyPr>
            <a:normAutofit/>
          </a:bodyPr>
          <a:lstStyle/>
          <a:p>
            <a:r>
              <a:rPr lang="en-US" dirty="0"/>
              <a:t>Example 3: LAMMPS Input Files</a:t>
            </a:r>
          </a:p>
        </p:txBody>
      </p:sp>
      <p:sp>
        <p:nvSpPr>
          <p:cNvPr id="5" name="TextBox 4">
            <a:extLst>
              <a:ext uri="{FF2B5EF4-FFF2-40B4-BE49-F238E27FC236}">
                <a16:creationId xmlns:a16="http://schemas.microsoft.com/office/drawing/2014/main" id="{24C67A15-10DA-9B09-5DEE-6035D5702A13}"/>
              </a:ext>
            </a:extLst>
          </p:cNvPr>
          <p:cNvSpPr txBox="1"/>
          <p:nvPr/>
        </p:nvSpPr>
        <p:spPr>
          <a:xfrm>
            <a:off x="6954983" y="2000242"/>
            <a:ext cx="5205846" cy="3416320"/>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log.lammps</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-n 4</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openmpi</a:t>
            </a:r>
            <a:r>
              <a:rPr lang="en-US" b="0" dirty="0">
                <a:solidFill>
                  <a:srgbClr val="CE9178"/>
                </a:solidFill>
                <a:effectLst/>
                <a:latin typeface="Menlo" panose="020B0609030804020204" pitchFamily="49" charset="0"/>
              </a:rPr>
              <a:t>/4.1.4</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lammps</a:t>
            </a:r>
            <a:r>
              <a:rPr lang="en-US" b="0" dirty="0">
                <a:solidFill>
                  <a:srgbClr val="CE9178"/>
                </a:solidFill>
                <a:effectLst/>
                <a:latin typeface="Menlo" panose="020B0609030804020204" pitchFamily="49" charset="0"/>
              </a:rPr>
              <a:t>/20230802.3</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err="1">
                <a:solidFill>
                  <a:srgbClr val="DCDCAA"/>
                </a:solidFill>
                <a:effectLst/>
                <a:latin typeface="Menlo" panose="020B0609030804020204" pitchFamily="49" charset="0"/>
              </a:rPr>
              <a:t>mpirun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lmp</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in.heatflux</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-log</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none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91346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31524-A4B0-008D-ECE1-9E9176B476E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B4329-F6A6-844F-9C57-9055F09C9E27}"/>
              </a:ext>
            </a:extLst>
          </p:cNvPr>
          <p:cNvSpPr>
            <a:spLocks noGrp="1"/>
          </p:cNvSpPr>
          <p:nvPr>
            <p:ph sz="quarter" idx="10"/>
          </p:nvPr>
        </p:nvSpPr>
        <p:spPr>
          <a:xfrm>
            <a:off x="633249" y="1293094"/>
            <a:ext cx="6321734" cy="4830616"/>
          </a:xfrm>
        </p:spPr>
        <p:txBody>
          <a:bodyPr/>
          <a:lstStyle/>
          <a:p>
            <a:r>
              <a:rPr lang="en-US" dirty="0"/>
              <a:t>Starting point: Several input files for molecular dynamics code, </a:t>
            </a:r>
            <a:r>
              <a:rPr lang="en-US" dirty="0" err="1"/>
              <a:t>lammps</a:t>
            </a:r>
            <a:endParaRPr lang="en-US" dirty="0"/>
          </a:p>
          <a:p>
            <a:r>
              <a:rPr lang="en-US" dirty="0"/>
              <a:t>Goal: Use a Job Array run a </a:t>
            </a:r>
            <a:r>
              <a:rPr lang="en-US" dirty="0" err="1"/>
              <a:t>lammps</a:t>
            </a:r>
            <a:r>
              <a:rPr lang="en-US" dirty="0"/>
              <a:t> simulation on each input file concurrently</a:t>
            </a:r>
          </a:p>
          <a:p>
            <a:r>
              <a:rPr lang="en-US" dirty="0"/>
              <a:t>What are our inputs?</a:t>
            </a:r>
          </a:p>
          <a:p>
            <a:r>
              <a:rPr lang="en-US" dirty="0"/>
              <a:t>Strategy</a:t>
            </a:r>
          </a:p>
          <a:p>
            <a:pPr lvl="1"/>
            <a:r>
              <a:rPr lang="en-US" sz="2400" dirty="0"/>
              <a:t>Update the job script to run a simulation input file based on $SLURM_ARRAY_TASK_ID and $SLURM_ARRAY_TASK_COUNT</a:t>
            </a:r>
          </a:p>
          <a:p>
            <a:endParaRPr lang="en-US" dirty="0"/>
          </a:p>
        </p:txBody>
      </p:sp>
      <p:sp>
        <p:nvSpPr>
          <p:cNvPr id="3" name="Title 2">
            <a:extLst>
              <a:ext uri="{FF2B5EF4-FFF2-40B4-BE49-F238E27FC236}">
                <a16:creationId xmlns:a16="http://schemas.microsoft.com/office/drawing/2014/main" id="{0C01E119-7901-07B5-6A47-10EC0FC353AD}"/>
              </a:ext>
            </a:extLst>
          </p:cNvPr>
          <p:cNvSpPr>
            <a:spLocks noGrp="1"/>
          </p:cNvSpPr>
          <p:nvPr>
            <p:ph type="title"/>
          </p:nvPr>
        </p:nvSpPr>
        <p:spPr/>
        <p:txBody>
          <a:bodyPr>
            <a:normAutofit/>
          </a:bodyPr>
          <a:lstStyle/>
          <a:p>
            <a:r>
              <a:rPr lang="en-US" dirty="0"/>
              <a:t>Example 3: LAMMPS Input Files</a:t>
            </a:r>
          </a:p>
        </p:txBody>
      </p:sp>
      <p:sp>
        <p:nvSpPr>
          <p:cNvPr id="5" name="TextBox 4">
            <a:extLst>
              <a:ext uri="{FF2B5EF4-FFF2-40B4-BE49-F238E27FC236}">
                <a16:creationId xmlns:a16="http://schemas.microsoft.com/office/drawing/2014/main" id="{0AF2C074-B105-3690-00DD-822FD2DE8697}"/>
              </a:ext>
            </a:extLst>
          </p:cNvPr>
          <p:cNvSpPr txBox="1"/>
          <p:nvPr/>
        </p:nvSpPr>
        <p:spPr>
          <a:xfrm>
            <a:off x="6954983" y="2000242"/>
            <a:ext cx="5205846" cy="3416320"/>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log.lammps</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-n 4</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openmpi</a:t>
            </a:r>
            <a:r>
              <a:rPr lang="en-US" b="0" dirty="0">
                <a:solidFill>
                  <a:srgbClr val="CE9178"/>
                </a:solidFill>
                <a:effectLst/>
                <a:latin typeface="Menlo" panose="020B0609030804020204" pitchFamily="49" charset="0"/>
              </a:rPr>
              <a:t>/4.1.4</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lammps</a:t>
            </a:r>
            <a:r>
              <a:rPr lang="en-US" b="0" dirty="0">
                <a:solidFill>
                  <a:srgbClr val="CE9178"/>
                </a:solidFill>
                <a:effectLst/>
                <a:latin typeface="Menlo" panose="020B0609030804020204" pitchFamily="49" charset="0"/>
              </a:rPr>
              <a:t>/20230802.3</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err="1">
                <a:solidFill>
                  <a:srgbClr val="DCDCAA"/>
                </a:solidFill>
                <a:effectLst/>
                <a:latin typeface="Menlo" panose="020B0609030804020204" pitchFamily="49" charset="0"/>
              </a:rPr>
              <a:t>mpirun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lmp</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in.heatflux</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-log</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none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193339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p:txBody>
          <a:bodyPr/>
          <a:lstStyle/>
          <a:p>
            <a:r>
              <a:rPr lang="en-US" dirty="0"/>
              <a:t>Projects</a:t>
            </a:r>
          </a:p>
        </p:txBody>
      </p:sp>
      <p:sp>
        <p:nvSpPr>
          <p:cNvPr id="5" name="Subtitle 4">
            <a:extLst>
              <a:ext uri="{FF2B5EF4-FFF2-40B4-BE49-F238E27FC236}">
                <a16:creationId xmlns:a16="http://schemas.microsoft.com/office/drawing/2014/main" id="{04F5272B-EC6C-2E5A-716C-15494005CC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225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CCE3AB-DE37-A64C-69F6-780533B4AEF5}"/>
              </a:ext>
            </a:extLst>
          </p:cNvPr>
          <p:cNvSpPr>
            <a:spLocks noGrp="1"/>
          </p:cNvSpPr>
          <p:nvPr>
            <p:ph sz="quarter" idx="10"/>
          </p:nvPr>
        </p:nvSpPr>
        <p:spPr/>
        <p:txBody>
          <a:bodyPr/>
          <a:lstStyle/>
          <a:p>
            <a:r>
              <a:rPr lang="en-US" dirty="0"/>
              <a:t>Pick an existing application and work towards scaling it up</a:t>
            </a:r>
          </a:p>
          <a:p>
            <a:r>
              <a:rPr lang="en-US" dirty="0"/>
              <a:t>Milestones:</a:t>
            </a:r>
          </a:p>
          <a:p>
            <a:pPr lvl="1"/>
            <a:r>
              <a:rPr lang="en-US" dirty="0"/>
              <a:t>Week 1: Run in serial on SuperCloud or other ORCD system. Identify your workflow.</a:t>
            </a:r>
          </a:p>
          <a:p>
            <a:pPr lvl="1"/>
            <a:r>
              <a:rPr lang="en-US" dirty="0"/>
              <a:t>Week 2: Time and evaluate your serial code, determine what resources you need.</a:t>
            </a:r>
          </a:p>
          <a:p>
            <a:pPr lvl="1"/>
            <a:r>
              <a:rPr lang="en-US" dirty="0"/>
              <a:t>Week 3: Come up with a plan for scaling up. Run your application as a job through the scheduler. Start working on scaling up.</a:t>
            </a:r>
          </a:p>
          <a:p>
            <a:pPr lvl="1"/>
            <a:r>
              <a:rPr lang="en-US" dirty="0"/>
              <a:t>Week 4: Continue working on scaling up. Present on your work so far. Write a report on your project.</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BD8F348E-59AF-2234-4943-D794F69D7251}"/>
              </a:ext>
            </a:extLst>
          </p:cNvPr>
          <p:cNvSpPr>
            <a:spLocks noGrp="1"/>
          </p:cNvSpPr>
          <p:nvPr>
            <p:ph type="title"/>
          </p:nvPr>
        </p:nvSpPr>
        <p:spPr/>
        <p:txBody>
          <a:bodyPr/>
          <a:lstStyle/>
          <a:p>
            <a:r>
              <a:rPr lang="en-US" dirty="0"/>
              <a:t>Projects</a:t>
            </a:r>
          </a:p>
        </p:txBody>
      </p:sp>
    </p:spTree>
    <p:extLst>
      <p:ext uri="{BB962C8B-B14F-4D97-AF65-F5344CB8AC3E}">
        <p14:creationId xmlns:p14="http://schemas.microsoft.com/office/powerpoint/2010/main" val="21431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Overall Schedule</a:t>
            </a:r>
          </a:p>
        </p:txBody>
      </p:sp>
      <p:graphicFrame>
        <p:nvGraphicFramePr>
          <p:cNvPr id="4" name="Table 3"/>
          <p:cNvGraphicFramePr>
            <a:graphicFrameLocks noGrp="1"/>
          </p:cNvGraphicFramePr>
          <p:nvPr>
            <p:extLst>
              <p:ext uri="{D42A27DB-BD31-4B8C-83A1-F6EECF244321}">
                <p14:modId xmlns:p14="http://schemas.microsoft.com/office/powerpoint/2010/main" val="294499649"/>
              </p:ext>
            </p:extLst>
          </p:nvPr>
        </p:nvGraphicFramePr>
        <p:xfrm>
          <a:off x="1818304" y="2554127"/>
          <a:ext cx="8217647" cy="1854200"/>
        </p:xfrm>
        <a:graphic>
          <a:graphicData uri="http://schemas.openxmlformats.org/drawingml/2006/table">
            <a:tbl>
              <a:tblPr firstRow="1" bandRow="1">
                <a:tableStyleId>{5C22544A-7EE6-4342-B048-85BDC9FD1C3A}</a:tableStyleId>
              </a:tblPr>
              <a:tblGrid>
                <a:gridCol w="2110703">
                  <a:extLst>
                    <a:ext uri="{9D8B030D-6E8A-4147-A177-3AD203B41FA5}">
                      <a16:colId xmlns:a16="http://schemas.microsoft.com/office/drawing/2014/main" val="20000"/>
                    </a:ext>
                  </a:extLst>
                </a:gridCol>
                <a:gridCol w="6106944">
                  <a:extLst>
                    <a:ext uri="{9D8B030D-6E8A-4147-A177-3AD203B41FA5}">
                      <a16:colId xmlns:a16="http://schemas.microsoft.com/office/drawing/2014/main" val="20001"/>
                    </a:ext>
                  </a:extLst>
                </a:gridCol>
              </a:tblGrid>
              <a:tr h="370840">
                <a:tc>
                  <a:txBody>
                    <a:bodyPr/>
                    <a:lstStyle/>
                    <a:p>
                      <a:pPr algn="ctr"/>
                      <a:r>
                        <a:rPr lang="en-US" dirty="0"/>
                        <a:t>Date</a:t>
                      </a:r>
                    </a:p>
                  </a:txBody>
                  <a:tcPr/>
                </a:tc>
                <a:tc>
                  <a:txBody>
                    <a:bodyPr/>
                    <a:lstStyle/>
                    <a:p>
                      <a:pPr algn="ctr"/>
                      <a:r>
                        <a:rPr lang="en-US" dirty="0"/>
                        <a:t>Activity</a:t>
                      </a:r>
                    </a:p>
                  </a:txBody>
                  <a:tcPr/>
                </a:tc>
                <a:extLst>
                  <a:ext uri="{0D108BD9-81ED-4DB2-BD59-A6C34878D82A}">
                    <a16:rowId xmlns:a16="http://schemas.microsoft.com/office/drawing/2014/main" val="10000"/>
                  </a:ext>
                </a:extLst>
              </a:tr>
              <a:tr h="370840">
                <a:tc>
                  <a:txBody>
                    <a:bodyPr/>
                    <a:lstStyle/>
                    <a:p>
                      <a:pPr algn="ctr"/>
                      <a:r>
                        <a:rPr lang="en-US" dirty="0"/>
                        <a:t>1/21/2025</a:t>
                      </a:r>
                    </a:p>
                  </a:txBody>
                  <a:tcPr/>
                </a:tc>
                <a:tc>
                  <a:txBody>
                    <a:bodyPr/>
                    <a:lstStyle/>
                    <a:p>
                      <a:pPr algn="ctr"/>
                      <a:r>
                        <a:rPr lang="en-US" dirty="0"/>
                        <a:t>Introduction to Supercomputing Workflows and Systems</a:t>
                      </a:r>
                    </a:p>
                  </a:txBody>
                  <a:tcPr/>
                </a:tc>
                <a:extLst>
                  <a:ext uri="{0D108BD9-81ED-4DB2-BD59-A6C34878D82A}">
                    <a16:rowId xmlns:a16="http://schemas.microsoft.com/office/drawing/2014/main" val="10001"/>
                  </a:ext>
                </a:extLst>
              </a:tr>
              <a:tr h="370840">
                <a:tc>
                  <a:txBody>
                    <a:bodyPr/>
                    <a:lstStyle/>
                    <a:p>
                      <a:pPr algn="ctr"/>
                      <a:r>
                        <a:rPr lang="en-US" dirty="0"/>
                        <a:t>1/23/2025</a:t>
                      </a:r>
                    </a:p>
                  </a:txBody>
                  <a:tcPr/>
                </a:tc>
                <a:tc>
                  <a:txBody>
                    <a:bodyPr/>
                    <a:lstStyle/>
                    <a:p>
                      <a:pPr algn="ctr"/>
                      <a:r>
                        <a:rPr lang="en-US" dirty="0"/>
                        <a:t>Serial Optimization and Parallel Speedup</a:t>
                      </a:r>
                    </a:p>
                  </a:txBody>
                  <a:tcPr/>
                </a:tc>
                <a:extLst>
                  <a:ext uri="{0D108BD9-81ED-4DB2-BD59-A6C34878D82A}">
                    <a16:rowId xmlns:a16="http://schemas.microsoft.com/office/drawing/2014/main" val="10002"/>
                  </a:ext>
                </a:extLst>
              </a:tr>
              <a:tr h="370840">
                <a:tc>
                  <a:txBody>
                    <a:bodyPr/>
                    <a:lstStyle/>
                    <a:p>
                      <a:pPr algn="ctr"/>
                      <a:r>
                        <a:rPr lang="en-US" dirty="0"/>
                        <a:t>1/28/2025</a:t>
                      </a:r>
                    </a:p>
                  </a:txBody>
                  <a:tcPr/>
                </a:tc>
                <a:tc>
                  <a:txBody>
                    <a:bodyPr/>
                    <a:lstStyle/>
                    <a:p>
                      <a:pPr algn="ctr"/>
                      <a:r>
                        <a:rPr lang="en-US" dirty="0"/>
                        <a:t>Building and Running Parallel Workflows</a:t>
                      </a:r>
                    </a:p>
                  </a:txBody>
                  <a:tcPr/>
                </a:tc>
                <a:extLst>
                  <a:ext uri="{0D108BD9-81ED-4DB2-BD59-A6C34878D82A}">
                    <a16:rowId xmlns:a16="http://schemas.microsoft.com/office/drawing/2014/main" val="10003"/>
                  </a:ext>
                </a:extLst>
              </a:tr>
              <a:tr h="370840">
                <a:tc>
                  <a:txBody>
                    <a:bodyPr/>
                    <a:lstStyle/>
                    <a:p>
                      <a:pPr algn="ctr"/>
                      <a:r>
                        <a:rPr lang="en-US" dirty="0"/>
                        <a:t>1/30/2025</a:t>
                      </a:r>
                    </a:p>
                  </a:txBody>
                  <a:tcPr/>
                </a:tc>
                <a:tc>
                  <a:txBody>
                    <a:bodyPr/>
                    <a:lstStyle/>
                    <a:p>
                      <a:pPr algn="ctr"/>
                      <a:r>
                        <a:rPr lang="en-US" dirty="0"/>
                        <a:t>Distributed Computing</a:t>
                      </a:r>
                    </a:p>
                  </a:txBody>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38702194-D7B4-E14A-843B-E490F3B27282}"/>
              </a:ext>
            </a:extLst>
          </p:cNvPr>
          <p:cNvSpPr txBox="1"/>
          <p:nvPr/>
        </p:nvSpPr>
        <p:spPr>
          <a:xfrm>
            <a:off x="3278809" y="2004933"/>
            <a:ext cx="5296642" cy="400110"/>
          </a:xfrm>
          <a:prstGeom prst="rect">
            <a:avLst/>
          </a:prstGeom>
          <a:noFill/>
        </p:spPr>
        <p:txBody>
          <a:bodyPr wrap="none" rtlCol="0">
            <a:spAutoFit/>
          </a:bodyPr>
          <a:lstStyle/>
          <a:p>
            <a:pPr algn="ctr"/>
            <a:r>
              <a:rPr lang="en-US" sz="2000" dirty="0"/>
              <a:t>All class sessions are in 45-804 from 2 - 5pm</a:t>
            </a:r>
            <a:endParaRPr lang="en-US" sz="2000" b="1" dirty="0"/>
          </a:p>
        </p:txBody>
      </p:sp>
      <p:sp>
        <p:nvSpPr>
          <p:cNvPr id="5" name="Rectangle 4">
            <a:extLst>
              <a:ext uri="{FF2B5EF4-FFF2-40B4-BE49-F238E27FC236}">
                <a16:creationId xmlns:a16="http://schemas.microsoft.com/office/drawing/2014/main" id="{49C1D31C-E411-D216-861D-693A37A0BB23}"/>
              </a:ext>
            </a:extLst>
          </p:cNvPr>
          <p:cNvSpPr/>
          <p:nvPr/>
        </p:nvSpPr>
        <p:spPr>
          <a:xfrm>
            <a:off x="1818304" y="3599652"/>
            <a:ext cx="8217647" cy="5029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413355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Schedule</a:t>
            </a:r>
            <a:br>
              <a:rPr lang="en-US" dirty="0"/>
            </a:br>
            <a:r>
              <a:rPr lang="en-US" dirty="0"/>
              <a:t>Tuesday January 28, 2025</a:t>
            </a:r>
          </a:p>
        </p:txBody>
      </p:sp>
      <p:graphicFrame>
        <p:nvGraphicFramePr>
          <p:cNvPr id="4" name="Table 3"/>
          <p:cNvGraphicFramePr>
            <a:graphicFrameLocks noGrp="1"/>
          </p:cNvGraphicFramePr>
          <p:nvPr>
            <p:extLst>
              <p:ext uri="{D42A27DB-BD31-4B8C-83A1-F6EECF244321}">
                <p14:modId xmlns:p14="http://schemas.microsoft.com/office/powerpoint/2010/main" val="1310817580"/>
              </p:ext>
            </p:extLst>
          </p:nvPr>
        </p:nvGraphicFramePr>
        <p:xfrm>
          <a:off x="134471" y="1912620"/>
          <a:ext cx="11923057" cy="3032760"/>
        </p:xfrm>
        <a:graphic>
          <a:graphicData uri="http://schemas.openxmlformats.org/drawingml/2006/table">
            <a:tbl>
              <a:tblPr firstRow="1" bandRow="1">
                <a:tableStyleId>{5C22544A-7EE6-4342-B048-85BDC9FD1C3A}</a:tableStyleId>
              </a:tblPr>
              <a:tblGrid>
                <a:gridCol w="2110703">
                  <a:extLst>
                    <a:ext uri="{9D8B030D-6E8A-4147-A177-3AD203B41FA5}">
                      <a16:colId xmlns:a16="http://schemas.microsoft.com/office/drawing/2014/main" val="20000"/>
                    </a:ext>
                  </a:extLst>
                </a:gridCol>
                <a:gridCol w="6190166">
                  <a:extLst>
                    <a:ext uri="{9D8B030D-6E8A-4147-A177-3AD203B41FA5}">
                      <a16:colId xmlns:a16="http://schemas.microsoft.com/office/drawing/2014/main" val="20001"/>
                    </a:ext>
                  </a:extLst>
                </a:gridCol>
                <a:gridCol w="3622188">
                  <a:extLst>
                    <a:ext uri="{9D8B030D-6E8A-4147-A177-3AD203B41FA5}">
                      <a16:colId xmlns:a16="http://schemas.microsoft.com/office/drawing/2014/main" val="20002"/>
                    </a:ext>
                  </a:extLst>
                </a:gridCol>
              </a:tblGrid>
              <a:tr h="370840">
                <a:tc>
                  <a:txBody>
                    <a:bodyPr/>
                    <a:lstStyle/>
                    <a:p>
                      <a:pPr algn="ctr"/>
                      <a:r>
                        <a:rPr lang="en-US" dirty="0"/>
                        <a:t>Time</a:t>
                      </a:r>
                    </a:p>
                  </a:txBody>
                  <a:tcPr/>
                </a:tc>
                <a:tc>
                  <a:txBody>
                    <a:bodyPr/>
                    <a:lstStyle/>
                    <a:p>
                      <a:pPr algn="ctr"/>
                      <a:r>
                        <a:rPr lang="en-US" dirty="0"/>
                        <a:t>Activity</a:t>
                      </a:r>
                    </a:p>
                  </a:txBody>
                  <a:tcPr/>
                </a:tc>
                <a:tc>
                  <a:txBody>
                    <a:bodyPr/>
                    <a:lstStyle/>
                    <a:p>
                      <a:pPr algn="ctr"/>
                      <a:r>
                        <a:rPr lang="en-US" dirty="0"/>
                        <a:t>Leaders</a:t>
                      </a:r>
                    </a:p>
                  </a:txBody>
                  <a:tcPr/>
                </a:tc>
                <a:extLst>
                  <a:ext uri="{0D108BD9-81ED-4DB2-BD59-A6C34878D82A}">
                    <a16:rowId xmlns:a16="http://schemas.microsoft.com/office/drawing/2014/main" val="10000"/>
                  </a:ext>
                </a:extLst>
              </a:tr>
              <a:tr h="370840">
                <a:tc>
                  <a:txBody>
                    <a:bodyPr/>
                    <a:lstStyle/>
                    <a:p>
                      <a:pPr algn="ctr"/>
                      <a:r>
                        <a:rPr lang="en-US" dirty="0"/>
                        <a:t>2:00 – 2:15 </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aseline="0" dirty="0"/>
                        <a:t>Couse </a:t>
                      </a:r>
                      <a:r>
                        <a:rPr lang="en-US" baseline="0"/>
                        <a:t>Updates and Q </a:t>
                      </a:r>
                      <a:r>
                        <a:rPr lang="en-US" baseline="0" dirty="0"/>
                        <a:t>&amp; A for Asynchronous Material</a:t>
                      </a:r>
                    </a:p>
                  </a:txBody>
                  <a:tcPr/>
                </a:tc>
                <a:tc>
                  <a:txBody>
                    <a:bodyPr/>
                    <a:lstStyle/>
                    <a:p>
                      <a:pPr algn="ctr"/>
                      <a:r>
                        <a:rPr lang="en-US" baseline="0" dirty="0"/>
                        <a:t>Lauren Milechin, Julie Mullen, Chris Hill</a:t>
                      </a:r>
                      <a:endParaRPr lang="en-US" dirty="0"/>
                    </a:p>
                  </a:txBody>
                  <a:tcPr/>
                </a:tc>
                <a:extLst>
                  <a:ext uri="{0D108BD9-81ED-4DB2-BD59-A6C34878D82A}">
                    <a16:rowId xmlns:a16="http://schemas.microsoft.com/office/drawing/2014/main" val="10001"/>
                  </a:ext>
                </a:extLst>
              </a:tr>
              <a:tr h="370840">
                <a:tc>
                  <a:txBody>
                    <a:bodyPr/>
                    <a:lstStyle/>
                    <a:p>
                      <a:pPr algn="ctr"/>
                      <a:r>
                        <a:rPr lang="en-US" dirty="0"/>
                        <a:t>2:15 – 3:00</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aseline="0" dirty="0"/>
                        <a:t>Scheduler Activity</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Lauren Milechin, Julie Mullen</a:t>
                      </a:r>
                    </a:p>
                  </a:txBody>
                  <a:tcPr/>
                </a:tc>
                <a:extLst>
                  <a:ext uri="{0D108BD9-81ED-4DB2-BD59-A6C34878D82A}">
                    <a16:rowId xmlns:a16="http://schemas.microsoft.com/office/drawing/2014/main" val="10002"/>
                  </a:ext>
                </a:extLst>
              </a:tr>
              <a:tr h="370840">
                <a:tc>
                  <a:txBody>
                    <a:bodyPr/>
                    <a:lstStyle/>
                    <a:p>
                      <a:pPr algn="ctr"/>
                      <a:r>
                        <a:rPr lang="en-US" dirty="0"/>
                        <a:t>3:00 – 3:15</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dirty="0"/>
                        <a:t>Break</a:t>
                      </a:r>
                    </a:p>
                  </a:txBody>
                  <a:tcPr/>
                </a:tc>
                <a:tc>
                  <a:txBody>
                    <a:bodyPr/>
                    <a:lstStyle/>
                    <a:p>
                      <a:pPr algn="ctr"/>
                      <a:endParaRPr lang="en-US" dirty="0"/>
                    </a:p>
                  </a:txBody>
                  <a:tcPr/>
                </a:tc>
                <a:extLst>
                  <a:ext uri="{0D108BD9-81ED-4DB2-BD59-A6C34878D82A}">
                    <a16:rowId xmlns:a16="http://schemas.microsoft.com/office/drawing/2014/main" val="2835026314"/>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3:15 –4:00</a:t>
                      </a:r>
                    </a:p>
                  </a:txBody>
                  <a:tcPr/>
                </a:tc>
                <a:tc>
                  <a:txBody>
                    <a:bodyPr/>
                    <a:lstStyle/>
                    <a:p>
                      <a:pPr algn="ctr"/>
                      <a:r>
                        <a:rPr lang="en-US" dirty="0"/>
                        <a:t>Scaling up Throughput, Concurrent, and Loosely Coupled Workflows</a:t>
                      </a:r>
                    </a:p>
                  </a:txBody>
                  <a:tcPr/>
                </a:tc>
                <a:tc>
                  <a:txBody>
                    <a:bodyPr/>
                    <a:lstStyle/>
                    <a:p>
                      <a:pPr algn="ctr"/>
                      <a:r>
                        <a:rPr lang="en-US" dirty="0"/>
                        <a:t>Lauren Milechin</a:t>
                      </a:r>
                    </a:p>
                  </a:txBody>
                  <a:tcPr/>
                </a:tc>
                <a:extLst>
                  <a:ext uri="{0D108BD9-81ED-4DB2-BD59-A6C34878D82A}">
                    <a16:rowId xmlns:a16="http://schemas.microsoft.com/office/drawing/2014/main" val="1857848678"/>
                  </a:ext>
                </a:extLst>
              </a:tr>
              <a:tr h="370840">
                <a:tc>
                  <a:txBody>
                    <a:bodyPr/>
                    <a:lstStyle/>
                    <a:p>
                      <a:pPr algn="ctr"/>
                      <a:r>
                        <a:rPr lang="en-US" dirty="0"/>
                        <a:t>4:00 – 5:00</a:t>
                      </a:r>
                    </a:p>
                  </a:txBody>
                  <a:tcPr/>
                </a:tc>
                <a:tc>
                  <a:txBody>
                    <a:bodyPr/>
                    <a:lstStyle/>
                    <a:p>
                      <a:pPr algn="ctr"/>
                      <a:r>
                        <a:rPr lang="en-US" dirty="0"/>
                        <a:t>In-Class Project Work</a:t>
                      </a:r>
                    </a:p>
                    <a:p>
                      <a:pPr algn="ctr"/>
                      <a:r>
                        <a:rPr lang="en-US" dirty="0"/>
                        <a:t>Q &amp; A General</a:t>
                      </a:r>
                    </a:p>
                  </a:txBody>
                  <a:tcPr/>
                </a:tc>
                <a:tc>
                  <a:txBody>
                    <a:bodyPr/>
                    <a:lstStyle/>
                    <a:p>
                      <a:pPr algn="ctr"/>
                      <a:r>
                        <a:rPr lang="en-US" dirty="0"/>
                        <a:t>Lauren Milechin, Julie Mullen, Chris Hill</a:t>
                      </a:r>
                    </a:p>
                  </a:txBody>
                  <a:tcPr/>
                </a:tc>
                <a:extLst>
                  <a:ext uri="{0D108BD9-81ED-4DB2-BD59-A6C34878D82A}">
                    <a16:rowId xmlns:a16="http://schemas.microsoft.com/office/drawing/2014/main" val="2475994012"/>
                  </a:ext>
                </a:extLst>
              </a:tr>
            </a:tbl>
          </a:graphicData>
        </a:graphic>
      </p:graphicFrame>
    </p:spTree>
    <p:extLst>
      <p:ext uri="{BB962C8B-B14F-4D97-AF65-F5344CB8AC3E}">
        <p14:creationId xmlns:p14="http://schemas.microsoft.com/office/powerpoint/2010/main" val="44295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a:xfrm>
            <a:off x="5120641" y="2795270"/>
            <a:ext cx="5817870" cy="2387600"/>
          </a:xfrm>
        </p:spPr>
        <p:txBody>
          <a:bodyPr>
            <a:normAutofit fontScale="90000"/>
          </a:bodyPr>
          <a:lstStyle/>
          <a:p>
            <a:r>
              <a:rPr lang="en-US" dirty="0"/>
              <a:t>Scaling Up Throughput, Concurrent, and Loosely Coupled Workflows</a:t>
            </a:r>
          </a:p>
        </p:txBody>
      </p:sp>
    </p:spTree>
    <p:extLst>
      <p:ext uri="{BB962C8B-B14F-4D97-AF65-F5344CB8AC3E}">
        <p14:creationId xmlns:p14="http://schemas.microsoft.com/office/powerpoint/2010/main" val="149904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4B139E-BE81-921B-99E7-B5DB4519BF6C}"/>
              </a:ext>
            </a:extLst>
          </p:cNvPr>
          <p:cNvSpPr>
            <a:spLocks noGrp="1"/>
          </p:cNvSpPr>
          <p:nvPr>
            <p:ph type="title"/>
          </p:nvPr>
        </p:nvSpPr>
        <p:spPr/>
        <p:txBody>
          <a:bodyPr>
            <a:normAutofit fontScale="90000"/>
          </a:bodyPr>
          <a:lstStyle/>
          <a:p>
            <a:r>
              <a:rPr lang="en-US" dirty="0"/>
              <a:t>High Throughput and Concurrent Applications</a:t>
            </a:r>
          </a:p>
        </p:txBody>
      </p:sp>
      <p:sp>
        <p:nvSpPr>
          <p:cNvPr id="4" name="Rounded Rectangle 3">
            <a:extLst>
              <a:ext uri="{FF2B5EF4-FFF2-40B4-BE49-F238E27FC236}">
                <a16:creationId xmlns:a16="http://schemas.microsoft.com/office/drawing/2014/main" id="{EA54AEC4-B2CF-1A1E-A1D2-40D0B784B099}"/>
              </a:ext>
            </a:extLst>
          </p:cNvPr>
          <p:cNvSpPr/>
          <p:nvPr/>
        </p:nvSpPr>
        <p:spPr>
          <a:xfrm>
            <a:off x="200507" y="2330453"/>
            <a:ext cx="5697785" cy="2834669"/>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F6C79CDD-EC5A-9AC1-5743-913F10625A13}"/>
              </a:ext>
            </a:extLst>
          </p:cNvPr>
          <p:cNvSpPr/>
          <p:nvPr/>
        </p:nvSpPr>
        <p:spPr bwMode="auto">
          <a:xfrm>
            <a:off x="1830047" y="4234897"/>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6" name="Rounded Rectangle 5">
            <a:extLst>
              <a:ext uri="{FF2B5EF4-FFF2-40B4-BE49-F238E27FC236}">
                <a16:creationId xmlns:a16="http://schemas.microsoft.com/office/drawing/2014/main" id="{F9AB58BA-351E-69E2-2566-1825E7B0EBD4}"/>
              </a:ext>
            </a:extLst>
          </p:cNvPr>
          <p:cNvSpPr/>
          <p:nvPr/>
        </p:nvSpPr>
        <p:spPr bwMode="auto">
          <a:xfrm>
            <a:off x="1830047" y="2582861"/>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7" name="Group 6">
            <a:extLst>
              <a:ext uri="{FF2B5EF4-FFF2-40B4-BE49-F238E27FC236}">
                <a16:creationId xmlns:a16="http://schemas.microsoft.com/office/drawing/2014/main" id="{082EB15A-F128-111C-2325-07F0ABDFA3D6}"/>
              </a:ext>
            </a:extLst>
          </p:cNvPr>
          <p:cNvGrpSpPr/>
          <p:nvPr/>
        </p:nvGrpSpPr>
        <p:grpSpPr>
          <a:xfrm>
            <a:off x="2363449" y="2887659"/>
            <a:ext cx="1338647" cy="347116"/>
            <a:chOff x="2667000" y="2456046"/>
            <a:chExt cx="1338647" cy="419910"/>
          </a:xfrm>
        </p:grpSpPr>
        <p:sp>
          <p:nvSpPr>
            <p:cNvPr id="8" name="Right Arrow 7">
              <a:extLst>
                <a:ext uri="{FF2B5EF4-FFF2-40B4-BE49-F238E27FC236}">
                  <a16:creationId xmlns:a16="http://schemas.microsoft.com/office/drawing/2014/main" id="{68045791-B443-4B00-9203-E704A457DFA2}"/>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9" name="Folded Corner 8">
              <a:extLst>
                <a:ext uri="{FF2B5EF4-FFF2-40B4-BE49-F238E27FC236}">
                  <a16:creationId xmlns:a16="http://schemas.microsoft.com/office/drawing/2014/main" id="{8545A08E-03EE-5B0F-10ED-8C690C27457D}"/>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0" name="Folded Corner 9">
              <a:extLst>
                <a:ext uri="{FF2B5EF4-FFF2-40B4-BE49-F238E27FC236}">
                  <a16:creationId xmlns:a16="http://schemas.microsoft.com/office/drawing/2014/main" id="{21C6449F-89AA-4C3D-5C06-F46EBF54EC4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11" name="Group 10">
            <a:extLst>
              <a:ext uri="{FF2B5EF4-FFF2-40B4-BE49-F238E27FC236}">
                <a16:creationId xmlns:a16="http://schemas.microsoft.com/office/drawing/2014/main" id="{51125226-99B1-A62E-1B4C-2AD96DB2BDEF}"/>
              </a:ext>
            </a:extLst>
          </p:cNvPr>
          <p:cNvGrpSpPr/>
          <p:nvPr/>
        </p:nvGrpSpPr>
        <p:grpSpPr>
          <a:xfrm>
            <a:off x="2363449" y="4539318"/>
            <a:ext cx="1338647" cy="347116"/>
            <a:chOff x="2667000" y="2456046"/>
            <a:chExt cx="1338647" cy="419910"/>
          </a:xfrm>
        </p:grpSpPr>
        <p:sp>
          <p:nvSpPr>
            <p:cNvPr id="12" name="Right Arrow 11">
              <a:extLst>
                <a:ext uri="{FF2B5EF4-FFF2-40B4-BE49-F238E27FC236}">
                  <a16:creationId xmlns:a16="http://schemas.microsoft.com/office/drawing/2014/main" id="{9231CB0E-3294-5242-FAB4-78C3D72FE178}"/>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3" name="Folded Corner 12">
              <a:extLst>
                <a:ext uri="{FF2B5EF4-FFF2-40B4-BE49-F238E27FC236}">
                  <a16:creationId xmlns:a16="http://schemas.microsoft.com/office/drawing/2014/main" id="{64451DB0-81D0-78A8-5594-5A3D624179CC}"/>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4" name="Folded Corner 13">
              <a:extLst>
                <a:ext uri="{FF2B5EF4-FFF2-40B4-BE49-F238E27FC236}">
                  <a16:creationId xmlns:a16="http://schemas.microsoft.com/office/drawing/2014/main" id="{D89CFD1D-CEC5-0AD7-033C-F424B7DB9A6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15" name="AutoShape 50">
            <a:extLst>
              <a:ext uri="{FF2B5EF4-FFF2-40B4-BE49-F238E27FC236}">
                <a16:creationId xmlns:a16="http://schemas.microsoft.com/office/drawing/2014/main" id="{9A002C5F-F623-7352-CBEB-453972967027}"/>
              </a:ext>
            </a:extLst>
          </p:cNvPr>
          <p:cNvSpPr>
            <a:spLocks noChangeArrowheads="1"/>
          </p:cNvSpPr>
          <p:nvPr/>
        </p:nvSpPr>
        <p:spPr bwMode="auto">
          <a:xfrm>
            <a:off x="4740687"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16" name="Rounded Rectangle 15">
            <a:extLst>
              <a:ext uri="{FF2B5EF4-FFF2-40B4-BE49-F238E27FC236}">
                <a16:creationId xmlns:a16="http://schemas.microsoft.com/office/drawing/2014/main" id="{F6894E88-2737-151B-C5EE-2DA1DF1E7FF9}"/>
              </a:ext>
            </a:extLst>
          </p:cNvPr>
          <p:cNvSpPr/>
          <p:nvPr/>
        </p:nvSpPr>
        <p:spPr bwMode="auto">
          <a:xfrm>
            <a:off x="1830047" y="3408879"/>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17" name="Group 16">
            <a:extLst>
              <a:ext uri="{FF2B5EF4-FFF2-40B4-BE49-F238E27FC236}">
                <a16:creationId xmlns:a16="http://schemas.microsoft.com/office/drawing/2014/main" id="{3F1B2CE6-7594-3CDB-A925-83C37B15C6BB}"/>
              </a:ext>
            </a:extLst>
          </p:cNvPr>
          <p:cNvGrpSpPr/>
          <p:nvPr/>
        </p:nvGrpSpPr>
        <p:grpSpPr>
          <a:xfrm>
            <a:off x="2363449" y="3722992"/>
            <a:ext cx="1338647" cy="347116"/>
            <a:chOff x="2667000" y="2456046"/>
            <a:chExt cx="1338647" cy="419910"/>
          </a:xfrm>
        </p:grpSpPr>
        <p:sp>
          <p:nvSpPr>
            <p:cNvPr id="18" name="Right Arrow 17">
              <a:extLst>
                <a:ext uri="{FF2B5EF4-FFF2-40B4-BE49-F238E27FC236}">
                  <a16:creationId xmlns:a16="http://schemas.microsoft.com/office/drawing/2014/main" id="{23B4C5C7-78A0-C7C0-E356-D110270574EA}"/>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9" name="Folded Corner 18">
              <a:extLst>
                <a:ext uri="{FF2B5EF4-FFF2-40B4-BE49-F238E27FC236}">
                  <a16:creationId xmlns:a16="http://schemas.microsoft.com/office/drawing/2014/main" id="{2208C656-8E73-44D9-B0D1-93F0A45A2B13}"/>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20" name="Folded Corner 19">
              <a:extLst>
                <a:ext uri="{FF2B5EF4-FFF2-40B4-BE49-F238E27FC236}">
                  <a16:creationId xmlns:a16="http://schemas.microsoft.com/office/drawing/2014/main" id="{13A78324-A695-2930-5E23-018E042218D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cxnSp>
        <p:nvCxnSpPr>
          <p:cNvPr id="21" name="Elbow Connector 20">
            <a:extLst>
              <a:ext uri="{FF2B5EF4-FFF2-40B4-BE49-F238E27FC236}">
                <a16:creationId xmlns:a16="http://schemas.microsoft.com/office/drawing/2014/main" id="{C76B9AD2-A329-FABA-01A4-A6745D6C9846}"/>
              </a:ext>
            </a:extLst>
          </p:cNvPr>
          <p:cNvCxnSpPr>
            <a:cxnSpLocks/>
            <a:stCxn id="33" idx="4"/>
          </p:cNvCxnSpPr>
          <p:nvPr/>
        </p:nvCxnSpPr>
        <p:spPr bwMode="auto">
          <a:xfrm flipV="1">
            <a:off x="1357810" y="3061220"/>
            <a:ext cx="1005639" cy="786710"/>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2" name="TextBox 21">
            <a:extLst>
              <a:ext uri="{FF2B5EF4-FFF2-40B4-BE49-F238E27FC236}">
                <a16:creationId xmlns:a16="http://schemas.microsoft.com/office/drawing/2014/main" id="{787F4803-0B8B-B561-76B0-5E4EE5E13C8C}"/>
              </a:ext>
            </a:extLst>
          </p:cNvPr>
          <p:cNvSpPr txBox="1"/>
          <p:nvPr/>
        </p:nvSpPr>
        <p:spPr>
          <a:xfrm>
            <a:off x="1503624" y="2820104"/>
            <a:ext cx="1219200" cy="276999"/>
          </a:xfrm>
          <a:prstGeom prst="rect">
            <a:avLst/>
          </a:prstGeom>
          <a:noFill/>
        </p:spPr>
        <p:txBody>
          <a:bodyPr wrap="square" rtlCol="0">
            <a:spAutoFit/>
          </a:bodyPr>
          <a:lstStyle/>
          <a:p>
            <a:pPr algn="ctr"/>
            <a:r>
              <a:rPr lang="en-US" sz="1200" b="1" dirty="0"/>
              <a:t>read</a:t>
            </a:r>
          </a:p>
        </p:txBody>
      </p:sp>
      <p:cxnSp>
        <p:nvCxnSpPr>
          <p:cNvPr id="23" name="Elbow Connector 22">
            <a:extLst>
              <a:ext uri="{FF2B5EF4-FFF2-40B4-BE49-F238E27FC236}">
                <a16:creationId xmlns:a16="http://schemas.microsoft.com/office/drawing/2014/main" id="{61CF53B3-DD00-436F-9631-F86A4C4B2FCE}"/>
              </a:ext>
            </a:extLst>
          </p:cNvPr>
          <p:cNvCxnSpPr>
            <a:cxnSpLocks/>
            <a:stCxn id="33" idx="4"/>
          </p:cNvCxnSpPr>
          <p:nvPr/>
        </p:nvCxnSpPr>
        <p:spPr bwMode="auto">
          <a:xfrm>
            <a:off x="1357810" y="3847930"/>
            <a:ext cx="1005639" cy="61320"/>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042985B8-C698-9854-7118-AD9F28C33764}"/>
              </a:ext>
            </a:extLst>
          </p:cNvPr>
          <p:cNvSpPr txBox="1"/>
          <p:nvPr/>
        </p:nvSpPr>
        <p:spPr>
          <a:xfrm>
            <a:off x="1499014" y="3662473"/>
            <a:ext cx="1219200" cy="276999"/>
          </a:xfrm>
          <a:prstGeom prst="rect">
            <a:avLst/>
          </a:prstGeom>
          <a:noFill/>
        </p:spPr>
        <p:txBody>
          <a:bodyPr wrap="square" rtlCol="0">
            <a:spAutoFit/>
          </a:bodyPr>
          <a:lstStyle/>
          <a:p>
            <a:pPr algn="ctr"/>
            <a:r>
              <a:rPr lang="en-US" sz="1200" b="1" dirty="0"/>
              <a:t>read</a:t>
            </a:r>
          </a:p>
        </p:txBody>
      </p:sp>
      <p:cxnSp>
        <p:nvCxnSpPr>
          <p:cNvPr id="25" name="Elbow Connector 24">
            <a:extLst>
              <a:ext uri="{FF2B5EF4-FFF2-40B4-BE49-F238E27FC236}">
                <a16:creationId xmlns:a16="http://schemas.microsoft.com/office/drawing/2014/main" id="{A7DC1325-90E3-B760-31E8-B829EE267956}"/>
              </a:ext>
            </a:extLst>
          </p:cNvPr>
          <p:cNvCxnSpPr>
            <a:cxnSpLocks/>
            <a:stCxn id="33" idx="4"/>
          </p:cNvCxnSpPr>
          <p:nvPr/>
        </p:nvCxnSpPr>
        <p:spPr bwMode="auto">
          <a:xfrm>
            <a:off x="1357810" y="3847930"/>
            <a:ext cx="1005639" cy="864946"/>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187C8037-9061-1225-CBCC-6FF574C0CC9A}"/>
              </a:ext>
            </a:extLst>
          </p:cNvPr>
          <p:cNvSpPr txBox="1"/>
          <p:nvPr/>
        </p:nvSpPr>
        <p:spPr>
          <a:xfrm>
            <a:off x="1499014" y="4473804"/>
            <a:ext cx="1219200" cy="276999"/>
          </a:xfrm>
          <a:prstGeom prst="rect">
            <a:avLst/>
          </a:prstGeom>
          <a:noFill/>
        </p:spPr>
        <p:txBody>
          <a:bodyPr wrap="square" rtlCol="0">
            <a:spAutoFit/>
          </a:bodyPr>
          <a:lstStyle/>
          <a:p>
            <a:pPr algn="ctr"/>
            <a:r>
              <a:rPr lang="en-US" sz="1200" b="1"/>
              <a:t>read</a:t>
            </a:r>
            <a:endParaRPr lang="en-US" sz="1200" b="1" dirty="0"/>
          </a:p>
        </p:txBody>
      </p:sp>
      <p:cxnSp>
        <p:nvCxnSpPr>
          <p:cNvPr id="27" name="Elbow Connector 26">
            <a:extLst>
              <a:ext uri="{FF2B5EF4-FFF2-40B4-BE49-F238E27FC236}">
                <a16:creationId xmlns:a16="http://schemas.microsoft.com/office/drawing/2014/main" id="{8FC92264-BD6D-A9CB-E510-0B29BCD0728A}"/>
              </a:ext>
            </a:extLst>
          </p:cNvPr>
          <p:cNvCxnSpPr/>
          <p:nvPr/>
        </p:nvCxnSpPr>
        <p:spPr bwMode="auto">
          <a:xfrm>
            <a:off x="3702096" y="3061217"/>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8" name="Elbow Connector 27">
            <a:extLst>
              <a:ext uri="{FF2B5EF4-FFF2-40B4-BE49-F238E27FC236}">
                <a16:creationId xmlns:a16="http://schemas.microsoft.com/office/drawing/2014/main" id="{F4FA2807-7923-50A2-EDCB-C563E45F4547}"/>
              </a:ext>
            </a:extLst>
          </p:cNvPr>
          <p:cNvCxnSpPr/>
          <p:nvPr/>
        </p:nvCxnSpPr>
        <p:spPr bwMode="auto">
          <a:xfrm flipV="1">
            <a:off x="3702096" y="3848659"/>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9" name="Elbow Connector 28">
            <a:extLst>
              <a:ext uri="{FF2B5EF4-FFF2-40B4-BE49-F238E27FC236}">
                <a16:creationId xmlns:a16="http://schemas.microsoft.com/office/drawing/2014/main" id="{DBBB4EB3-D436-BF74-B0AB-9AB85358E599}"/>
              </a:ext>
            </a:extLst>
          </p:cNvPr>
          <p:cNvCxnSpPr>
            <a:cxnSpLocks/>
            <a:endCxn id="15" idx="2"/>
          </p:cNvCxnSpPr>
          <p:nvPr/>
        </p:nvCxnSpPr>
        <p:spPr bwMode="auto">
          <a:xfrm flipV="1">
            <a:off x="3702096" y="3847930"/>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30" name="TextBox 29">
            <a:extLst>
              <a:ext uri="{FF2B5EF4-FFF2-40B4-BE49-F238E27FC236}">
                <a16:creationId xmlns:a16="http://schemas.microsoft.com/office/drawing/2014/main" id="{A2A15BCA-80C0-EBD6-0DDC-2CFCE08FE9F8}"/>
              </a:ext>
            </a:extLst>
          </p:cNvPr>
          <p:cNvSpPr txBox="1"/>
          <p:nvPr/>
        </p:nvSpPr>
        <p:spPr>
          <a:xfrm>
            <a:off x="3338896" y="2807095"/>
            <a:ext cx="1219200" cy="276999"/>
          </a:xfrm>
          <a:prstGeom prst="rect">
            <a:avLst/>
          </a:prstGeom>
          <a:noFill/>
        </p:spPr>
        <p:txBody>
          <a:bodyPr wrap="square" rtlCol="0">
            <a:spAutoFit/>
          </a:bodyPr>
          <a:lstStyle/>
          <a:p>
            <a:pPr algn="ctr"/>
            <a:r>
              <a:rPr lang="en-US" sz="1200" b="1" dirty="0"/>
              <a:t>write</a:t>
            </a:r>
          </a:p>
        </p:txBody>
      </p:sp>
      <p:sp>
        <p:nvSpPr>
          <p:cNvPr id="31" name="TextBox 30">
            <a:extLst>
              <a:ext uri="{FF2B5EF4-FFF2-40B4-BE49-F238E27FC236}">
                <a16:creationId xmlns:a16="http://schemas.microsoft.com/office/drawing/2014/main" id="{00FD16A1-E8CB-4203-1AF5-D826D8D15E8A}"/>
              </a:ext>
            </a:extLst>
          </p:cNvPr>
          <p:cNvSpPr txBox="1"/>
          <p:nvPr/>
        </p:nvSpPr>
        <p:spPr>
          <a:xfrm>
            <a:off x="3361566" y="3650780"/>
            <a:ext cx="1219200" cy="276999"/>
          </a:xfrm>
          <a:prstGeom prst="rect">
            <a:avLst/>
          </a:prstGeom>
          <a:noFill/>
        </p:spPr>
        <p:txBody>
          <a:bodyPr wrap="square" rtlCol="0">
            <a:spAutoFit/>
          </a:bodyPr>
          <a:lstStyle/>
          <a:p>
            <a:pPr algn="ctr"/>
            <a:r>
              <a:rPr lang="en-US" sz="1200" b="1" dirty="0"/>
              <a:t>write</a:t>
            </a:r>
          </a:p>
        </p:txBody>
      </p:sp>
      <p:sp>
        <p:nvSpPr>
          <p:cNvPr id="32" name="TextBox 31">
            <a:extLst>
              <a:ext uri="{FF2B5EF4-FFF2-40B4-BE49-F238E27FC236}">
                <a16:creationId xmlns:a16="http://schemas.microsoft.com/office/drawing/2014/main" id="{C719EE65-6725-9E60-08DD-749025B48855}"/>
              </a:ext>
            </a:extLst>
          </p:cNvPr>
          <p:cNvSpPr txBox="1"/>
          <p:nvPr/>
        </p:nvSpPr>
        <p:spPr>
          <a:xfrm>
            <a:off x="3368549" y="4473803"/>
            <a:ext cx="1219200" cy="276999"/>
          </a:xfrm>
          <a:prstGeom prst="rect">
            <a:avLst/>
          </a:prstGeom>
          <a:noFill/>
        </p:spPr>
        <p:txBody>
          <a:bodyPr wrap="square" rtlCol="0">
            <a:spAutoFit/>
          </a:bodyPr>
          <a:lstStyle/>
          <a:p>
            <a:pPr algn="ctr"/>
            <a:r>
              <a:rPr lang="en-US" sz="1200" b="1" dirty="0"/>
              <a:t>write</a:t>
            </a:r>
          </a:p>
        </p:txBody>
      </p:sp>
      <p:sp>
        <p:nvSpPr>
          <p:cNvPr id="33" name="AutoShape 50">
            <a:extLst>
              <a:ext uri="{FF2B5EF4-FFF2-40B4-BE49-F238E27FC236}">
                <a16:creationId xmlns:a16="http://schemas.microsoft.com/office/drawing/2014/main" id="{0B138667-6121-CEC3-786C-1A74214FE538}"/>
              </a:ext>
            </a:extLst>
          </p:cNvPr>
          <p:cNvSpPr>
            <a:spLocks noChangeArrowheads="1"/>
          </p:cNvSpPr>
          <p:nvPr/>
        </p:nvSpPr>
        <p:spPr bwMode="auto">
          <a:xfrm>
            <a:off x="305801"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2" name="TextBox 1">
            <a:extLst>
              <a:ext uri="{FF2B5EF4-FFF2-40B4-BE49-F238E27FC236}">
                <a16:creationId xmlns:a16="http://schemas.microsoft.com/office/drawing/2014/main" id="{2B54832D-E542-F6D3-0336-44D18EA02658}"/>
              </a:ext>
            </a:extLst>
          </p:cNvPr>
          <p:cNvSpPr txBox="1"/>
          <p:nvPr/>
        </p:nvSpPr>
        <p:spPr>
          <a:xfrm>
            <a:off x="2086233" y="1271990"/>
            <a:ext cx="1914306" cy="954107"/>
          </a:xfrm>
          <a:prstGeom prst="rect">
            <a:avLst/>
          </a:prstGeom>
          <a:noFill/>
        </p:spPr>
        <p:txBody>
          <a:bodyPr wrap="none" rtlCol="0">
            <a:spAutoFit/>
          </a:bodyPr>
          <a:lstStyle/>
          <a:p>
            <a:pPr algn="ctr"/>
            <a:r>
              <a:rPr lang="en-US" sz="1400" b="1" dirty="0"/>
              <a:t>Word Count</a:t>
            </a:r>
          </a:p>
          <a:p>
            <a:pPr algn="ctr"/>
            <a:r>
              <a:rPr lang="en-US" sz="1400" b="1" dirty="0"/>
              <a:t>Read in a text file</a:t>
            </a:r>
          </a:p>
          <a:p>
            <a:pPr algn="ctr"/>
            <a:r>
              <a:rPr lang="en-US" sz="1400" b="1" dirty="0"/>
              <a:t>Count words (serial)</a:t>
            </a:r>
          </a:p>
          <a:p>
            <a:pPr algn="ctr"/>
            <a:r>
              <a:rPr lang="en-US" sz="1400" b="1" dirty="0"/>
              <a:t>Write out the result</a:t>
            </a:r>
          </a:p>
        </p:txBody>
      </p:sp>
    </p:spTree>
    <p:extLst>
      <p:ext uri="{BB962C8B-B14F-4D97-AF65-F5344CB8AC3E}">
        <p14:creationId xmlns:p14="http://schemas.microsoft.com/office/powerpoint/2010/main" val="103230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4B139E-BE81-921B-99E7-B5DB4519BF6C}"/>
              </a:ext>
            </a:extLst>
          </p:cNvPr>
          <p:cNvSpPr>
            <a:spLocks noGrp="1"/>
          </p:cNvSpPr>
          <p:nvPr>
            <p:ph type="title"/>
          </p:nvPr>
        </p:nvSpPr>
        <p:spPr/>
        <p:txBody>
          <a:bodyPr>
            <a:normAutofit fontScale="90000"/>
          </a:bodyPr>
          <a:lstStyle/>
          <a:p>
            <a:r>
              <a:rPr lang="en-US" dirty="0"/>
              <a:t>High Throughput and Concurrent Applications</a:t>
            </a:r>
          </a:p>
        </p:txBody>
      </p:sp>
      <p:sp>
        <p:nvSpPr>
          <p:cNvPr id="4" name="Rounded Rectangle 3">
            <a:extLst>
              <a:ext uri="{FF2B5EF4-FFF2-40B4-BE49-F238E27FC236}">
                <a16:creationId xmlns:a16="http://schemas.microsoft.com/office/drawing/2014/main" id="{EA54AEC4-B2CF-1A1E-A1D2-40D0B784B099}"/>
              </a:ext>
            </a:extLst>
          </p:cNvPr>
          <p:cNvSpPr/>
          <p:nvPr/>
        </p:nvSpPr>
        <p:spPr>
          <a:xfrm>
            <a:off x="200507" y="2330453"/>
            <a:ext cx="5697785" cy="2834669"/>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F6C79CDD-EC5A-9AC1-5743-913F10625A13}"/>
              </a:ext>
            </a:extLst>
          </p:cNvPr>
          <p:cNvSpPr/>
          <p:nvPr/>
        </p:nvSpPr>
        <p:spPr bwMode="auto">
          <a:xfrm>
            <a:off x="1830047" y="4234897"/>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6" name="Rounded Rectangle 5">
            <a:extLst>
              <a:ext uri="{FF2B5EF4-FFF2-40B4-BE49-F238E27FC236}">
                <a16:creationId xmlns:a16="http://schemas.microsoft.com/office/drawing/2014/main" id="{F9AB58BA-351E-69E2-2566-1825E7B0EBD4}"/>
              </a:ext>
            </a:extLst>
          </p:cNvPr>
          <p:cNvSpPr/>
          <p:nvPr/>
        </p:nvSpPr>
        <p:spPr bwMode="auto">
          <a:xfrm>
            <a:off x="1830047" y="2582861"/>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7" name="Group 6">
            <a:extLst>
              <a:ext uri="{FF2B5EF4-FFF2-40B4-BE49-F238E27FC236}">
                <a16:creationId xmlns:a16="http://schemas.microsoft.com/office/drawing/2014/main" id="{082EB15A-F128-111C-2325-07F0ABDFA3D6}"/>
              </a:ext>
            </a:extLst>
          </p:cNvPr>
          <p:cNvGrpSpPr/>
          <p:nvPr/>
        </p:nvGrpSpPr>
        <p:grpSpPr>
          <a:xfrm>
            <a:off x="2363449" y="2887659"/>
            <a:ext cx="1338647" cy="347116"/>
            <a:chOff x="2667000" y="2456046"/>
            <a:chExt cx="1338647" cy="419910"/>
          </a:xfrm>
        </p:grpSpPr>
        <p:sp>
          <p:nvSpPr>
            <p:cNvPr id="8" name="Right Arrow 7">
              <a:extLst>
                <a:ext uri="{FF2B5EF4-FFF2-40B4-BE49-F238E27FC236}">
                  <a16:creationId xmlns:a16="http://schemas.microsoft.com/office/drawing/2014/main" id="{68045791-B443-4B00-9203-E704A457DFA2}"/>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9" name="Folded Corner 8">
              <a:extLst>
                <a:ext uri="{FF2B5EF4-FFF2-40B4-BE49-F238E27FC236}">
                  <a16:creationId xmlns:a16="http://schemas.microsoft.com/office/drawing/2014/main" id="{8545A08E-03EE-5B0F-10ED-8C690C27457D}"/>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0" name="Folded Corner 9">
              <a:extLst>
                <a:ext uri="{FF2B5EF4-FFF2-40B4-BE49-F238E27FC236}">
                  <a16:creationId xmlns:a16="http://schemas.microsoft.com/office/drawing/2014/main" id="{21C6449F-89AA-4C3D-5C06-F46EBF54EC4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11" name="Group 10">
            <a:extLst>
              <a:ext uri="{FF2B5EF4-FFF2-40B4-BE49-F238E27FC236}">
                <a16:creationId xmlns:a16="http://schemas.microsoft.com/office/drawing/2014/main" id="{51125226-99B1-A62E-1B4C-2AD96DB2BDEF}"/>
              </a:ext>
            </a:extLst>
          </p:cNvPr>
          <p:cNvGrpSpPr/>
          <p:nvPr/>
        </p:nvGrpSpPr>
        <p:grpSpPr>
          <a:xfrm>
            <a:off x="2363449" y="4539318"/>
            <a:ext cx="1338647" cy="347116"/>
            <a:chOff x="2667000" y="2456046"/>
            <a:chExt cx="1338647" cy="419910"/>
          </a:xfrm>
        </p:grpSpPr>
        <p:sp>
          <p:nvSpPr>
            <p:cNvPr id="12" name="Right Arrow 11">
              <a:extLst>
                <a:ext uri="{FF2B5EF4-FFF2-40B4-BE49-F238E27FC236}">
                  <a16:creationId xmlns:a16="http://schemas.microsoft.com/office/drawing/2014/main" id="{9231CB0E-3294-5242-FAB4-78C3D72FE178}"/>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3" name="Folded Corner 12">
              <a:extLst>
                <a:ext uri="{FF2B5EF4-FFF2-40B4-BE49-F238E27FC236}">
                  <a16:creationId xmlns:a16="http://schemas.microsoft.com/office/drawing/2014/main" id="{64451DB0-81D0-78A8-5594-5A3D624179CC}"/>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4" name="Folded Corner 13">
              <a:extLst>
                <a:ext uri="{FF2B5EF4-FFF2-40B4-BE49-F238E27FC236}">
                  <a16:creationId xmlns:a16="http://schemas.microsoft.com/office/drawing/2014/main" id="{D89CFD1D-CEC5-0AD7-033C-F424B7DB9A6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15" name="AutoShape 50">
            <a:extLst>
              <a:ext uri="{FF2B5EF4-FFF2-40B4-BE49-F238E27FC236}">
                <a16:creationId xmlns:a16="http://schemas.microsoft.com/office/drawing/2014/main" id="{9A002C5F-F623-7352-CBEB-453972967027}"/>
              </a:ext>
            </a:extLst>
          </p:cNvPr>
          <p:cNvSpPr>
            <a:spLocks noChangeArrowheads="1"/>
          </p:cNvSpPr>
          <p:nvPr/>
        </p:nvSpPr>
        <p:spPr bwMode="auto">
          <a:xfrm>
            <a:off x="4740687"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16" name="Rounded Rectangle 15">
            <a:extLst>
              <a:ext uri="{FF2B5EF4-FFF2-40B4-BE49-F238E27FC236}">
                <a16:creationId xmlns:a16="http://schemas.microsoft.com/office/drawing/2014/main" id="{F6894E88-2737-151B-C5EE-2DA1DF1E7FF9}"/>
              </a:ext>
            </a:extLst>
          </p:cNvPr>
          <p:cNvSpPr/>
          <p:nvPr/>
        </p:nvSpPr>
        <p:spPr bwMode="auto">
          <a:xfrm>
            <a:off x="1830047" y="3408879"/>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17" name="Group 16">
            <a:extLst>
              <a:ext uri="{FF2B5EF4-FFF2-40B4-BE49-F238E27FC236}">
                <a16:creationId xmlns:a16="http://schemas.microsoft.com/office/drawing/2014/main" id="{3F1B2CE6-7594-3CDB-A925-83C37B15C6BB}"/>
              </a:ext>
            </a:extLst>
          </p:cNvPr>
          <p:cNvGrpSpPr/>
          <p:nvPr/>
        </p:nvGrpSpPr>
        <p:grpSpPr>
          <a:xfrm>
            <a:off x="2363449" y="3722992"/>
            <a:ext cx="1338647" cy="347116"/>
            <a:chOff x="2667000" y="2456046"/>
            <a:chExt cx="1338647" cy="419910"/>
          </a:xfrm>
        </p:grpSpPr>
        <p:sp>
          <p:nvSpPr>
            <p:cNvPr id="18" name="Right Arrow 17">
              <a:extLst>
                <a:ext uri="{FF2B5EF4-FFF2-40B4-BE49-F238E27FC236}">
                  <a16:creationId xmlns:a16="http://schemas.microsoft.com/office/drawing/2014/main" id="{23B4C5C7-78A0-C7C0-E356-D110270574EA}"/>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9" name="Folded Corner 18">
              <a:extLst>
                <a:ext uri="{FF2B5EF4-FFF2-40B4-BE49-F238E27FC236}">
                  <a16:creationId xmlns:a16="http://schemas.microsoft.com/office/drawing/2014/main" id="{2208C656-8E73-44D9-B0D1-93F0A45A2B13}"/>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20" name="Folded Corner 19">
              <a:extLst>
                <a:ext uri="{FF2B5EF4-FFF2-40B4-BE49-F238E27FC236}">
                  <a16:creationId xmlns:a16="http://schemas.microsoft.com/office/drawing/2014/main" id="{13A78324-A695-2930-5E23-018E042218D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cxnSp>
        <p:nvCxnSpPr>
          <p:cNvPr id="21" name="Elbow Connector 20">
            <a:extLst>
              <a:ext uri="{FF2B5EF4-FFF2-40B4-BE49-F238E27FC236}">
                <a16:creationId xmlns:a16="http://schemas.microsoft.com/office/drawing/2014/main" id="{C76B9AD2-A329-FABA-01A4-A6745D6C9846}"/>
              </a:ext>
            </a:extLst>
          </p:cNvPr>
          <p:cNvCxnSpPr>
            <a:cxnSpLocks/>
            <a:stCxn id="33" idx="4"/>
          </p:cNvCxnSpPr>
          <p:nvPr/>
        </p:nvCxnSpPr>
        <p:spPr bwMode="auto">
          <a:xfrm flipV="1">
            <a:off x="1357810" y="3061220"/>
            <a:ext cx="1005639" cy="786710"/>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2" name="TextBox 21">
            <a:extLst>
              <a:ext uri="{FF2B5EF4-FFF2-40B4-BE49-F238E27FC236}">
                <a16:creationId xmlns:a16="http://schemas.microsoft.com/office/drawing/2014/main" id="{787F4803-0B8B-B561-76B0-5E4EE5E13C8C}"/>
              </a:ext>
            </a:extLst>
          </p:cNvPr>
          <p:cNvSpPr txBox="1"/>
          <p:nvPr/>
        </p:nvSpPr>
        <p:spPr>
          <a:xfrm>
            <a:off x="1503624" y="2820104"/>
            <a:ext cx="1219200" cy="276999"/>
          </a:xfrm>
          <a:prstGeom prst="rect">
            <a:avLst/>
          </a:prstGeom>
          <a:noFill/>
        </p:spPr>
        <p:txBody>
          <a:bodyPr wrap="square" rtlCol="0">
            <a:spAutoFit/>
          </a:bodyPr>
          <a:lstStyle/>
          <a:p>
            <a:pPr algn="ctr"/>
            <a:r>
              <a:rPr lang="en-US" sz="1200" b="1" dirty="0"/>
              <a:t>read</a:t>
            </a:r>
          </a:p>
        </p:txBody>
      </p:sp>
      <p:cxnSp>
        <p:nvCxnSpPr>
          <p:cNvPr id="23" name="Elbow Connector 22">
            <a:extLst>
              <a:ext uri="{FF2B5EF4-FFF2-40B4-BE49-F238E27FC236}">
                <a16:creationId xmlns:a16="http://schemas.microsoft.com/office/drawing/2014/main" id="{61CF53B3-DD00-436F-9631-F86A4C4B2FCE}"/>
              </a:ext>
            </a:extLst>
          </p:cNvPr>
          <p:cNvCxnSpPr>
            <a:cxnSpLocks/>
            <a:stCxn id="33" idx="4"/>
          </p:cNvCxnSpPr>
          <p:nvPr/>
        </p:nvCxnSpPr>
        <p:spPr bwMode="auto">
          <a:xfrm>
            <a:off x="1357810" y="3847930"/>
            <a:ext cx="1005639" cy="61320"/>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042985B8-C698-9854-7118-AD9F28C33764}"/>
              </a:ext>
            </a:extLst>
          </p:cNvPr>
          <p:cNvSpPr txBox="1"/>
          <p:nvPr/>
        </p:nvSpPr>
        <p:spPr>
          <a:xfrm>
            <a:off x="1499014" y="3662473"/>
            <a:ext cx="1219200" cy="276999"/>
          </a:xfrm>
          <a:prstGeom prst="rect">
            <a:avLst/>
          </a:prstGeom>
          <a:noFill/>
        </p:spPr>
        <p:txBody>
          <a:bodyPr wrap="square" rtlCol="0">
            <a:spAutoFit/>
          </a:bodyPr>
          <a:lstStyle/>
          <a:p>
            <a:pPr algn="ctr"/>
            <a:r>
              <a:rPr lang="en-US" sz="1200" b="1" dirty="0"/>
              <a:t>read</a:t>
            </a:r>
          </a:p>
        </p:txBody>
      </p:sp>
      <p:cxnSp>
        <p:nvCxnSpPr>
          <p:cNvPr id="25" name="Elbow Connector 24">
            <a:extLst>
              <a:ext uri="{FF2B5EF4-FFF2-40B4-BE49-F238E27FC236}">
                <a16:creationId xmlns:a16="http://schemas.microsoft.com/office/drawing/2014/main" id="{A7DC1325-90E3-B760-31E8-B829EE267956}"/>
              </a:ext>
            </a:extLst>
          </p:cNvPr>
          <p:cNvCxnSpPr>
            <a:cxnSpLocks/>
            <a:stCxn id="33" idx="4"/>
          </p:cNvCxnSpPr>
          <p:nvPr/>
        </p:nvCxnSpPr>
        <p:spPr bwMode="auto">
          <a:xfrm>
            <a:off x="1357810" y="3847930"/>
            <a:ext cx="1005639" cy="864946"/>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187C8037-9061-1225-CBCC-6FF574C0CC9A}"/>
              </a:ext>
            </a:extLst>
          </p:cNvPr>
          <p:cNvSpPr txBox="1"/>
          <p:nvPr/>
        </p:nvSpPr>
        <p:spPr>
          <a:xfrm>
            <a:off x="1499014" y="4473804"/>
            <a:ext cx="1219200" cy="276999"/>
          </a:xfrm>
          <a:prstGeom prst="rect">
            <a:avLst/>
          </a:prstGeom>
          <a:noFill/>
        </p:spPr>
        <p:txBody>
          <a:bodyPr wrap="square" rtlCol="0">
            <a:spAutoFit/>
          </a:bodyPr>
          <a:lstStyle/>
          <a:p>
            <a:pPr algn="ctr"/>
            <a:r>
              <a:rPr lang="en-US" sz="1200" b="1"/>
              <a:t>read</a:t>
            </a:r>
            <a:endParaRPr lang="en-US" sz="1200" b="1" dirty="0"/>
          </a:p>
        </p:txBody>
      </p:sp>
      <p:cxnSp>
        <p:nvCxnSpPr>
          <p:cNvPr id="27" name="Elbow Connector 26">
            <a:extLst>
              <a:ext uri="{FF2B5EF4-FFF2-40B4-BE49-F238E27FC236}">
                <a16:creationId xmlns:a16="http://schemas.microsoft.com/office/drawing/2014/main" id="{8FC92264-BD6D-A9CB-E510-0B29BCD0728A}"/>
              </a:ext>
            </a:extLst>
          </p:cNvPr>
          <p:cNvCxnSpPr/>
          <p:nvPr/>
        </p:nvCxnSpPr>
        <p:spPr bwMode="auto">
          <a:xfrm>
            <a:off x="3702096" y="3061217"/>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8" name="Elbow Connector 27">
            <a:extLst>
              <a:ext uri="{FF2B5EF4-FFF2-40B4-BE49-F238E27FC236}">
                <a16:creationId xmlns:a16="http://schemas.microsoft.com/office/drawing/2014/main" id="{F4FA2807-7923-50A2-EDCB-C563E45F4547}"/>
              </a:ext>
            </a:extLst>
          </p:cNvPr>
          <p:cNvCxnSpPr/>
          <p:nvPr/>
        </p:nvCxnSpPr>
        <p:spPr bwMode="auto">
          <a:xfrm flipV="1">
            <a:off x="3702096" y="3848659"/>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9" name="Elbow Connector 28">
            <a:extLst>
              <a:ext uri="{FF2B5EF4-FFF2-40B4-BE49-F238E27FC236}">
                <a16:creationId xmlns:a16="http://schemas.microsoft.com/office/drawing/2014/main" id="{DBBB4EB3-D436-BF74-B0AB-9AB85358E599}"/>
              </a:ext>
            </a:extLst>
          </p:cNvPr>
          <p:cNvCxnSpPr>
            <a:cxnSpLocks/>
            <a:endCxn id="15" idx="2"/>
          </p:cNvCxnSpPr>
          <p:nvPr/>
        </p:nvCxnSpPr>
        <p:spPr bwMode="auto">
          <a:xfrm flipV="1">
            <a:off x="3702096" y="3847930"/>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30" name="TextBox 29">
            <a:extLst>
              <a:ext uri="{FF2B5EF4-FFF2-40B4-BE49-F238E27FC236}">
                <a16:creationId xmlns:a16="http://schemas.microsoft.com/office/drawing/2014/main" id="{A2A15BCA-80C0-EBD6-0DDC-2CFCE08FE9F8}"/>
              </a:ext>
            </a:extLst>
          </p:cNvPr>
          <p:cNvSpPr txBox="1"/>
          <p:nvPr/>
        </p:nvSpPr>
        <p:spPr>
          <a:xfrm>
            <a:off x="3338896" y="2807095"/>
            <a:ext cx="1219200" cy="276999"/>
          </a:xfrm>
          <a:prstGeom prst="rect">
            <a:avLst/>
          </a:prstGeom>
          <a:noFill/>
        </p:spPr>
        <p:txBody>
          <a:bodyPr wrap="square" rtlCol="0">
            <a:spAutoFit/>
          </a:bodyPr>
          <a:lstStyle/>
          <a:p>
            <a:pPr algn="ctr"/>
            <a:r>
              <a:rPr lang="en-US" sz="1200" b="1" dirty="0"/>
              <a:t>write</a:t>
            </a:r>
          </a:p>
        </p:txBody>
      </p:sp>
      <p:sp>
        <p:nvSpPr>
          <p:cNvPr id="31" name="TextBox 30">
            <a:extLst>
              <a:ext uri="{FF2B5EF4-FFF2-40B4-BE49-F238E27FC236}">
                <a16:creationId xmlns:a16="http://schemas.microsoft.com/office/drawing/2014/main" id="{00FD16A1-E8CB-4203-1AF5-D826D8D15E8A}"/>
              </a:ext>
            </a:extLst>
          </p:cNvPr>
          <p:cNvSpPr txBox="1"/>
          <p:nvPr/>
        </p:nvSpPr>
        <p:spPr>
          <a:xfrm>
            <a:off x="3361566" y="3650780"/>
            <a:ext cx="1219200" cy="276999"/>
          </a:xfrm>
          <a:prstGeom prst="rect">
            <a:avLst/>
          </a:prstGeom>
          <a:noFill/>
        </p:spPr>
        <p:txBody>
          <a:bodyPr wrap="square" rtlCol="0">
            <a:spAutoFit/>
          </a:bodyPr>
          <a:lstStyle/>
          <a:p>
            <a:pPr algn="ctr"/>
            <a:r>
              <a:rPr lang="en-US" sz="1200" b="1" dirty="0"/>
              <a:t>write</a:t>
            </a:r>
          </a:p>
        </p:txBody>
      </p:sp>
      <p:sp>
        <p:nvSpPr>
          <p:cNvPr id="32" name="TextBox 31">
            <a:extLst>
              <a:ext uri="{FF2B5EF4-FFF2-40B4-BE49-F238E27FC236}">
                <a16:creationId xmlns:a16="http://schemas.microsoft.com/office/drawing/2014/main" id="{C719EE65-6725-9E60-08DD-749025B48855}"/>
              </a:ext>
            </a:extLst>
          </p:cNvPr>
          <p:cNvSpPr txBox="1"/>
          <p:nvPr/>
        </p:nvSpPr>
        <p:spPr>
          <a:xfrm>
            <a:off x="3368549" y="4473803"/>
            <a:ext cx="1219200" cy="276999"/>
          </a:xfrm>
          <a:prstGeom prst="rect">
            <a:avLst/>
          </a:prstGeom>
          <a:noFill/>
        </p:spPr>
        <p:txBody>
          <a:bodyPr wrap="square" rtlCol="0">
            <a:spAutoFit/>
          </a:bodyPr>
          <a:lstStyle/>
          <a:p>
            <a:pPr algn="ctr"/>
            <a:r>
              <a:rPr lang="en-US" sz="1200" b="1" dirty="0"/>
              <a:t>write</a:t>
            </a:r>
          </a:p>
        </p:txBody>
      </p:sp>
      <p:sp>
        <p:nvSpPr>
          <p:cNvPr id="33" name="AutoShape 50">
            <a:extLst>
              <a:ext uri="{FF2B5EF4-FFF2-40B4-BE49-F238E27FC236}">
                <a16:creationId xmlns:a16="http://schemas.microsoft.com/office/drawing/2014/main" id="{0B138667-6121-CEC3-786C-1A74214FE538}"/>
              </a:ext>
            </a:extLst>
          </p:cNvPr>
          <p:cNvSpPr>
            <a:spLocks noChangeArrowheads="1"/>
          </p:cNvSpPr>
          <p:nvPr/>
        </p:nvSpPr>
        <p:spPr bwMode="auto">
          <a:xfrm>
            <a:off x="305801"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37" name="Rounded Rectangle 36">
            <a:extLst>
              <a:ext uri="{FF2B5EF4-FFF2-40B4-BE49-F238E27FC236}">
                <a16:creationId xmlns:a16="http://schemas.microsoft.com/office/drawing/2014/main" id="{D22D1A45-F572-A333-3274-993F4CD31F1D}"/>
              </a:ext>
            </a:extLst>
          </p:cNvPr>
          <p:cNvSpPr/>
          <p:nvPr/>
        </p:nvSpPr>
        <p:spPr>
          <a:xfrm>
            <a:off x="6144694" y="2338530"/>
            <a:ext cx="5697785" cy="2826593"/>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38" name="Rounded Rectangle 37">
            <a:extLst>
              <a:ext uri="{FF2B5EF4-FFF2-40B4-BE49-F238E27FC236}">
                <a16:creationId xmlns:a16="http://schemas.microsoft.com/office/drawing/2014/main" id="{69F2279F-1215-F23A-C95E-911FE00D1158}"/>
              </a:ext>
            </a:extLst>
          </p:cNvPr>
          <p:cNvSpPr/>
          <p:nvPr/>
        </p:nvSpPr>
        <p:spPr bwMode="auto">
          <a:xfrm>
            <a:off x="7774234" y="4144118"/>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39" name="Rounded Rectangle 38">
            <a:extLst>
              <a:ext uri="{FF2B5EF4-FFF2-40B4-BE49-F238E27FC236}">
                <a16:creationId xmlns:a16="http://schemas.microsoft.com/office/drawing/2014/main" id="{E466FCEC-0315-5344-0D74-3B1F40235F4B}"/>
              </a:ext>
            </a:extLst>
          </p:cNvPr>
          <p:cNvSpPr/>
          <p:nvPr/>
        </p:nvSpPr>
        <p:spPr bwMode="auto">
          <a:xfrm>
            <a:off x="7774234" y="2492082"/>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40" name="Group 39">
            <a:extLst>
              <a:ext uri="{FF2B5EF4-FFF2-40B4-BE49-F238E27FC236}">
                <a16:creationId xmlns:a16="http://schemas.microsoft.com/office/drawing/2014/main" id="{205B083A-12F8-7AA2-800A-3677F9DC9F4E}"/>
              </a:ext>
            </a:extLst>
          </p:cNvPr>
          <p:cNvGrpSpPr/>
          <p:nvPr/>
        </p:nvGrpSpPr>
        <p:grpSpPr>
          <a:xfrm>
            <a:off x="8307636" y="2796880"/>
            <a:ext cx="1338647" cy="347116"/>
            <a:chOff x="2667000" y="2456046"/>
            <a:chExt cx="1338647" cy="419910"/>
          </a:xfrm>
        </p:grpSpPr>
        <p:sp>
          <p:nvSpPr>
            <p:cNvPr id="41" name="Right Arrow 40">
              <a:extLst>
                <a:ext uri="{FF2B5EF4-FFF2-40B4-BE49-F238E27FC236}">
                  <a16:creationId xmlns:a16="http://schemas.microsoft.com/office/drawing/2014/main" id="{47700147-3B5C-8F62-32FF-F646BA05742D}"/>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42" name="Folded Corner 41">
              <a:extLst>
                <a:ext uri="{FF2B5EF4-FFF2-40B4-BE49-F238E27FC236}">
                  <a16:creationId xmlns:a16="http://schemas.microsoft.com/office/drawing/2014/main" id="{20D39E9E-7250-FEA1-02B5-2514DD633ACA}"/>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43" name="Folded Corner 42">
              <a:extLst>
                <a:ext uri="{FF2B5EF4-FFF2-40B4-BE49-F238E27FC236}">
                  <a16:creationId xmlns:a16="http://schemas.microsoft.com/office/drawing/2014/main" id="{CC4B60BF-4830-9917-8454-1E884A9E0178}"/>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44" name="Group 43">
            <a:extLst>
              <a:ext uri="{FF2B5EF4-FFF2-40B4-BE49-F238E27FC236}">
                <a16:creationId xmlns:a16="http://schemas.microsoft.com/office/drawing/2014/main" id="{1894EC6D-A280-C44E-B81F-D3BBABDA6398}"/>
              </a:ext>
            </a:extLst>
          </p:cNvPr>
          <p:cNvGrpSpPr/>
          <p:nvPr/>
        </p:nvGrpSpPr>
        <p:grpSpPr>
          <a:xfrm>
            <a:off x="8307636" y="4448539"/>
            <a:ext cx="1338647" cy="347116"/>
            <a:chOff x="2667000" y="2456046"/>
            <a:chExt cx="1338647" cy="419910"/>
          </a:xfrm>
        </p:grpSpPr>
        <p:sp>
          <p:nvSpPr>
            <p:cNvPr id="45" name="Right Arrow 44">
              <a:extLst>
                <a:ext uri="{FF2B5EF4-FFF2-40B4-BE49-F238E27FC236}">
                  <a16:creationId xmlns:a16="http://schemas.microsoft.com/office/drawing/2014/main" id="{FCC341C2-0BDE-41C9-C653-4426AD032537}"/>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46" name="Folded Corner 45">
              <a:extLst>
                <a:ext uri="{FF2B5EF4-FFF2-40B4-BE49-F238E27FC236}">
                  <a16:creationId xmlns:a16="http://schemas.microsoft.com/office/drawing/2014/main" id="{58D8C04B-449F-5FD5-DFDE-DEB327843526}"/>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47" name="Folded Corner 46">
              <a:extLst>
                <a:ext uri="{FF2B5EF4-FFF2-40B4-BE49-F238E27FC236}">
                  <a16:creationId xmlns:a16="http://schemas.microsoft.com/office/drawing/2014/main" id="{A0D33087-CE9D-A14C-0044-A5D6561CB63C}"/>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48" name="AutoShape 50">
            <a:extLst>
              <a:ext uri="{FF2B5EF4-FFF2-40B4-BE49-F238E27FC236}">
                <a16:creationId xmlns:a16="http://schemas.microsoft.com/office/drawing/2014/main" id="{D44D29D0-5F5E-CA66-F2AB-C30877846675}"/>
              </a:ext>
            </a:extLst>
          </p:cNvPr>
          <p:cNvSpPr>
            <a:spLocks noChangeArrowheads="1"/>
          </p:cNvSpPr>
          <p:nvPr/>
        </p:nvSpPr>
        <p:spPr bwMode="auto">
          <a:xfrm>
            <a:off x="10684874" y="3446493"/>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49" name="Rounded Rectangle 48">
            <a:extLst>
              <a:ext uri="{FF2B5EF4-FFF2-40B4-BE49-F238E27FC236}">
                <a16:creationId xmlns:a16="http://schemas.microsoft.com/office/drawing/2014/main" id="{FE6B8A58-B0CA-67A8-092B-2061786C5CB9}"/>
              </a:ext>
            </a:extLst>
          </p:cNvPr>
          <p:cNvSpPr/>
          <p:nvPr/>
        </p:nvSpPr>
        <p:spPr bwMode="auto">
          <a:xfrm>
            <a:off x="7774234" y="3318100"/>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50" name="Group 49">
            <a:extLst>
              <a:ext uri="{FF2B5EF4-FFF2-40B4-BE49-F238E27FC236}">
                <a16:creationId xmlns:a16="http://schemas.microsoft.com/office/drawing/2014/main" id="{94055148-032B-4B90-32AC-B92EEC7C58C7}"/>
              </a:ext>
            </a:extLst>
          </p:cNvPr>
          <p:cNvGrpSpPr/>
          <p:nvPr/>
        </p:nvGrpSpPr>
        <p:grpSpPr>
          <a:xfrm>
            <a:off x="8307636" y="3632213"/>
            <a:ext cx="1338647" cy="347116"/>
            <a:chOff x="2667000" y="2456046"/>
            <a:chExt cx="1338647" cy="419910"/>
          </a:xfrm>
        </p:grpSpPr>
        <p:sp>
          <p:nvSpPr>
            <p:cNvPr id="51" name="Right Arrow 50">
              <a:extLst>
                <a:ext uri="{FF2B5EF4-FFF2-40B4-BE49-F238E27FC236}">
                  <a16:creationId xmlns:a16="http://schemas.microsoft.com/office/drawing/2014/main" id="{9480EF21-FA85-3709-AA68-D3941B0548B0}"/>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52" name="Folded Corner 51">
              <a:extLst>
                <a:ext uri="{FF2B5EF4-FFF2-40B4-BE49-F238E27FC236}">
                  <a16:creationId xmlns:a16="http://schemas.microsoft.com/office/drawing/2014/main" id="{9516FE53-8D66-7F47-05C6-CFB36B8BC7CE}"/>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53" name="Folded Corner 52">
              <a:extLst>
                <a:ext uri="{FF2B5EF4-FFF2-40B4-BE49-F238E27FC236}">
                  <a16:creationId xmlns:a16="http://schemas.microsoft.com/office/drawing/2014/main" id="{325D0182-334E-4DCF-9A31-66F0F75FE60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55" name="TextBox 54">
            <a:extLst>
              <a:ext uri="{FF2B5EF4-FFF2-40B4-BE49-F238E27FC236}">
                <a16:creationId xmlns:a16="http://schemas.microsoft.com/office/drawing/2014/main" id="{97C6F354-8324-51C0-35F9-49EF33A6F5CB}"/>
              </a:ext>
            </a:extLst>
          </p:cNvPr>
          <p:cNvSpPr txBox="1"/>
          <p:nvPr/>
        </p:nvSpPr>
        <p:spPr>
          <a:xfrm>
            <a:off x="6510205" y="2829699"/>
            <a:ext cx="726734" cy="276999"/>
          </a:xfrm>
          <a:prstGeom prst="rect">
            <a:avLst/>
          </a:prstGeom>
          <a:solidFill>
            <a:srgbClr val="D3DCF2"/>
          </a:solidFill>
        </p:spPr>
        <p:txBody>
          <a:bodyPr wrap="square" rtlCol="0">
            <a:spAutoFit/>
          </a:bodyPr>
          <a:lstStyle/>
          <a:p>
            <a:pPr algn="ctr"/>
            <a:r>
              <a:rPr lang="en-US" sz="1200" b="1" dirty="0"/>
              <a:t>params</a:t>
            </a:r>
          </a:p>
        </p:txBody>
      </p:sp>
      <p:sp>
        <p:nvSpPr>
          <p:cNvPr id="57" name="TextBox 56">
            <a:extLst>
              <a:ext uri="{FF2B5EF4-FFF2-40B4-BE49-F238E27FC236}">
                <a16:creationId xmlns:a16="http://schemas.microsoft.com/office/drawing/2014/main" id="{BCA80961-8A07-FC1E-A2D9-1590A8725530}"/>
              </a:ext>
            </a:extLst>
          </p:cNvPr>
          <p:cNvSpPr txBox="1"/>
          <p:nvPr/>
        </p:nvSpPr>
        <p:spPr>
          <a:xfrm>
            <a:off x="6528768" y="3667192"/>
            <a:ext cx="726734" cy="276999"/>
          </a:xfrm>
          <a:prstGeom prst="rect">
            <a:avLst/>
          </a:prstGeom>
          <a:solidFill>
            <a:srgbClr val="D3DCF2"/>
          </a:solidFill>
        </p:spPr>
        <p:txBody>
          <a:bodyPr wrap="square" rtlCol="0">
            <a:spAutoFit/>
          </a:bodyPr>
          <a:lstStyle/>
          <a:p>
            <a:pPr algn="ctr"/>
            <a:r>
              <a:rPr lang="en-US" sz="1200" b="1" dirty="0"/>
              <a:t>params</a:t>
            </a:r>
          </a:p>
        </p:txBody>
      </p:sp>
      <p:sp>
        <p:nvSpPr>
          <p:cNvPr id="59" name="TextBox 58">
            <a:extLst>
              <a:ext uri="{FF2B5EF4-FFF2-40B4-BE49-F238E27FC236}">
                <a16:creationId xmlns:a16="http://schemas.microsoft.com/office/drawing/2014/main" id="{9A47C2B6-5C0F-3A45-6580-B5A11F7E741C}"/>
              </a:ext>
            </a:extLst>
          </p:cNvPr>
          <p:cNvSpPr txBox="1"/>
          <p:nvPr/>
        </p:nvSpPr>
        <p:spPr>
          <a:xfrm>
            <a:off x="6528768" y="4481223"/>
            <a:ext cx="726734" cy="276999"/>
          </a:xfrm>
          <a:prstGeom prst="rect">
            <a:avLst/>
          </a:prstGeom>
          <a:solidFill>
            <a:srgbClr val="D3DCF2"/>
          </a:solidFill>
        </p:spPr>
        <p:txBody>
          <a:bodyPr wrap="square" rtlCol="0">
            <a:spAutoFit/>
          </a:bodyPr>
          <a:lstStyle/>
          <a:p>
            <a:pPr algn="ctr"/>
            <a:r>
              <a:rPr lang="en-US" sz="1200" b="1" dirty="0"/>
              <a:t>params</a:t>
            </a:r>
          </a:p>
        </p:txBody>
      </p:sp>
      <p:cxnSp>
        <p:nvCxnSpPr>
          <p:cNvPr id="60" name="Elbow Connector 59">
            <a:extLst>
              <a:ext uri="{FF2B5EF4-FFF2-40B4-BE49-F238E27FC236}">
                <a16:creationId xmlns:a16="http://schemas.microsoft.com/office/drawing/2014/main" id="{4C1DE2E5-8E5C-7C2A-4F8F-530362794BB8}"/>
              </a:ext>
            </a:extLst>
          </p:cNvPr>
          <p:cNvCxnSpPr/>
          <p:nvPr/>
        </p:nvCxnSpPr>
        <p:spPr bwMode="auto">
          <a:xfrm>
            <a:off x="9646283" y="2970438"/>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61" name="Elbow Connector 60">
            <a:extLst>
              <a:ext uri="{FF2B5EF4-FFF2-40B4-BE49-F238E27FC236}">
                <a16:creationId xmlns:a16="http://schemas.microsoft.com/office/drawing/2014/main" id="{1D7CAF96-4BB3-6E9A-1CB0-CF4880B36C09}"/>
              </a:ext>
            </a:extLst>
          </p:cNvPr>
          <p:cNvCxnSpPr/>
          <p:nvPr/>
        </p:nvCxnSpPr>
        <p:spPr bwMode="auto">
          <a:xfrm flipV="1">
            <a:off x="9646283" y="3757880"/>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62" name="Elbow Connector 61">
            <a:extLst>
              <a:ext uri="{FF2B5EF4-FFF2-40B4-BE49-F238E27FC236}">
                <a16:creationId xmlns:a16="http://schemas.microsoft.com/office/drawing/2014/main" id="{33E6E4D7-C4E8-9CFB-D5D5-387850F23A6B}"/>
              </a:ext>
            </a:extLst>
          </p:cNvPr>
          <p:cNvCxnSpPr>
            <a:cxnSpLocks/>
            <a:endCxn id="48" idx="2"/>
          </p:cNvCxnSpPr>
          <p:nvPr/>
        </p:nvCxnSpPr>
        <p:spPr bwMode="auto">
          <a:xfrm flipV="1">
            <a:off x="9646283" y="3757151"/>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63" name="TextBox 62">
            <a:extLst>
              <a:ext uri="{FF2B5EF4-FFF2-40B4-BE49-F238E27FC236}">
                <a16:creationId xmlns:a16="http://schemas.microsoft.com/office/drawing/2014/main" id="{B115FC19-06BB-A27C-6C03-8D727F0D0053}"/>
              </a:ext>
            </a:extLst>
          </p:cNvPr>
          <p:cNvSpPr txBox="1"/>
          <p:nvPr/>
        </p:nvSpPr>
        <p:spPr>
          <a:xfrm>
            <a:off x="9283083" y="2716316"/>
            <a:ext cx="1219200" cy="276999"/>
          </a:xfrm>
          <a:prstGeom prst="rect">
            <a:avLst/>
          </a:prstGeom>
          <a:noFill/>
        </p:spPr>
        <p:txBody>
          <a:bodyPr wrap="square" rtlCol="0">
            <a:spAutoFit/>
          </a:bodyPr>
          <a:lstStyle/>
          <a:p>
            <a:pPr algn="ctr"/>
            <a:r>
              <a:rPr lang="en-US" sz="1200" b="1" dirty="0"/>
              <a:t>write</a:t>
            </a:r>
          </a:p>
        </p:txBody>
      </p:sp>
      <p:sp>
        <p:nvSpPr>
          <p:cNvPr id="64" name="TextBox 63">
            <a:extLst>
              <a:ext uri="{FF2B5EF4-FFF2-40B4-BE49-F238E27FC236}">
                <a16:creationId xmlns:a16="http://schemas.microsoft.com/office/drawing/2014/main" id="{F254CA2A-E28D-0125-D944-14EC2589FE15}"/>
              </a:ext>
            </a:extLst>
          </p:cNvPr>
          <p:cNvSpPr txBox="1"/>
          <p:nvPr/>
        </p:nvSpPr>
        <p:spPr>
          <a:xfrm>
            <a:off x="9305753" y="3560001"/>
            <a:ext cx="1219200" cy="276999"/>
          </a:xfrm>
          <a:prstGeom prst="rect">
            <a:avLst/>
          </a:prstGeom>
          <a:noFill/>
        </p:spPr>
        <p:txBody>
          <a:bodyPr wrap="square" rtlCol="0">
            <a:spAutoFit/>
          </a:bodyPr>
          <a:lstStyle/>
          <a:p>
            <a:pPr algn="ctr"/>
            <a:r>
              <a:rPr lang="en-US" sz="1200" b="1" dirty="0"/>
              <a:t>write</a:t>
            </a:r>
          </a:p>
        </p:txBody>
      </p:sp>
      <p:sp>
        <p:nvSpPr>
          <p:cNvPr id="65" name="TextBox 64">
            <a:extLst>
              <a:ext uri="{FF2B5EF4-FFF2-40B4-BE49-F238E27FC236}">
                <a16:creationId xmlns:a16="http://schemas.microsoft.com/office/drawing/2014/main" id="{59F18666-1C6C-8582-8DF8-89D62DE0E1C8}"/>
              </a:ext>
            </a:extLst>
          </p:cNvPr>
          <p:cNvSpPr txBox="1"/>
          <p:nvPr/>
        </p:nvSpPr>
        <p:spPr>
          <a:xfrm>
            <a:off x="9312736" y="4383024"/>
            <a:ext cx="1219200" cy="276999"/>
          </a:xfrm>
          <a:prstGeom prst="rect">
            <a:avLst/>
          </a:prstGeom>
          <a:noFill/>
        </p:spPr>
        <p:txBody>
          <a:bodyPr wrap="square" rtlCol="0">
            <a:spAutoFit/>
          </a:bodyPr>
          <a:lstStyle/>
          <a:p>
            <a:pPr algn="ctr"/>
            <a:r>
              <a:rPr lang="en-US" sz="1200" b="1" dirty="0"/>
              <a:t>write</a:t>
            </a:r>
          </a:p>
        </p:txBody>
      </p:sp>
      <p:sp>
        <p:nvSpPr>
          <p:cNvPr id="67" name="TextBox 66">
            <a:extLst>
              <a:ext uri="{FF2B5EF4-FFF2-40B4-BE49-F238E27FC236}">
                <a16:creationId xmlns:a16="http://schemas.microsoft.com/office/drawing/2014/main" id="{3A885315-3770-3435-26D3-02D607EE264E}"/>
              </a:ext>
            </a:extLst>
          </p:cNvPr>
          <p:cNvSpPr txBox="1"/>
          <p:nvPr/>
        </p:nvSpPr>
        <p:spPr>
          <a:xfrm>
            <a:off x="2086233" y="1271990"/>
            <a:ext cx="1914306" cy="954107"/>
          </a:xfrm>
          <a:prstGeom prst="rect">
            <a:avLst/>
          </a:prstGeom>
          <a:noFill/>
        </p:spPr>
        <p:txBody>
          <a:bodyPr wrap="none" rtlCol="0">
            <a:spAutoFit/>
          </a:bodyPr>
          <a:lstStyle/>
          <a:p>
            <a:pPr algn="ctr"/>
            <a:r>
              <a:rPr lang="en-US" sz="1400" b="1" dirty="0"/>
              <a:t>Word Count</a:t>
            </a:r>
          </a:p>
          <a:p>
            <a:pPr algn="ctr"/>
            <a:r>
              <a:rPr lang="en-US" sz="1400" b="1" dirty="0"/>
              <a:t>Read in a text file</a:t>
            </a:r>
          </a:p>
          <a:p>
            <a:pPr algn="ctr"/>
            <a:r>
              <a:rPr lang="en-US" sz="1400" b="1" dirty="0"/>
              <a:t>Count words (serial)</a:t>
            </a:r>
          </a:p>
          <a:p>
            <a:pPr algn="ctr"/>
            <a:r>
              <a:rPr lang="en-US" sz="1400" b="1" dirty="0"/>
              <a:t>Write out the result</a:t>
            </a:r>
          </a:p>
        </p:txBody>
      </p:sp>
      <p:sp>
        <p:nvSpPr>
          <p:cNvPr id="68" name="TextBox 67">
            <a:extLst>
              <a:ext uri="{FF2B5EF4-FFF2-40B4-BE49-F238E27FC236}">
                <a16:creationId xmlns:a16="http://schemas.microsoft.com/office/drawing/2014/main" id="{85211AD7-9851-9AA4-6E86-2F55F3EDCA77}"/>
              </a:ext>
            </a:extLst>
          </p:cNvPr>
          <p:cNvSpPr txBox="1"/>
          <p:nvPr/>
        </p:nvSpPr>
        <p:spPr>
          <a:xfrm>
            <a:off x="7310310" y="1276442"/>
            <a:ext cx="3518656" cy="954107"/>
          </a:xfrm>
          <a:prstGeom prst="rect">
            <a:avLst/>
          </a:prstGeom>
          <a:noFill/>
        </p:spPr>
        <p:txBody>
          <a:bodyPr wrap="none" rtlCol="0">
            <a:spAutoFit/>
          </a:bodyPr>
          <a:lstStyle/>
          <a:p>
            <a:pPr algn="ctr"/>
            <a:r>
              <a:rPr lang="en-US" sz="1400" b="1" dirty="0"/>
              <a:t>Hyperparameter Tuning</a:t>
            </a:r>
          </a:p>
          <a:p>
            <a:pPr algn="ctr"/>
            <a:r>
              <a:rPr lang="en-US" sz="1400" b="1" dirty="0"/>
              <a:t>Take in a set of parameters</a:t>
            </a:r>
          </a:p>
          <a:p>
            <a:pPr algn="ctr"/>
            <a:r>
              <a:rPr lang="en-US" sz="1400" b="1" dirty="0"/>
              <a:t>Train a model (shared memory parallel)</a:t>
            </a:r>
          </a:p>
          <a:p>
            <a:pPr algn="ctr"/>
            <a:r>
              <a:rPr lang="en-US" sz="1400" b="1" dirty="0"/>
              <a:t>Write out the result</a:t>
            </a:r>
          </a:p>
        </p:txBody>
      </p:sp>
      <p:sp>
        <p:nvSpPr>
          <p:cNvPr id="73" name="TextBox 72">
            <a:extLst>
              <a:ext uri="{FF2B5EF4-FFF2-40B4-BE49-F238E27FC236}">
                <a16:creationId xmlns:a16="http://schemas.microsoft.com/office/drawing/2014/main" id="{30649F5B-13F8-992F-8C67-5DF88CE1314D}"/>
              </a:ext>
            </a:extLst>
          </p:cNvPr>
          <p:cNvSpPr txBox="1"/>
          <p:nvPr/>
        </p:nvSpPr>
        <p:spPr>
          <a:xfrm>
            <a:off x="8111679" y="4718999"/>
            <a:ext cx="638315" cy="276999"/>
          </a:xfrm>
          <a:prstGeom prst="rect">
            <a:avLst/>
          </a:prstGeom>
          <a:noFill/>
        </p:spPr>
        <p:txBody>
          <a:bodyPr wrap="none" rtlCol="0">
            <a:spAutoFit/>
          </a:bodyPr>
          <a:lstStyle/>
          <a:p>
            <a:pPr algn="ctr"/>
            <a:r>
              <a:rPr lang="en-US" sz="1200" b="1" dirty="0"/>
              <a:t>model</a:t>
            </a:r>
          </a:p>
        </p:txBody>
      </p:sp>
      <p:sp>
        <p:nvSpPr>
          <p:cNvPr id="74" name="TextBox 73">
            <a:extLst>
              <a:ext uri="{FF2B5EF4-FFF2-40B4-BE49-F238E27FC236}">
                <a16:creationId xmlns:a16="http://schemas.microsoft.com/office/drawing/2014/main" id="{0AD00F3F-E024-69A9-E783-4779F27AD231}"/>
              </a:ext>
            </a:extLst>
          </p:cNvPr>
          <p:cNvSpPr txBox="1"/>
          <p:nvPr/>
        </p:nvSpPr>
        <p:spPr>
          <a:xfrm>
            <a:off x="8111678" y="3917764"/>
            <a:ext cx="638315" cy="276999"/>
          </a:xfrm>
          <a:prstGeom prst="rect">
            <a:avLst/>
          </a:prstGeom>
          <a:noFill/>
        </p:spPr>
        <p:txBody>
          <a:bodyPr wrap="none" rtlCol="0">
            <a:spAutoFit/>
          </a:bodyPr>
          <a:lstStyle/>
          <a:p>
            <a:pPr algn="ctr"/>
            <a:r>
              <a:rPr lang="en-US" sz="1200" b="1" dirty="0"/>
              <a:t>model</a:t>
            </a:r>
          </a:p>
        </p:txBody>
      </p:sp>
      <p:sp>
        <p:nvSpPr>
          <p:cNvPr id="75" name="TextBox 74">
            <a:extLst>
              <a:ext uri="{FF2B5EF4-FFF2-40B4-BE49-F238E27FC236}">
                <a16:creationId xmlns:a16="http://schemas.microsoft.com/office/drawing/2014/main" id="{1AE33701-1CC5-8D47-8D49-D4A11A79FE1B}"/>
              </a:ext>
            </a:extLst>
          </p:cNvPr>
          <p:cNvSpPr txBox="1"/>
          <p:nvPr/>
        </p:nvSpPr>
        <p:spPr>
          <a:xfrm>
            <a:off x="8101462" y="3076137"/>
            <a:ext cx="638315" cy="276999"/>
          </a:xfrm>
          <a:prstGeom prst="rect">
            <a:avLst/>
          </a:prstGeom>
          <a:noFill/>
        </p:spPr>
        <p:txBody>
          <a:bodyPr wrap="none" rtlCol="0">
            <a:spAutoFit/>
          </a:bodyPr>
          <a:lstStyle/>
          <a:p>
            <a:pPr algn="ctr"/>
            <a:r>
              <a:rPr lang="en-US" sz="1200" b="1" dirty="0"/>
              <a:t>model</a:t>
            </a:r>
          </a:p>
        </p:txBody>
      </p:sp>
      <p:sp>
        <p:nvSpPr>
          <p:cNvPr id="76" name="TextBox 75">
            <a:extLst>
              <a:ext uri="{FF2B5EF4-FFF2-40B4-BE49-F238E27FC236}">
                <a16:creationId xmlns:a16="http://schemas.microsoft.com/office/drawing/2014/main" id="{91579DFD-9528-4850-E2A4-1BFD26FAF1D7}"/>
              </a:ext>
            </a:extLst>
          </p:cNvPr>
          <p:cNvSpPr txBox="1"/>
          <p:nvPr/>
        </p:nvSpPr>
        <p:spPr>
          <a:xfrm>
            <a:off x="9204224" y="4719839"/>
            <a:ext cx="638315" cy="276999"/>
          </a:xfrm>
          <a:prstGeom prst="rect">
            <a:avLst/>
          </a:prstGeom>
          <a:noFill/>
        </p:spPr>
        <p:txBody>
          <a:bodyPr wrap="none" rtlCol="0">
            <a:spAutoFit/>
          </a:bodyPr>
          <a:lstStyle/>
          <a:p>
            <a:pPr algn="ctr"/>
            <a:r>
              <a:rPr lang="en-US" sz="1200" b="1" dirty="0"/>
              <a:t>model</a:t>
            </a:r>
          </a:p>
        </p:txBody>
      </p:sp>
      <p:sp>
        <p:nvSpPr>
          <p:cNvPr id="77" name="TextBox 76">
            <a:extLst>
              <a:ext uri="{FF2B5EF4-FFF2-40B4-BE49-F238E27FC236}">
                <a16:creationId xmlns:a16="http://schemas.microsoft.com/office/drawing/2014/main" id="{8BA68D9C-5931-50BD-07E1-CE67130B9ACA}"/>
              </a:ext>
            </a:extLst>
          </p:cNvPr>
          <p:cNvSpPr txBox="1"/>
          <p:nvPr/>
        </p:nvSpPr>
        <p:spPr>
          <a:xfrm>
            <a:off x="9204223" y="3918604"/>
            <a:ext cx="638315" cy="276999"/>
          </a:xfrm>
          <a:prstGeom prst="rect">
            <a:avLst/>
          </a:prstGeom>
          <a:noFill/>
        </p:spPr>
        <p:txBody>
          <a:bodyPr wrap="none" rtlCol="0">
            <a:spAutoFit/>
          </a:bodyPr>
          <a:lstStyle/>
          <a:p>
            <a:pPr algn="ctr"/>
            <a:r>
              <a:rPr lang="en-US" sz="1200" b="1" dirty="0"/>
              <a:t>model</a:t>
            </a:r>
          </a:p>
        </p:txBody>
      </p:sp>
      <p:sp>
        <p:nvSpPr>
          <p:cNvPr id="78" name="TextBox 77">
            <a:extLst>
              <a:ext uri="{FF2B5EF4-FFF2-40B4-BE49-F238E27FC236}">
                <a16:creationId xmlns:a16="http://schemas.microsoft.com/office/drawing/2014/main" id="{36745334-BDD1-1F95-570A-CC6D1E45659B}"/>
              </a:ext>
            </a:extLst>
          </p:cNvPr>
          <p:cNvSpPr txBox="1"/>
          <p:nvPr/>
        </p:nvSpPr>
        <p:spPr>
          <a:xfrm>
            <a:off x="9194007" y="3076977"/>
            <a:ext cx="638315" cy="276999"/>
          </a:xfrm>
          <a:prstGeom prst="rect">
            <a:avLst/>
          </a:prstGeom>
          <a:noFill/>
        </p:spPr>
        <p:txBody>
          <a:bodyPr wrap="none" rtlCol="0">
            <a:spAutoFit/>
          </a:bodyPr>
          <a:lstStyle/>
          <a:p>
            <a:pPr algn="ctr"/>
            <a:r>
              <a:rPr lang="en-US" sz="1200" b="1" dirty="0"/>
              <a:t>model</a:t>
            </a:r>
          </a:p>
        </p:txBody>
      </p:sp>
      <p:cxnSp>
        <p:nvCxnSpPr>
          <p:cNvPr id="80" name="Straight Arrow Connector 79">
            <a:extLst>
              <a:ext uri="{FF2B5EF4-FFF2-40B4-BE49-F238E27FC236}">
                <a16:creationId xmlns:a16="http://schemas.microsoft.com/office/drawing/2014/main" id="{9566DFFB-EA7C-DB23-6B51-97CB5699C79F}"/>
              </a:ext>
            </a:extLst>
          </p:cNvPr>
          <p:cNvCxnSpPr>
            <a:cxnSpLocks/>
            <a:stCxn id="55" idx="3"/>
            <a:endCxn id="42" idx="1"/>
          </p:cNvCxnSpPr>
          <p:nvPr/>
        </p:nvCxnSpPr>
        <p:spPr>
          <a:xfrm>
            <a:off x="7236939" y="2968199"/>
            <a:ext cx="1070697" cy="2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5E50A3-7746-14E9-9462-2CB45FDDD65D}"/>
              </a:ext>
            </a:extLst>
          </p:cNvPr>
          <p:cNvCxnSpPr>
            <a:cxnSpLocks/>
            <a:stCxn id="59" idx="3"/>
            <a:endCxn id="46" idx="1"/>
          </p:cNvCxnSpPr>
          <p:nvPr/>
        </p:nvCxnSpPr>
        <p:spPr>
          <a:xfrm>
            <a:off x="7255502" y="4619723"/>
            <a:ext cx="1052134" cy="23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0DA9B4E-98FD-7A59-E88F-A8007E92E7F5}"/>
              </a:ext>
            </a:extLst>
          </p:cNvPr>
          <p:cNvCxnSpPr>
            <a:cxnSpLocks/>
            <a:stCxn id="57" idx="3"/>
            <a:endCxn id="52" idx="1"/>
          </p:cNvCxnSpPr>
          <p:nvPr/>
        </p:nvCxnSpPr>
        <p:spPr>
          <a:xfrm>
            <a:off x="7255502" y="3805692"/>
            <a:ext cx="1052134" cy="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14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7669B-103B-B556-3876-05D9C1BE54B7}"/>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3F6D7A17-1865-AC19-F21E-A04EEC953842}"/>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Tree>
    <p:extLst>
      <p:ext uri="{BB962C8B-B14F-4D97-AF65-F5344CB8AC3E}">
        <p14:creationId xmlns:p14="http://schemas.microsoft.com/office/powerpoint/2010/main" val="268995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EA522-6E54-97A4-F832-F927D6D6AE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C323035-44B7-7B63-1CA9-C363AE90202D}"/>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9542FD49-38EF-B8C7-4705-8E1E88A5A3D0}"/>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
        <p:nvSpPr>
          <p:cNvPr id="12" name="Rectangle 11">
            <a:extLst>
              <a:ext uri="{FF2B5EF4-FFF2-40B4-BE49-F238E27FC236}">
                <a16:creationId xmlns:a16="http://schemas.microsoft.com/office/drawing/2014/main" id="{76BFEDD8-8B9B-7E6A-50E8-CCECB6FFA833}"/>
              </a:ext>
            </a:extLst>
          </p:cNvPr>
          <p:cNvSpPr/>
          <p:nvPr/>
        </p:nvSpPr>
        <p:spPr>
          <a:xfrm>
            <a:off x="8882615"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3" name="Rectangle 12">
            <a:extLst>
              <a:ext uri="{FF2B5EF4-FFF2-40B4-BE49-F238E27FC236}">
                <a16:creationId xmlns:a16="http://schemas.microsoft.com/office/drawing/2014/main" id="{D891271C-B536-B9C5-BEE1-903D3D0091A7}"/>
              </a:ext>
            </a:extLst>
          </p:cNvPr>
          <p:cNvSpPr/>
          <p:nvPr/>
        </p:nvSpPr>
        <p:spPr>
          <a:xfrm>
            <a:off x="8882615"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4" name="Rectangle 13">
            <a:extLst>
              <a:ext uri="{FF2B5EF4-FFF2-40B4-BE49-F238E27FC236}">
                <a16:creationId xmlns:a16="http://schemas.microsoft.com/office/drawing/2014/main" id="{A4617444-1680-1A48-7B9C-B6DF86ED9B4D}"/>
              </a:ext>
            </a:extLst>
          </p:cNvPr>
          <p:cNvSpPr/>
          <p:nvPr/>
        </p:nvSpPr>
        <p:spPr>
          <a:xfrm>
            <a:off x="5465778"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5" name="Rectangle 14">
            <a:extLst>
              <a:ext uri="{FF2B5EF4-FFF2-40B4-BE49-F238E27FC236}">
                <a16:creationId xmlns:a16="http://schemas.microsoft.com/office/drawing/2014/main" id="{37240337-6BC1-7C68-C98C-7F8F54B53509}"/>
              </a:ext>
            </a:extLst>
          </p:cNvPr>
          <p:cNvSpPr/>
          <p:nvPr/>
        </p:nvSpPr>
        <p:spPr>
          <a:xfrm>
            <a:off x="5465778"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20" name="Right Arrow 19">
            <a:extLst>
              <a:ext uri="{FF2B5EF4-FFF2-40B4-BE49-F238E27FC236}">
                <a16:creationId xmlns:a16="http://schemas.microsoft.com/office/drawing/2014/main" id="{F0C9A3B1-37CE-E777-00C9-7253F25C9B83}"/>
              </a:ext>
            </a:extLst>
          </p:cNvPr>
          <p:cNvSpPr/>
          <p:nvPr/>
        </p:nvSpPr>
        <p:spPr>
          <a:xfrm>
            <a:off x="3449782" y="3519054"/>
            <a:ext cx="1285401" cy="692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Slurm</a:t>
            </a:r>
            <a:endParaRPr lang="en-US" dirty="0"/>
          </a:p>
        </p:txBody>
      </p:sp>
    </p:spTree>
    <p:extLst>
      <p:ext uri="{BB962C8B-B14F-4D97-AF65-F5344CB8AC3E}">
        <p14:creationId xmlns:p14="http://schemas.microsoft.com/office/powerpoint/2010/main" val="337221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21078-264E-AAC6-5E4B-D2F6B6557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477DBB-0F8C-7A05-8484-EAA777477C23}"/>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2A2DF0C5-9704-8EE3-AE84-AC6D1C89D19C}"/>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
        <p:nvSpPr>
          <p:cNvPr id="12" name="Rectangle 11">
            <a:extLst>
              <a:ext uri="{FF2B5EF4-FFF2-40B4-BE49-F238E27FC236}">
                <a16:creationId xmlns:a16="http://schemas.microsoft.com/office/drawing/2014/main" id="{AAFD2968-434D-BA20-E665-4859067AAE2D}"/>
              </a:ext>
            </a:extLst>
          </p:cNvPr>
          <p:cNvSpPr/>
          <p:nvPr/>
        </p:nvSpPr>
        <p:spPr>
          <a:xfrm>
            <a:off x="8882615"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3" name="Rectangle 12">
            <a:extLst>
              <a:ext uri="{FF2B5EF4-FFF2-40B4-BE49-F238E27FC236}">
                <a16:creationId xmlns:a16="http://schemas.microsoft.com/office/drawing/2014/main" id="{460104AF-1874-FD89-02E6-BAC8A87ABE64}"/>
              </a:ext>
            </a:extLst>
          </p:cNvPr>
          <p:cNvSpPr/>
          <p:nvPr/>
        </p:nvSpPr>
        <p:spPr>
          <a:xfrm>
            <a:off x="8882615"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4" name="Rectangle 13">
            <a:extLst>
              <a:ext uri="{FF2B5EF4-FFF2-40B4-BE49-F238E27FC236}">
                <a16:creationId xmlns:a16="http://schemas.microsoft.com/office/drawing/2014/main" id="{2BD0C5A1-55B2-1C55-A016-4F7E4B2B5159}"/>
              </a:ext>
            </a:extLst>
          </p:cNvPr>
          <p:cNvSpPr/>
          <p:nvPr/>
        </p:nvSpPr>
        <p:spPr>
          <a:xfrm>
            <a:off x="5465778"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5" name="Rectangle 14">
            <a:extLst>
              <a:ext uri="{FF2B5EF4-FFF2-40B4-BE49-F238E27FC236}">
                <a16:creationId xmlns:a16="http://schemas.microsoft.com/office/drawing/2014/main" id="{4524A44D-3322-C1BE-11F2-153BD052522B}"/>
              </a:ext>
            </a:extLst>
          </p:cNvPr>
          <p:cNvSpPr/>
          <p:nvPr/>
        </p:nvSpPr>
        <p:spPr>
          <a:xfrm>
            <a:off x="5465778"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6" name="TextBox 15">
            <a:extLst>
              <a:ext uri="{FF2B5EF4-FFF2-40B4-BE49-F238E27FC236}">
                <a16:creationId xmlns:a16="http://schemas.microsoft.com/office/drawing/2014/main" id="{1DAD7D61-E3E2-84D8-B9A1-BF5CD3097130}"/>
              </a:ext>
            </a:extLst>
          </p:cNvPr>
          <p:cNvSpPr txBox="1"/>
          <p:nvPr/>
        </p:nvSpPr>
        <p:spPr>
          <a:xfrm>
            <a:off x="4735183" y="5957455"/>
            <a:ext cx="3411447" cy="584775"/>
          </a:xfrm>
          <a:prstGeom prst="rect">
            <a:avLst/>
          </a:prstGeom>
          <a:noFill/>
        </p:spPr>
        <p:txBody>
          <a:bodyPr wrap="none" rtlCol="0">
            <a:spAutoFit/>
          </a:bodyPr>
          <a:lstStyle/>
          <a:p>
            <a:r>
              <a:rPr lang="en-US" sz="1600" dirty="0"/>
              <a:t>SLURM_ARRAY_TASK_ID=3</a:t>
            </a:r>
          </a:p>
          <a:p>
            <a:r>
              <a:rPr lang="en-US" sz="1600" dirty="0"/>
              <a:t>SLURM_ARRAY_TASK_COUNT=4</a:t>
            </a:r>
          </a:p>
        </p:txBody>
      </p:sp>
      <p:sp>
        <p:nvSpPr>
          <p:cNvPr id="17" name="TextBox 16">
            <a:extLst>
              <a:ext uri="{FF2B5EF4-FFF2-40B4-BE49-F238E27FC236}">
                <a16:creationId xmlns:a16="http://schemas.microsoft.com/office/drawing/2014/main" id="{F193FEA3-0E33-DE24-F3B4-081074D09183}"/>
              </a:ext>
            </a:extLst>
          </p:cNvPr>
          <p:cNvSpPr txBox="1"/>
          <p:nvPr/>
        </p:nvSpPr>
        <p:spPr>
          <a:xfrm>
            <a:off x="4735183" y="3280643"/>
            <a:ext cx="3411447" cy="584775"/>
          </a:xfrm>
          <a:prstGeom prst="rect">
            <a:avLst/>
          </a:prstGeom>
          <a:noFill/>
        </p:spPr>
        <p:txBody>
          <a:bodyPr wrap="none" rtlCol="0">
            <a:spAutoFit/>
          </a:bodyPr>
          <a:lstStyle/>
          <a:p>
            <a:r>
              <a:rPr lang="en-US" sz="1600" dirty="0"/>
              <a:t>SLURM_ARRAY_TASK_ID=1</a:t>
            </a:r>
          </a:p>
          <a:p>
            <a:r>
              <a:rPr lang="en-US" sz="1600" dirty="0"/>
              <a:t>SLURM_ARRAY_TASK_COUNT=4</a:t>
            </a:r>
          </a:p>
        </p:txBody>
      </p:sp>
      <p:sp>
        <p:nvSpPr>
          <p:cNvPr id="18" name="TextBox 17">
            <a:extLst>
              <a:ext uri="{FF2B5EF4-FFF2-40B4-BE49-F238E27FC236}">
                <a16:creationId xmlns:a16="http://schemas.microsoft.com/office/drawing/2014/main" id="{1BDC7C16-C437-B679-F52D-3E316C99AE5E}"/>
              </a:ext>
            </a:extLst>
          </p:cNvPr>
          <p:cNvSpPr txBox="1"/>
          <p:nvPr/>
        </p:nvSpPr>
        <p:spPr>
          <a:xfrm>
            <a:off x="8146630" y="3280643"/>
            <a:ext cx="3411447" cy="584775"/>
          </a:xfrm>
          <a:prstGeom prst="rect">
            <a:avLst/>
          </a:prstGeom>
          <a:noFill/>
        </p:spPr>
        <p:txBody>
          <a:bodyPr wrap="none" rtlCol="0">
            <a:spAutoFit/>
          </a:bodyPr>
          <a:lstStyle/>
          <a:p>
            <a:r>
              <a:rPr lang="en-US" sz="1600" dirty="0"/>
              <a:t>SLURM_ARRAY_TASK_ID=2</a:t>
            </a:r>
          </a:p>
          <a:p>
            <a:r>
              <a:rPr lang="en-US" sz="1600" dirty="0"/>
              <a:t>SLURM_ARRAY_TASK_COUNT=4</a:t>
            </a:r>
          </a:p>
        </p:txBody>
      </p:sp>
      <p:sp>
        <p:nvSpPr>
          <p:cNvPr id="19" name="TextBox 18">
            <a:extLst>
              <a:ext uri="{FF2B5EF4-FFF2-40B4-BE49-F238E27FC236}">
                <a16:creationId xmlns:a16="http://schemas.microsoft.com/office/drawing/2014/main" id="{78F6E204-6F03-0049-F466-5358D59D5336}"/>
              </a:ext>
            </a:extLst>
          </p:cNvPr>
          <p:cNvSpPr txBox="1"/>
          <p:nvPr/>
        </p:nvSpPr>
        <p:spPr>
          <a:xfrm>
            <a:off x="8146630" y="5957455"/>
            <a:ext cx="3411447" cy="584775"/>
          </a:xfrm>
          <a:prstGeom prst="rect">
            <a:avLst/>
          </a:prstGeom>
          <a:noFill/>
        </p:spPr>
        <p:txBody>
          <a:bodyPr wrap="none" rtlCol="0">
            <a:spAutoFit/>
          </a:bodyPr>
          <a:lstStyle/>
          <a:p>
            <a:r>
              <a:rPr lang="en-US" sz="1600" dirty="0"/>
              <a:t>SLURM_ARRAY_TASK_ID=4</a:t>
            </a:r>
          </a:p>
          <a:p>
            <a:r>
              <a:rPr lang="en-US" sz="1600" dirty="0"/>
              <a:t>SLURM_ARRAY_TASK_COUNT=4</a:t>
            </a:r>
          </a:p>
        </p:txBody>
      </p:sp>
      <p:sp>
        <p:nvSpPr>
          <p:cNvPr id="20" name="Right Arrow 19">
            <a:extLst>
              <a:ext uri="{FF2B5EF4-FFF2-40B4-BE49-F238E27FC236}">
                <a16:creationId xmlns:a16="http://schemas.microsoft.com/office/drawing/2014/main" id="{8EC46C60-E1F9-3A08-419A-4779D08ACE50}"/>
              </a:ext>
            </a:extLst>
          </p:cNvPr>
          <p:cNvSpPr/>
          <p:nvPr/>
        </p:nvSpPr>
        <p:spPr>
          <a:xfrm>
            <a:off x="3449782" y="3519054"/>
            <a:ext cx="1285401" cy="692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Slurm</a:t>
            </a:r>
            <a:endParaRPr lang="en-US" dirty="0"/>
          </a:p>
        </p:txBody>
      </p:sp>
    </p:spTree>
    <p:extLst>
      <p:ext uri="{BB962C8B-B14F-4D97-AF65-F5344CB8AC3E}">
        <p14:creationId xmlns:p14="http://schemas.microsoft.com/office/powerpoint/2010/main" val="1865438246"/>
      </p:ext>
    </p:extLst>
  </p:cSld>
  <p:clrMapOvr>
    <a:masterClrMapping/>
  </p:clrMapOvr>
</p:sld>
</file>

<file path=ppt/theme/theme1.xml><?xml version="1.0" encoding="utf-8"?>
<a:theme xmlns:a="http://schemas.openxmlformats.org/drawingml/2006/main" name="ORCD_Official_Theme">
  <a:themeElements>
    <a:clrScheme name="MIT ORCD">
      <a:dk1>
        <a:srgbClr val="000000"/>
      </a:dk1>
      <a:lt1>
        <a:srgbClr val="FFFFFF"/>
      </a:lt1>
      <a:dk2>
        <a:srgbClr val="44546A"/>
      </a:dk2>
      <a:lt2>
        <a:srgbClr val="E7E6E6"/>
      </a:lt2>
      <a:accent1>
        <a:srgbClr val="12A79D"/>
      </a:accent1>
      <a:accent2>
        <a:srgbClr val="F7941D"/>
      </a:accent2>
      <a:accent3>
        <a:srgbClr val="662C91"/>
      </a:accent3>
      <a:accent4>
        <a:srgbClr val="099344"/>
      </a:accent4>
      <a:accent5>
        <a:srgbClr val="00AEEE"/>
      </a:accent5>
      <a:accent6>
        <a:srgbClr val="0E74B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CD_Official_Theme" id="{84AEB40E-BA53-3044-815C-8B7E70C5E245}" vid="{13F2CEDA-851F-AF4B-9241-3ECCAE402B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ORCD_Official_Theme</Template>
  <TotalTime>80757</TotalTime>
  <Words>1992</Words>
  <Application>Microsoft Macintosh PowerPoint</Application>
  <PresentationFormat>Widescreen</PresentationFormat>
  <Paragraphs>356</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Consolas</vt:lpstr>
      <vt:lpstr>Helvetica Neue</vt:lpstr>
      <vt:lpstr>Menlo</vt:lpstr>
      <vt:lpstr>Neue Haas Grotesk Text Pro</vt:lpstr>
      <vt:lpstr>ORCD_Official_Theme</vt:lpstr>
      <vt:lpstr>Practical High Performance Computing </vt:lpstr>
      <vt:lpstr>Overall Schedule</vt:lpstr>
      <vt:lpstr>Schedule Tuesday January 28, 2025</vt:lpstr>
      <vt:lpstr>Scaling Up Throughput, Concurrent, and Loosely Coupled Workflows</vt:lpstr>
      <vt:lpstr>High Throughput and Concurrent Applications</vt:lpstr>
      <vt:lpstr>High Throughput and Concurrent Applications</vt:lpstr>
      <vt:lpstr>Job Array</vt:lpstr>
      <vt:lpstr>Job Array</vt:lpstr>
      <vt:lpstr>Job Array</vt:lpstr>
      <vt:lpstr>Explore Job Arrays</vt:lpstr>
      <vt:lpstr>Example 1: Word Count</vt:lpstr>
      <vt:lpstr>Example 1: Word Count</vt:lpstr>
      <vt:lpstr>Example 2: MNIST Model Parameters</vt:lpstr>
      <vt:lpstr>Example 2: MNIST Model Parameters</vt:lpstr>
      <vt:lpstr>Example 3: LAMMPS Input Files</vt:lpstr>
      <vt:lpstr>Example 3: LAMMPS Input Files</vt:lpstr>
      <vt:lpstr>Projects</vt:lpstr>
      <vt:lpstr>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E Milechin</dc:creator>
  <cp:lastModifiedBy>Lauren Milechin</cp:lastModifiedBy>
  <cp:revision>188</cp:revision>
  <cp:lastPrinted>2019-01-08T16:38:18Z</cp:lastPrinted>
  <dcterms:created xsi:type="dcterms:W3CDTF">2018-04-18T15:49:56Z</dcterms:created>
  <dcterms:modified xsi:type="dcterms:W3CDTF">2025-01-28T18:57:22Z</dcterms:modified>
</cp:coreProperties>
</file>