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22"/>
  </p:notesMasterIdLst>
  <p:sldIdLst>
    <p:sldId id="256" r:id="rId2"/>
    <p:sldId id="387" r:id="rId3"/>
    <p:sldId id="391" r:id="rId4"/>
    <p:sldId id="995" r:id="rId5"/>
    <p:sldId id="765" r:id="rId6"/>
    <p:sldId id="981" r:id="rId7"/>
    <p:sldId id="982" r:id="rId8"/>
    <p:sldId id="983" r:id="rId9"/>
    <p:sldId id="984" r:id="rId10"/>
    <p:sldId id="985" r:id="rId11"/>
    <p:sldId id="986" r:id="rId12"/>
    <p:sldId id="988" r:id="rId13"/>
    <p:sldId id="997" r:id="rId14"/>
    <p:sldId id="1000" r:id="rId15"/>
    <p:sldId id="1001" r:id="rId16"/>
    <p:sldId id="264" r:id="rId17"/>
    <p:sldId id="276" r:id="rId18"/>
    <p:sldId id="987" r:id="rId19"/>
    <p:sldId id="388" r:id="rId20"/>
    <p:sldId id="3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12A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/>
    <p:restoredTop sz="88539" autoAdjust="0"/>
  </p:normalViewPr>
  <p:slideViewPr>
    <p:cSldViewPr snapToGrid="0" snapToObjects="1">
      <p:cViewPr varScale="1">
        <p:scale>
          <a:sx n="107" d="100"/>
          <a:sy n="107" d="100"/>
        </p:scale>
        <p:origin x="68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C65C-C61C-0C44-BE53-CD4E23C09CC1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7BC8-50B2-A345-901D-1179A628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5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0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add in cd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2EDD3-95E8-884E-B443-2C2E2B020C67}" type="slidenum">
              <a:rPr lang="en-US"/>
              <a:pPr/>
              <a:t>17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5362" cy="34178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2191"/>
            <a:ext cx="5030391" cy="4115405"/>
          </a:xfrm>
        </p:spPr>
        <p:txBody>
          <a:bodyPr/>
          <a:lstStyle/>
          <a:p>
            <a:r>
              <a:rPr lang="en-US"/>
              <a:t>Speedup is the primary metric for gauging how well an implementation is performing.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07E-3B64-AB46-F8CF-0744C856EB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82707" y="1480580"/>
            <a:ext cx="4421171" cy="2387600"/>
          </a:xfrm>
          <a:prstGeom prst="rect">
            <a:avLst/>
          </a:prstGeom>
        </p:spPr>
        <p:txBody>
          <a:bodyPr anchor="b"/>
          <a:lstStyle>
            <a:lvl1pPr algn="r">
              <a:defRPr sz="60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28E46-B2D1-5ADE-CF4A-2E82B7B255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707" y="3960255"/>
            <a:ext cx="4421171" cy="1309327"/>
          </a:xfrm>
        </p:spPr>
        <p:txBody>
          <a:bodyPr/>
          <a:lstStyle>
            <a:lvl1pPr marL="0" indent="0" algn="r">
              <a:buNone/>
              <a:defRPr sz="2400" b="0" i="0">
                <a:latin typeface="Neue Haas Grotesk Tex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6" name="Picture 15" descr="A colorful circles and lines&#10;&#10;Description automatically generated">
            <a:extLst>
              <a:ext uri="{FF2B5EF4-FFF2-40B4-BE49-F238E27FC236}">
                <a16:creationId xmlns:a16="http://schemas.microsoft.com/office/drawing/2014/main" id="{F8D683FC-661D-7959-754E-52532AFD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3" y="-12701"/>
            <a:ext cx="6675603" cy="6145968"/>
          </a:xfrm>
          <a:prstGeom prst="rect">
            <a:avLst/>
          </a:prstGeom>
        </p:spPr>
      </p:pic>
      <p:pic>
        <p:nvPicPr>
          <p:cNvPr id="14" name="Picture 13" descr="A logo with blue letters&#10;&#10;Description automatically generated">
            <a:extLst>
              <a:ext uri="{FF2B5EF4-FFF2-40B4-BE49-F238E27FC236}">
                <a16:creationId xmlns:a16="http://schemas.microsoft.com/office/drawing/2014/main" id="{67838ABF-8AC7-6252-A767-C5338624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94" y="5377420"/>
            <a:ext cx="5251124" cy="1480580"/>
          </a:xfrm>
          <a:prstGeom prst="rect">
            <a:avLst/>
          </a:prstGeom>
        </p:spPr>
      </p:pic>
      <p:pic>
        <p:nvPicPr>
          <p:cNvPr id="18" name="Picture 17" descr="A black and blue rectangle&#10;&#10;Description automatically generated">
            <a:extLst>
              <a:ext uri="{FF2B5EF4-FFF2-40B4-BE49-F238E27FC236}">
                <a16:creationId xmlns:a16="http://schemas.microsoft.com/office/drawing/2014/main" id="{D71F47EA-CE94-0504-84F3-536D0B6D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757" y="0"/>
            <a:ext cx="2176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EEE89-D212-2D33-2C8E-CCAB62C71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50" r="6518"/>
          <a:stretch/>
        </p:blipFill>
        <p:spPr>
          <a:xfrm>
            <a:off x="37331" y="5855818"/>
            <a:ext cx="4705564" cy="5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82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7964-34E5-1D1C-0C59-21EF5306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1265D-A086-591A-B3A4-D033EF840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92421-FBFD-7612-2E0C-2A5E139E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8A92-CFD9-FEE1-464A-678AFEF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745F-7ABD-7DAB-7510-FB0FCA4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8DA1-0EB6-791D-EC0C-8E899C67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705D-C836-4498-FA61-C164B54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7348-B438-D49E-E324-E3146656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5734-73E8-373C-5F8F-0005762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BF7F-1A20-F994-38D9-74CA71CF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703F-844F-1E3D-491D-7340AE89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8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63E9B-3BC1-72B7-99DD-0138E64E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4E45-FB60-7970-76D9-6712DCD6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71A7-814D-A8C0-4CA6-356AC28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CEC3-BA72-11E9-E243-C7B6D16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1667-C7D2-BC65-9332-00BF4D9D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37" indent="-25558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20" indent="-1841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46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4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0C413-1602-F6A8-F6A5-9444174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63" y="6123710"/>
            <a:ext cx="671399" cy="6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5315712" cy="4828032"/>
          </a:xfrm>
          <a:prstGeom prst="rect">
            <a:avLst/>
          </a:prstGeom>
        </p:spPr>
        <p:txBody>
          <a:bodyPr lIns="91275" tIns="45639" rIns="91275" bIns="45639"/>
          <a:lstStyle>
            <a:lvl1pPr marL="237310" indent="-237310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8509" indent="-255563">
              <a:lnSpc>
                <a:spcPts val="1999"/>
              </a:lnSpc>
              <a:spcBef>
                <a:spcPts val="600"/>
              </a:spcBef>
              <a:defRPr/>
            </a:lvl2pPr>
            <a:lvl3pPr marL="757566" indent="-182546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1381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59563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 lIns="91275" tIns="45639" rIns="91275" bIns="45639"/>
          <a:lstStyle>
            <a:lvl1pPr marL="237310" indent="-237310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8509" indent="-255563">
              <a:lnSpc>
                <a:spcPts val="1999"/>
              </a:lnSpc>
              <a:spcBef>
                <a:spcPts val="600"/>
              </a:spcBef>
              <a:defRPr/>
            </a:lvl2pPr>
            <a:lvl3pPr marL="757566" indent="-182546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1381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59563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2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circles and lines&#10;&#10;Description automatically generated">
            <a:extLst>
              <a:ext uri="{FF2B5EF4-FFF2-40B4-BE49-F238E27FC236}">
                <a16:creationId xmlns:a16="http://schemas.microsoft.com/office/drawing/2014/main" id="{8F991851-CA5C-67F1-8A55-0651E47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58" y="2588654"/>
            <a:ext cx="4811142" cy="4269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EDB8-9241-03E1-5712-8A9CBF09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26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F495B7-99DC-FF6D-3FF0-CCAC8B70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6904808" cy="6906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3CD09FD-C9BE-9516-E02D-2529958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05E6CE-42CC-F87C-F69B-F89AE042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917BC3-38B3-131D-3B08-8ACA792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46B9D-0FC5-3D53-264A-E3D0D8DB9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4563" y="6123710"/>
            <a:ext cx="671399" cy="6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5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5D383-E6BB-A44A-2CB1-0F3D1A5F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45"/>
            <a:ext cx="6904808" cy="6906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F0CFB2-ACD1-0E7D-D8EC-BB3E34C8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061CCBB-493F-0360-D432-B7F9787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8D84CF-1FF1-6A78-D87E-AA831135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3B032109-6A3E-75BB-0F6E-DF83F512745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25625"/>
            <a:ext cx="10515600" cy="360838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42401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ircles and lines&#10;&#10;Description automatically generated">
            <a:extLst>
              <a:ext uri="{FF2B5EF4-FFF2-40B4-BE49-F238E27FC236}">
                <a16:creationId xmlns:a16="http://schemas.microsoft.com/office/drawing/2014/main" id="{FC613CB8-8643-2130-F81D-E2976D6F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58" y="2588654"/>
            <a:ext cx="4811142" cy="4269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0343-B068-85C5-BBB1-63E3AFB64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396" y="1530657"/>
            <a:ext cx="4599037" cy="4004904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6B41-C81D-CBDA-8CCC-FAE5486F7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428" y="1530657"/>
            <a:ext cx="4599037" cy="4004904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D394AF-EF5A-7767-B728-EC01E94BA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8968" y="279617"/>
            <a:ext cx="5535561" cy="69067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884EB-8B8A-9493-B3D8-03E8B659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6D44-1496-AE2B-FC7B-507D6EE7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F1CE-5AFF-50A2-464E-AED9EA2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black background with black text&#10;&#10;Description automatically generated">
            <a:extLst>
              <a:ext uri="{FF2B5EF4-FFF2-40B4-BE49-F238E27FC236}">
                <a16:creationId xmlns:a16="http://schemas.microsoft.com/office/drawing/2014/main" id="{A84536C8-E4BA-ECB9-14E3-8659CBBB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5936552"/>
            <a:ext cx="1287887" cy="9025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26DB0-6BA7-E7CA-6D94-4E25D23BC145}"/>
              </a:ext>
            </a:extLst>
          </p:cNvPr>
          <p:cNvSpPr/>
          <p:nvPr/>
        </p:nvSpPr>
        <p:spPr>
          <a:xfrm>
            <a:off x="-12879" y="-8323"/>
            <a:ext cx="1270000" cy="5924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blue letters&#10;&#10;Description automatically generated">
            <a:extLst>
              <a:ext uri="{FF2B5EF4-FFF2-40B4-BE49-F238E27FC236}">
                <a16:creationId xmlns:a16="http://schemas.microsoft.com/office/drawing/2014/main" id="{BBF6AFBC-4B7F-6FAF-D9EB-4C34E429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70" y="624"/>
            <a:ext cx="4675630" cy="13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4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C44D-08C8-3744-942C-41F6DB41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5D5A-D6F1-6F0D-638A-9EB9C8B5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060B-742F-F5E7-F0FA-948F0A37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A4B7-BF7E-BD9D-D208-DBED489D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297D-BEFD-685A-B4F3-6E11CB2E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29FD-6D35-F302-F885-54AF84FE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3763-3791-18EB-7333-CF216B11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9D3D-8B45-D72A-E7E6-D16170B1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D3643-BFD5-BB9D-2F93-754C4E09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1320D-E7FF-7A86-4FAA-F1ED3F773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CF09D-E988-159C-F057-A998A19E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8812F-507F-ED96-1837-D114AD9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38B33-1297-B9DC-B357-B618BEEA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6873-C849-B69E-2553-022929B7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E84D7-1EEA-31BD-393D-09BE1EC2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5289A-B5AC-4C32-3466-F99CD8F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9F073-F52E-41F0-DE14-C1A13A85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9565D-0923-B2A9-0142-96E57917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6979-AA29-2DB9-0EE1-DBE81B52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56FC-463A-0ED6-A57E-21394B4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BC3-B844-7268-113D-BE623DB2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9A3B-5196-50EC-8BB0-2069FACC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0BFA-6797-C70E-EE4E-8A8DAB5A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5921-6F7D-48E3-E8AF-52A04E58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6703-6C39-C21A-D1C1-F425923B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A69C-72D1-6521-AC24-B81AFDCC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223F-B4E7-C3E1-B874-087A72DE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098B455-2E3F-C98B-F66E-C0CF3D88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51728" y="6209027"/>
            <a:ext cx="2129672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645DB8-DA1D-C4FE-5B3E-AA4144DF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8991" y="6209027"/>
            <a:ext cx="3294017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01876C-9C54-726E-7075-A0E485384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5751" y="6209026"/>
            <a:ext cx="2208049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6C454C1A-ADA3-4595-C6CB-0E29EEA6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08"/>
            <a:ext cx="690480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C03A7-6611-1CF3-DFDE-9BD8F925B2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1409125"/>
          </a:xfrm>
          <a:prstGeom prst="rect">
            <a:avLst/>
          </a:prstGeom>
        </p:spPr>
      </p:pic>
      <p:pic>
        <p:nvPicPr>
          <p:cNvPr id="12" name="Picture 11" descr="A black background with black text&#10;&#10;Description automatically generated">
            <a:extLst>
              <a:ext uri="{FF2B5EF4-FFF2-40B4-BE49-F238E27FC236}">
                <a16:creationId xmlns:a16="http://schemas.microsoft.com/office/drawing/2014/main" id="{105F108E-A1A9-ADDE-C220-2115315E63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2879" y="5936552"/>
            <a:ext cx="1287887" cy="902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B49B5-54B8-E40B-2EAD-83D9BDC89DE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394563" y="6123710"/>
            <a:ext cx="671399" cy="6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3213" y="1481138"/>
            <a:ext cx="476662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High Performance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21DE-FF74-E14C-8F1A-0D067B3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213" y="3960813"/>
            <a:ext cx="4766627" cy="130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Chris Hill, Lauren Milechin, </a:t>
            </a:r>
          </a:p>
          <a:p>
            <a:r>
              <a:rPr lang="en-US" dirty="0"/>
              <a:t>Dr. Julie Mullen</a:t>
            </a:r>
          </a:p>
          <a:p>
            <a:r>
              <a:rPr lang="en-US" dirty="0"/>
              <a:t>January 23, 2025</a:t>
            </a:r>
          </a:p>
        </p:txBody>
      </p:sp>
    </p:spTree>
    <p:extLst>
      <p:ext uri="{BB962C8B-B14F-4D97-AF65-F5344CB8AC3E}">
        <p14:creationId xmlns:p14="http://schemas.microsoft.com/office/powerpoint/2010/main" val="338736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" y="1676400"/>
            <a:ext cx="3921125" cy="2940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2D913-35C9-3461-A7E7-E342CF9F3305}"/>
              </a:ext>
            </a:extLst>
          </p:cNvPr>
          <p:cNvSpPr txBox="1"/>
          <p:nvPr/>
        </p:nvSpPr>
        <p:spPr>
          <a:xfrm>
            <a:off x="3502617" y="1276738"/>
            <a:ext cx="86877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</a:t>
            </a:r>
          </a:p>
          <a:p>
            <a:pPr marL="342797" indent="-342797">
              <a:buFont typeface="Arial"/>
              <a:buChar char="•"/>
            </a:pPr>
            <a:r>
              <a:rPr lang="en-US" b="1" dirty="0"/>
              <a:t>Report the 5 words that appear most often across all of the documents and </a:t>
            </a:r>
            <a:r>
              <a:rPr lang="en-US" b="1" i="1" dirty="0">
                <a:solidFill>
                  <a:srgbClr val="12A89F"/>
                </a:solidFill>
              </a:rPr>
              <a:t>send the 5 words back to each processor</a:t>
            </a:r>
          </a:p>
          <a:p>
            <a:endParaRPr lang="en-US" b="1" dirty="0"/>
          </a:p>
          <a:p>
            <a:r>
              <a:rPr lang="en-US" b="1" dirty="0"/>
              <a:t>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Split the work up among your team to complete the task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group times itself, stop the timer when the last task is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Questions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How do the words in one document affect the words in another document – are they connected?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Where is the independence in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there separate stages of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all the processors working during all stages of work?</a:t>
            </a:r>
          </a:p>
          <a:p>
            <a:endParaRPr lang="en-US" b="1" dirty="0"/>
          </a:p>
          <a:p>
            <a:r>
              <a:rPr lang="en-US" b="1" dirty="0"/>
              <a:t>Report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Do you have to change your workflow from Case Study 2?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task or data distribution did you decide on and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Do the stages have an impact on the work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0022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BBE9730-3057-3BEB-8E7C-A0FD2AF57B00}"/>
              </a:ext>
            </a:extLst>
          </p:cNvPr>
          <p:cNvSpPr txBox="1"/>
          <p:nvPr/>
        </p:nvSpPr>
        <p:spPr>
          <a:xfrm>
            <a:off x="375976" y="4511946"/>
            <a:ext cx="5637212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1: Each document counted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2: Results gathered, top counts computed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3: counts sent back to all workers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68430D-0251-8FA3-5635-D88F204AE226}"/>
              </a:ext>
            </a:extLst>
          </p:cNvPr>
          <p:cNvSpPr txBox="1"/>
          <p:nvPr/>
        </p:nvSpPr>
        <p:spPr>
          <a:xfrm>
            <a:off x="841868" y="3881736"/>
            <a:ext cx="4693914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Independence and 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21F95-C045-BDAF-DC8C-8446F6488BE9}"/>
              </a:ext>
            </a:extLst>
          </p:cNvPr>
          <p:cNvSpPr txBox="1"/>
          <p:nvPr/>
        </p:nvSpPr>
        <p:spPr>
          <a:xfrm>
            <a:off x="7086598" y="3881736"/>
            <a:ext cx="4612555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Parallel Computing Workflow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441B25-47B2-7281-1BA3-2CD2D1070193}"/>
              </a:ext>
            </a:extLst>
          </p:cNvPr>
          <p:cNvSpPr txBox="1"/>
          <p:nvPr/>
        </p:nvSpPr>
        <p:spPr>
          <a:xfrm>
            <a:off x="6551613" y="4465426"/>
            <a:ext cx="5637212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Multiple stages where data moves between tasks (communication)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Often called “Fork-Join”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2 is a Gather or Reduce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3: is a Broadcast Operation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51AE97C-C667-6530-AC70-F5F7DD1F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3: Parallel Computing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539B20-6995-FCE8-D79D-1BB5A4C354B3}"/>
              </a:ext>
            </a:extLst>
          </p:cNvPr>
          <p:cNvGrpSpPr/>
          <p:nvPr/>
        </p:nvGrpSpPr>
        <p:grpSpPr>
          <a:xfrm>
            <a:off x="1770466" y="1295401"/>
            <a:ext cx="8394290" cy="2178045"/>
            <a:chOff x="1768878" y="1295400"/>
            <a:chExt cx="8394290" cy="2178045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8836AE4D-3283-27CB-A8AE-DBB3F636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8878" y="1629486"/>
              <a:ext cx="2155803" cy="1330689"/>
            </a:xfrm>
            <a:prstGeom prst="rect">
              <a:avLst/>
            </a:prstGeom>
          </p:spPr>
        </p:pic>
        <p:sp>
          <p:nvSpPr>
            <p:cNvPr id="5" name="Snip Single Corner Rectangle 4">
              <a:extLst>
                <a:ext uri="{FF2B5EF4-FFF2-40B4-BE49-F238E27FC236}">
                  <a16:creationId xmlns:a16="http://schemas.microsoft.com/office/drawing/2014/main" id="{26CD025D-B826-C493-B23C-A7FAEBD46043}"/>
                </a:ext>
              </a:extLst>
            </p:cNvPr>
            <p:cNvSpPr/>
            <p:nvPr/>
          </p:nvSpPr>
          <p:spPr>
            <a:xfrm>
              <a:off x="4875860" y="1295400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815DFC4B-73DE-0DC9-95B9-3817017CBD8B}"/>
                </a:ext>
              </a:extLst>
            </p:cNvPr>
            <p:cNvSpPr/>
            <p:nvPr/>
          </p:nvSpPr>
          <p:spPr>
            <a:xfrm>
              <a:off x="4871168" y="1964388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Snip Single Corner Rectangle 6">
              <a:extLst>
                <a:ext uri="{FF2B5EF4-FFF2-40B4-BE49-F238E27FC236}">
                  <a16:creationId xmlns:a16="http://schemas.microsoft.com/office/drawing/2014/main" id="{9BA69226-20FD-4A60-E5C8-1286C7A91197}"/>
                </a:ext>
              </a:extLst>
            </p:cNvPr>
            <p:cNvSpPr/>
            <p:nvPr/>
          </p:nvSpPr>
          <p:spPr>
            <a:xfrm>
              <a:off x="4871167" y="2633376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3DC34CF-CE2E-4AE5-98F5-9B1A29DD365A}"/>
                </a:ext>
              </a:extLst>
            </p:cNvPr>
            <p:cNvGrpSpPr/>
            <p:nvPr/>
          </p:nvGrpSpPr>
          <p:grpSpPr>
            <a:xfrm>
              <a:off x="6483008" y="1676400"/>
              <a:ext cx="1600200" cy="1003890"/>
              <a:chOff x="2211364" y="4960813"/>
              <a:chExt cx="1948522" cy="1012534"/>
            </a:xfrm>
          </p:grpSpPr>
          <p:sp>
            <p:nvSpPr>
              <p:cNvPr id="28" name="Snip Single Corner Rectangle 27">
                <a:extLst>
                  <a:ext uri="{FF2B5EF4-FFF2-40B4-BE49-F238E27FC236}">
                    <a16:creationId xmlns:a16="http://schemas.microsoft.com/office/drawing/2014/main" id="{9D81E4B5-DFE3-77F6-6964-058F5E3E1EF0}"/>
                  </a:ext>
                </a:extLst>
              </p:cNvPr>
              <p:cNvSpPr/>
              <p:nvPr/>
            </p:nvSpPr>
            <p:spPr>
              <a:xfrm>
                <a:off x="2211364" y="4960813"/>
                <a:ext cx="1948522" cy="1012534"/>
              </a:xfrm>
              <a:prstGeom prst="snip1Rect">
                <a:avLst/>
              </a:prstGeom>
              <a:solidFill>
                <a:schemeClr val="accent2">
                  <a:alpha val="53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4434F6-101A-E1C3-5241-58B89FAEA50B}"/>
                  </a:ext>
                </a:extLst>
              </p:cNvPr>
              <p:cNvSpPr txBox="1"/>
              <p:nvPr/>
            </p:nvSpPr>
            <p:spPr>
              <a:xfrm>
                <a:off x="2657443" y="5105400"/>
                <a:ext cx="960666" cy="74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Word 1</a:t>
                </a:r>
              </a:p>
              <a:p>
                <a:pPr algn="ctr"/>
                <a:r>
                  <a:rPr lang="en-US" sz="1400" b="1" dirty="0"/>
                  <a:t>Word 2</a:t>
                </a:r>
              </a:p>
              <a:p>
                <a:pPr algn="ctr"/>
                <a:r>
                  <a:rPr lang="en-US" sz="1400" b="1" dirty="0"/>
                  <a:t>Word 3</a:t>
                </a:r>
              </a:p>
            </p:txBody>
          </p:sp>
        </p:grpSp>
        <p:sp>
          <p:nvSpPr>
            <p:cNvPr id="32" name="Snip Single Corner Rectangle 31">
              <a:extLst>
                <a:ext uri="{FF2B5EF4-FFF2-40B4-BE49-F238E27FC236}">
                  <a16:creationId xmlns:a16="http://schemas.microsoft.com/office/drawing/2014/main" id="{103CDB27-EB2A-D2CC-3378-ADF090FF7C54}"/>
                </a:ext>
              </a:extLst>
            </p:cNvPr>
            <p:cNvSpPr/>
            <p:nvPr/>
          </p:nvSpPr>
          <p:spPr>
            <a:xfrm>
              <a:off x="9509492" y="1295400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Snip Single Corner Rectangle 33">
              <a:extLst>
                <a:ext uri="{FF2B5EF4-FFF2-40B4-BE49-F238E27FC236}">
                  <a16:creationId xmlns:a16="http://schemas.microsoft.com/office/drawing/2014/main" id="{99C46340-9E3A-EEA5-5EB0-0C67CC8FAA48}"/>
                </a:ext>
              </a:extLst>
            </p:cNvPr>
            <p:cNvSpPr/>
            <p:nvPr/>
          </p:nvSpPr>
          <p:spPr>
            <a:xfrm>
              <a:off x="9502185" y="1964388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C7A11A4B-376D-71C5-48E7-51D69A7C706B}"/>
                </a:ext>
              </a:extLst>
            </p:cNvPr>
            <p:cNvSpPr/>
            <p:nvPr/>
          </p:nvSpPr>
          <p:spPr>
            <a:xfrm>
              <a:off x="9518229" y="2633376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55E421-431F-A56C-E30D-6F17B25BA51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376026" y="2324936"/>
              <a:ext cx="1495141" cy="573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1FE4E29-3543-33D3-711B-CF076E590C2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343728" y="2229784"/>
              <a:ext cx="1527440" cy="57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0C2A07D-F756-54EF-96A4-AD9FFE48169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312592" y="1560796"/>
              <a:ext cx="1563268" cy="694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7BF6A7-D2FF-5419-0AF5-9D067AAA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08" y="1601105"/>
              <a:ext cx="1426284" cy="608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54C409C-1F5D-A1DF-78F6-31A208CCC790}"/>
                </a:ext>
              </a:extLst>
            </p:cNvPr>
            <p:cNvCxnSpPr>
              <a:cxnSpLocks/>
            </p:cNvCxnSpPr>
            <p:nvPr/>
          </p:nvCxnSpPr>
          <p:spPr>
            <a:xfrm>
              <a:off x="8055744" y="2220306"/>
              <a:ext cx="1435021" cy="720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782A983-C634-A399-45B1-A47B469101E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8083208" y="2210828"/>
              <a:ext cx="1418977" cy="18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4DD6395-4762-EAC6-E841-10958BEEF28A}"/>
                </a:ext>
              </a:extLst>
            </p:cNvPr>
            <p:cNvCxnSpPr>
              <a:cxnSpLocks/>
              <a:stCxn id="5" idx="0"/>
              <a:endCxn id="28" idx="2"/>
            </p:cNvCxnSpPr>
            <p:nvPr/>
          </p:nvCxnSpPr>
          <p:spPr>
            <a:xfrm>
              <a:off x="5520799" y="1560796"/>
              <a:ext cx="962209" cy="6175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F225CCF-F9D7-D3D3-424A-BD78FA3BB0F9}"/>
                </a:ext>
              </a:extLst>
            </p:cNvPr>
            <p:cNvCxnSpPr>
              <a:cxnSpLocks/>
              <a:stCxn id="6" idx="0"/>
              <a:endCxn id="28" idx="2"/>
            </p:cNvCxnSpPr>
            <p:nvPr/>
          </p:nvCxnSpPr>
          <p:spPr>
            <a:xfrm flipV="1">
              <a:off x="5516107" y="2178345"/>
              <a:ext cx="966901" cy="51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11CBE85-49D8-90BD-FAB8-853AAF503ADE}"/>
                </a:ext>
              </a:extLst>
            </p:cNvPr>
            <p:cNvCxnSpPr>
              <a:cxnSpLocks/>
              <a:stCxn id="7" idx="0"/>
              <a:endCxn id="28" idx="2"/>
            </p:cNvCxnSpPr>
            <p:nvPr/>
          </p:nvCxnSpPr>
          <p:spPr>
            <a:xfrm flipV="1">
              <a:off x="5516106" y="2178345"/>
              <a:ext cx="966902" cy="720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6C385D-3F81-547B-FFBB-B0003B737EEB}"/>
                </a:ext>
              </a:extLst>
            </p:cNvPr>
            <p:cNvSpPr txBox="1"/>
            <p:nvPr/>
          </p:nvSpPr>
          <p:spPr>
            <a:xfrm>
              <a:off x="3439708" y="3104113"/>
              <a:ext cx="684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Fork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0540A3-4979-D2AF-FA58-1780CC1AAE49}"/>
                </a:ext>
              </a:extLst>
            </p:cNvPr>
            <p:cNvSpPr txBox="1"/>
            <p:nvPr/>
          </p:nvSpPr>
          <p:spPr>
            <a:xfrm>
              <a:off x="8450294" y="3104113"/>
              <a:ext cx="684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Fork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BC9ADFE-E0E2-F29D-D11D-A4BB2A8795C9}"/>
                </a:ext>
              </a:extLst>
            </p:cNvPr>
            <p:cNvSpPr txBox="1"/>
            <p:nvPr/>
          </p:nvSpPr>
          <p:spPr>
            <a:xfrm>
              <a:off x="5878047" y="310411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22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707" y="2244534"/>
            <a:ext cx="5036937" cy="2368931"/>
          </a:xfrm>
        </p:spPr>
        <p:txBody>
          <a:bodyPr>
            <a:normAutofit/>
          </a:bodyPr>
          <a:lstStyle/>
          <a:p>
            <a:r>
              <a:rPr lang="en-US" dirty="0"/>
              <a:t>Speedup Plots</a:t>
            </a:r>
          </a:p>
        </p:txBody>
      </p:sp>
    </p:spTree>
    <p:extLst>
      <p:ext uri="{BB962C8B-B14F-4D97-AF65-F5344CB8AC3E}">
        <p14:creationId xmlns:p14="http://schemas.microsoft.com/office/powerpoint/2010/main" val="286037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0EF67-A6E2-DB2C-DD24-2481147FAB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small groups by table</a:t>
            </a:r>
          </a:p>
          <a:p>
            <a:r>
              <a:rPr lang="en-US" dirty="0"/>
              <a:t>We will work together to create a speedup plot</a:t>
            </a:r>
          </a:p>
          <a:p>
            <a:r>
              <a:rPr lang="en-US" dirty="0"/>
              <a:t>Each group gets a core number, your goal is to</a:t>
            </a:r>
          </a:p>
          <a:p>
            <a:pPr lvl="1"/>
            <a:r>
              <a:rPr lang="en-US" sz="2400" dirty="0"/>
              <a:t>Run the code on that many cores</a:t>
            </a:r>
          </a:p>
          <a:p>
            <a:pPr lvl="1"/>
            <a:r>
              <a:rPr lang="en-US" sz="2400" dirty="0"/>
              <a:t>Calculate speedup</a:t>
            </a:r>
          </a:p>
          <a:p>
            <a:r>
              <a:rPr lang="en-US" dirty="0"/>
              <a:t>We will make a speedup plot as a group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E78205-87D0-E3A9-0C01-E67FBBB8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</p:spTree>
    <p:extLst>
      <p:ext uri="{BB962C8B-B14F-4D97-AF65-F5344CB8AC3E}">
        <p14:creationId xmlns:p14="http://schemas.microsoft.com/office/powerpoint/2010/main" val="201422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2833A4-557A-688B-279F-FDB788CFE5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Log into Engaging</a:t>
            </a:r>
          </a:p>
          <a:p>
            <a:r>
              <a:rPr lang="en-US" dirty="0"/>
              <a:t>Copy the example repository</a:t>
            </a:r>
          </a:p>
          <a:p>
            <a:pPr lvl="1"/>
            <a:endParaRPr lang="en-US" dirty="0"/>
          </a:p>
          <a:p>
            <a:pPr marL="284155" lvl="1" indent="0">
              <a:buNone/>
            </a:pPr>
            <a:endParaRPr lang="en-US" dirty="0"/>
          </a:p>
          <a:p>
            <a:r>
              <a:rPr lang="en-US" dirty="0"/>
              <a:t>Request an interactive job with the number of cores on your card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 the </a:t>
            </a:r>
            <a:r>
              <a:rPr lang="en-US" dirty="0" err="1"/>
              <a:t>miniforge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2E22F-602E-5CFD-B6CD-B9E6A45A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C1436-8B32-E27F-F406-CBCC2CB6A810}"/>
              </a:ext>
            </a:extLst>
          </p:cNvPr>
          <p:cNvSpPr txBox="1"/>
          <p:nvPr/>
        </p:nvSpPr>
        <p:spPr>
          <a:xfrm>
            <a:off x="1930128" y="3708402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mit_normal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-t 1:00:00 -c NUM_CORES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1A675-7B2C-4044-3ABD-B583A8C90198}"/>
              </a:ext>
            </a:extLst>
          </p:cNvPr>
          <p:cNvSpPr txBox="1"/>
          <p:nvPr/>
        </p:nvSpPr>
        <p:spPr>
          <a:xfrm>
            <a:off x="1930128" y="2435763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cp -r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orcd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/examples/001/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orcd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-tutorials $HOME/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4AE0-9584-AE61-ABD8-BA7F7F2B42F1}"/>
              </a:ext>
            </a:extLst>
          </p:cNvPr>
          <p:cNvSpPr txBox="1"/>
          <p:nvPr/>
        </p:nvSpPr>
        <p:spPr>
          <a:xfrm>
            <a:off x="1930127" y="5334073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miniforge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2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97D9-F559-957C-56B5-12029DDD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FECA8E-6407-8E17-E816-A004404457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 OMP_NUM_THREADS to your assigned core 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timed example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Optional: open another terminal, ssh to your assigned node and run </a:t>
            </a:r>
            <a:r>
              <a:rPr lang="en-US" dirty="0" err="1"/>
              <a:t>htop</a:t>
            </a:r>
            <a:r>
              <a:rPr lang="en-US" dirty="0"/>
              <a:t> (use instructions from the course)</a:t>
            </a:r>
          </a:p>
          <a:p>
            <a:r>
              <a:rPr lang="en-US" dirty="0"/>
              <a:t>When it completes, note down the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ACFBF7-4E17-34C2-3FA3-DA8319E6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93EDD-CFEB-AB91-A509-1D1226F8C93A}"/>
              </a:ext>
            </a:extLst>
          </p:cNvPr>
          <p:cNvSpPr txBox="1"/>
          <p:nvPr/>
        </p:nvSpPr>
        <p:spPr>
          <a:xfrm>
            <a:off x="1930127" y="2068358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export OMP_NUM_THREADS=NUM_CORES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2B334-3BA8-C54C-066B-2E83691A4A8F}"/>
              </a:ext>
            </a:extLst>
          </p:cNvPr>
          <p:cNvSpPr txBox="1"/>
          <p:nvPr/>
        </p:nvSpPr>
        <p:spPr>
          <a:xfrm>
            <a:off x="1930126" y="3708402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mnist_timed.py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1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Parallel Speedup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169" y="1752600"/>
            <a:ext cx="2572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Parallel Speed Up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8067" y="1962090"/>
            <a:ext cx="485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Time to solution on </a:t>
            </a:r>
            <a:r>
              <a:rPr lang="en-US" sz="2000" b="1" dirty="0" err="1"/>
              <a:t>Np</a:t>
            </a:r>
            <a:r>
              <a:rPr lang="en-US" sz="2000" b="1" dirty="0"/>
              <a:t> compute cores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962400" y="1981200"/>
            <a:ext cx="7112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08001" y="3200401"/>
            <a:ext cx="7122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Time to solution =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Computations must be done sequentially, C</a:t>
            </a:r>
            <a:r>
              <a:rPr lang="en-US" sz="2000" b="1" baseline="-25000" dirty="0"/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Computations that can be computed in parallel, 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p</a:t>
            </a:r>
            <a:endParaRPr lang="en-US" sz="2000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56110" y="1524000"/>
            <a:ext cx="511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Time to solution on single compute core</a:t>
            </a:r>
          </a:p>
        </p:txBody>
      </p:sp>
    </p:spTree>
    <p:extLst>
      <p:ext uri="{BB962C8B-B14F-4D97-AF65-F5344CB8AC3E}">
        <p14:creationId xmlns:p14="http://schemas.microsoft.com/office/powerpoint/2010/main" val="230651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Speedup: Goal and Reality</a:t>
            </a:r>
          </a:p>
        </p:txBody>
      </p:sp>
      <p:graphicFrame>
        <p:nvGraphicFramePr>
          <p:cNvPr id="103428" name="Object 4"/>
          <p:cNvGraphicFramePr>
            <a:graphicFrameLocks/>
          </p:cNvGraphicFramePr>
          <p:nvPr/>
        </p:nvGraphicFramePr>
        <p:xfrm>
          <a:off x="6013451" y="1905000"/>
          <a:ext cx="6076949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8248557" imgH="6953312" progId="MSGraph.Chart.8">
                  <p:embed followColorScheme="full"/>
                </p:oleObj>
              </mc:Choice>
              <mc:Fallback>
                <p:oleObj name="Chart" r:id="rId3" imgW="8248557" imgH="6953312" progId="MSGraph.Chart.8">
                  <p:embed followColorScheme="full"/>
                  <p:pic>
                    <p:nvPicPr>
                      <p:cNvPr id="1034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1" y="1905000"/>
                        <a:ext cx="6076949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spect="1" noChangeArrowheads="1"/>
          </p:cNvSpPr>
          <p:nvPr/>
        </p:nvSpPr>
        <p:spPr bwMode="auto">
          <a:xfrm>
            <a:off x="7650827" y="5881688"/>
            <a:ext cx="2935547" cy="37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/>
              <a:t>Number of Processors</a:t>
            </a:r>
          </a:p>
        </p:txBody>
      </p:sp>
      <p:sp>
        <p:nvSpPr>
          <p:cNvPr id="103430" name="Text Box 6"/>
          <p:cNvSpPr txBox="1">
            <a:spLocks noChangeAspect="1" noChangeArrowheads="1"/>
          </p:cNvSpPr>
          <p:nvPr/>
        </p:nvSpPr>
        <p:spPr bwMode="auto">
          <a:xfrm rot="-5400000">
            <a:off x="5808240" y="3448151"/>
            <a:ext cx="1267673" cy="3744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/>
              <a:t>Speedup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304800" y="2235387"/>
            <a:ext cx="5588000" cy="2799976"/>
          </a:xfrm>
          <a:prstGeom prst="rect">
            <a:avLst/>
          </a:prstGeom>
          <a:solidFill>
            <a:srgbClr val="BFBFBF"/>
          </a:solidFill>
          <a:ln w="9525">
            <a:gradFill flip="none" rotWithShape="1">
              <a:gsLst>
                <a:gs pos="0">
                  <a:schemeClr val="tx1"/>
                </a:gs>
                <a:gs pos="88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2064" tIns="46033" rIns="92064" bIns="46033"/>
          <a:lstStyle/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/>
              <a:t>Linear  is ideal</a:t>
            </a:r>
          </a:p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 err="1">
                <a:solidFill>
                  <a:srgbClr val="0000FF"/>
                </a:solidFill>
              </a:rPr>
              <a:t>Superlinear</a:t>
            </a:r>
            <a:r>
              <a:rPr lang="en-US" b="1" dirty="0">
                <a:solidFill>
                  <a:srgbClr val="0000FF"/>
                </a:solidFill>
              </a:rPr>
              <a:t> is achievable in some circumstances</a:t>
            </a:r>
          </a:p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 err="1">
                <a:solidFill>
                  <a:srgbClr val="800000"/>
                </a:solidFill>
              </a:rPr>
              <a:t>Sublinear</a:t>
            </a:r>
            <a:r>
              <a:rPr lang="en-US" b="1" dirty="0">
                <a:solidFill>
                  <a:srgbClr val="800000"/>
                </a:solidFill>
              </a:rPr>
              <a:t> is acceptable in most circumstances</a:t>
            </a:r>
          </a:p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Saturated is </a:t>
            </a:r>
          </a:p>
          <a:p>
            <a:pPr marL="806450" lvl="1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Usually due to communication</a:t>
            </a:r>
          </a:p>
          <a:p>
            <a:pPr marL="806450" lvl="1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Also referred to as speed-down</a:t>
            </a:r>
          </a:p>
        </p:txBody>
      </p:sp>
    </p:spTree>
    <p:extLst>
      <p:ext uri="{BB962C8B-B14F-4D97-AF65-F5344CB8AC3E}">
        <p14:creationId xmlns:p14="http://schemas.microsoft.com/office/powerpoint/2010/main" val="415205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F5272B-EC6C-2E5A-716C-15494005C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ight Arrow 57">
            <a:extLst>
              <a:ext uri="{FF2B5EF4-FFF2-40B4-BE49-F238E27FC236}">
                <a16:creationId xmlns:a16="http://schemas.microsoft.com/office/drawing/2014/main" id="{2202879D-E6B2-7044-B969-795868E642DF}"/>
              </a:ext>
            </a:extLst>
          </p:cNvPr>
          <p:cNvSpPr/>
          <p:nvPr/>
        </p:nvSpPr>
        <p:spPr>
          <a:xfrm>
            <a:off x="2033751" y="1835887"/>
            <a:ext cx="750334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FD9C5-45AD-D741-A8AC-2462186F72A8}"/>
              </a:ext>
            </a:extLst>
          </p:cNvPr>
          <p:cNvSpPr/>
          <p:nvPr/>
        </p:nvSpPr>
        <p:spPr>
          <a:xfrm>
            <a:off x="152400" y="1562610"/>
            <a:ext cx="2057400" cy="381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56180-04E7-B949-8E37-A89AF2D7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LLSC Model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7CD9B-C7BF-9D4C-A083-3E0C57B72ACE}"/>
              </a:ext>
            </a:extLst>
          </p:cNvPr>
          <p:cNvSpPr txBox="1"/>
          <p:nvPr/>
        </p:nvSpPr>
        <p:spPr>
          <a:xfrm>
            <a:off x="152400" y="288370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Application workflow running on desktop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61B3F-C268-7840-8AE0-392D4B26A19C}"/>
              </a:ext>
            </a:extLst>
          </p:cNvPr>
          <p:cNvSpPr txBox="1"/>
          <p:nvPr/>
        </p:nvSpPr>
        <p:spPr>
          <a:xfrm>
            <a:off x="152400" y="496321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sets or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A46B5-7034-4E48-ABA4-1E589E16D591}"/>
              </a:ext>
            </a:extLst>
          </p:cNvPr>
          <p:cNvSpPr txBox="1"/>
          <p:nvPr/>
        </p:nvSpPr>
        <p:spPr>
          <a:xfrm>
            <a:off x="149904" y="118732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Starting point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1FD768-1BD0-5147-AF45-5BB0B36C0C22}"/>
              </a:ext>
            </a:extLst>
          </p:cNvPr>
          <p:cNvGrpSpPr/>
          <p:nvPr/>
        </p:nvGrpSpPr>
        <p:grpSpPr>
          <a:xfrm>
            <a:off x="638393" y="3564860"/>
            <a:ext cx="1051878" cy="1338339"/>
            <a:chOff x="1804550" y="4176978"/>
            <a:chExt cx="1051878" cy="13383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37CFEC8-EC2E-B94F-9429-2D60C89A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0390" y="4489166"/>
              <a:ext cx="836038" cy="102615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FF34DE2-73BE-8C45-AB7A-22C7E7C4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470" y="4333072"/>
              <a:ext cx="836038" cy="1026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D5413C8-45A7-C84C-9710-4E803206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4550" y="4176978"/>
              <a:ext cx="836038" cy="1026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6" name="Right Arrow 55">
            <a:extLst>
              <a:ext uri="{FF2B5EF4-FFF2-40B4-BE49-F238E27FC236}">
                <a16:creationId xmlns:a16="http://schemas.microsoft.com/office/drawing/2014/main" id="{99B1D2B3-A72E-6841-BD17-7715338FA3BC}"/>
              </a:ext>
            </a:extLst>
          </p:cNvPr>
          <p:cNvSpPr/>
          <p:nvPr/>
        </p:nvSpPr>
        <p:spPr>
          <a:xfrm>
            <a:off x="6905464" y="1835887"/>
            <a:ext cx="787109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997653BA-F0E1-6C4D-A180-02D3C2F2A198}"/>
              </a:ext>
            </a:extLst>
          </p:cNvPr>
          <p:cNvSpPr/>
          <p:nvPr/>
        </p:nvSpPr>
        <p:spPr>
          <a:xfrm>
            <a:off x="9351906" y="1835887"/>
            <a:ext cx="787109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DFB2C25-D650-174A-B658-F68DE4C17AD6}"/>
              </a:ext>
            </a:extLst>
          </p:cNvPr>
          <p:cNvSpPr/>
          <p:nvPr/>
        </p:nvSpPr>
        <p:spPr>
          <a:xfrm>
            <a:off x="4459021" y="1835887"/>
            <a:ext cx="787109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658B5-3513-D84A-8B8A-91DC6D59E312}"/>
              </a:ext>
            </a:extLst>
          </p:cNvPr>
          <p:cNvSpPr/>
          <p:nvPr/>
        </p:nvSpPr>
        <p:spPr>
          <a:xfrm>
            <a:off x="2784087" y="1678283"/>
            <a:ext cx="1901715" cy="641981"/>
          </a:xfrm>
          <a:prstGeom prst="rect">
            <a:avLst/>
          </a:prstGeom>
          <a:solidFill>
            <a:srgbClr val="0136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Develop &amp;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Validate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2C4BC-4B17-4D40-8504-055319056219}"/>
              </a:ext>
            </a:extLst>
          </p:cNvPr>
          <p:cNvSpPr/>
          <p:nvPr/>
        </p:nvSpPr>
        <p:spPr>
          <a:xfrm>
            <a:off x="5246131" y="1678283"/>
            <a:ext cx="1901715" cy="641981"/>
          </a:xfrm>
          <a:prstGeom prst="rect">
            <a:avLst/>
          </a:prstGeom>
          <a:solidFill>
            <a:srgbClr val="00A5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 Serial Code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on Linux System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15C081-EE19-2742-A242-3B2AE0E36453}"/>
              </a:ext>
            </a:extLst>
          </p:cNvPr>
          <p:cNvSpPr/>
          <p:nvPr/>
        </p:nvSpPr>
        <p:spPr>
          <a:xfrm>
            <a:off x="7708174" y="1678283"/>
            <a:ext cx="1901715" cy="641981"/>
          </a:xfrm>
          <a:prstGeom prst="rect">
            <a:avLst/>
          </a:prstGeom>
          <a:solidFill>
            <a:srgbClr val="00A5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Scale Code to Multiple Cores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7A4602-05A9-5B4B-8FDF-263517712C3B}"/>
              </a:ext>
            </a:extLst>
          </p:cNvPr>
          <p:cNvSpPr/>
          <p:nvPr/>
        </p:nvSpPr>
        <p:spPr>
          <a:xfrm>
            <a:off x="10168759" y="1678283"/>
            <a:ext cx="1812863" cy="641981"/>
          </a:xfrm>
          <a:prstGeom prst="rect">
            <a:avLst/>
          </a:prstGeom>
          <a:solidFill>
            <a:srgbClr val="0136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Post-Process Results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2A18A4-29A6-EA4A-997F-8B108DED0A49}"/>
              </a:ext>
            </a:extLst>
          </p:cNvPr>
          <p:cNvGrpSpPr/>
          <p:nvPr/>
        </p:nvGrpSpPr>
        <p:grpSpPr>
          <a:xfrm>
            <a:off x="573517" y="1734722"/>
            <a:ext cx="1215166" cy="1215166"/>
            <a:chOff x="571929" y="1315112"/>
            <a:chExt cx="1215166" cy="1215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5E6C09-7B53-8B4D-938B-251E07A4FA34}"/>
                </a:ext>
              </a:extLst>
            </p:cNvPr>
            <p:cNvSpPr/>
            <p:nvPr/>
          </p:nvSpPr>
          <p:spPr>
            <a:xfrm>
              <a:off x="608012" y="1447391"/>
              <a:ext cx="1143000" cy="733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D7620AA-81BE-7444-A538-792DD98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29" y="1315112"/>
              <a:ext cx="1215166" cy="121516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3906B85-08C5-6247-BF62-DEE31E72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64" y="1953642"/>
            <a:ext cx="995509" cy="5335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5253A7-C200-E748-B9B6-31BE75363F84}"/>
              </a:ext>
            </a:extLst>
          </p:cNvPr>
          <p:cNvSpPr txBox="1"/>
          <p:nvPr/>
        </p:nvSpPr>
        <p:spPr>
          <a:xfrm>
            <a:off x="2784085" y="2353091"/>
            <a:ext cx="1901714" cy="28418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Explore Models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Condition Data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13667"/>
                </a:solidFill>
              </a:rPr>
              <a:t>Explore data sets using graphing tools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13667"/>
                </a:solidFill>
              </a:rPr>
              <a:t>Prepare for ML models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Develop algorithm    or model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Test and Validate algorithm or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2EAE7-31E2-864A-85E5-B65BEEF2B703}"/>
              </a:ext>
            </a:extLst>
          </p:cNvPr>
          <p:cNvSpPr txBox="1"/>
          <p:nvPr/>
        </p:nvSpPr>
        <p:spPr>
          <a:xfrm>
            <a:off x="5243821" y="2353091"/>
            <a:ext cx="1901714" cy="37856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Transfer data to system for testing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Transfer code to system for testing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Establish environment consistent with development environment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Run validated model on single core and verify results</a:t>
            </a:r>
          </a:p>
          <a:p>
            <a:pPr marL="285750" indent="-19431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A550"/>
                </a:solidFill>
              </a:rPr>
              <a:t>Matlab</a:t>
            </a:r>
            <a:endParaRPr lang="en-US" sz="1200" b="1" dirty="0">
              <a:solidFill>
                <a:srgbClr val="00A550"/>
              </a:solidFill>
            </a:endParaRPr>
          </a:p>
          <a:p>
            <a:pPr marL="285750" indent="-19431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Python</a:t>
            </a:r>
          </a:p>
          <a:p>
            <a:pPr marL="285750" indent="-19431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C/C++</a:t>
            </a:r>
            <a:endParaRPr lang="en-US" sz="1400" b="1" dirty="0">
              <a:solidFill>
                <a:srgbClr val="00A5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E29121-AF65-1D49-B20D-2F116B6E60B5}"/>
              </a:ext>
            </a:extLst>
          </p:cNvPr>
          <p:cNvSpPr txBox="1"/>
          <p:nvPr/>
        </p:nvSpPr>
        <p:spPr>
          <a:xfrm>
            <a:off x="7719820" y="2353092"/>
            <a:ext cx="1957580" cy="33445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Explore methods of scaling with assistance from   LLSC CSE Team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Linux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Scheduler commands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Develop distributed   or High Throughput version of algorithm  or model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Run algorithm at scale – production runs are batch submissions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C66885-E2ED-4C44-B001-67514339AF31}"/>
              </a:ext>
            </a:extLst>
          </p:cNvPr>
          <p:cNvSpPr txBox="1"/>
          <p:nvPr/>
        </p:nvSpPr>
        <p:spPr>
          <a:xfrm>
            <a:off x="10168759" y="2353091"/>
            <a:ext cx="1812863" cy="20518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Transfer data to  local machine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Plot results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13667"/>
                </a:solidFill>
              </a:rPr>
              <a:t>Matlab</a:t>
            </a:r>
            <a:endParaRPr lang="en-US" sz="1200" b="1" dirty="0">
              <a:solidFill>
                <a:srgbClr val="013667"/>
              </a:solidFill>
            </a:endParaRP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13667"/>
                </a:solidFill>
              </a:rPr>
              <a:t>Python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Analyze results to determine next steps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5E0CC5-A6F0-FC45-A761-24F18363820B}"/>
              </a:ext>
            </a:extLst>
          </p:cNvPr>
          <p:cNvGrpSpPr/>
          <p:nvPr/>
        </p:nvGrpSpPr>
        <p:grpSpPr>
          <a:xfrm>
            <a:off x="10251686" y="5223031"/>
            <a:ext cx="1775585" cy="736600"/>
            <a:chOff x="10204449" y="5187950"/>
            <a:chExt cx="1775585" cy="736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FFD09F-B4A4-8042-ABA6-45245C87DFE0}"/>
                </a:ext>
              </a:extLst>
            </p:cNvPr>
            <p:cNvSpPr/>
            <p:nvPr/>
          </p:nvSpPr>
          <p:spPr>
            <a:xfrm>
              <a:off x="10204449" y="5187950"/>
              <a:ext cx="1746251" cy="736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337E0D-EAD0-B246-9E43-B3F76D904E4E}"/>
                </a:ext>
              </a:extLst>
            </p:cNvPr>
            <p:cNvSpPr/>
            <p:nvPr/>
          </p:nvSpPr>
          <p:spPr>
            <a:xfrm>
              <a:off x="10285412" y="5273429"/>
              <a:ext cx="344087" cy="228600"/>
            </a:xfrm>
            <a:prstGeom prst="rect">
              <a:avLst/>
            </a:prstGeom>
            <a:solidFill>
              <a:srgbClr val="01366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23573A-1DF8-A148-A05E-5640F775BEA9}"/>
                </a:ext>
              </a:extLst>
            </p:cNvPr>
            <p:cNvSpPr txBox="1"/>
            <p:nvPr/>
          </p:nvSpPr>
          <p:spPr>
            <a:xfrm>
              <a:off x="10629500" y="5248029"/>
              <a:ext cx="135053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b="1" dirty="0">
                  <a:solidFill>
                    <a:srgbClr val="013667"/>
                  </a:solidFill>
                </a:rPr>
                <a:t>Local Machine</a:t>
              </a:r>
            </a:p>
            <a:p>
              <a:pPr>
                <a:spcAft>
                  <a:spcPts val="1200"/>
                </a:spcAft>
              </a:pPr>
              <a:r>
                <a:rPr lang="en-US" sz="1200" b="1" dirty="0">
                  <a:solidFill>
                    <a:srgbClr val="00A550"/>
                  </a:solidFill>
                </a:rPr>
                <a:t>Supercomputer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FC36A34-0F48-324F-8986-05FE6E7D7CAC}"/>
                </a:ext>
              </a:extLst>
            </p:cNvPr>
            <p:cNvSpPr/>
            <p:nvPr/>
          </p:nvSpPr>
          <p:spPr>
            <a:xfrm>
              <a:off x="10285412" y="5603875"/>
              <a:ext cx="344087" cy="228600"/>
            </a:xfrm>
            <a:prstGeom prst="rect">
              <a:avLst/>
            </a:prstGeom>
            <a:solidFill>
              <a:srgbClr val="00A5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99C667A-01AF-EE3F-B7D1-C1E20EB1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6011550"/>
            <a:ext cx="6959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AB8CE3-366F-873B-9417-E8ABC65C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7256"/>
              </p:ext>
            </p:extLst>
          </p:nvPr>
        </p:nvGraphicFramePr>
        <p:xfrm>
          <a:off x="1818304" y="2554127"/>
          <a:ext cx="8217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1/21/2025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 to Supercomputing Workflows and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Optimization and Parallel 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and Running Parallel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1/30/2025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Distributed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Schedule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A1E1-E1C6-1141-B38B-F8A580CB149C}"/>
              </a:ext>
            </a:extLst>
          </p:cNvPr>
          <p:cNvSpPr/>
          <p:nvPr/>
        </p:nvSpPr>
        <p:spPr>
          <a:xfrm>
            <a:off x="1818304" y="3223260"/>
            <a:ext cx="8217647" cy="502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F40-51CC-3E50-86A8-88C7568D2FC8}"/>
              </a:ext>
            </a:extLst>
          </p:cNvPr>
          <p:cNvSpPr txBox="1"/>
          <p:nvPr/>
        </p:nvSpPr>
        <p:spPr>
          <a:xfrm>
            <a:off x="3278806" y="2004933"/>
            <a:ext cx="529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All class sessions are in 45-804 from 2 - 5pm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654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CCE3AB-DE37-A64C-69F6-780533B4AE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Pick an existing application and work towards scaling it up</a:t>
            </a:r>
          </a:p>
          <a:p>
            <a:r>
              <a:rPr lang="en-US" dirty="0"/>
              <a:t>Milestones:</a:t>
            </a:r>
          </a:p>
          <a:p>
            <a:pPr lvl="1"/>
            <a:r>
              <a:rPr lang="en-US" dirty="0"/>
              <a:t>Week 1: Run in serial on SuperCloud or other ORCD system. Identify your workflow.</a:t>
            </a:r>
          </a:p>
          <a:p>
            <a:pPr lvl="1"/>
            <a:r>
              <a:rPr lang="en-US" dirty="0"/>
              <a:t>Week 2: Time and evaluate your serial code, determine what resources you need.</a:t>
            </a:r>
          </a:p>
          <a:p>
            <a:pPr lvl="1"/>
            <a:r>
              <a:rPr lang="en-US" dirty="0"/>
              <a:t>Week 3: Come up with a plan for scaling up. Run your application as a job through the scheduler. Start working on scaling up.</a:t>
            </a:r>
          </a:p>
          <a:p>
            <a:pPr lvl="1"/>
            <a:r>
              <a:rPr lang="en-US" dirty="0"/>
              <a:t>Week 4: Continue working on scaling up. Present on your work so far. Write a report on your project.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F348E-59AF-2234-4943-D794F69D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1431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dirty="0"/>
              <a:t>Thursday January 23, 2025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18256"/>
              </p:ext>
            </p:extLst>
          </p:nvPr>
        </p:nvGraphicFramePr>
        <p:xfrm>
          <a:off x="134471" y="1861820"/>
          <a:ext cx="1192305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2:00 – 2:15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Couse Updates and Q &amp; A for Asynchronous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Lauren Milechin, Julie Mullen, Chris Hill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2:15 – 3:00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Workflow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Lauren Milechin, Julie Mullen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3:00 – 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2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3:15 – 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Predicting and Measuring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Lauren Milechin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4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4:00 – 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In-Class Project Work</a:t>
                      </a:r>
                    </a:p>
                    <a:p>
                      <a:pPr algn="ctr"/>
                      <a:r>
                        <a:rPr lang="en-US" dirty="0"/>
                        <a:t>Q &amp; A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Lauren Milechin, Julie Mullen, Chris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99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707" y="1480580"/>
            <a:ext cx="5578804" cy="2387600"/>
          </a:xfrm>
        </p:spPr>
        <p:txBody>
          <a:bodyPr/>
          <a:lstStyle/>
          <a:p>
            <a:r>
              <a:rPr lang="en-US" dirty="0"/>
              <a:t>Asynchronous Q&amp;A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F5272B-EC6C-2E5A-716C-15494005C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dirty="0"/>
              <a:t>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F5272B-EC6C-2E5A-716C-15494005C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58763"/>
            <a:ext cx="6904038" cy="690562"/>
          </a:xfrm>
        </p:spPr>
        <p:txBody>
          <a:bodyPr/>
          <a:lstStyle/>
          <a:p>
            <a:r>
              <a:rPr lang="en-US"/>
              <a:t>Case Study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676400"/>
            <a:ext cx="3921125" cy="2941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2D913-35C9-3461-A7E7-E342CF9F3305}"/>
              </a:ext>
            </a:extLst>
          </p:cNvPr>
          <p:cNvSpPr txBox="1"/>
          <p:nvPr/>
        </p:nvSpPr>
        <p:spPr>
          <a:xfrm>
            <a:off x="3806190" y="1411657"/>
            <a:ext cx="8656320" cy="532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Problem Statement:</a:t>
            </a:r>
          </a:p>
          <a:p>
            <a:pPr marL="342797" indent="-342797">
              <a:buFont typeface="Arial"/>
              <a:buChar char="•"/>
            </a:pPr>
            <a:r>
              <a:rPr lang="en-US" sz="1999" b="1" dirty="0"/>
              <a:t>Report the 5 words that appear most often in each document</a:t>
            </a:r>
          </a:p>
          <a:p>
            <a:endParaRPr lang="en-US" sz="1999" b="1" dirty="0"/>
          </a:p>
          <a:p>
            <a:r>
              <a:rPr lang="en-US" sz="1999" b="1" dirty="0"/>
              <a:t>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Split the work up among your team to complete the task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Each group times itself, stop the timer when the last task is complete</a:t>
            </a:r>
          </a:p>
          <a:p>
            <a:endParaRPr lang="en-US" sz="1999" b="1" dirty="0"/>
          </a:p>
          <a:p>
            <a:r>
              <a:rPr lang="en-US" sz="1999" b="1" dirty="0"/>
              <a:t>Questions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How do the words in one document affect the words in another document – are they connected?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Where is the independence in this problem?</a:t>
            </a:r>
          </a:p>
          <a:p>
            <a:endParaRPr lang="en-US" sz="1999" b="1" dirty="0"/>
          </a:p>
          <a:p>
            <a:r>
              <a:rPr lang="en-US" sz="1999" b="1" dirty="0"/>
              <a:t>Report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What workflow did you choose?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What task or data distribution did you decide on and why?</a:t>
            </a:r>
          </a:p>
        </p:txBody>
      </p:sp>
    </p:spTree>
    <p:extLst>
      <p:ext uri="{BB962C8B-B14F-4D97-AF65-F5344CB8AC3E}">
        <p14:creationId xmlns:p14="http://schemas.microsoft.com/office/powerpoint/2010/main" val="22786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1: Exemplar</a:t>
            </a:r>
            <a:br>
              <a:rPr lang="en-US" dirty="0"/>
            </a:br>
            <a:r>
              <a:rPr lang="en-US" dirty="0"/>
              <a:t>High Throughput Computing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" y="1676400"/>
            <a:ext cx="3921125" cy="2940844"/>
          </a:xfrm>
        </p:spPr>
      </p:pic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C20775A-DB7F-426D-8B25-ACC709740A6D}"/>
              </a:ext>
            </a:extLst>
          </p:cNvPr>
          <p:cNvSpPr/>
          <p:nvPr/>
        </p:nvSpPr>
        <p:spPr>
          <a:xfrm>
            <a:off x="3314845" y="1124058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64C9E610-B9AE-6ED0-5323-909C7DB9038E}"/>
              </a:ext>
            </a:extLst>
          </p:cNvPr>
          <p:cNvSpPr/>
          <p:nvPr/>
        </p:nvSpPr>
        <p:spPr>
          <a:xfrm>
            <a:off x="4410722" y="1357491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3A2B08BA-AB0A-B12C-0301-7F3EA686D729}"/>
              </a:ext>
            </a:extLst>
          </p:cNvPr>
          <p:cNvSpPr/>
          <p:nvPr/>
        </p:nvSpPr>
        <p:spPr>
          <a:xfrm>
            <a:off x="5467781" y="1866992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6EDA9611-388C-E83A-5391-F371A8F74D9C}"/>
              </a:ext>
            </a:extLst>
          </p:cNvPr>
          <p:cNvSpPr/>
          <p:nvPr/>
        </p:nvSpPr>
        <p:spPr>
          <a:xfrm>
            <a:off x="5835501" y="2971800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61074A8-0F9F-CE74-A5CC-E431FD32487F}"/>
              </a:ext>
            </a:extLst>
          </p:cNvPr>
          <p:cNvSpPr/>
          <p:nvPr/>
        </p:nvSpPr>
        <p:spPr>
          <a:xfrm>
            <a:off x="616059" y="5374545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0166560B-80F9-5BA5-2532-23B3860A07A0}"/>
              </a:ext>
            </a:extLst>
          </p:cNvPr>
          <p:cNvSpPr/>
          <p:nvPr/>
        </p:nvSpPr>
        <p:spPr>
          <a:xfrm>
            <a:off x="2930993" y="4987127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66E7F972-FFC5-9C33-69FC-78A896016EA1}"/>
              </a:ext>
            </a:extLst>
          </p:cNvPr>
          <p:cNvSpPr/>
          <p:nvPr/>
        </p:nvSpPr>
        <p:spPr>
          <a:xfrm>
            <a:off x="1735099" y="5169586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E49D2E68-3E27-B2CF-EA20-4BD8DF48E645}"/>
              </a:ext>
            </a:extLst>
          </p:cNvPr>
          <p:cNvSpPr/>
          <p:nvPr/>
        </p:nvSpPr>
        <p:spPr>
          <a:xfrm>
            <a:off x="5181600" y="4057854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B554390E-49DF-8295-0EB5-334C532619FF}"/>
              </a:ext>
            </a:extLst>
          </p:cNvPr>
          <p:cNvSpPr/>
          <p:nvPr/>
        </p:nvSpPr>
        <p:spPr>
          <a:xfrm>
            <a:off x="4081820" y="4515054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E1D0F-49C8-6888-8862-7F3787A82B60}"/>
              </a:ext>
            </a:extLst>
          </p:cNvPr>
          <p:cNvSpPr txBox="1"/>
          <p:nvPr/>
        </p:nvSpPr>
        <p:spPr>
          <a:xfrm>
            <a:off x="7091939" y="1900483"/>
            <a:ext cx="4759677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Each document can be counted independently</a:t>
            </a:r>
          </a:p>
          <a:p>
            <a:pPr algn="ctr"/>
            <a:endParaRPr lang="en-US" sz="1999" b="1" dirty="0"/>
          </a:p>
          <a:p>
            <a:pPr algn="ctr"/>
            <a:r>
              <a:rPr lang="en-US" sz="1999" b="1" dirty="0"/>
              <a:t>Files can be sent off to processors as if they were all serial 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3ABA0-8008-F937-148E-61927303547F}"/>
              </a:ext>
            </a:extLst>
          </p:cNvPr>
          <p:cNvSpPr txBox="1"/>
          <p:nvPr/>
        </p:nvSpPr>
        <p:spPr>
          <a:xfrm>
            <a:off x="7045920" y="1295401"/>
            <a:ext cx="4693914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Independence and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1DE84-F5AE-B145-1EB4-6AB460B86F6E}"/>
              </a:ext>
            </a:extLst>
          </p:cNvPr>
          <p:cNvSpPr txBox="1"/>
          <p:nvPr/>
        </p:nvSpPr>
        <p:spPr>
          <a:xfrm>
            <a:off x="7086600" y="3962401"/>
            <a:ext cx="4612555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High Throughput Computing Workflow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EEC27-109B-BCE8-EA50-41A53CA6765A}"/>
              </a:ext>
            </a:extLst>
          </p:cNvPr>
          <p:cNvSpPr txBox="1"/>
          <p:nvPr/>
        </p:nvSpPr>
        <p:spPr>
          <a:xfrm>
            <a:off x="6934136" y="5181600"/>
            <a:ext cx="4917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Many serial jobs (independent) that you can send off aka “fire and forget”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0A79A2-370E-D084-3375-43A5F2489A8C}"/>
              </a:ext>
            </a:extLst>
          </p:cNvPr>
          <p:cNvCxnSpPr>
            <a:cxnSpLocks/>
          </p:cNvCxnSpPr>
          <p:nvPr/>
        </p:nvCxnSpPr>
        <p:spPr>
          <a:xfrm flipV="1">
            <a:off x="3260023" y="1697945"/>
            <a:ext cx="512023" cy="1248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62F06-A6A5-43CB-0324-75FF9C62A201}"/>
              </a:ext>
            </a:extLst>
          </p:cNvPr>
          <p:cNvCxnSpPr>
            <a:cxnSpLocks/>
          </p:cNvCxnSpPr>
          <p:nvPr/>
        </p:nvCxnSpPr>
        <p:spPr>
          <a:xfrm flipV="1">
            <a:off x="3200003" y="1886918"/>
            <a:ext cx="1635230" cy="1180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C872E-0C2F-12A4-0CB6-250C68781B43}"/>
              </a:ext>
            </a:extLst>
          </p:cNvPr>
          <p:cNvCxnSpPr>
            <a:cxnSpLocks/>
          </p:cNvCxnSpPr>
          <p:nvPr/>
        </p:nvCxnSpPr>
        <p:spPr>
          <a:xfrm flipV="1">
            <a:off x="3186213" y="2477360"/>
            <a:ext cx="2738768" cy="666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F9BFF0-B9A2-243B-D9F3-95885C23080C}"/>
              </a:ext>
            </a:extLst>
          </p:cNvPr>
          <p:cNvCxnSpPr>
            <a:cxnSpLocks/>
          </p:cNvCxnSpPr>
          <p:nvPr/>
        </p:nvCxnSpPr>
        <p:spPr>
          <a:xfrm>
            <a:off x="3260022" y="3182259"/>
            <a:ext cx="2835978" cy="400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CB7B99-7CBD-9030-25FE-36B1DD8B24C7}"/>
              </a:ext>
            </a:extLst>
          </p:cNvPr>
          <p:cNvCxnSpPr>
            <a:cxnSpLocks/>
          </p:cNvCxnSpPr>
          <p:nvPr/>
        </p:nvCxnSpPr>
        <p:spPr>
          <a:xfrm>
            <a:off x="3260022" y="3238597"/>
            <a:ext cx="2291514" cy="1359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48670C-BFC0-B796-F6E4-0EDE7F4AEC50}"/>
              </a:ext>
            </a:extLst>
          </p:cNvPr>
          <p:cNvCxnSpPr>
            <a:cxnSpLocks/>
          </p:cNvCxnSpPr>
          <p:nvPr/>
        </p:nvCxnSpPr>
        <p:spPr>
          <a:xfrm>
            <a:off x="3186214" y="3210428"/>
            <a:ext cx="1352807" cy="17049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24C415-B813-4A69-019F-8CF3F46CC533}"/>
              </a:ext>
            </a:extLst>
          </p:cNvPr>
          <p:cNvCxnSpPr>
            <a:cxnSpLocks/>
          </p:cNvCxnSpPr>
          <p:nvPr/>
        </p:nvCxnSpPr>
        <p:spPr>
          <a:xfrm>
            <a:off x="3204708" y="3219039"/>
            <a:ext cx="200894" cy="2186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1C23A2-3D39-B02A-E2FE-D3032D3CB315}"/>
              </a:ext>
            </a:extLst>
          </p:cNvPr>
          <p:cNvCxnSpPr>
            <a:cxnSpLocks/>
          </p:cNvCxnSpPr>
          <p:nvPr/>
        </p:nvCxnSpPr>
        <p:spPr>
          <a:xfrm flipH="1">
            <a:off x="2192300" y="3210428"/>
            <a:ext cx="944509" cy="2314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023D44-3790-F8F1-A785-C4828AC2D9AA}"/>
              </a:ext>
            </a:extLst>
          </p:cNvPr>
          <p:cNvCxnSpPr>
            <a:cxnSpLocks/>
          </p:cNvCxnSpPr>
          <p:nvPr/>
        </p:nvCxnSpPr>
        <p:spPr>
          <a:xfrm flipH="1">
            <a:off x="1092519" y="3182260"/>
            <a:ext cx="2085824" cy="267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" y="1676400"/>
            <a:ext cx="3921125" cy="2940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2D913-35C9-3461-A7E7-E342CF9F3305}"/>
              </a:ext>
            </a:extLst>
          </p:cNvPr>
          <p:cNvSpPr txBox="1"/>
          <p:nvPr/>
        </p:nvSpPr>
        <p:spPr>
          <a:xfrm>
            <a:off x="3389276" y="1520779"/>
            <a:ext cx="8707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</a:t>
            </a:r>
          </a:p>
          <a:p>
            <a:pPr marL="342797" indent="-342797">
              <a:buFont typeface="Arial"/>
              <a:buChar char="•"/>
            </a:pPr>
            <a:r>
              <a:rPr lang="en-US" b="1" dirty="0"/>
              <a:t>Report the 5 words that appear most often </a:t>
            </a:r>
            <a:r>
              <a:rPr lang="en-US" b="1" i="1" dirty="0">
                <a:solidFill>
                  <a:srgbClr val="12A89F"/>
                </a:solidFill>
              </a:rPr>
              <a:t>across all of the documents</a:t>
            </a:r>
          </a:p>
          <a:p>
            <a:endParaRPr lang="en-US" b="1" dirty="0"/>
          </a:p>
          <a:p>
            <a:r>
              <a:rPr lang="en-US" b="1" dirty="0"/>
              <a:t>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Split the work up among your team to complete the task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group times itself, stop the timer when the last task is complete</a:t>
            </a:r>
          </a:p>
          <a:p>
            <a:endParaRPr lang="en-US" b="1" dirty="0"/>
          </a:p>
          <a:p>
            <a:r>
              <a:rPr lang="en-US" b="1" dirty="0"/>
              <a:t>Questions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How do the words in one document affect the words in another document – are they connected?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Where is the independence in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there separate stages of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all the processors working during all stages of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Report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workflow are you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task or data distribution did you decide on and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Do the stages have an impact on the work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9949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BBE9730-3057-3BEB-8E7C-A0FD2AF57B00}"/>
              </a:ext>
            </a:extLst>
          </p:cNvPr>
          <p:cNvSpPr txBox="1"/>
          <p:nvPr/>
        </p:nvSpPr>
        <p:spPr>
          <a:xfrm>
            <a:off x="7091939" y="1900483"/>
            <a:ext cx="4759677" cy="1938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Each document can be counted independently</a:t>
            </a:r>
          </a:p>
          <a:p>
            <a:pPr algn="ctr"/>
            <a:endParaRPr lang="en-US" sz="1999" b="1" dirty="0"/>
          </a:p>
          <a:p>
            <a:pPr algn="ctr"/>
            <a:r>
              <a:rPr lang="en-US" sz="1999" b="1" dirty="0"/>
              <a:t>Results need to be combined in order to determine most common words across all the documents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68430D-0251-8FA3-5635-D88F204AE226}"/>
              </a:ext>
            </a:extLst>
          </p:cNvPr>
          <p:cNvSpPr txBox="1"/>
          <p:nvPr/>
        </p:nvSpPr>
        <p:spPr>
          <a:xfrm>
            <a:off x="7045920" y="1295401"/>
            <a:ext cx="4693914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Independence and 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21F95-C045-BDAF-DC8C-8446F6488BE9}"/>
              </a:ext>
            </a:extLst>
          </p:cNvPr>
          <p:cNvSpPr txBox="1"/>
          <p:nvPr/>
        </p:nvSpPr>
        <p:spPr>
          <a:xfrm>
            <a:off x="7086600" y="4038601"/>
            <a:ext cx="4612555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Loosely Coupled Computing Workflow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B0944-57F6-C78B-5A21-254C4A5387B6}"/>
              </a:ext>
            </a:extLst>
          </p:cNvPr>
          <p:cNvGrpSpPr/>
          <p:nvPr/>
        </p:nvGrpSpPr>
        <p:grpSpPr>
          <a:xfrm>
            <a:off x="619964" y="1295401"/>
            <a:ext cx="4759676" cy="4717317"/>
            <a:chOff x="618376" y="1752600"/>
            <a:chExt cx="4113212" cy="426011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22D79B-41CC-6858-9E44-66A9E70C43BD}"/>
                </a:ext>
              </a:extLst>
            </p:cNvPr>
            <p:cNvGrpSpPr/>
            <p:nvPr/>
          </p:nvGrpSpPr>
          <p:grpSpPr>
            <a:xfrm>
              <a:off x="618376" y="1752600"/>
              <a:ext cx="4113212" cy="2707545"/>
              <a:chOff x="0" y="1124058"/>
              <a:chExt cx="6748313" cy="5164887"/>
            </a:xfrm>
          </p:grpSpPr>
          <p:pic>
            <p:nvPicPr>
              <p:cNvPr id="4" name="Content Placeholder 4">
                <a:extLst>
                  <a:ext uri="{FF2B5EF4-FFF2-40B4-BE49-F238E27FC236}">
                    <a16:creationId xmlns:a16="http://schemas.microsoft.com/office/drawing/2014/main" id="{8836AE4D-3283-27CB-A8AE-DBB3F6361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1676400"/>
                <a:ext cx="3921125" cy="2940844"/>
              </a:xfrm>
              <a:prstGeom prst="rect">
                <a:avLst/>
              </a:prstGeom>
            </p:spPr>
          </p:pic>
          <p:sp>
            <p:nvSpPr>
              <p:cNvPr id="5" name="Snip Single Corner Rectangle 4">
                <a:extLst>
                  <a:ext uri="{FF2B5EF4-FFF2-40B4-BE49-F238E27FC236}">
                    <a16:creationId xmlns:a16="http://schemas.microsoft.com/office/drawing/2014/main" id="{26CD025D-B826-C493-B23C-A7FAEBD46043}"/>
                  </a:ext>
                </a:extLst>
              </p:cNvPr>
              <p:cNvSpPr/>
              <p:nvPr/>
            </p:nvSpPr>
            <p:spPr>
              <a:xfrm>
                <a:off x="3313257" y="1124058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Snip Single Corner Rectangle 5">
                <a:extLst>
                  <a:ext uri="{FF2B5EF4-FFF2-40B4-BE49-F238E27FC236}">
                    <a16:creationId xmlns:a16="http://schemas.microsoft.com/office/drawing/2014/main" id="{815DFC4B-73DE-0DC9-95B9-3817017CBD8B}"/>
                  </a:ext>
                </a:extLst>
              </p:cNvPr>
              <p:cNvSpPr/>
              <p:nvPr/>
            </p:nvSpPr>
            <p:spPr>
              <a:xfrm>
                <a:off x="4409134" y="1357491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Snip Single Corner Rectangle 6">
                <a:extLst>
                  <a:ext uri="{FF2B5EF4-FFF2-40B4-BE49-F238E27FC236}">
                    <a16:creationId xmlns:a16="http://schemas.microsoft.com/office/drawing/2014/main" id="{9BA69226-20FD-4A60-E5C8-1286C7A91197}"/>
                  </a:ext>
                </a:extLst>
              </p:cNvPr>
              <p:cNvSpPr/>
              <p:nvPr/>
            </p:nvSpPr>
            <p:spPr>
              <a:xfrm>
                <a:off x="5466193" y="1866992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Snip Single Corner Rectangle 7">
                <a:extLst>
                  <a:ext uri="{FF2B5EF4-FFF2-40B4-BE49-F238E27FC236}">
                    <a16:creationId xmlns:a16="http://schemas.microsoft.com/office/drawing/2014/main" id="{1AA229B7-57D5-01B5-D9A9-778CA70352F4}"/>
                  </a:ext>
                </a:extLst>
              </p:cNvPr>
              <p:cNvSpPr/>
              <p:nvPr/>
            </p:nvSpPr>
            <p:spPr>
              <a:xfrm>
                <a:off x="5833913" y="2971800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Snip Single Corner Rectangle 8">
                <a:extLst>
                  <a:ext uri="{FF2B5EF4-FFF2-40B4-BE49-F238E27FC236}">
                    <a16:creationId xmlns:a16="http://schemas.microsoft.com/office/drawing/2014/main" id="{C82621A3-1659-334C-9CCD-B80B08E3E597}"/>
                  </a:ext>
                </a:extLst>
              </p:cNvPr>
              <p:cNvSpPr/>
              <p:nvPr/>
            </p:nvSpPr>
            <p:spPr>
              <a:xfrm>
                <a:off x="614471" y="5374545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Snip Single Corner Rectangle 9">
                <a:extLst>
                  <a:ext uri="{FF2B5EF4-FFF2-40B4-BE49-F238E27FC236}">
                    <a16:creationId xmlns:a16="http://schemas.microsoft.com/office/drawing/2014/main" id="{806D79B3-256A-E908-A5DF-29FF25162013}"/>
                  </a:ext>
                </a:extLst>
              </p:cNvPr>
              <p:cNvSpPr/>
              <p:nvPr/>
            </p:nvSpPr>
            <p:spPr>
              <a:xfrm>
                <a:off x="2929405" y="4987127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Snip Single Corner Rectangle 10">
                <a:extLst>
                  <a:ext uri="{FF2B5EF4-FFF2-40B4-BE49-F238E27FC236}">
                    <a16:creationId xmlns:a16="http://schemas.microsoft.com/office/drawing/2014/main" id="{07FD3E63-3312-BC6C-5E0B-10C13A562292}"/>
                  </a:ext>
                </a:extLst>
              </p:cNvPr>
              <p:cNvSpPr/>
              <p:nvPr/>
            </p:nvSpPr>
            <p:spPr>
              <a:xfrm>
                <a:off x="1733511" y="5169586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nip Single Corner Rectangle 11">
                <a:extLst>
                  <a:ext uri="{FF2B5EF4-FFF2-40B4-BE49-F238E27FC236}">
                    <a16:creationId xmlns:a16="http://schemas.microsoft.com/office/drawing/2014/main" id="{21CD1E17-BCBD-6189-06D3-07B1015B8378}"/>
                  </a:ext>
                </a:extLst>
              </p:cNvPr>
              <p:cNvSpPr/>
              <p:nvPr/>
            </p:nvSpPr>
            <p:spPr>
              <a:xfrm>
                <a:off x="5180012" y="4057854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AFDFDEF5-492B-8EBB-7CDB-87984A81D077}"/>
                  </a:ext>
                </a:extLst>
              </p:cNvPr>
              <p:cNvSpPr/>
              <p:nvPr/>
            </p:nvSpPr>
            <p:spPr>
              <a:xfrm>
                <a:off x="4080232" y="4515054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2DD6F0C-226D-F7D9-6F87-414AFDD45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434" y="1697945"/>
                <a:ext cx="512023" cy="12487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8F047A4-A871-4CB5-C136-3E783BC3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8415" y="1886917"/>
                <a:ext cx="1635230" cy="11800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DC8DB6B-1172-F057-1B4E-1DCBA4EF1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4625" y="2477359"/>
                <a:ext cx="2738768" cy="666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3170778-CDA6-F2CF-EC36-B3292DABF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434" y="3182259"/>
                <a:ext cx="2835978" cy="4000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19E671-25C5-DFF4-8A7C-CBB465473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434" y="3238596"/>
                <a:ext cx="2291514" cy="1359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349B7BA-918A-5984-DB6E-169505E65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625" y="3210427"/>
                <a:ext cx="1352807" cy="17049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2DD990F-7C96-3420-605D-CF29DF8F7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120" y="3219039"/>
                <a:ext cx="200894" cy="21866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9376A46-AE2D-BC97-3437-E84754C80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0711" y="3210427"/>
                <a:ext cx="944509" cy="2314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4D2339E-F8F0-FB04-AEBE-63E0AC9FB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0931" y="3182259"/>
                <a:ext cx="2085824" cy="26778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9D81E4B5-DFE3-77F6-6964-058F5E3E1EF0}"/>
                </a:ext>
              </a:extLst>
            </p:cNvPr>
            <p:cNvSpPr/>
            <p:nvPr/>
          </p:nvSpPr>
          <p:spPr>
            <a:xfrm>
              <a:off x="1953652" y="5098317"/>
              <a:ext cx="1683872" cy="914400"/>
            </a:xfrm>
            <a:prstGeom prst="snip1Rect">
              <a:avLst/>
            </a:prstGeom>
            <a:solidFill>
              <a:schemeClr val="accent2">
                <a:alpha val="53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5A7862-FE2C-A3EE-B7ED-D8A177C7D8E5}"/>
                </a:ext>
              </a:extLst>
            </p:cNvPr>
            <p:cNvCxnSpPr/>
            <p:nvPr/>
          </p:nvCxnSpPr>
          <p:spPr>
            <a:xfrm>
              <a:off x="2916534" y="2112400"/>
              <a:ext cx="55204" cy="3014844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DCA79-E413-0099-981A-851481649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425" y="2083473"/>
              <a:ext cx="520941" cy="304377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77904A1-D465-DCF4-4E14-7677BDDAF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377" y="2453685"/>
              <a:ext cx="1220582" cy="2673559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4E79F2-E474-8BEA-92DD-2E35C51C7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9642" y="3041290"/>
              <a:ext cx="1363167" cy="197189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D77839-35CD-2631-D184-23F7CA96C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377" y="3462675"/>
              <a:ext cx="1231425" cy="163564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ACB0CD-E793-11D7-6BE3-3CE5AF1D8E2B}"/>
                </a:ext>
              </a:extLst>
            </p:cNvPr>
            <p:cNvCxnSpPr>
              <a:cxnSpLocks/>
            </p:cNvCxnSpPr>
            <p:nvPr/>
          </p:nvCxnSpPr>
          <p:spPr>
            <a:xfrm>
              <a:off x="1470111" y="4219294"/>
              <a:ext cx="1462713" cy="89405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774031-E1C4-1306-DC08-8FD90D05CBF2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34" y="4182189"/>
              <a:ext cx="883040" cy="86091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38DCFB3-56F9-FEF7-4038-9C908FEE6D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908581" y="3769907"/>
              <a:ext cx="1145772" cy="1372103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3DA248-1759-3F9E-7948-F4B59E375FFE}"/>
                </a:ext>
              </a:extLst>
            </p:cNvPr>
            <p:cNvCxnSpPr>
              <a:cxnSpLocks/>
            </p:cNvCxnSpPr>
            <p:nvPr/>
          </p:nvCxnSpPr>
          <p:spPr>
            <a:xfrm>
              <a:off x="2643873" y="4036453"/>
              <a:ext cx="220487" cy="109079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F26B09C-75CD-A486-7FE9-115364C8F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461" y="3715527"/>
              <a:ext cx="351640" cy="138279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4434F6-101A-E1C3-5241-58B89FAEA50B}"/>
                </a:ext>
              </a:extLst>
            </p:cNvPr>
            <p:cNvSpPr txBox="1"/>
            <p:nvPr/>
          </p:nvSpPr>
          <p:spPr>
            <a:xfrm>
              <a:off x="2454698" y="5238633"/>
              <a:ext cx="681780" cy="667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Word 1</a:t>
              </a:r>
            </a:p>
            <a:p>
              <a:pPr algn="ctr"/>
              <a:r>
                <a:rPr lang="en-US" sz="1400" b="1" dirty="0"/>
                <a:t>Word 2</a:t>
              </a:r>
            </a:p>
            <a:p>
              <a:pPr algn="ctr"/>
              <a:r>
                <a:rPr lang="en-US" sz="1400" b="1" dirty="0"/>
                <a:t>Word 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E441B25-47B2-7281-1BA3-2CD2D1070193}"/>
              </a:ext>
            </a:extLst>
          </p:cNvPr>
          <p:cNvSpPr txBox="1"/>
          <p:nvPr/>
        </p:nvSpPr>
        <p:spPr>
          <a:xfrm>
            <a:off x="6781800" y="5016829"/>
            <a:ext cx="5222153" cy="132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The first stage is High Throughput (independent) but the results need to be gathered in order to compute the required result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3E3EA5B-A2DB-A917-B3E8-E576F934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2: Loosely Coupled Computing</a:t>
            </a:r>
          </a:p>
        </p:txBody>
      </p:sp>
    </p:spTree>
    <p:extLst>
      <p:ext uri="{BB962C8B-B14F-4D97-AF65-F5344CB8AC3E}">
        <p14:creationId xmlns:p14="http://schemas.microsoft.com/office/powerpoint/2010/main" val="14437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RCD_Official_LLSC_Theme">
  <a:themeElements>
    <a:clrScheme name="MIT ORC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2A79D"/>
      </a:accent1>
      <a:accent2>
        <a:srgbClr val="F7941D"/>
      </a:accent2>
      <a:accent3>
        <a:srgbClr val="662C91"/>
      </a:accent3>
      <a:accent4>
        <a:srgbClr val="099344"/>
      </a:accent4>
      <a:accent5>
        <a:srgbClr val="00AEEE"/>
      </a:accent5>
      <a:accent6>
        <a:srgbClr val="0E74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CD_Official_LLSC_Theme" id="{982C8A2C-7A8A-4842-8D8A-02B509286166}" vid="{2691D57D-6C62-A14E-A653-4D2596B5E0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ORCD_Official_LLSC_Theme</Template>
  <TotalTime>92954</TotalTime>
  <Words>1290</Words>
  <Application>Microsoft Macintosh PowerPoint</Application>
  <PresentationFormat>Widescreen</PresentationFormat>
  <Paragraphs>231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Neue Haas Grotesk Text Pro</vt:lpstr>
      <vt:lpstr>Wingdings</vt:lpstr>
      <vt:lpstr>ORCD_Official_LLSC_Theme</vt:lpstr>
      <vt:lpstr>Chart</vt:lpstr>
      <vt:lpstr>Practical High Performance Computing </vt:lpstr>
      <vt:lpstr>Overall Schedule</vt:lpstr>
      <vt:lpstr>Schedule Thursday January 23, 2025</vt:lpstr>
      <vt:lpstr>Asynchronous Q&amp;A</vt:lpstr>
      <vt:lpstr>Workflow Activity</vt:lpstr>
      <vt:lpstr>Case Study 1</vt:lpstr>
      <vt:lpstr>Case Study 1: Exemplar High Throughput Computing </vt:lpstr>
      <vt:lpstr>Case Study 2</vt:lpstr>
      <vt:lpstr>Case Study 2: Loosely Coupled Computing</vt:lpstr>
      <vt:lpstr>Case Study 3</vt:lpstr>
      <vt:lpstr>Case Study 3: Parallel Computing</vt:lpstr>
      <vt:lpstr>Speedup Plots</vt:lpstr>
      <vt:lpstr>The Plan</vt:lpstr>
      <vt:lpstr>Getting Started</vt:lpstr>
      <vt:lpstr>Run the Example</vt:lpstr>
      <vt:lpstr>Definition: Parallel Speedup</vt:lpstr>
      <vt:lpstr>Parallel Speedup: Goal and Reality</vt:lpstr>
      <vt:lpstr>Projects</vt:lpstr>
      <vt:lpstr>LLSC Model Workflow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E Milechin</dc:creator>
  <cp:lastModifiedBy>Lauren Milechin</cp:lastModifiedBy>
  <cp:revision>187</cp:revision>
  <cp:lastPrinted>2019-01-08T16:38:18Z</cp:lastPrinted>
  <dcterms:created xsi:type="dcterms:W3CDTF">2018-04-18T15:49:56Z</dcterms:created>
  <dcterms:modified xsi:type="dcterms:W3CDTF">2025-01-24T16:21:10Z</dcterms:modified>
</cp:coreProperties>
</file>