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423BF71-38B7-8642-BFCE-EDAE9BD0CBA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63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505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330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083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0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45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527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1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78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315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D8A92E-5FF9-8143-81B3-CCB531513398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iyo0XYuENOAsZBoCK0Jg5HeE1PDA-v80EJZgf7-FflY/edit?usp=shari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a7MWyoMjl1cFv4VXmwPK6AgvgMDwo5I/view?usp=sharing" TargetMode="External"/><Relationship Id="rId2" Type="http://schemas.openxmlformats.org/officeDocument/2006/relationships/hyperlink" Target="https://drive.google.com/drive/folders/1v7BjYPybGlhQ9oNiPwgA-1l1uh3Vi3y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a7MWyoMjl1cFv4VXmwPK6AgvgMDwo5I/view?usp=sharing" TargetMode="External"/><Relationship Id="rId2" Type="http://schemas.openxmlformats.org/officeDocument/2006/relationships/hyperlink" Target="https://www.kaggle.com/prachi13/customer-analy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D9B4-7D7A-478E-AB6E-FB73138C2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Muhammad Iqbal Tawakkal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D4198-AFCD-4B60-9483-B4D9C2F7B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Portofolio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7D752-BCBA-40C7-9B91-ED58BB298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1" b="19435"/>
          <a:stretch/>
        </p:blipFill>
        <p:spPr>
          <a:xfrm>
            <a:off x="0" y="0"/>
            <a:ext cx="12192000" cy="45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6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DCD99C76-C0B3-478C-94EF-55DE5D314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443;p72">
            <a:extLst>
              <a:ext uri="{FF2B5EF4-FFF2-40B4-BE49-F238E27FC236}">
                <a16:creationId xmlns:a16="http://schemas.microsoft.com/office/drawing/2014/main" id="{A842EAF4-08DF-4BA0-9A5D-68611F0208A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913" y="0"/>
            <a:ext cx="61889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FE88F-87B8-4557-9D22-ABA8AF93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03047" cy="1499616"/>
          </a:xfrm>
        </p:spPr>
        <p:txBody>
          <a:bodyPr/>
          <a:lstStyle/>
          <a:p>
            <a:r>
              <a:rPr lang="en-US" dirty="0"/>
              <a:t>Customer message draft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9557-11FE-47AA-B97B-EB24E726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009988" cy="402336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Isi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surat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:</a:t>
            </a: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Permintaan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maaf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Average"/>
              <a:sym typeface="Average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rabicPeriod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Average"/>
              <a:sym typeface="Average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Pemberian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kupon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diskon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atau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refund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ongkos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kirim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" name="Google Shape;434;p71">
            <a:extLst>
              <a:ext uri="{FF2B5EF4-FFF2-40B4-BE49-F238E27FC236}">
                <a16:creationId xmlns:a16="http://schemas.microsoft.com/office/drawing/2014/main" id="{01ABCAA8-2EFA-45B3-8865-BD5274EA54C6}"/>
              </a:ext>
            </a:extLst>
          </p:cNvPr>
          <p:cNvCxnSpPr>
            <a:cxnSpLocks/>
          </p:cNvCxnSpPr>
          <p:nvPr/>
        </p:nvCxnSpPr>
        <p:spPr>
          <a:xfrm flipV="1">
            <a:off x="3544154" y="1059510"/>
            <a:ext cx="3102452" cy="167552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436;p71">
            <a:extLst>
              <a:ext uri="{FF2B5EF4-FFF2-40B4-BE49-F238E27FC236}">
                <a16:creationId xmlns:a16="http://schemas.microsoft.com/office/drawing/2014/main" id="{08702B6D-F6DA-4C2D-9D33-59D7C4E4C3B1}"/>
              </a:ext>
            </a:extLst>
          </p:cNvPr>
          <p:cNvCxnSpPr>
            <a:cxnSpLocks/>
          </p:cNvCxnSpPr>
          <p:nvPr/>
        </p:nvCxnSpPr>
        <p:spPr>
          <a:xfrm flipV="1">
            <a:off x="4620370" y="2382417"/>
            <a:ext cx="1918082" cy="98247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5762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30CE3D13-5D2F-4363-B320-3DB511388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45414A-83D8-4E14-8EF5-E69D4CC5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71872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SIMULATION: INDEPENDENCE AND CONTROLLED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69BA-BBC6-4EFE-965B-7AE5D8DA6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863" y="2302934"/>
            <a:ext cx="5732271" cy="660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Asumsi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(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terkontrol</a:t>
            </a:r>
            <a:r>
              <a:rPr lang="en-US" dirty="0"/>
              <a:t>):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Google Shape;454;p73">
            <a:extLst>
              <a:ext uri="{FF2B5EF4-FFF2-40B4-BE49-F238E27FC236}">
                <a16:creationId xmlns:a16="http://schemas.microsoft.com/office/drawing/2014/main" id="{430B20C9-8372-49E3-8368-5E34B620B9A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346" t="754" r="564"/>
          <a:stretch/>
        </p:blipFill>
        <p:spPr>
          <a:xfrm>
            <a:off x="0" y="2761489"/>
            <a:ext cx="5280817" cy="4023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C5D155-1592-4FD2-8DB9-0B5F2B670022}"/>
              </a:ext>
            </a:extLst>
          </p:cNvPr>
          <p:cNvSpPr txBox="1">
            <a:spLocks/>
          </p:cNvSpPr>
          <p:nvPr/>
        </p:nvSpPr>
        <p:spPr>
          <a:xfrm>
            <a:off x="5688408" y="585216"/>
            <a:ext cx="5732271" cy="660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Skenario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(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terikat</a:t>
            </a:r>
            <a:r>
              <a:rPr lang="en-US" dirty="0"/>
              <a:t>):</a:t>
            </a:r>
          </a:p>
        </p:txBody>
      </p:sp>
      <p:pic>
        <p:nvPicPr>
          <p:cNvPr id="6" name="Google Shape;455;p73">
            <a:extLst>
              <a:ext uri="{FF2B5EF4-FFF2-40B4-BE49-F238E27FC236}">
                <a16:creationId xmlns:a16="http://schemas.microsoft.com/office/drawing/2014/main" id="{7DD73EE2-33CB-4FBC-AA19-BD710B4AAE0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473" t="797" r="868" b="738"/>
          <a:stretch/>
        </p:blipFill>
        <p:spPr>
          <a:xfrm>
            <a:off x="5688408" y="1067087"/>
            <a:ext cx="6434410" cy="5790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891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4C1D5BF6-8836-43F8-81D2-D249F045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86E851-F211-4DD6-AF3E-4E1A896F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results</a:t>
            </a:r>
          </a:p>
        </p:txBody>
      </p:sp>
      <p:pic>
        <p:nvPicPr>
          <p:cNvPr id="4" name="Google Shape;461;p74">
            <a:extLst>
              <a:ext uri="{FF2B5EF4-FFF2-40B4-BE49-F238E27FC236}">
                <a16:creationId xmlns:a16="http://schemas.microsoft.com/office/drawing/2014/main" id="{81B796FA-C448-4536-89CB-1B7C83A8001B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317" t="626" r="426"/>
          <a:stretch/>
        </p:blipFill>
        <p:spPr>
          <a:xfrm>
            <a:off x="0" y="1778000"/>
            <a:ext cx="8584128" cy="5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62;p74">
            <a:extLst>
              <a:ext uri="{FF2B5EF4-FFF2-40B4-BE49-F238E27FC236}">
                <a16:creationId xmlns:a16="http://schemas.microsoft.com/office/drawing/2014/main" id="{4608BFCC-C67F-4209-A40B-0ED0001994E3}"/>
              </a:ext>
            </a:extLst>
          </p:cNvPr>
          <p:cNvSpPr/>
          <p:nvPr/>
        </p:nvSpPr>
        <p:spPr>
          <a:xfrm>
            <a:off x="5817567" y="6092524"/>
            <a:ext cx="1238400" cy="262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8" name="Google Shape;462;p74">
            <a:extLst>
              <a:ext uri="{FF2B5EF4-FFF2-40B4-BE49-F238E27FC236}">
                <a16:creationId xmlns:a16="http://schemas.microsoft.com/office/drawing/2014/main" id="{6B92CCFE-8B74-41FD-BC30-C3AD2A0C5FD6}"/>
              </a:ext>
            </a:extLst>
          </p:cNvPr>
          <p:cNvSpPr/>
          <p:nvPr/>
        </p:nvSpPr>
        <p:spPr>
          <a:xfrm>
            <a:off x="5817567" y="3570549"/>
            <a:ext cx="1238400" cy="50000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84B3F5-9D08-4E3E-ADA2-BE2FFEC9FCCC}"/>
              </a:ext>
            </a:extLst>
          </p:cNvPr>
          <p:cNvSpPr txBox="1">
            <a:spLocks/>
          </p:cNvSpPr>
          <p:nvPr/>
        </p:nvSpPr>
        <p:spPr>
          <a:xfrm>
            <a:off x="9379974" y="2200264"/>
            <a:ext cx="2703872" cy="149961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 Cen MT" panose="020B0602020104020603" pitchFamily="34" charset="0"/>
              <a:buNone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Skenario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A3B dan A3C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menghasilkan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i="1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margin of net revenue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&lt; 0,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sehingga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sangat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tidak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disarankan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untuk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diaplikasikan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" name="Google Shape;436;p71">
            <a:extLst>
              <a:ext uri="{FF2B5EF4-FFF2-40B4-BE49-F238E27FC236}">
                <a16:creationId xmlns:a16="http://schemas.microsoft.com/office/drawing/2014/main" id="{488547E7-37DA-4817-BCF6-F487FD7E64DB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>
            <a:off x="7055967" y="2950072"/>
            <a:ext cx="2324007" cy="8704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81920F-2A7F-4883-9B85-385A2E48C542}"/>
              </a:ext>
            </a:extLst>
          </p:cNvPr>
          <p:cNvSpPr txBox="1">
            <a:spLocks/>
          </p:cNvSpPr>
          <p:nvPr/>
        </p:nvSpPr>
        <p:spPr>
          <a:xfrm>
            <a:off x="8908026" y="4565120"/>
            <a:ext cx="3175820" cy="149961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 Cen MT" panose="020B0602020104020603" pitchFamily="34" charset="0"/>
              <a:buNone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Skenario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B4A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menghasilkan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i="1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margin of net revenue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dan </a:t>
            </a:r>
            <a:r>
              <a:rPr lang="en-US" sz="1800" i="1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retention rate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paling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tinggi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direkomendasikan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untuk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diaplikasikan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Google Shape;436;p71">
            <a:extLst>
              <a:ext uri="{FF2B5EF4-FFF2-40B4-BE49-F238E27FC236}">
                <a16:creationId xmlns:a16="http://schemas.microsoft.com/office/drawing/2014/main" id="{3F301080-A715-48B9-9D17-FA407B4B82C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055968" y="5314928"/>
            <a:ext cx="1852058" cy="90869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8720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7F18-4BC9-4121-92C5-25C3145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SENSITIVITY ANALYSIS: SCENARIO B4 WITH DISCOUNT RATE AND REFUND DELIVERY COST AS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1318-11FA-4928-A9D9-8C5F7C5D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" y="5218932"/>
            <a:ext cx="10308113" cy="463115"/>
          </a:xfrm>
        </p:spPr>
        <p:txBody>
          <a:bodyPr>
            <a:normAutofit/>
          </a:bodyPr>
          <a:lstStyle/>
          <a:p>
            <a:r>
              <a:rPr lang="en-US" dirty="0" err="1"/>
              <a:t>Kompensasi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:</a:t>
            </a:r>
          </a:p>
        </p:txBody>
      </p:sp>
      <p:pic>
        <p:nvPicPr>
          <p:cNvPr id="4" name="Google Shape;489;p78">
            <a:extLst>
              <a:ext uri="{FF2B5EF4-FFF2-40B4-BE49-F238E27FC236}">
                <a16:creationId xmlns:a16="http://schemas.microsoft.com/office/drawing/2014/main" id="{545972C9-7261-42DC-B8A8-5ADA16438A2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14" y="2286000"/>
            <a:ext cx="4891454" cy="302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90;p78">
            <a:extLst>
              <a:ext uri="{FF2B5EF4-FFF2-40B4-BE49-F238E27FC236}">
                <a16:creationId xmlns:a16="http://schemas.microsoft.com/office/drawing/2014/main" id="{383EF423-C0A7-40BE-87DA-F191A1497BD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504" y="2331243"/>
            <a:ext cx="4745076" cy="29329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C65EFE-EDC3-4D32-8C73-3970EC4E88DF}"/>
              </a:ext>
            </a:extLst>
          </p:cNvPr>
          <p:cNvSpPr txBox="1">
            <a:spLocks/>
          </p:cNvSpPr>
          <p:nvPr/>
        </p:nvSpPr>
        <p:spPr>
          <a:xfrm>
            <a:off x="4822033" y="5886046"/>
            <a:ext cx="5497485" cy="711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Refund delivery cost &lt; 56.51%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236850-1860-4352-82C2-F25207933BA0}"/>
              </a:ext>
            </a:extLst>
          </p:cNvPr>
          <p:cNvSpPr txBox="1">
            <a:spLocks/>
          </p:cNvSpPr>
          <p:nvPr/>
        </p:nvSpPr>
        <p:spPr>
          <a:xfrm>
            <a:off x="88168" y="5865777"/>
            <a:ext cx="4483832" cy="731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Discount rate &lt; 29.66%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020675-73A2-403B-AFC4-F10AE1665E26}"/>
              </a:ext>
            </a:extLst>
          </p:cNvPr>
          <p:cNvSpPr txBox="1">
            <a:spLocks/>
          </p:cNvSpPr>
          <p:nvPr/>
        </p:nvSpPr>
        <p:spPr>
          <a:xfrm>
            <a:off x="9832580" y="2459985"/>
            <a:ext cx="2359420" cy="16990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margin of net revenue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i="1" dirty="0"/>
              <a:t>delivery cost refund</a:t>
            </a:r>
          </a:p>
        </p:txBody>
      </p:sp>
      <p:pic>
        <p:nvPicPr>
          <p:cNvPr id="9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C2097B50-473E-40D1-B8BA-9E06E1CB8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16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984CECDE-C409-466B-B2B5-53DD355C1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71838-D073-42BE-9135-DC28BD0C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SENSITIVITY ANALYSIS: SCENARIO B4 WITH SHIPMENT’S PROBLEMS SOLVED AS INDEPENDENT VARIABLE</a:t>
            </a:r>
          </a:p>
        </p:txBody>
      </p:sp>
      <p:pic>
        <p:nvPicPr>
          <p:cNvPr id="4" name="Google Shape;496;p79">
            <a:extLst>
              <a:ext uri="{FF2B5EF4-FFF2-40B4-BE49-F238E27FC236}">
                <a16:creationId xmlns:a16="http://schemas.microsoft.com/office/drawing/2014/main" id="{01500C62-F421-4BEF-A350-FED4C838ACC3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413" y="2084832"/>
            <a:ext cx="7528584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58528E-23D0-4914-A513-2402DEA20FCA}"/>
              </a:ext>
            </a:extLst>
          </p:cNvPr>
          <p:cNvSpPr txBox="1">
            <a:spLocks/>
          </p:cNvSpPr>
          <p:nvPr/>
        </p:nvSpPr>
        <p:spPr>
          <a:xfrm>
            <a:off x="127820" y="5209488"/>
            <a:ext cx="2703872" cy="124417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 Cen MT" panose="020B0602020104020603" pitchFamily="34" charset="0"/>
              <a:buNone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Nilai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margin of net revenue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sama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dengan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yang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terjadi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pada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skenario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A4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 ML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menjadi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tidak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berguna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jika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tidak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ada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tindakan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preventif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dari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pihak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logistik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462;p74">
            <a:extLst>
              <a:ext uri="{FF2B5EF4-FFF2-40B4-BE49-F238E27FC236}">
                <a16:creationId xmlns:a16="http://schemas.microsoft.com/office/drawing/2014/main" id="{5B8A4124-CFA3-410F-BC55-F50A63D9611B}"/>
              </a:ext>
            </a:extLst>
          </p:cNvPr>
          <p:cNvSpPr/>
          <p:nvPr/>
        </p:nvSpPr>
        <p:spPr>
          <a:xfrm>
            <a:off x="3146322" y="3708201"/>
            <a:ext cx="580103" cy="50000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cxnSp>
        <p:nvCxnSpPr>
          <p:cNvPr id="7" name="Google Shape;436;p71">
            <a:extLst>
              <a:ext uri="{FF2B5EF4-FFF2-40B4-BE49-F238E27FC236}">
                <a16:creationId xmlns:a16="http://schemas.microsoft.com/office/drawing/2014/main" id="{6D95481C-C104-47F8-A9D2-7A541F47886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1479756" y="3958204"/>
            <a:ext cx="1666566" cy="12512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028BF7-6580-4F0E-B91A-1E4594C7D38F}"/>
              </a:ext>
            </a:extLst>
          </p:cNvPr>
          <p:cNvSpPr txBox="1">
            <a:spLocks/>
          </p:cNvSpPr>
          <p:nvPr/>
        </p:nvSpPr>
        <p:spPr>
          <a:xfrm>
            <a:off x="9997996" y="4431694"/>
            <a:ext cx="1962947" cy="160531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 Cen MT" panose="020B0602020104020603" pitchFamily="34" charset="0"/>
              <a:buNone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Semakin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efektif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tindakan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preventif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yang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dilakukan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pihak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logistik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,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semakin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tinggi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nilai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margin of net revenue</a:t>
            </a:r>
            <a:endParaRPr lang="en-US" sz="14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Google Shape;462;p74">
            <a:extLst>
              <a:ext uri="{FF2B5EF4-FFF2-40B4-BE49-F238E27FC236}">
                <a16:creationId xmlns:a16="http://schemas.microsoft.com/office/drawing/2014/main" id="{A508566B-D1D4-433B-9433-832D56348E7C}"/>
              </a:ext>
            </a:extLst>
          </p:cNvPr>
          <p:cNvSpPr/>
          <p:nvPr/>
        </p:nvSpPr>
        <p:spPr>
          <a:xfrm>
            <a:off x="6961239" y="2880852"/>
            <a:ext cx="3036758" cy="934064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cxnSp>
        <p:nvCxnSpPr>
          <p:cNvPr id="17" name="Google Shape;436;p71">
            <a:extLst>
              <a:ext uri="{FF2B5EF4-FFF2-40B4-BE49-F238E27FC236}">
                <a16:creationId xmlns:a16="http://schemas.microsoft.com/office/drawing/2014/main" id="{69770597-DA16-4743-9C17-92A7AFDBC2DD}"/>
              </a:ext>
            </a:extLst>
          </p:cNvPr>
          <p:cNvCxnSpPr>
            <a:cxnSpLocks/>
            <a:stCxn id="14" idx="0"/>
            <a:endCxn id="16" idx="6"/>
          </p:cNvCxnSpPr>
          <p:nvPr/>
        </p:nvCxnSpPr>
        <p:spPr>
          <a:xfrm flipH="1" flipV="1">
            <a:off x="9997997" y="3347884"/>
            <a:ext cx="981473" cy="108381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4062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289ACC33-68E9-40E1-89DC-91638F40E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3CAB7-B833-44BB-B8FC-E95EDB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SENSITIVITY ANALYSIS: SCENARIO B4 WITH SHIPMENT’S PROBLEMS SOLVED AS INDEPENDENT VARIABLE</a:t>
            </a:r>
          </a:p>
        </p:txBody>
      </p:sp>
      <p:pic>
        <p:nvPicPr>
          <p:cNvPr id="4" name="Google Shape;502;p80">
            <a:extLst>
              <a:ext uri="{FF2B5EF4-FFF2-40B4-BE49-F238E27FC236}">
                <a16:creationId xmlns:a16="http://schemas.microsoft.com/office/drawing/2014/main" id="{F01D9D42-193C-40E9-ABC8-D76DB0F2B0A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578" y="2286000"/>
            <a:ext cx="654098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52193C-5D62-4407-9413-A45868E54311}"/>
              </a:ext>
            </a:extLst>
          </p:cNvPr>
          <p:cNvSpPr txBox="1">
            <a:spLocks/>
          </p:cNvSpPr>
          <p:nvPr/>
        </p:nvSpPr>
        <p:spPr>
          <a:xfrm>
            <a:off x="95864" y="3095553"/>
            <a:ext cx="2703872" cy="124417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 Cen MT" panose="020B0602020104020603" pitchFamily="34" charset="0"/>
              <a:buNone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Nilai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customer retention rate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sama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dengan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yang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terjadi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pada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skenario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A4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 ML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menjadi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tidak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berguna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jika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tidak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ada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tindakan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preventif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dari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pihak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Wingdings" panose="05000000000000000000" pitchFamily="2" charset="2"/>
              </a:rPr>
              <a:t>logistik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Google Shape;436;p71">
            <a:extLst>
              <a:ext uri="{FF2B5EF4-FFF2-40B4-BE49-F238E27FC236}">
                <a16:creationId xmlns:a16="http://schemas.microsoft.com/office/drawing/2014/main" id="{628FD2C8-8D9D-440C-9EA7-D1F5FC1EB95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447800" y="4339727"/>
            <a:ext cx="1698522" cy="99184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462;p74">
            <a:extLst>
              <a:ext uri="{FF2B5EF4-FFF2-40B4-BE49-F238E27FC236}">
                <a16:creationId xmlns:a16="http://schemas.microsoft.com/office/drawing/2014/main" id="{5ECB6072-D01F-467C-9E16-EEE05A984933}"/>
              </a:ext>
            </a:extLst>
          </p:cNvPr>
          <p:cNvSpPr/>
          <p:nvPr/>
        </p:nvSpPr>
        <p:spPr>
          <a:xfrm>
            <a:off x="3146322" y="5081567"/>
            <a:ext cx="580103" cy="50000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E70381-D148-4294-B9AE-96474EC7027D}"/>
              </a:ext>
            </a:extLst>
          </p:cNvPr>
          <p:cNvSpPr txBox="1">
            <a:spLocks/>
          </p:cNvSpPr>
          <p:nvPr/>
        </p:nvSpPr>
        <p:spPr>
          <a:xfrm>
            <a:off x="9997996" y="4431694"/>
            <a:ext cx="1962947" cy="160531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 Cen MT" panose="020B0602020104020603" pitchFamily="34" charset="0"/>
              <a:buNone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Semakin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efektif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tindakan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preventif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yang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dilakukan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pihak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logistik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,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semakin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tinggi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nilai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customer retention rate</a:t>
            </a:r>
            <a:endParaRPr lang="en-US" sz="14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Google Shape;462;p74">
            <a:extLst>
              <a:ext uri="{FF2B5EF4-FFF2-40B4-BE49-F238E27FC236}">
                <a16:creationId xmlns:a16="http://schemas.microsoft.com/office/drawing/2014/main" id="{2C752B86-EFEB-47F7-A7A3-48ED063C6071}"/>
              </a:ext>
            </a:extLst>
          </p:cNvPr>
          <p:cNvSpPr/>
          <p:nvPr/>
        </p:nvSpPr>
        <p:spPr>
          <a:xfrm>
            <a:off x="6341806" y="3095553"/>
            <a:ext cx="3125249" cy="1605312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cxnSp>
        <p:nvCxnSpPr>
          <p:cNvPr id="12" name="Google Shape;436;p71">
            <a:extLst>
              <a:ext uri="{FF2B5EF4-FFF2-40B4-BE49-F238E27FC236}">
                <a16:creationId xmlns:a16="http://schemas.microsoft.com/office/drawing/2014/main" id="{A7C011C2-35E5-4609-9715-69831F13683C}"/>
              </a:ext>
            </a:extLst>
          </p:cNvPr>
          <p:cNvCxnSpPr>
            <a:cxnSpLocks/>
            <a:stCxn id="10" idx="0"/>
            <a:endCxn id="11" idx="6"/>
          </p:cNvCxnSpPr>
          <p:nvPr/>
        </p:nvCxnSpPr>
        <p:spPr>
          <a:xfrm flipH="1" flipV="1">
            <a:off x="9467055" y="3898209"/>
            <a:ext cx="1512415" cy="53348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C06146-92AF-4C72-A2B5-3A068A87C826}"/>
              </a:ext>
            </a:extLst>
          </p:cNvPr>
          <p:cNvSpPr txBox="1"/>
          <p:nvPr/>
        </p:nvSpPr>
        <p:spPr>
          <a:xfrm>
            <a:off x="405261" y="6250647"/>
            <a:ext cx="204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Detailed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9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17F3-6FDC-48A2-B34A-7304DD84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OF FLIGHT PASSENGER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D7032-ECB2-4A6F-AA93-752732E01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6E95A-4515-4C47-9226-B58C903AB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29" b="30496"/>
          <a:stretch/>
        </p:blipFill>
        <p:spPr>
          <a:xfrm>
            <a:off x="-15728" y="0"/>
            <a:ext cx="12207728" cy="45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E873-DF49-4D70-B127-203399C2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OF FLIGHT PASSENGER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9C904-466F-4292-8056-DBAE4AE3AA3A}"/>
              </a:ext>
            </a:extLst>
          </p:cNvPr>
          <p:cNvSpPr txBox="1"/>
          <p:nvPr/>
        </p:nvSpPr>
        <p:spPr>
          <a:xfrm>
            <a:off x="1024128" y="2286000"/>
            <a:ext cx="387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Dataset: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https://drive.google.com/drive/folders/1v7BjYPybGlhQ9oNiPwgA-1l1uh3Vi3yW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b="1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1B786-0314-4EED-AD54-1D5F16E84F98}"/>
              </a:ext>
            </a:extLst>
          </p:cNvPr>
          <p:cNvSpPr txBox="1"/>
          <p:nvPr/>
        </p:nvSpPr>
        <p:spPr>
          <a:xfrm>
            <a:off x="1024127" y="4778085"/>
            <a:ext cx="38739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Syntax:</a:t>
            </a:r>
          </a:p>
          <a:p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https://drive.google.com/file/d/1Ma7MWyoMjl1cFv4VXmwPK6AgvgMDwo5I/view?usp=sharing</a:t>
            </a:r>
            <a:endParaRPr lang="en-US" sz="1500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059CB-FE96-4F9A-B68A-729D1933A654}"/>
              </a:ext>
            </a:extLst>
          </p:cNvPr>
          <p:cNvSpPr txBox="1"/>
          <p:nvPr/>
        </p:nvSpPr>
        <p:spPr>
          <a:xfrm>
            <a:off x="1024128" y="3664414"/>
            <a:ext cx="3873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Goal:</a:t>
            </a:r>
          </a:p>
          <a:p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i="1" dirty="0">
                <a:latin typeface="Roboto" panose="02000000000000000000" pitchFamily="2" charset="0"/>
                <a:ea typeface="Roboto" panose="02000000000000000000" pitchFamily="2" charset="0"/>
              </a:rPr>
              <a:t>clustering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penumpang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pesawat</a:t>
            </a:r>
            <a:endParaRPr lang="en-US" sz="1500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C7909-14F9-4CA6-AEB6-FF026916B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461" y="1769806"/>
            <a:ext cx="4269348" cy="50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9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0832-2D31-4B4A-A692-C26B634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26D2DC-7972-41A7-B743-BD1007DAC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775" y="2853952"/>
            <a:ext cx="9958449" cy="29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601E-8889-4466-925E-A3F66E65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BY K-MEANS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2657-FDA6-4068-9BE9-65BD7178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68517" cy="4023360"/>
          </a:xfrm>
        </p:spPr>
        <p:txBody>
          <a:bodyPr/>
          <a:lstStyle/>
          <a:p>
            <a:r>
              <a:rPr lang="en-US" dirty="0"/>
              <a:t>Clustering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pesawat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flight_count</a:t>
            </a:r>
            <a:r>
              <a:rPr lang="en-US" dirty="0"/>
              <a:t>: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pengerbangan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sum_yr_1: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total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tiket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seg_km_sum</a:t>
            </a:r>
            <a:r>
              <a:rPr lang="en-US" dirty="0"/>
              <a:t>: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total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penerbangan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penumpang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2CB340-86B5-483C-8693-0FC2CB1B75BC}"/>
              </a:ext>
            </a:extLst>
          </p:cNvPr>
          <p:cNvGrpSpPr/>
          <p:nvPr/>
        </p:nvGrpSpPr>
        <p:grpSpPr>
          <a:xfrm>
            <a:off x="6096000" y="2084831"/>
            <a:ext cx="6026418" cy="3075213"/>
            <a:chOff x="6096000" y="2084831"/>
            <a:chExt cx="6026418" cy="30752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9A01CE-8E56-4CE6-AAAD-3F9EF2938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2645" y="2084831"/>
              <a:ext cx="5829773" cy="2871195"/>
            </a:xfrm>
            <a:prstGeom prst="rect">
              <a:avLst/>
            </a:prstGeom>
          </p:spPr>
        </p:pic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00BEF9A-EA79-490C-A3FD-56A2C55333A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764948" y="3315929"/>
              <a:ext cx="888246" cy="226142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Inertia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E60D636D-C92F-4313-A791-ADD98944C497}"/>
                </a:ext>
              </a:extLst>
            </p:cNvPr>
            <p:cNvSpPr txBox="1">
              <a:spLocks/>
            </p:cNvSpPr>
            <p:nvPr/>
          </p:nvSpPr>
          <p:spPr>
            <a:xfrm>
              <a:off x="8763408" y="4933902"/>
              <a:ext cx="888246" cy="226142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dirty="0"/>
                <a:t>Clusters</a:t>
              </a:r>
            </a:p>
          </p:txBody>
        </p:sp>
      </p:grpSp>
      <p:sp>
        <p:nvSpPr>
          <p:cNvPr id="10" name="Google Shape;462;p74">
            <a:extLst>
              <a:ext uri="{FF2B5EF4-FFF2-40B4-BE49-F238E27FC236}">
                <a16:creationId xmlns:a16="http://schemas.microsoft.com/office/drawing/2014/main" id="{6928FE0E-9E10-4E64-BD17-081D98C54663}"/>
              </a:ext>
            </a:extLst>
          </p:cNvPr>
          <p:cNvSpPr/>
          <p:nvPr/>
        </p:nvSpPr>
        <p:spPr>
          <a:xfrm>
            <a:off x="7796979" y="3623120"/>
            <a:ext cx="399529" cy="50000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506D7C-6790-4AAF-ADB6-D97136857A34}"/>
              </a:ext>
            </a:extLst>
          </p:cNvPr>
          <p:cNvSpPr txBox="1">
            <a:spLocks/>
          </p:cNvSpPr>
          <p:nvPr/>
        </p:nvSpPr>
        <p:spPr>
          <a:xfrm>
            <a:off x="9135460" y="5381969"/>
            <a:ext cx="2703872" cy="69809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 Cen MT" panose="020B0602020104020603" pitchFamily="34" charset="0"/>
              <a:buNone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Jumlah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i="1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cluster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paling optimal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4 </a:t>
            </a:r>
            <a:r>
              <a:rPr lang="en-US" sz="1800" i="1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cluster</a:t>
            </a:r>
            <a:endParaRPr lang="en-US" sz="18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2" name="Google Shape;436;p71">
            <a:extLst>
              <a:ext uri="{FF2B5EF4-FFF2-40B4-BE49-F238E27FC236}">
                <a16:creationId xmlns:a16="http://schemas.microsoft.com/office/drawing/2014/main" id="{4E62B573-93B0-4B5A-BDBF-8FBD1B9A39B2}"/>
              </a:ext>
            </a:extLst>
          </p:cNvPr>
          <p:cNvCxnSpPr>
            <a:cxnSpLocks/>
            <a:stCxn id="11" idx="1"/>
            <a:endCxn id="10" idx="4"/>
          </p:cNvCxnSpPr>
          <p:nvPr/>
        </p:nvCxnSpPr>
        <p:spPr>
          <a:xfrm flipH="1" flipV="1">
            <a:off x="7996744" y="4123125"/>
            <a:ext cx="1138716" cy="160789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7082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560C-9645-4908-9DF2-657D137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Grow-</a:t>
            </a:r>
            <a:r>
              <a:rPr lang="en-US" dirty="0" err="1"/>
              <a:t>ject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tracking e-commerce shipping</a:t>
            </a:r>
          </a:p>
        </p:txBody>
      </p:sp>
      <p:pic>
        <p:nvPicPr>
          <p:cNvPr id="1026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6C33A84E-4DB1-4160-B90F-FEFEE101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475" y="4634062"/>
            <a:ext cx="2223938" cy="22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66A9A-345C-4434-B30E-8CA5DD438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61"/>
          <a:stretch/>
        </p:blipFill>
        <p:spPr>
          <a:xfrm>
            <a:off x="-1" y="0"/>
            <a:ext cx="12195145" cy="46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8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912A-CCF4-4C9B-B05B-3B9CBC02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BY K-MEANS METHOD: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E8F91-6289-4234-A86D-0F863BC6A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8250"/>
            <a:ext cx="4198374" cy="2627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6E99D-C3E7-44F2-A554-8771AB3A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374" y="2158251"/>
            <a:ext cx="3960000" cy="2541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526465-DD51-4ABC-9D48-95427C9A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321" y="2158250"/>
            <a:ext cx="4015679" cy="26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9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87B8-BE34-436F-AB72-602EEDE5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D61E-B31E-4D6C-BA13-0CD20AA7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Perusahaan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i="1" dirty="0"/>
              <a:t>customer</a:t>
            </a:r>
            <a:r>
              <a:rPr lang="en-US" dirty="0"/>
              <a:t> pada </a:t>
            </a:r>
            <a:r>
              <a:rPr lang="en-US" i="1" dirty="0"/>
              <a:t>loyalty program:</a:t>
            </a:r>
          </a:p>
          <a:p>
            <a:pPr algn="just"/>
            <a:r>
              <a:rPr lang="en-US" dirty="0" err="1"/>
              <a:t>Strategi</a:t>
            </a:r>
            <a:r>
              <a:rPr lang="en-US" dirty="0"/>
              <a:t> 1:</a:t>
            </a:r>
          </a:p>
          <a:p>
            <a:pPr algn="just"/>
            <a:r>
              <a:rPr lang="en-US" dirty="0" err="1"/>
              <a:t>Membuat</a:t>
            </a:r>
            <a:r>
              <a:rPr lang="en-US" dirty="0"/>
              <a:t> loyalty program.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flight_count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sum_yr_1, dan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seg_km_sum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juga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customer. Perusahaan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customer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level: bronze, silver, gold, dan platinum. </a:t>
            </a:r>
            <a:r>
              <a:rPr lang="en-US" dirty="0" err="1"/>
              <a:t>Tentunya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level customer,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ditukarkan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oleh </a:t>
            </a:r>
            <a:r>
              <a:rPr lang="en-US" dirty="0" err="1"/>
              <a:t>gustomer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flightnya</a:t>
            </a:r>
            <a:r>
              <a:rPr lang="en-US" dirty="0"/>
              <a:t>.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discount coupon yang </a:t>
            </a:r>
            <a:r>
              <a:rPr lang="en-US" dirty="0" err="1"/>
              <a:t>dapat</a:t>
            </a:r>
            <a:r>
              <a:rPr lang="en-US" dirty="0"/>
              <a:t> di-</a:t>
            </a:r>
            <a:r>
              <a:rPr lang="en-US" dirty="0" err="1"/>
              <a:t>rendeem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customer platinum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gratis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dan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pPr algn="just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1937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3D30-60BD-455A-A95C-FE18615D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8A55-3FE8-4319-8E9E-9CE541D05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81291" cy="4272116"/>
          </a:xfrm>
        </p:spPr>
        <p:txBody>
          <a:bodyPr>
            <a:normAutofit fontScale="92500"/>
          </a:bodyPr>
          <a:lstStyle/>
          <a:p>
            <a:r>
              <a:rPr lang="en-US" sz="1800" dirty="0" err="1"/>
              <a:t>Strategi</a:t>
            </a:r>
            <a:r>
              <a:rPr lang="en-US" sz="1800" dirty="0"/>
              <a:t> 2:</a:t>
            </a:r>
          </a:p>
          <a:p>
            <a:r>
              <a:rPr lang="en-US" sz="1800" dirty="0" err="1"/>
              <a:t>Segmentasi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acuan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marketing agar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strategi</a:t>
            </a:r>
            <a:r>
              <a:rPr lang="en-US" sz="1800" dirty="0"/>
              <a:t> yang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sasaran</a:t>
            </a:r>
            <a:r>
              <a:rPr lang="en-US" sz="1800" dirty="0"/>
              <a:t>. </a:t>
            </a:r>
            <a:r>
              <a:rPr lang="en-US" sz="1800" dirty="0" err="1"/>
              <a:t>Misalnya</a:t>
            </a:r>
            <a:r>
              <a:rPr lang="en-US" sz="1800" dirty="0"/>
              <a:t>:</a:t>
            </a:r>
          </a:p>
          <a:p>
            <a:pPr marL="265113" indent="-265113">
              <a:buFont typeface="Wingdings" panose="05000000000000000000" pitchFamily="2" charset="2"/>
              <a:buChar char="Ø"/>
            </a:pPr>
            <a:r>
              <a:rPr lang="en-US" sz="1800" dirty="0" err="1"/>
              <a:t>Untuk</a:t>
            </a:r>
            <a:r>
              <a:rPr lang="en-US" sz="1800" dirty="0"/>
              <a:t> cluster 0,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umumnya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,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blasting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sejumlah</a:t>
            </a:r>
            <a:r>
              <a:rPr lang="en-US" sz="1800" dirty="0"/>
              <a:t> discount coupon agar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tertarik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first flights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jasa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endParaRPr lang="en-US" sz="1800" dirty="0"/>
          </a:p>
          <a:p>
            <a:pPr marL="265113" indent="-265113">
              <a:buFont typeface="Wingdings" panose="05000000000000000000" pitchFamily="2" charset="2"/>
              <a:buChar char="Ø"/>
            </a:pPr>
            <a:r>
              <a:rPr lang="en-US" sz="1800" dirty="0" err="1"/>
              <a:t>Untuk</a:t>
            </a:r>
            <a:r>
              <a:rPr lang="en-US" sz="1800" dirty="0"/>
              <a:t> cluster 1,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jasa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mempertahankan</a:t>
            </a:r>
            <a:r>
              <a:rPr lang="en-US" sz="1800" dirty="0"/>
              <a:t> loyalty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meningkatkan</a:t>
            </a:r>
            <a:r>
              <a:rPr lang="en-US" sz="1800" dirty="0"/>
              <a:t> service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flight </a:t>
            </a:r>
            <a:r>
              <a:rPr lang="en-US" sz="1800" dirty="0" err="1"/>
              <a:t>berupa</a:t>
            </a:r>
            <a:r>
              <a:rPr lang="en-US" sz="1800" dirty="0"/>
              <a:t> small rewards (</a:t>
            </a:r>
            <a:r>
              <a:rPr lang="en-US" sz="1800" dirty="0" err="1"/>
              <a:t>seperti</a:t>
            </a:r>
            <a:r>
              <a:rPr lang="en-US" sz="1800" dirty="0"/>
              <a:t> merchandise </a:t>
            </a:r>
            <a:r>
              <a:rPr lang="en-US" sz="1800" dirty="0" err="1"/>
              <a:t>atau</a:t>
            </a:r>
            <a:r>
              <a:rPr lang="en-US" sz="1800" dirty="0"/>
              <a:t> snack)</a:t>
            </a:r>
          </a:p>
          <a:p>
            <a:pPr marL="265113" indent="-265113">
              <a:buFont typeface="Wingdings" panose="05000000000000000000" pitchFamily="2" charset="2"/>
              <a:buChar char="Ø"/>
            </a:pPr>
            <a:r>
              <a:rPr lang="en-US" sz="1800" dirty="0" err="1"/>
              <a:t>Untuk</a:t>
            </a:r>
            <a:r>
              <a:rPr lang="en-US" sz="1800" dirty="0"/>
              <a:t> cluster 2,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loyal dan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penerbangan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,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cross-selling </a:t>
            </a:r>
            <a:r>
              <a:rPr lang="en-US" sz="1800" dirty="0" err="1"/>
              <a:t>ke</a:t>
            </a:r>
            <a:r>
              <a:rPr lang="en-US" sz="1800" dirty="0"/>
              <a:t> hotel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akses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discount coupon </a:t>
            </a:r>
            <a:r>
              <a:rPr lang="en-US" sz="1800" dirty="0" err="1"/>
              <a:t>untuk</a:t>
            </a:r>
            <a:r>
              <a:rPr lang="en-US" sz="1800" dirty="0"/>
              <a:t> hotel.</a:t>
            </a:r>
          </a:p>
          <a:p>
            <a:pPr marL="265113" indent="-265113">
              <a:buFont typeface="Wingdings" panose="05000000000000000000" pitchFamily="2" charset="2"/>
              <a:buChar char="Ø"/>
            </a:pPr>
            <a:r>
              <a:rPr lang="en-US" sz="1800" dirty="0" err="1"/>
              <a:t>Untuk</a:t>
            </a:r>
            <a:r>
              <a:rPr lang="en-US" sz="1800" dirty="0"/>
              <a:t> cluster 3,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customer </a:t>
            </a:r>
            <a:r>
              <a:rPr lang="en-US" sz="1800" dirty="0" err="1"/>
              <a:t>terloyal</a:t>
            </a:r>
            <a:r>
              <a:rPr lang="en-US" sz="1800" dirty="0"/>
              <a:t>,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prioritaskan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jasa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. </a:t>
            </a:r>
            <a:r>
              <a:rPr lang="en-US" sz="1800" dirty="0" err="1"/>
              <a:t>Contohnya</a:t>
            </a:r>
            <a:r>
              <a:rPr lang="en-US" sz="1800" dirty="0"/>
              <a:t>,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 </a:t>
            </a:r>
            <a:r>
              <a:rPr lang="en-US" sz="1800" dirty="0" err="1"/>
              <a:t>prioritas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posisi</a:t>
            </a:r>
            <a:r>
              <a:rPr lang="en-US" sz="1800" dirty="0"/>
              <a:t> duduk,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 merchandise </a:t>
            </a:r>
            <a:r>
              <a:rPr lang="en-US" sz="1800" dirty="0" err="1"/>
              <a:t>eksklusif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rumah</a:t>
            </a:r>
            <a:r>
              <a:rPr lang="en-US" sz="1800" dirty="0"/>
              <a:t> (</a:t>
            </a:r>
            <a:r>
              <a:rPr lang="en-US" sz="1800" dirty="0" err="1"/>
              <a:t>seperti</a:t>
            </a:r>
            <a:r>
              <a:rPr lang="en-US" sz="1800" dirty="0"/>
              <a:t> T-shirt </a:t>
            </a:r>
            <a:r>
              <a:rPr lang="en-US" sz="1800" dirty="0" err="1"/>
              <a:t>dengan</a:t>
            </a:r>
            <a:r>
              <a:rPr lang="en-US" sz="1800" dirty="0"/>
              <a:t> logo company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tas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8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4DB1-9580-484D-A976-64A1CB88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Grow-</a:t>
            </a:r>
            <a:r>
              <a:rPr lang="en-US" dirty="0" err="1"/>
              <a:t>ject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tracking e-commerce shipping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BB9DC-61C9-4BEC-BB3A-38A857B960FC}"/>
              </a:ext>
            </a:extLst>
          </p:cNvPr>
          <p:cNvSpPr txBox="1"/>
          <p:nvPr/>
        </p:nvSpPr>
        <p:spPr>
          <a:xfrm>
            <a:off x="1106130" y="4015306"/>
            <a:ext cx="99797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Objectives:</a:t>
            </a:r>
          </a:p>
          <a:p>
            <a:pPr marL="685800" lvl="1" indent="-260350">
              <a:lnSpc>
                <a:spcPct val="165000"/>
              </a:lnSpc>
              <a:buClr>
                <a:schemeClr val="dk1"/>
              </a:buClr>
              <a:buSzPts val="1500"/>
              <a:buFont typeface="Dosis"/>
              <a:buChar char="○"/>
            </a:pP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Membuat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model machine learning yang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bertujuan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untuk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memprediksi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late delivery</a:t>
            </a:r>
          </a:p>
          <a:p>
            <a:pPr marL="685800" lvl="1" indent="-260350">
              <a:lnSpc>
                <a:spcPct val="165000"/>
              </a:lnSpc>
              <a:buClr>
                <a:schemeClr val="dk1"/>
              </a:buClr>
              <a:buSzPts val="1500"/>
              <a:buFont typeface="Dosis"/>
              <a:buChar char="○"/>
            </a:pP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Menggali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data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untuk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mengetahui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penyebab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late delivery</a:t>
            </a:r>
            <a:endParaRPr lang="en-US" sz="15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Dosis"/>
              <a:sym typeface="Dosis"/>
            </a:endParaRPr>
          </a:p>
          <a:p>
            <a:pPr marL="685800" lvl="1" indent="-260350">
              <a:lnSpc>
                <a:spcPct val="165000"/>
              </a:lnSpc>
              <a:buClr>
                <a:schemeClr val="dk1"/>
              </a:buClr>
              <a:buSzPts val="1500"/>
              <a:buFont typeface="Dosis"/>
              <a:buChar char="○"/>
            </a:pP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Memberikan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treatment yang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tepat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kepada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customer yang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pengirimannya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diprediksi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sebagai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late delivery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untuk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me-</a:t>
            </a:r>
            <a:r>
              <a:rPr lang="en-US" sz="15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retain customer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(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sebagai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bagian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dari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risk control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dalam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 </a:t>
            </a:r>
            <a:r>
              <a:rPr lang="en-US" sz="15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risk management</a:t>
            </a:r>
            <a:r>
              <a:rPr lang="en-US" sz="15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Dosis"/>
                <a:sym typeface="Dosis"/>
              </a:rPr>
              <a:t>)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8E35E-AC1E-49A2-9836-0CDD150AA863}"/>
              </a:ext>
            </a:extLst>
          </p:cNvPr>
          <p:cNvSpPr txBox="1"/>
          <p:nvPr/>
        </p:nvSpPr>
        <p:spPr>
          <a:xfrm>
            <a:off x="1106130" y="3156549"/>
            <a:ext cx="3873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Goal:</a:t>
            </a:r>
          </a:p>
          <a:p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Meningkatkan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i="1" dirty="0">
                <a:latin typeface="Roboto" panose="02000000000000000000" pitchFamily="2" charset="0"/>
                <a:ea typeface="Roboto" panose="02000000000000000000" pitchFamily="2" charset="0"/>
              </a:rPr>
              <a:t>customer retention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476E9-9C6D-4791-AAB0-163C3B4824DF}"/>
              </a:ext>
            </a:extLst>
          </p:cNvPr>
          <p:cNvSpPr txBox="1"/>
          <p:nvPr/>
        </p:nvSpPr>
        <p:spPr>
          <a:xfrm>
            <a:off x="7211961" y="3209454"/>
            <a:ext cx="3873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Metrics:</a:t>
            </a:r>
          </a:p>
          <a:p>
            <a:r>
              <a:rPr lang="en-US" sz="1500" i="1" dirty="0">
                <a:latin typeface="Roboto" panose="02000000000000000000" pitchFamily="2" charset="0"/>
                <a:ea typeface="Roboto" panose="02000000000000000000" pitchFamily="2" charset="0"/>
              </a:rPr>
              <a:t>customer retention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3D630-33B1-4894-BC63-77B42A5A95D0}"/>
              </a:ext>
            </a:extLst>
          </p:cNvPr>
          <p:cNvSpPr txBox="1"/>
          <p:nvPr/>
        </p:nvSpPr>
        <p:spPr>
          <a:xfrm>
            <a:off x="1106130" y="2084832"/>
            <a:ext cx="387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Dataset:</a:t>
            </a:r>
          </a:p>
          <a:p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https://www.kaggle.com/prachi13/customer-analytics</a:t>
            </a:r>
            <a:endParaRPr lang="en-US" sz="1500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132BC-C9BE-4D7D-BBA3-5F9D05152A18}"/>
              </a:ext>
            </a:extLst>
          </p:cNvPr>
          <p:cNvSpPr txBox="1"/>
          <p:nvPr/>
        </p:nvSpPr>
        <p:spPr>
          <a:xfrm>
            <a:off x="7211960" y="2043343"/>
            <a:ext cx="38739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Syntax:</a:t>
            </a:r>
          </a:p>
          <a:p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https://drive.google.com/file/d/1Ma7MWyoMjl1cFv4VXmwPK6AgvgMDwo5I/view?usp=sharing</a:t>
            </a:r>
            <a:endParaRPr lang="en-US" sz="1500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D7351F39-33C5-4894-A32B-B58BF0E6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1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9EBA-E185-4125-BDD9-4F5F8233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&amp; DATA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4F61-C893-4032-9EB3-4AAF3CE8E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732" y="2245331"/>
            <a:ext cx="9420864" cy="3140500"/>
          </a:xfrm>
          <a:prstGeom prst="rect">
            <a:avLst/>
          </a:prstGeom>
        </p:spPr>
      </p:pic>
      <p:pic>
        <p:nvPicPr>
          <p:cNvPr id="6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C0BBC9E6-6A45-4DB0-81B6-65BB6B4B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4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88C95AA0-8447-4CC2-834A-479859F0F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60F39-D16D-4EFD-B801-CCB5367A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6B8D-6458-4B89-B242-480E620A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metric: Recall score </a:t>
            </a:r>
            <a:r>
              <a:rPr lang="en-US" dirty="0">
                <a:sym typeface="Wingdings" panose="05000000000000000000" pitchFamily="2" charset="2"/>
              </a:rPr>
              <a:t> to minimize the false negative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Recall score:</a:t>
            </a:r>
          </a:p>
          <a:p>
            <a:r>
              <a:rPr lang="en-US" dirty="0" err="1">
                <a:sym typeface="Wingdings" panose="05000000000000000000" pitchFamily="2" charset="2"/>
              </a:rPr>
              <a:t>Late_delivery</a:t>
            </a:r>
            <a:r>
              <a:rPr lang="en-US" dirty="0">
                <a:sym typeface="Wingdings" panose="05000000000000000000" pitchFamily="2" charset="2"/>
              </a:rPr>
              <a:t>: 0,75</a:t>
            </a:r>
          </a:p>
          <a:p>
            <a:r>
              <a:rPr lang="en-US" dirty="0" err="1">
                <a:sym typeface="Wingdings" panose="05000000000000000000" pitchFamily="2" charset="2"/>
              </a:rPr>
              <a:t>On_time_delivery</a:t>
            </a:r>
            <a:r>
              <a:rPr lang="en-US" dirty="0">
                <a:sym typeface="Wingdings" panose="05000000000000000000" pitchFamily="2" charset="2"/>
              </a:rPr>
              <a:t>: 0,53</a:t>
            </a:r>
            <a:endParaRPr lang="en-US" dirty="0"/>
          </a:p>
        </p:txBody>
      </p:sp>
      <p:pic>
        <p:nvPicPr>
          <p:cNvPr id="2050" name="Picture 2" descr="https://lh3.googleusercontent.com/v9ZhoQZ9wjwdDaiyssQVJCzDErm2pnLv7_zf5PPGxRu7Wl9l4S4ltVvcJKnkaxPzac1vzL_IorcNHVEtVu3x7K_DJxbK1J1uFsz-3AXIQxwbzeeyOieEyiUz1clOosiDtj2vD0i85Zpj">
            <a:extLst>
              <a:ext uri="{FF2B5EF4-FFF2-40B4-BE49-F238E27FC236}">
                <a16:creationId xmlns:a16="http://schemas.microsoft.com/office/drawing/2014/main" id="{594BEC32-D3F1-4629-B400-A3E84AD9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954" y="2996184"/>
            <a:ext cx="42767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33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D0A4A2C4-310A-473A-BB8F-FEC292E4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2B8CB8-C34E-40D5-9F98-1CEC67F2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6C94-874A-4E99-AC7B-A7C049F6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0788" cy="4023360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perbaikan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distribusi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:</a:t>
            </a:r>
          </a:p>
          <a:p>
            <a:pPr marL="895350" indent="-442913" fontAlgn="base">
              <a:buFont typeface="Wingdings" panose="05000000000000000000" pitchFamily="2" charset="2"/>
              <a:buChar char="Ø"/>
            </a:pPr>
            <a:r>
              <a:rPr lang="en-US" sz="2400" i="1" dirty="0"/>
              <a:t>Mode of shipment</a:t>
            </a:r>
            <a:r>
              <a:rPr lang="en-US" sz="2400" dirty="0"/>
              <a:t>: </a:t>
            </a:r>
            <a:r>
              <a:rPr lang="en-US" sz="2400" dirty="0" err="1"/>
              <a:t>jangan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moda</a:t>
            </a:r>
            <a:r>
              <a:rPr lang="en-US" sz="2400" dirty="0"/>
              <a:t> </a:t>
            </a:r>
            <a:r>
              <a:rPr lang="en-US" sz="2400" dirty="0" err="1"/>
              <a:t>kapal</a:t>
            </a:r>
            <a:r>
              <a:rPr lang="en-US" sz="2400" dirty="0"/>
              <a:t> (</a:t>
            </a:r>
            <a:r>
              <a:rPr lang="en-US" sz="2400" i="1" dirty="0"/>
              <a:t>ship</a:t>
            </a:r>
            <a:r>
              <a:rPr lang="en-US" sz="2400" dirty="0"/>
              <a:t>) →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rekomendasi</a:t>
            </a:r>
            <a:r>
              <a:rPr lang="en-US" sz="2400" dirty="0"/>
              <a:t> </a:t>
            </a:r>
            <a:r>
              <a:rPr lang="en-US" sz="2400" i="1" dirty="0"/>
              <a:t>mode of shipment</a:t>
            </a:r>
            <a:r>
              <a:rPr lang="en-US" sz="2400" dirty="0"/>
              <a:t> di </a:t>
            </a:r>
            <a:r>
              <a:rPr lang="en-US" sz="2400" i="1" dirty="0"/>
              <a:t>checkout page</a:t>
            </a:r>
            <a:r>
              <a:rPr lang="en-US" sz="2400" dirty="0"/>
              <a:t>.</a:t>
            </a:r>
          </a:p>
          <a:p>
            <a:pPr marL="895350" indent="-442913" fontAlgn="base">
              <a:buFont typeface="Wingdings" panose="05000000000000000000" pitchFamily="2" charset="2"/>
              <a:buChar char="Ø"/>
            </a:pPr>
            <a:r>
              <a:rPr lang="en-US" sz="2400" i="1" dirty="0"/>
              <a:t>Warehouse</a:t>
            </a:r>
            <a:r>
              <a:rPr lang="en-US" sz="2400" dirty="0"/>
              <a:t>: warehouse block F </a:t>
            </a:r>
            <a:r>
              <a:rPr lang="en-US" sz="2400" dirty="0" err="1"/>
              <a:t>meng</a:t>
            </a:r>
            <a:r>
              <a:rPr lang="en-US" sz="2400" dirty="0"/>
              <a:t>-</a:t>
            </a:r>
            <a:r>
              <a:rPr lang="en-US" sz="2400" i="1" dirty="0"/>
              <a:t>handle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, oleh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pengaturan</a:t>
            </a:r>
            <a:r>
              <a:rPr lang="en-US" sz="2400" dirty="0"/>
              <a:t> agar </a:t>
            </a:r>
            <a:r>
              <a:rPr lang="en-US" sz="2400" dirty="0" err="1"/>
              <a:t>distribusi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warehouse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merata</a:t>
            </a:r>
            <a:r>
              <a:rPr lang="en-US" sz="2400" dirty="0"/>
              <a:t>.</a:t>
            </a:r>
          </a:p>
          <a:p>
            <a:pPr marL="457200" indent="-457200" fontAlgn="base">
              <a:buFont typeface="+mj-lt"/>
              <a:buAutoNum type="arabicPeriod" startAt="2"/>
            </a:pP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i="1" dirty="0"/>
              <a:t>improvement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i="1" dirty="0"/>
              <a:t>customer retention rate</a:t>
            </a:r>
            <a:r>
              <a:rPr lang="en-US" sz="2400" dirty="0"/>
              <a:t>:</a:t>
            </a:r>
          </a:p>
          <a:p>
            <a:pPr marL="895350" lvl="1" indent="-442913" fontAlgn="base">
              <a:buFont typeface="Wingdings" panose="05000000000000000000" pitchFamily="2" charset="2"/>
              <a:buChar char="Ø"/>
            </a:pPr>
            <a:r>
              <a:rPr lang="en-US" sz="2400" dirty="0" err="1"/>
              <a:t>Melakukan</a:t>
            </a:r>
            <a:r>
              <a:rPr lang="en-US" sz="2400" dirty="0"/>
              <a:t> dual-late redefinition</a:t>
            </a:r>
          </a:p>
          <a:p>
            <a:pPr marL="895350" lvl="1" indent="-442913" fontAlgn="base">
              <a:buFont typeface="Wingdings" panose="05000000000000000000" pitchFamily="2" charset="2"/>
              <a:buChar char="Ø"/>
            </a:pP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kupon</a:t>
            </a:r>
            <a:r>
              <a:rPr lang="en-US" sz="2400" dirty="0"/>
              <a:t> </a:t>
            </a:r>
            <a:r>
              <a:rPr lang="en-US" sz="2400" i="1" dirty="0"/>
              <a:t>partial refund</a:t>
            </a:r>
            <a:r>
              <a:rPr lang="en-US" sz="2400" dirty="0"/>
              <a:t> </a:t>
            </a:r>
            <a:r>
              <a:rPr lang="en-US" sz="2400" dirty="0" err="1"/>
              <a:t>ongkos</a:t>
            </a:r>
            <a:r>
              <a:rPr lang="en-US" sz="2400" dirty="0"/>
              <a:t> </a:t>
            </a:r>
            <a:r>
              <a:rPr lang="en-US" sz="2400" dirty="0" err="1"/>
              <a:t>kirim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diskon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pembelian</a:t>
            </a:r>
            <a:r>
              <a:rPr lang="en-US" sz="2400" dirty="0"/>
              <a:t> </a:t>
            </a:r>
            <a:r>
              <a:rPr lang="en-US" sz="2400" dirty="0" err="1"/>
              <a:t>selanjutnya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8163-B3B6-4075-A627-22B4657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DUAL-LATE REDEFINITION</a:t>
            </a:r>
          </a:p>
        </p:txBody>
      </p:sp>
      <p:pic>
        <p:nvPicPr>
          <p:cNvPr id="4" name="Google Shape;414;p68">
            <a:extLst>
              <a:ext uri="{FF2B5EF4-FFF2-40B4-BE49-F238E27FC236}">
                <a16:creationId xmlns:a16="http://schemas.microsoft.com/office/drawing/2014/main" id="{15EB6019-00BF-4D9D-AED6-1EB1A15B3E47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799" y="3079348"/>
            <a:ext cx="8758476" cy="33214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946CAA-6620-419C-B2A3-9362B6D70DD1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err="1">
                <a:latin typeface="Average"/>
                <a:ea typeface="Average"/>
                <a:cs typeface="Average"/>
                <a:sym typeface="Average"/>
              </a:rPr>
              <a:t>Membuat</a:t>
            </a:r>
            <a:r>
              <a:rPr lang="en-US" sz="2400" dirty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2400" dirty="0" err="1">
                <a:latin typeface="Average"/>
                <a:ea typeface="Average"/>
                <a:cs typeface="Average"/>
                <a:sym typeface="Average"/>
              </a:rPr>
              <a:t>standar</a:t>
            </a:r>
            <a:r>
              <a:rPr lang="en-US" sz="2400" dirty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2400" dirty="0" err="1">
                <a:latin typeface="Average"/>
                <a:ea typeface="Average"/>
                <a:cs typeface="Average"/>
                <a:sym typeface="Average"/>
              </a:rPr>
              <a:t>atau</a:t>
            </a:r>
            <a:r>
              <a:rPr lang="en-US" sz="2400" dirty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2400" dirty="0" err="1">
                <a:latin typeface="Average"/>
                <a:ea typeface="Average"/>
                <a:cs typeface="Average"/>
                <a:sym typeface="Average"/>
              </a:rPr>
              <a:t>batas</a:t>
            </a:r>
            <a:r>
              <a:rPr lang="en-US" sz="2400" dirty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2400" dirty="0" err="1">
                <a:latin typeface="Average"/>
                <a:ea typeface="Average"/>
                <a:cs typeface="Average"/>
                <a:sym typeface="Average"/>
              </a:rPr>
              <a:t>keterlambatan</a:t>
            </a:r>
            <a:r>
              <a:rPr lang="en-US" sz="2400" dirty="0">
                <a:latin typeface="Average"/>
                <a:ea typeface="Average"/>
                <a:cs typeface="Average"/>
                <a:sym typeface="Average"/>
              </a:rPr>
              <a:t> yang </a:t>
            </a:r>
            <a:r>
              <a:rPr lang="en-US" sz="2400" dirty="0" err="1">
                <a:latin typeface="Average"/>
                <a:ea typeface="Average"/>
                <a:cs typeface="Average"/>
                <a:sym typeface="Average"/>
              </a:rPr>
              <a:t>berbeda</a:t>
            </a:r>
            <a:r>
              <a:rPr lang="en-US" sz="2400" dirty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2400" dirty="0" err="1">
                <a:latin typeface="Average"/>
                <a:ea typeface="Average"/>
                <a:cs typeface="Average"/>
                <a:sym typeface="Average"/>
              </a:rPr>
              <a:t>antara</a:t>
            </a:r>
            <a:r>
              <a:rPr lang="en-US" sz="2400" dirty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2400" dirty="0" err="1">
                <a:latin typeface="Average"/>
                <a:ea typeface="Average"/>
                <a:cs typeface="Average"/>
                <a:sym typeface="Average"/>
              </a:rPr>
              <a:t>pihak</a:t>
            </a:r>
            <a:r>
              <a:rPr lang="en-US" sz="2400" dirty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2400" dirty="0" err="1">
                <a:latin typeface="Average"/>
                <a:ea typeface="Average"/>
                <a:cs typeface="Average"/>
                <a:sym typeface="Average"/>
              </a:rPr>
              <a:t>logistik</a:t>
            </a:r>
            <a:r>
              <a:rPr lang="en-US" sz="2400" dirty="0">
                <a:latin typeface="Average"/>
                <a:ea typeface="Average"/>
                <a:cs typeface="Average"/>
                <a:sym typeface="Average"/>
              </a:rPr>
              <a:t> dan </a:t>
            </a:r>
            <a:r>
              <a:rPr lang="en-US" sz="2400" dirty="0" err="1">
                <a:latin typeface="Average"/>
                <a:ea typeface="Average"/>
                <a:cs typeface="Average"/>
                <a:sym typeface="Average"/>
              </a:rPr>
              <a:t>pihak</a:t>
            </a:r>
            <a:r>
              <a:rPr lang="en-US" sz="2400" dirty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2400" dirty="0" err="1">
                <a:latin typeface="Average"/>
                <a:ea typeface="Average"/>
                <a:cs typeface="Average"/>
                <a:sym typeface="Average"/>
              </a:rPr>
              <a:t>pelanggan</a:t>
            </a:r>
            <a:r>
              <a:rPr lang="en-US" sz="2400" dirty="0">
                <a:latin typeface="Average"/>
                <a:ea typeface="Average"/>
                <a:cs typeface="Average"/>
                <a:sym typeface="Average"/>
              </a:rPr>
              <a:t>.</a:t>
            </a:r>
            <a:endParaRPr lang="en-US" dirty="0"/>
          </a:p>
        </p:txBody>
      </p:sp>
      <p:pic>
        <p:nvPicPr>
          <p:cNvPr id="6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01428013-35F8-4A13-AC1D-7439C4FAA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3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F274F865-943C-4650-ADBC-8FE8E63E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B747FF-A125-4FA0-BB4C-B04009BB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79614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Detailed shipment flow process diagram: ML, dual-Late redefinition, and compensation applied</a:t>
            </a:r>
          </a:p>
        </p:txBody>
      </p:sp>
      <p:pic>
        <p:nvPicPr>
          <p:cNvPr id="4" name="Google Shape;426;p70">
            <a:extLst>
              <a:ext uri="{FF2B5EF4-FFF2-40B4-BE49-F238E27FC236}">
                <a16:creationId xmlns:a16="http://schemas.microsoft.com/office/drawing/2014/main" id="{FEFE0D93-4908-4ECE-ACDB-71A0A98FEB22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70" y="2084832"/>
            <a:ext cx="10660249" cy="4773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63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lh5.googleusercontent.com/Hsg-t_ak66VQQNRc7eQgYz9mulM_l7hDn9Auok7Nc8HjzJ2n-tMuEd85f7RJNqKlzLFKf414j5WvrO-Gkd-zAGoCfCwerGE-IBqjwro0UJC4v5G59d_Jx1-KShx16CfuS6cyEjma7miN">
            <a:extLst>
              <a:ext uri="{FF2B5EF4-FFF2-40B4-BE49-F238E27FC236}">
                <a16:creationId xmlns:a16="http://schemas.microsoft.com/office/drawing/2014/main" id="{74B66BA8-234A-47AB-9B1B-0231A197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5" y="5442155"/>
            <a:ext cx="1415845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FE88F-87B8-4557-9D22-ABA8AF93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03047" cy="1499616"/>
          </a:xfrm>
        </p:spPr>
        <p:txBody>
          <a:bodyPr/>
          <a:lstStyle/>
          <a:p>
            <a:r>
              <a:rPr lang="en-US" dirty="0"/>
              <a:t>Customer message draft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9557-11FE-47AA-B97B-EB24E726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009988" cy="402336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Isi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surat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:</a:t>
            </a: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Permintaan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maaf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Average"/>
              <a:sym typeface="Average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rabicPeriod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Average"/>
              <a:sym typeface="Average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Penyebab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keterlambatan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paket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Average"/>
              <a:sym typeface="Average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rabicPeriod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Average"/>
              <a:sym typeface="Average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Link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untuk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live tracking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pengiriman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paket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Average"/>
              <a:sym typeface="Average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rabicPeriod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Average"/>
              <a:sym typeface="Average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Customer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dihubungi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kembali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setelah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hari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jika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paket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belum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juga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sampai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verage"/>
                <a:sym typeface="Average"/>
              </a:rPr>
              <a:t> 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Google Shape;433;p71">
            <a:extLst>
              <a:ext uri="{FF2B5EF4-FFF2-40B4-BE49-F238E27FC236}">
                <a16:creationId xmlns:a16="http://schemas.microsoft.com/office/drawing/2014/main" id="{E166D79F-92CA-4A2F-B770-5E6B006B1B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175" y="0"/>
            <a:ext cx="6164826" cy="68821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434;p71">
            <a:extLst>
              <a:ext uri="{FF2B5EF4-FFF2-40B4-BE49-F238E27FC236}">
                <a16:creationId xmlns:a16="http://schemas.microsoft.com/office/drawing/2014/main" id="{01ABCAA8-2EFA-45B3-8865-BD5274EA54C6}"/>
              </a:ext>
            </a:extLst>
          </p:cNvPr>
          <p:cNvCxnSpPr>
            <a:cxnSpLocks/>
          </p:cNvCxnSpPr>
          <p:nvPr/>
        </p:nvCxnSpPr>
        <p:spPr>
          <a:xfrm flipV="1">
            <a:off x="3544154" y="1083969"/>
            <a:ext cx="3102452" cy="16510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435;p71">
            <a:extLst>
              <a:ext uri="{FF2B5EF4-FFF2-40B4-BE49-F238E27FC236}">
                <a16:creationId xmlns:a16="http://schemas.microsoft.com/office/drawing/2014/main" id="{39FA0325-D5A3-4553-835B-9280661D3B9C}"/>
              </a:ext>
            </a:extLst>
          </p:cNvPr>
          <p:cNvCxnSpPr>
            <a:cxnSpLocks/>
          </p:cNvCxnSpPr>
          <p:nvPr/>
        </p:nvCxnSpPr>
        <p:spPr>
          <a:xfrm flipV="1">
            <a:off x="5034117" y="3395199"/>
            <a:ext cx="1681315" cy="139467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436;p71">
            <a:extLst>
              <a:ext uri="{FF2B5EF4-FFF2-40B4-BE49-F238E27FC236}">
                <a16:creationId xmlns:a16="http://schemas.microsoft.com/office/drawing/2014/main" id="{08702B6D-F6DA-4C2D-9D33-59D7C4E4C3B1}"/>
              </a:ext>
            </a:extLst>
          </p:cNvPr>
          <p:cNvCxnSpPr>
            <a:cxnSpLocks/>
          </p:cNvCxnSpPr>
          <p:nvPr/>
        </p:nvCxnSpPr>
        <p:spPr>
          <a:xfrm flipV="1">
            <a:off x="4753403" y="1726416"/>
            <a:ext cx="1893203" cy="146761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437;p71">
            <a:extLst>
              <a:ext uri="{FF2B5EF4-FFF2-40B4-BE49-F238E27FC236}">
                <a16:creationId xmlns:a16="http://schemas.microsoft.com/office/drawing/2014/main" id="{8595D88D-D5B2-435F-8A69-B13D3F4F611D}"/>
              </a:ext>
            </a:extLst>
          </p:cNvPr>
          <p:cNvCxnSpPr>
            <a:cxnSpLocks/>
          </p:cNvCxnSpPr>
          <p:nvPr/>
        </p:nvCxnSpPr>
        <p:spPr>
          <a:xfrm flipV="1">
            <a:off x="3877045" y="2583585"/>
            <a:ext cx="2769561" cy="153938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03459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203</TotalTime>
  <Words>894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Average</vt:lpstr>
      <vt:lpstr>Dosis</vt:lpstr>
      <vt:lpstr>Roboto</vt:lpstr>
      <vt:lpstr>Tw Cen MT</vt:lpstr>
      <vt:lpstr>Tw Cen MT Condensed</vt:lpstr>
      <vt:lpstr>Wingdings</vt:lpstr>
      <vt:lpstr>Wingdings 3</vt:lpstr>
      <vt:lpstr>Integral</vt:lpstr>
      <vt:lpstr>Muhammad Iqbal Tawakkal</vt:lpstr>
      <vt:lpstr>Grow-ject:  tracking e-commerce shipping</vt:lpstr>
      <vt:lpstr>Grow-ject:  tracking e-commerce shipping</vt:lpstr>
      <vt:lpstr>EXPLORATORY DATA ANALYSIS &amp; DATA PREPROCESSING</vt:lpstr>
      <vt:lpstr>MACHINE LEARNING MODEL</vt:lpstr>
      <vt:lpstr>BUSINESS RECOMMENDATIONS</vt:lpstr>
      <vt:lpstr>DUAL-LATE REDEFINITION</vt:lpstr>
      <vt:lpstr>Detailed shipment flow process diagram: ML, dual-Late redefinition, and compensation applied</vt:lpstr>
      <vt:lpstr>Customer message draft #1</vt:lpstr>
      <vt:lpstr>Customer message draft #2</vt:lpstr>
      <vt:lpstr>SIMULATION: INDEPENDENCE AND CONTROLLED VARIABLES</vt:lpstr>
      <vt:lpstr>Simulation: results</vt:lpstr>
      <vt:lpstr>SENSITIVITY ANALYSIS: SCENARIO B4 WITH DISCOUNT RATE AND REFUND DELIVERY COST AS INDEPENDENT VARIABLES</vt:lpstr>
      <vt:lpstr>SENSITIVITY ANALYSIS: SCENARIO B4 WITH SHIPMENT’S PROBLEMS SOLVED AS INDEPENDENT VARIABLE</vt:lpstr>
      <vt:lpstr>SENSITIVITY ANALYSIS: SCENARIO B4 WITH SHIPMENT’S PROBLEMS SOLVED AS INDEPENDENT VARIABLE</vt:lpstr>
      <vt:lpstr>CLUSTERING OF FLIGHT PASSENGER DATA</vt:lpstr>
      <vt:lpstr>CLUSTERING OF FLIGHT PASSENGER DATA</vt:lpstr>
      <vt:lpstr>WORKFLOW DIAGRAM</vt:lpstr>
      <vt:lpstr>CLUSTERING BY K-MEANS METHOD</vt:lpstr>
      <vt:lpstr>CLUSTERING BY K-MEANS METHOD: Results</vt:lpstr>
      <vt:lpstr>Business recommendation</vt:lpstr>
      <vt:lpstr>Business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Iqbal Tawakkal</dc:title>
  <dc:creator>Muhammad Iqbal Tawakkal</dc:creator>
  <cp:lastModifiedBy>Muhammad Iqbal Tawakkal</cp:lastModifiedBy>
  <cp:revision>16</cp:revision>
  <dcterms:created xsi:type="dcterms:W3CDTF">2022-03-14T07:08:43Z</dcterms:created>
  <dcterms:modified xsi:type="dcterms:W3CDTF">2022-03-14T10:32:42Z</dcterms:modified>
</cp:coreProperties>
</file>