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97" r:id="rId2"/>
    <p:sldId id="398" r:id="rId3"/>
    <p:sldId id="399" r:id="rId4"/>
    <p:sldId id="400" r:id="rId5"/>
    <p:sldId id="418" r:id="rId6"/>
    <p:sldId id="402" r:id="rId7"/>
    <p:sldId id="417" r:id="rId8"/>
    <p:sldId id="423" r:id="rId9"/>
    <p:sldId id="425" r:id="rId10"/>
    <p:sldId id="416" r:id="rId11"/>
    <p:sldId id="404" r:id="rId12"/>
    <p:sldId id="426" r:id="rId13"/>
    <p:sldId id="406" r:id="rId14"/>
    <p:sldId id="412" r:id="rId15"/>
    <p:sldId id="413" r:id="rId16"/>
    <p:sldId id="414" r:id="rId17"/>
    <p:sldId id="415" r:id="rId18"/>
    <p:sldId id="421" r:id="rId19"/>
    <p:sldId id="420" r:id="rId20"/>
    <p:sldId id="419" r:id="rId21"/>
    <p:sldId id="409" r:id="rId22"/>
    <p:sldId id="410" r:id="rId23"/>
    <p:sldId id="4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4"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DA0FF1A-72DD-4A44-BB5E-BE1D4198DC5C}" type="doc">
      <dgm:prSet loTypeId="urn:microsoft.com/office/officeart/2018/2/layout/IconCircleList" loCatId="icon" qsTypeId="urn:microsoft.com/office/officeart/2005/8/quickstyle/simple5" qsCatId="simple" csTypeId="urn:microsoft.com/office/officeart/2005/8/colors/colorful5" csCatId="colorful" phldr="1"/>
      <dgm:spPr/>
      <dgm:t>
        <a:bodyPr/>
        <a:lstStyle/>
        <a:p>
          <a:endParaRPr lang="en-US"/>
        </a:p>
      </dgm:t>
    </dgm:pt>
    <dgm:pt modelId="{78F4396B-6E3E-4584-A9B1-9DF6A0668DA6}">
      <dgm:prSet custT="1"/>
      <dgm:spPr/>
      <dgm:t>
        <a:bodyPr/>
        <a:lstStyle/>
        <a:p>
          <a:pPr>
            <a:lnSpc>
              <a:spcPct val="100000"/>
            </a:lnSpc>
          </a:pPr>
          <a:r>
            <a:rPr lang="en-US" sz="2000"/>
            <a:t>Introduction</a:t>
          </a:r>
          <a:r>
            <a:rPr lang="en-US" sz="1800"/>
            <a:t> </a:t>
          </a:r>
          <a:endParaRPr lang="en-US" sz="1800" dirty="0"/>
        </a:p>
      </dgm:t>
    </dgm:pt>
    <dgm:pt modelId="{7345F681-BDEF-4F72-B1F4-2F8C4CB1DA8E}" type="parTrans" cxnId="{CB3341AF-F18D-4063-93C6-37C42519C881}">
      <dgm:prSet/>
      <dgm:spPr/>
      <dgm:t>
        <a:bodyPr/>
        <a:lstStyle/>
        <a:p>
          <a:endParaRPr lang="en-US" sz="1800"/>
        </a:p>
      </dgm:t>
    </dgm:pt>
    <dgm:pt modelId="{33EB69CC-0403-4008-A889-BD9E77F0F846}" type="sibTrans" cxnId="{CB3341AF-F18D-4063-93C6-37C42519C881}">
      <dgm:prSet/>
      <dgm:spPr/>
      <dgm:t>
        <a:bodyPr/>
        <a:lstStyle/>
        <a:p>
          <a:pPr>
            <a:lnSpc>
              <a:spcPct val="100000"/>
            </a:lnSpc>
          </a:pPr>
          <a:endParaRPr lang="en-US" sz="1800"/>
        </a:p>
      </dgm:t>
    </dgm:pt>
    <dgm:pt modelId="{FC1B9341-0C89-4A3C-8952-809915B0A3D8}">
      <dgm:prSet custT="1"/>
      <dgm:spPr/>
      <dgm:t>
        <a:bodyPr/>
        <a:lstStyle/>
        <a:p>
          <a:pPr>
            <a:lnSpc>
              <a:spcPct val="100000"/>
            </a:lnSpc>
          </a:pPr>
          <a:r>
            <a:rPr lang="en-US" sz="2000"/>
            <a:t>Literature</a:t>
          </a:r>
          <a:r>
            <a:rPr lang="en-US" sz="1800"/>
            <a:t> Review</a:t>
          </a:r>
          <a:endParaRPr lang="en-US" sz="1800" dirty="0"/>
        </a:p>
      </dgm:t>
    </dgm:pt>
    <dgm:pt modelId="{3A253314-679D-476B-B354-38299F84C482}" type="parTrans" cxnId="{9D815C21-62C1-462C-B85B-6B0569C4F41B}">
      <dgm:prSet/>
      <dgm:spPr/>
      <dgm:t>
        <a:bodyPr/>
        <a:lstStyle/>
        <a:p>
          <a:endParaRPr lang="en-US" sz="1800"/>
        </a:p>
      </dgm:t>
    </dgm:pt>
    <dgm:pt modelId="{308A1A6A-391E-4D3A-9013-BF37D0F10714}" type="sibTrans" cxnId="{9D815C21-62C1-462C-B85B-6B0569C4F41B}">
      <dgm:prSet/>
      <dgm:spPr/>
      <dgm:t>
        <a:bodyPr/>
        <a:lstStyle/>
        <a:p>
          <a:pPr>
            <a:lnSpc>
              <a:spcPct val="100000"/>
            </a:lnSpc>
          </a:pPr>
          <a:endParaRPr lang="en-US" sz="1800"/>
        </a:p>
      </dgm:t>
    </dgm:pt>
    <dgm:pt modelId="{CB1EB6BA-8925-41FD-9244-57D535C488DC}">
      <dgm:prSet custT="1"/>
      <dgm:spPr/>
      <dgm:t>
        <a:bodyPr/>
        <a:lstStyle/>
        <a:p>
          <a:pPr>
            <a:lnSpc>
              <a:spcPct val="100000"/>
            </a:lnSpc>
          </a:pPr>
          <a:r>
            <a:rPr lang="en-US" sz="2000"/>
            <a:t>Methodology</a:t>
          </a:r>
          <a:endParaRPr lang="en-US" sz="2000" dirty="0"/>
        </a:p>
      </dgm:t>
    </dgm:pt>
    <dgm:pt modelId="{EA1E29FF-6584-4B73-9E8D-28D2A821DFAE}" type="parTrans" cxnId="{C10219CB-9AA8-4C80-BA2E-6883219A2579}">
      <dgm:prSet/>
      <dgm:spPr/>
      <dgm:t>
        <a:bodyPr/>
        <a:lstStyle/>
        <a:p>
          <a:endParaRPr lang="en-US" sz="1800"/>
        </a:p>
      </dgm:t>
    </dgm:pt>
    <dgm:pt modelId="{185401FD-A658-47BD-AC6C-927625F77AB1}" type="sibTrans" cxnId="{C10219CB-9AA8-4C80-BA2E-6883219A2579}">
      <dgm:prSet/>
      <dgm:spPr/>
      <dgm:t>
        <a:bodyPr/>
        <a:lstStyle/>
        <a:p>
          <a:pPr>
            <a:lnSpc>
              <a:spcPct val="100000"/>
            </a:lnSpc>
          </a:pPr>
          <a:endParaRPr lang="en-US" sz="1800"/>
        </a:p>
      </dgm:t>
    </dgm:pt>
    <dgm:pt modelId="{7537D64B-8C86-42E9-A998-C46FE246DFC4}">
      <dgm:prSet custT="1"/>
      <dgm:spPr/>
      <dgm:t>
        <a:bodyPr/>
        <a:lstStyle/>
        <a:p>
          <a:pPr>
            <a:lnSpc>
              <a:spcPct val="100000"/>
            </a:lnSpc>
          </a:pPr>
          <a:r>
            <a:rPr lang="en-US" sz="2000"/>
            <a:t>Results </a:t>
          </a:r>
          <a:endParaRPr lang="en-US" sz="2000" dirty="0"/>
        </a:p>
      </dgm:t>
    </dgm:pt>
    <dgm:pt modelId="{43E1F672-9BCD-408B-84B9-9F799985D5D3}" type="parTrans" cxnId="{A06D3E2D-90C6-4555-A3B8-975F46169255}">
      <dgm:prSet/>
      <dgm:spPr/>
      <dgm:t>
        <a:bodyPr/>
        <a:lstStyle/>
        <a:p>
          <a:endParaRPr lang="en-US" sz="1800"/>
        </a:p>
      </dgm:t>
    </dgm:pt>
    <dgm:pt modelId="{27DAEAF3-2CE2-4489-8C86-1853A054A547}" type="sibTrans" cxnId="{A06D3E2D-90C6-4555-A3B8-975F46169255}">
      <dgm:prSet/>
      <dgm:spPr/>
      <dgm:t>
        <a:bodyPr/>
        <a:lstStyle/>
        <a:p>
          <a:pPr>
            <a:lnSpc>
              <a:spcPct val="100000"/>
            </a:lnSpc>
          </a:pPr>
          <a:endParaRPr lang="en-US" sz="1800"/>
        </a:p>
      </dgm:t>
    </dgm:pt>
    <dgm:pt modelId="{3AABA755-0E80-434F-853C-2DED9DE0FA04}">
      <dgm:prSet custT="1"/>
      <dgm:spPr/>
      <dgm:t>
        <a:bodyPr/>
        <a:lstStyle/>
        <a:p>
          <a:pPr>
            <a:lnSpc>
              <a:spcPct val="100000"/>
            </a:lnSpc>
          </a:pPr>
          <a:r>
            <a:rPr lang="en-US" sz="2000"/>
            <a:t>Conclusion </a:t>
          </a:r>
          <a:endParaRPr lang="en-US" sz="2000" dirty="0"/>
        </a:p>
      </dgm:t>
    </dgm:pt>
    <dgm:pt modelId="{75DAE54E-AF2C-4ECE-AC56-ACFD8940BEC9}" type="parTrans" cxnId="{D0DCB0F7-3CE9-461C-805A-2B5E8419DEA6}">
      <dgm:prSet/>
      <dgm:spPr/>
      <dgm:t>
        <a:bodyPr/>
        <a:lstStyle/>
        <a:p>
          <a:endParaRPr lang="en-US" sz="1800"/>
        </a:p>
      </dgm:t>
    </dgm:pt>
    <dgm:pt modelId="{41ACA61D-26AF-475A-AFED-F82FE9722832}" type="sibTrans" cxnId="{D0DCB0F7-3CE9-461C-805A-2B5E8419DEA6}">
      <dgm:prSet/>
      <dgm:spPr/>
      <dgm:t>
        <a:bodyPr/>
        <a:lstStyle/>
        <a:p>
          <a:pPr>
            <a:lnSpc>
              <a:spcPct val="100000"/>
            </a:lnSpc>
          </a:pPr>
          <a:endParaRPr lang="en-US" sz="1800"/>
        </a:p>
      </dgm:t>
    </dgm:pt>
    <dgm:pt modelId="{1C934C6D-6C25-4234-861A-F069D93A1E1F}">
      <dgm:prSet custT="1"/>
      <dgm:spPr/>
      <dgm:t>
        <a:bodyPr/>
        <a:lstStyle/>
        <a:p>
          <a:pPr>
            <a:lnSpc>
              <a:spcPct val="100000"/>
            </a:lnSpc>
          </a:pPr>
          <a:r>
            <a:rPr lang="en-US" sz="2000"/>
            <a:t>References </a:t>
          </a:r>
          <a:endParaRPr lang="en-US" sz="2000" dirty="0"/>
        </a:p>
      </dgm:t>
    </dgm:pt>
    <dgm:pt modelId="{8F0A9256-BB31-4BBC-A310-9CC95D6A888D}" type="parTrans" cxnId="{E717BC4F-7253-4AB1-B814-3D354D12600F}">
      <dgm:prSet/>
      <dgm:spPr/>
      <dgm:t>
        <a:bodyPr/>
        <a:lstStyle/>
        <a:p>
          <a:endParaRPr lang="en-US" sz="1800"/>
        </a:p>
      </dgm:t>
    </dgm:pt>
    <dgm:pt modelId="{D7DF864E-7F9D-4024-B159-EEA6D0DAB112}" type="sibTrans" cxnId="{E717BC4F-7253-4AB1-B814-3D354D12600F}">
      <dgm:prSet/>
      <dgm:spPr/>
      <dgm:t>
        <a:bodyPr/>
        <a:lstStyle/>
        <a:p>
          <a:endParaRPr lang="en-US" sz="1800"/>
        </a:p>
      </dgm:t>
    </dgm:pt>
    <dgm:pt modelId="{9909BEE7-CE92-4791-8B7C-19105F576DFA}" type="pres">
      <dgm:prSet presAssocID="{CDA0FF1A-72DD-4A44-BB5E-BE1D4198DC5C}" presName="root" presStyleCnt="0">
        <dgm:presLayoutVars>
          <dgm:dir/>
          <dgm:resizeHandles val="exact"/>
        </dgm:presLayoutVars>
      </dgm:prSet>
      <dgm:spPr/>
    </dgm:pt>
    <dgm:pt modelId="{BB7CB1EA-4D41-4EF3-8D14-84A47BC1BB35}" type="pres">
      <dgm:prSet presAssocID="{CDA0FF1A-72DD-4A44-BB5E-BE1D4198DC5C}" presName="container" presStyleCnt="0">
        <dgm:presLayoutVars>
          <dgm:dir/>
          <dgm:resizeHandles val="exact"/>
        </dgm:presLayoutVars>
      </dgm:prSet>
      <dgm:spPr/>
    </dgm:pt>
    <dgm:pt modelId="{935DA464-099F-4B70-9522-8F43996B1E3F}" type="pres">
      <dgm:prSet presAssocID="{78F4396B-6E3E-4584-A9B1-9DF6A0668DA6}" presName="compNode" presStyleCnt="0"/>
      <dgm:spPr/>
    </dgm:pt>
    <dgm:pt modelId="{6D04A30E-F469-492C-BAC1-00FE4445DFF8}" type="pres">
      <dgm:prSet presAssocID="{78F4396B-6E3E-4584-A9B1-9DF6A0668DA6}" presName="iconBgRect" presStyleLbl="bgShp" presStyleIdx="0" presStyleCnt="6"/>
      <dgm:spPr/>
    </dgm:pt>
    <dgm:pt modelId="{E2114B65-227D-49D3-A757-354485E9EDD8}" type="pres">
      <dgm:prSet presAssocID="{78F4396B-6E3E-4584-A9B1-9DF6A0668DA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F7AF148-6638-4186-991C-5950FF00C3E7}" type="pres">
      <dgm:prSet presAssocID="{78F4396B-6E3E-4584-A9B1-9DF6A0668DA6}" presName="spaceRect" presStyleCnt="0"/>
      <dgm:spPr/>
    </dgm:pt>
    <dgm:pt modelId="{0E799FE9-18FD-4141-AECD-2EB2B978A931}" type="pres">
      <dgm:prSet presAssocID="{78F4396B-6E3E-4584-A9B1-9DF6A0668DA6}" presName="textRect" presStyleLbl="revTx" presStyleIdx="0" presStyleCnt="6">
        <dgm:presLayoutVars>
          <dgm:chMax val="1"/>
          <dgm:chPref val="1"/>
        </dgm:presLayoutVars>
      </dgm:prSet>
      <dgm:spPr/>
    </dgm:pt>
    <dgm:pt modelId="{4F2D320C-9E3C-49DE-AF2E-7CC1A4B1BC8D}" type="pres">
      <dgm:prSet presAssocID="{33EB69CC-0403-4008-A889-BD9E77F0F846}" presName="sibTrans" presStyleLbl="sibTrans2D1" presStyleIdx="0" presStyleCnt="0"/>
      <dgm:spPr/>
    </dgm:pt>
    <dgm:pt modelId="{F7B6A469-FA89-45DA-9721-7B300BF7843A}" type="pres">
      <dgm:prSet presAssocID="{FC1B9341-0C89-4A3C-8952-809915B0A3D8}" presName="compNode" presStyleCnt="0"/>
      <dgm:spPr/>
    </dgm:pt>
    <dgm:pt modelId="{747F23E8-71F3-4C71-BE98-4A8A962A81C8}" type="pres">
      <dgm:prSet presAssocID="{FC1B9341-0C89-4A3C-8952-809915B0A3D8}" presName="iconBgRect" presStyleLbl="bgShp" presStyleIdx="1" presStyleCnt="6"/>
      <dgm:spPr/>
    </dgm:pt>
    <dgm:pt modelId="{FCB8CD8A-E728-43BA-B1DE-9537DEEB502A}" type="pres">
      <dgm:prSet presAssocID="{FC1B9341-0C89-4A3C-8952-809915B0A3D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D06869BF-0FC9-45D0-88E8-125DAE87109B}" type="pres">
      <dgm:prSet presAssocID="{FC1B9341-0C89-4A3C-8952-809915B0A3D8}" presName="spaceRect" presStyleCnt="0"/>
      <dgm:spPr/>
    </dgm:pt>
    <dgm:pt modelId="{C75D62EB-283A-4772-B14F-43A9807F1563}" type="pres">
      <dgm:prSet presAssocID="{FC1B9341-0C89-4A3C-8952-809915B0A3D8}" presName="textRect" presStyleLbl="revTx" presStyleIdx="1" presStyleCnt="6">
        <dgm:presLayoutVars>
          <dgm:chMax val="1"/>
          <dgm:chPref val="1"/>
        </dgm:presLayoutVars>
      </dgm:prSet>
      <dgm:spPr/>
    </dgm:pt>
    <dgm:pt modelId="{8A0F1A72-E6D3-4953-B3A1-534566149649}" type="pres">
      <dgm:prSet presAssocID="{308A1A6A-391E-4D3A-9013-BF37D0F10714}" presName="sibTrans" presStyleLbl="sibTrans2D1" presStyleIdx="0" presStyleCnt="0"/>
      <dgm:spPr/>
    </dgm:pt>
    <dgm:pt modelId="{AE06423D-23A2-401C-BBC0-7BEAA98A83D8}" type="pres">
      <dgm:prSet presAssocID="{CB1EB6BA-8925-41FD-9244-57D535C488DC}" presName="compNode" presStyleCnt="0"/>
      <dgm:spPr/>
    </dgm:pt>
    <dgm:pt modelId="{309C6BF4-D3C0-44B0-B322-297960295635}" type="pres">
      <dgm:prSet presAssocID="{CB1EB6BA-8925-41FD-9244-57D535C488DC}" presName="iconBgRect" presStyleLbl="bgShp" presStyleIdx="2" presStyleCnt="6"/>
      <dgm:spPr/>
    </dgm:pt>
    <dgm:pt modelId="{3738486F-6D36-4BE2-B561-CF47114CA484}" type="pres">
      <dgm:prSet presAssocID="{CB1EB6BA-8925-41FD-9244-57D535C488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74D7B41-AC99-42B9-A60F-21997997C314}" type="pres">
      <dgm:prSet presAssocID="{CB1EB6BA-8925-41FD-9244-57D535C488DC}" presName="spaceRect" presStyleCnt="0"/>
      <dgm:spPr/>
    </dgm:pt>
    <dgm:pt modelId="{2DE7348C-1916-4851-BDC5-B1B900E5F88E}" type="pres">
      <dgm:prSet presAssocID="{CB1EB6BA-8925-41FD-9244-57D535C488DC}" presName="textRect" presStyleLbl="revTx" presStyleIdx="2" presStyleCnt="6">
        <dgm:presLayoutVars>
          <dgm:chMax val="1"/>
          <dgm:chPref val="1"/>
        </dgm:presLayoutVars>
      </dgm:prSet>
      <dgm:spPr/>
    </dgm:pt>
    <dgm:pt modelId="{9928096C-4885-4867-8A88-B1F4892FCD2E}" type="pres">
      <dgm:prSet presAssocID="{185401FD-A658-47BD-AC6C-927625F77AB1}" presName="sibTrans" presStyleLbl="sibTrans2D1" presStyleIdx="0" presStyleCnt="0"/>
      <dgm:spPr/>
    </dgm:pt>
    <dgm:pt modelId="{26C931B1-0E78-4F10-9552-FFA52361E90A}" type="pres">
      <dgm:prSet presAssocID="{7537D64B-8C86-42E9-A998-C46FE246DFC4}" presName="compNode" presStyleCnt="0"/>
      <dgm:spPr/>
    </dgm:pt>
    <dgm:pt modelId="{4A92DBC0-ED9D-466E-836A-73E3D00DBB1F}" type="pres">
      <dgm:prSet presAssocID="{7537D64B-8C86-42E9-A998-C46FE246DFC4}" presName="iconBgRect" presStyleLbl="bgShp" presStyleIdx="3" presStyleCnt="6"/>
      <dgm:spPr/>
    </dgm:pt>
    <dgm:pt modelId="{4A4F19FA-FB08-4A5B-98E0-E92F4B021790}" type="pres">
      <dgm:prSet presAssocID="{7537D64B-8C86-42E9-A998-C46FE246DFC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7FABCAEE-BC93-44B0-ADF6-26A10C5C6229}" type="pres">
      <dgm:prSet presAssocID="{7537D64B-8C86-42E9-A998-C46FE246DFC4}" presName="spaceRect" presStyleCnt="0"/>
      <dgm:spPr/>
    </dgm:pt>
    <dgm:pt modelId="{120F6C30-6D31-41D0-BC0D-830373112B90}" type="pres">
      <dgm:prSet presAssocID="{7537D64B-8C86-42E9-A998-C46FE246DFC4}" presName="textRect" presStyleLbl="revTx" presStyleIdx="3" presStyleCnt="6">
        <dgm:presLayoutVars>
          <dgm:chMax val="1"/>
          <dgm:chPref val="1"/>
        </dgm:presLayoutVars>
      </dgm:prSet>
      <dgm:spPr/>
    </dgm:pt>
    <dgm:pt modelId="{9074479E-4C1E-4B22-9D67-3018C70E990E}" type="pres">
      <dgm:prSet presAssocID="{27DAEAF3-2CE2-4489-8C86-1853A054A547}" presName="sibTrans" presStyleLbl="sibTrans2D1" presStyleIdx="0" presStyleCnt="0"/>
      <dgm:spPr/>
    </dgm:pt>
    <dgm:pt modelId="{A332D78D-A38B-4643-919F-176EA4A12C80}" type="pres">
      <dgm:prSet presAssocID="{3AABA755-0E80-434F-853C-2DED9DE0FA04}" presName="compNode" presStyleCnt="0"/>
      <dgm:spPr/>
    </dgm:pt>
    <dgm:pt modelId="{67B6BD35-101D-4017-B4EB-A04B3541327D}" type="pres">
      <dgm:prSet presAssocID="{3AABA755-0E80-434F-853C-2DED9DE0FA04}" presName="iconBgRect" presStyleLbl="bgShp" presStyleIdx="4" presStyleCnt="6"/>
      <dgm:spPr/>
    </dgm:pt>
    <dgm:pt modelId="{E14B91DF-FAF7-4A23-BE60-C9CF4765CD01}" type="pres">
      <dgm:prSet presAssocID="{3AABA755-0E80-434F-853C-2DED9DE0FA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ECE452D3-5FEB-425B-A6F0-C69CDD2183D5}" type="pres">
      <dgm:prSet presAssocID="{3AABA755-0E80-434F-853C-2DED9DE0FA04}" presName="spaceRect" presStyleCnt="0"/>
      <dgm:spPr/>
    </dgm:pt>
    <dgm:pt modelId="{BD92902F-13EC-4725-B9D8-837CE4564344}" type="pres">
      <dgm:prSet presAssocID="{3AABA755-0E80-434F-853C-2DED9DE0FA04}" presName="textRect" presStyleLbl="revTx" presStyleIdx="4" presStyleCnt="6">
        <dgm:presLayoutVars>
          <dgm:chMax val="1"/>
          <dgm:chPref val="1"/>
        </dgm:presLayoutVars>
      </dgm:prSet>
      <dgm:spPr/>
    </dgm:pt>
    <dgm:pt modelId="{B754369A-6909-47C8-8AF7-C6918C327C50}" type="pres">
      <dgm:prSet presAssocID="{41ACA61D-26AF-475A-AFED-F82FE9722832}" presName="sibTrans" presStyleLbl="sibTrans2D1" presStyleIdx="0" presStyleCnt="0"/>
      <dgm:spPr/>
    </dgm:pt>
    <dgm:pt modelId="{10623ABA-46C1-4037-81B0-FC7553B3F317}" type="pres">
      <dgm:prSet presAssocID="{1C934C6D-6C25-4234-861A-F069D93A1E1F}" presName="compNode" presStyleCnt="0"/>
      <dgm:spPr/>
    </dgm:pt>
    <dgm:pt modelId="{36A39813-58B1-4A80-8FEF-DA278FB30B4A}" type="pres">
      <dgm:prSet presAssocID="{1C934C6D-6C25-4234-861A-F069D93A1E1F}" presName="iconBgRect" presStyleLbl="bgShp" presStyleIdx="5" presStyleCnt="6"/>
      <dgm:spPr/>
    </dgm:pt>
    <dgm:pt modelId="{6155E6AC-DFE5-44A3-A0A5-91284BA28EBD}" type="pres">
      <dgm:prSet presAssocID="{1C934C6D-6C25-4234-861A-F069D93A1E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Book"/>
        </a:ext>
      </dgm:extLst>
    </dgm:pt>
    <dgm:pt modelId="{88EA5DD7-B105-4E09-B553-B7A0A2082125}" type="pres">
      <dgm:prSet presAssocID="{1C934C6D-6C25-4234-861A-F069D93A1E1F}" presName="spaceRect" presStyleCnt="0"/>
      <dgm:spPr/>
    </dgm:pt>
    <dgm:pt modelId="{6E5C9BBE-3722-4D51-8CAC-22055C173AE7}" type="pres">
      <dgm:prSet presAssocID="{1C934C6D-6C25-4234-861A-F069D93A1E1F}" presName="textRect" presStyleLbl="revTx" presStyleIdx="5" presStyleCnt="6">
        <dgm:presLayoutVars>
          <dgm:chMax val="1"/>
          <dgm:chPref val="1"/>
        </dgm:presLayoutVars>
      </dgm:prSet>
      <dgm:spPr/>
    </dgm:pt>
  </dgm:ptLst>
  <dgm:cxnLst>
    <dgm:cxn modelId="{41560E0C-07E1-48AD-9933-9158646C28DF}" type="presOf" srcId="{41ACA61D-26AF-475A-AFED-F82FE9722832}" destId="{B754369A-6909-47C8-8AF7-C6918C327C50}" srcOrd="0" destOrd="0" presId="urn:microsoft.com/office/officeart/2018/2/layout/IconCircleList"/>
    <dgm:cxn modelId="{1878E90F-8A7F-411A-BA6E-944E20BB6EE3}" type="presOf" srcId="{3AABA755-0E80-434F-853C-2DED9DE0FA04}" destId="{BD92902F-13EC-4725-B9D8-837CE4564344}" srcOrd="0" destOrd="0" presId="urn:microsoft.com/office/officeart/2018/2/layout/IconCircleList"/>
    <dgm:cxn modelId="{05FC5B18-3604-43E8-BBAC-97D7E2826C96}" type="presOf" srcId="{78F4396B-6E3E-4584-A9B1-9DF6A0668DA6}" destId="{0E799FE9-18FD-4141-AECD-2EB2B978A931}" srcOrd="0" destOrd="0" presId="urn:microsoft.com/office/officeart/2018/2/layout/IconCircleList"/>
    <dgm:cxn modelId="{9D815C21-62C1-462C-B85B-6B0569C4F41B}" srcId="{CDA0FF1A-72DD-4A44-BB5E-BE1D4198DC5C}" destId="{FC1B9341-0C89-4A3C-8952-809915B0A3D8}" srcOrd="1" destOrd="0" parTransId="{3A253314-679D-476B-B354-38299F84C482}" sibTransId="{308A1A6A-391E-4D3A-9013-BF37D0F10714}"/>
    <dgm:cxn modelId="{A06D3E2D-90C6-4555-A3B8-975F46169255}" srcId="{CDA0FF1A-72DD-4A44-BB5E-BE1D4198DC5C}" destId="{7537D64B-8C86-42E9-A998-C46FE246DFC4}" srcOrd="3" destOrd="0" parTransId="{43E1F672-9BCD-408B-84B9-9F799985D5D3}" sibTransId="{27DAEAF3-2CE2-4489-8C86-1853A054A547}"/>
    <dgm:cxn modelId="{6731FA5E-86C0-431C-AB9E-635ADE09CD60}" type="presOf" srcId="{CB1EB6BA-8925-41FD-9244-57D535C488DC}" destId="{2DE7348C-1916-4851-BDC5-B1B900E5F88E}" srcOrd="0" destOrd="0" presId="urn:microsoft.com/office/officeart/2018/2/layout/IconCircleList"/>
    <dgm:cxn modelId="{1D2E2C66-53F3-46F1-9D7E-7820B6D09E83}" type="presOf" srcId="{33EB69CC-0403-4008-A889-BD9E77F0F846}" destId="{4F2D320C-9E3C-49DE-AF2E-7CC1A4B1BC8D}" srcOrd="0" destOrd="0" presId="urn:microsoft.com/office/officeart/2018/2/layout/IconCircleList"/>
    <dgm:cxn modelId="{E717BC4F-7253-4AB1-B814-3D354D12600F}" srcId="{CDA0FF1A-72DD-4A44-BB5E-BE1D4198DC5C}" destId="{1C934C6D-6C25-4234-861A-F069D93A1E1F}" srcOrd="5" destOrd="0" parTransId="{8F0A9256-BB31-4BBC-A310-9CC95D6A888D}" sibTransId="{D7DF864E-7F9D-4024-B159-EEA6D0DAB112}"/>
    <dgm:cxn modelId="{23003272-1FFE-4410-8060-10E4932D6CE0}" type="presOf" srcId="{FC1B9341-0C89-4A3C-8952-809915B0A3D8}" destId="{C75D62EB-283A-4772-B14F-43A9807F1563}" srcOrd="0" destOrd="0" presId="urn:microsoft.com/office/officeart/2018/2/layout/IconCircleList"/>
    <dgm:cxn modelId="{9371757D-6DD4-4E76-B016-783CCE4213A6}" type="presOf" srcId="{1C934C6D-6C25-4234-861A-F069D93A1E1F}" destId="{6E5C9BBE-3722-4D51-8CAC-22055C173AE7}" srcOrd="0" destOrd="0" presId="urn:microsoft.com/office/officeart/2018/2/layout/IconCircleList"/>
    <dgm:cxn modelId="{6F198F7E-7958-47A0-8C93-13831387A9AC}" type="presOf" srcId="{185401FD-A658-47BD-AC6C-927625F77AB1}" destId="{9928096C-4885-4867-8A88-B1F4892FCD2E}" srcOrd="0" destOrd="0" presId="urn:microsoft.com/office/officeart/2018/2/layout/IconCircleList"/>
    <dgm:cxn modelId="{9F1DB684-807C-4F84-8161-926FDE930C7A}" type="presOf" srcId="{7537D64B-8C86-42E9-A998-C46FE246DFC4}" destId="{120F6C30-6D31-41D0-BC0D-830373112B90}" srcOrd="0" destOrd="0" presId="urn:microsoft.com/office/officeart/2018/2/layout/IconCircleList"/>
    <dgm:cxn modelId="{24B5E5A8-AED2-4C58-BE27-E44DC55FC3ED}" type="presOf" srcId="{27DAEAF3-2CE2-4489-8C86-1853A054A547}" destId="{9074479E-4C1E-4B22-9D67-3018C70E990E}" srcOrd="0" destOrd="0" presId="urn:microsoft.com/office/officeart/2018/2/layout/IconCircleList"/>
    <dgm:cxn modelId="{CB3341AF-F18D-4063-93C6-37C42519C881}" srcId="{CDA0FF1A-72DD-4A44-BB5E-BE1D4198DC5C}" destId="{78F4396B-6E3E-4584-A9B1-9DF6A0668DA6}" srcOrd="0" destOrd="0" parTransId="{7345F681-BDEF-4F72-B1F4-2F8C4CB1DA8E}" sibTransId="{33EB69CC-0403-4008-A889-BD9E77F0F846}"/>
    <dgm:cxn modelId="{C10219CB-9AA8-4C80-BA2E-6883219A2579}" srcId="{CDA0FF1A-72DD-4A44-BB5E-BE1D4198DC5C}" destId="{CB1EB6BA-8925-41FD-9244-57D535C488DC}" srcOrd="2" destOrd="0" parTransId="{EA1E29FF-6584-4B73-9E8D-28D2A821DFAE}" sibTransId="{185401FD-A658-47BD-AC6C-927625F77AB1}"/>
    <dgm:cxn modelId="{E2DD92EA-DB39-4F8D-8684-B1F8D5BC8AF2}" type="presOf" srcId="{308A1A6A-391E-4D3A-9013-BF37D0F10714}" destId="{8A0F1A72-E6D3-4953-B3A1-534566149649}" srcOrd="0" destOrd="0" presId="urn:microsoft.com/office/officeart/2018/2/layout/IconCircleList"/>
    <dgm:cxn modelId="{C20A92F1-F453-4C83-ABDD-919C3048575B}" type="presOf" srcId="{CDA0FF1A-72DD-4A44-BB5E-BE1D4198DC5C}" destId="{9909BEE7-CE92-4791-8B7C-19105F576DFA}" srcOrd="0" destOrd="0" presId="urn:microsoft.com/office/officeart/2018/2/layout/IconCircleList"/>
    <dgm:cxn modelId="{D0DCB0F7-3CE9-461C-805A-2B5E8419DEA6}" srcId="{CDA0FF1A-72DD-4A44-BB5E-BE1D4198DC5C}" destId="{3AABA755-0E80-434F-853C-2DED9DE0FA04}" srcOrd="4" destOrd="0" parTransId="{75DAE54E-AF2C-4ECE-AC56-ACFD8940BEC9}" sibTransId="{41ACA61D-26AF-475A-AFED-F82FE9722832}"/>
    <dgm:cxn modelId="{AC975E44-DE7A-4699-B4E5-265A9C3B47CA}" type="presParOf" srcId="{9909BEE7-CE92-4791-8B7C-19105F576DFA}" destId="{BB7CB1EA-4D41-4EF3-8D14-84A47BC1BB35}" srcOrd="0" destOrd="0" presId="urn:microsoft.com/office/officeart/2018/2/layout/IconCircleList"/>
    <dgm:cxn modelId="{C0471A3E-F8A1-43B6-A015-7960F87C0F17}" type="presParOf" srcId="{BB7CB1EA-4D41-4EF3-8D14-84A47BC1BB35}" destId="{935DA464-099F-4B70-9522-8F43996B1E3F}" srcOrd="0" destOrd="0" presId="urn:microsoft.com/office/officeart/2018/2/layout/IconCircleList"/>
    <dgm:cxn modelId="{469B7E73-FCF6-4E73-896E-C4E1DD818D20}" type="presParOf" srcId="{935DA464-099F-4B70-9522-8F43996B1E3F}" destId="{6D04A30E-F469-492C-BAC1-00FE4445DFF8}" srcOrd="0" destOrd="0" presId="urn:microsoft.com/office/officeart/2018/2/layout/IconCircleList"/>
    <dgm:cxn modelId="{1BF9F91B-3B1C-402C-B578-A1BAF0445A70}" type="presParOf" srcId="{935DA464-099F-4B70-9522-8F43996B1E3F}" destId="{E2114B65-227D-49D3-A757-354485E9EDD8}" srcOrd="1" destOrd="0" presId="urn:microsoft.com/office/officeart/2018/2/layout/IconCircleList"/>
    <dgm:cxn modelId="{9A9E7F66-F5FF-4F3E-B21E-8D6909B431EF}" type="presParOf" srcId="{935DA464-099F-4B70-9522-8F43996B1E3F}" destId="{5F7AF148-6638-4186-991C-5950FF00C3E7}" srcOrd="2" destOrd="0" presId="urn:microsoft.com/office/officeart/2018/2/layout/IconCircleList"/>
    <dgm:cxn modelId="{50A9566C-2254-40DB-9454-076F72B200A5}" type="presParOf" srcId="{935DA464-099F-4B70-9522-8F43996B1E3F}" destId="{0E799FE9-18FD-4141-AECD-2EB2B978A931}" srcOrd="3" destOrd="0" presId="urn:microsoft.com/office/officeart/2018/2/layout/IconCircleList"/>
    <dgm:cxn modelId="{9BA4BF12-7CD9-4609-9C9A-4D92967C2574}" type="presParOf" srcId="{BB7CB1EA-4D41-4EF3-8D14-84A47BC1BB35}" destId="{4F2D320C-9E3C-49DE-AF2E-7CC1A4B1BC8D}" srcOrd="1" destOrd="0" presId="urn:microsoft.com/office/officeart/2018/2/layout/IconCircleList"/>
    <dgm:cxn modelId="{1309E51E-E7A1-4D5F-A263-9D465D367449}" type="presParOf" srcId="{BB7CB1EA-4D41-4EF3-8D14-84A47BC1BB35}" destId="{F7B6A469-FA89-45DA-9721-7B300BF7843A}" srcOrd="2" destOrd="0" presId="urn:microsoft.com/office/officeart/2018/2/layout/IconCircleList"/>
    <dgm:cxn modelId="{46D7A181-CFE9-4758-89A9-9EE08A123E73}" type="presParOf" srcId="{F7B6A469-FA89-45DA-9721-7B300BF7843A}" destId="{747F23E8-71F3-4C71-BE98-4A8A962A81C8}" srcOrd="0" destOrd="0" presId="urn:microsoft.com/office/officeart/2018/2/layout/IconCircleList"/>
    <dgm:cxn modelId="{964EBBAA-6CFC-4FEA-BA50-2E80AA2C003F}" type="presParOf" srcId="{F7B6A469-FA89-45DA-9721-7B300BF7843A}" destId="{FCB8CD8A-E728-43BA-B1DE-9537DEEB502A}" srcOrd="1" destOrd="0" presId="urn:microsoft.com/office/officeart/2018/2/layout/IconCircleList"/>
    <dgm:cxn modelId="{56DC8F8C-BC61-4B9B-AE36-17DA6027171B}" type="presParOf" srcId="{F7B6A469-FA89-45DA-9721-7B300BF7843A}" destId="{D06869BF-0FC9-45D0-88E8-125DAE87109B}" srcOrd="2" destOrd="0" presId="urn:microsoft.com/office/officeart/2018/2/layout/IconCircleList"/>
    <dgm:cxn modelId="{9CEAA85E-BD9D-4091-96C1-AA259FADD5BF}" type="presParOf" srcId="{F7B6A469-FA89-45DA-9721-7B300BF7843A}" destId="{C75D62EB-283A-4772-B14F-43A9807F1563}" srcOrd="3" destOrd="0" presId="urn:microsoft.com/office/officeart/2018/2/layout/IconCircleList"/>
    <dgm:cxn modelId="{5967E73A-221F-4F0B-84F2-D19582DA8206}" type="presParOf" srcId="{BB7CB1EA-4D41-4EF3-8D14-84A47BC1BB35}" destId="{8A0F1A72-E6D3-4953-B3A1-534566149649}" srcOrd="3" destOrd="0" presId="urn:microsoft.com/office/officeart/2018/2/layout/IconCircleList"/>
    <dgm:cxn modelId="{F226FC92-D86C-45E3-831A-915B8FA4B879}" type="presParOf" srcId="{BB7CB1EA-4D41-4EF3-8D14-84A47BC1BB35}" destId="{AE06423D-23A2-401C-BBC0-7BEAA98A83D8}" srcOrd="4" destOrd="0" presId="urn:microsoft.com/office/officeart/2018/2/layout/IconCircleList"/>
    <dgm:cxn modelId="{7CCB6C72-9679-47E6-8D41-D7EF190839F7}" type="presParOf" srcId="{AE06423D-23A2-401C-BBC0-7BEAA98A83D8}" destId="{309C6BF4-D3C0-44B0-B322-297960295635}" srcOrd="0" destOrd="0" presId="urn:microsoft.com/office/officeart/2018/2/layout/IconCircleList"/>
    <dgm:cxn modelId="{6030BCD2-13FD-4A99-9D33-384C78608DCC}" type="presParOf" srcId="{AE06423D-23A2-401C-BBC0-7BEAA98A83D8}" destId="{3738486F-6D36-4BE2-B561-CF47114CA484}" srcOrd="1" destOrd="0" presId="urn:microsoft.com/office/officeart/2018/2/layout/IconCircleList"/>
    <dgm:cxn modelId="{BF23F5F6-48E3-440F-8BFA-81FC4FC8012D}" type="presParOf" srcId="{AE06423D-23A2-401C-BBC0-7BEAA98A83D8}" destId="{574D7B41-AC99-42B9-A60F-21997997C314}" srcOrd="2" destOrd="0" presId="urn:microsoft.com/office/officeart/2018/2/layout/IconCircleList"/>
    <dgm:cxn modelId="{6B3FD80B-4401-43AD-9856-6BCB7BE81387}" type="presParOf" srcId="{AE06423D-23A2-401C-BBC0-7BEAA98A83D8}" destId="{2DE7348C-1916-4851-BDC5-B1B900E5F88E}" srcOrd="3" destOrd="0" presId="urn:microsoft.com/office/officeart/2018/2/layout/IconCircleList"/>
    <dgm:cxn modelId="{ADD1A69D-5C05-4906-9510-A9AF361BBFB7}" type="presParOf" srcId="{BB7CB1EA-4D41-4EF3-8D14-84A47BC1BB35}" destId="{9928096C-4885-4867-8A88-B1F4892FCD2E}" srcOrd="5" destOrd="0" presId="urn:microsoft.com/office/officeart/2018/2/layout/IconCircleList"/>
    <dgm:cxn modelId="{8D0B6D5E-7BC7-45D2-BD52-5CD072EAE905}" type="presParOf" srcId="{BB7CB1EA-4D41-4EF3-8D14-84A47BC1BB35}" destId="{26C931B1-0E78-4F10-9552-FFA52361E90A}" srcOrd="6" destOrd="0" presId="urn:microsoft.com/office/officeart/2018/2/layout/IconCircleList"/>
    <dgm:cxn modelId="{B6D77384-F259-42B5-B74A-270E068ACCD6}" type="presParOf" srcId="{26C931B1-0E78-4F10-9552-FFA52361E90A}" destId="{4A92DBC0-ED9D-466E-836A-73E3D00DBB1F}" srcOrd="0" destOrd="0" presId="urn:microsoft.com/office/officeart/2018/2/layout/IconCircleList"/>
    <dgm:cxn modelId="{8C85C58C-6EA2-4225-B631-C1889AAD99A9}" type="presParOf" srcId="{26C931B1-0E78-4F10-9552-FFA52361E90A}" destId="{4A4F19FA-FB08-4A5B-98E0-E92F4B021790}" srcOrd="1" destOrd="0" presId="urn:microsoft.com/office/officeart/2018/2/layout/IconCircleList"/>
    <dgm:cxn modelId="{8D033241-CCB3-455E-A979-FC0401684EEB}" type="presParOf" srcId="{26C931B1-0E78-4F10-9552-FFA52361E90A}" destId="{7FABCAEE-BC93-44B0-ADF6-26A10C5C6229}" srcOrd="2" destOrd="0" presId="urn:microsoft.com/office/officeart/2018/2/layout/IconCircleList"/>
    <dgm:cxn modelId="{12146A19-BCF9-4EB0-B4BB-3DD62715B52F}" type="presParOf" srcId="{26C931B1-0E78-4F10-9552-FFA52361E90A}" destId="{120F6C30-6D31-41D0-BC0D-830373112B90}" srcOrd="3" destOrd="0" presId="urn:microsoft.com/office/officeart/2018/2/layout/IconCircleList"/>
    <dgm:cxn modelId="{2F2D2437-F938-40A8-954A-E66244A26B44}" type="presParOf" srcId="{BB7CB1EA-4D41-4EF3-8D14-84A47BC1BB35}" destId="{9074479E-4C1E-4B22-9D67-3018C70E990E}" srcOrd="7" destOrd="0" presId="urn:microsoft.com/office/officeart/2018/2/layout/IconCircleList"/>
    <dgm:cxn modelId="{F20C899F-7D4D-44C1-9937-A67A14F024D1}" type="presParOf" srcId="{BB7CB1EA-4D41-4EF3-8D14-84A47BC1BB35}" destId="{A332D78D-A38B-4643-919F-176EA4A12C80}" srcOrd="8" destOrd="0" presId="urn:microsoft.com/office/officeart/2018/2/layout/IconCircleList"/>
    <dgm:cxn modelId="{491D8E24-2C5A-4A95-9463-D0BF64D30A05}" type="presParOf" srcId="{A332D78D-A38B-4643-919F-176EA4A12C80}" destId="{67B6BD35-101D-4017-B4EB-A04B3541327D}" srcOrd="0" destOrd="0" presId="urn:microsoft.com/office/officeart/2018/2/layout/IconCircleList"/>
    <dgm:cxn modelId="{DFDF18F7-C75D-433A-B5BF-7055C2BAB2EB}" type="presParOf" srcId="{A332D78D-A38B-4643-919F-176EA4A12C80}" destId="{E14B91DF-FAF7-4A23-BE60-C9CF4765CD01}" srcOrd="1" destOrd="0" presId="urn:microsoft.com/office/officeart/2018/2/layout/IconCircleList"/>
    <dgm:cxn modelId="{9B623FB8-CC2A-46B5-BFBF-818CC4FC65DB}" type="presParOf" srcId="{A332D78D-A38B-4643-919F-176EA4A12C80}" destId="{ECE452D3-5FEB-425B-A6F0-C69CDD2183D5}" srcOrd="2" destOrd="0" presId="urn:microsoft.com/office/officeart/2018/2/layout/IconCircleList"/>
    <dgm:cxn modelId="{627AED24-6182-421C-8DE9-C2C9109BDEA4}" type="presParOf" srcId="{A332D78D-A38B-4643-919F-176EA4A12C80}" destId="{BD92902F-13EC-4725-B9D8-837CE4564344}" srcOrd="3" destOrd="0" presId="urn:microsoft.com/office/officeart/2018/2/layout/IconCircleList"/>
    <dgm:cxn modelId="{4787A349-5535-4710-A537-BC0132515808}" type="presParOf" srcId="{BB7CB1EA-4D41-4EF3-8D14-84A47BC1BB35}" destId="{B754369A-6909-47C8-8AF7-C6918C327C50}" srcOrd="9" destOrd="0" presId="urn:microsoft.com/office/officeart/2018/2/layout/IconCircleList"/>
    <dgm:cxn modelId="{0A576464-686C-435C-8279-51E7535C847C}" type="presParOf" srcId="{BB7CB1EA-4D41-4EF3-8D14-84A47BC1BB35}" destId="{10623ABA-46C1-4037-81B0-FC7553B3F317}" srcOrd="10" destOrd="0" presId="urn:microsoft.com/office/officeart/2018/2/layout/IconCircleList"/>
    <dgm:cxn modelId="{1F476AD8-889B-4A1B-A936-FF0437CC43F9}" type="presParOf" srcId="{10623ABA-46C1-4037-81B0-FC7553B3F317}" destId="{36A39813-58B1-4A80-8FEF-DA278FB30B4A}" srcOrd="0" destOrd="0" presId="urn:microsoft.com/office/officeart/2018/2/layout/IconCircleList"/>
    <dgm:cxn modelId="{5F7B801F-226E-4B95-80EC-C301F379A540}" type="presParOf" srcId="{10623ABA-46C1-4037-81B0-FC7553B3F317}" destId="{6155E6AC-DFE5-44A3-A0A5-91284BA28EBD}" srcOrd="1" destOrd="0" presId="urn:microsoft.com/office/officeart/2018/2/layout/IconCircleList"/>
    <dgm:cxn modelId="{15144368-3129-4B97-9A83-B09F3EB946F7}" type="presParOf" srcId="{10623ABA-46C1-4037-81B0-FC7553B3F317}" destId="{88EA5DD7-B105-4E09-B553-B7A0A2082125}" srcOrd="2" destOrd="0" presId="urn:microsoft.com/office/officeart/2018/2/layout/IconCircleList"/>
    <dgm:cxn modelId="{A10D2E61-428F-4C64-B6C4-5BD652AE2C79}" type="presParOf" srcId="{10623ABA-46C1-4037-81B0-FC7553B3F317}" destId="{6E5C9BBE-3722-4D51-8CAC-22055C173AE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7E127E-0009-4AF6-8651-7D752A8C8C29}"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32C6115-DD14-43BF-907A-027E7082A9B3}">
      <dgm:prSet custT="1"/>
      <dgm:spPr/>
      <dgm:t>
        <a:bodyPr/>
        <a:lstStyle/>
        <a:p>
          <a:pPr algn="just"/>
          <a:r>
            <a:rPr lang="en-US" sz="2100" b="1" dirty="0"/>
            <a:t>Classification CNN Algorithm working: </a:t>
          </a:r>
          <a:r>
            <a:rPr lang="en-US" sz="2100" dirty="0"/>
            <a:t>Input pre-processed leaf images into the CNN architecture. Forward propagate the images through the convolutional layers to extract hierarchical features. Flatten the feature maps and pass them through fully connected layers for classification. Calculate the loss between predicted and true labels and backpropagate gradients to update model parameters. Iterate through multiple epochs of training, adjusting model weights to minimize classification error. </a:t>
          </a:r>
        </a:p>
      </dgm:t>
    </dgm:pt>
    <dgm:pt modelId="{3527F287-6B36-47BD-AD31-D77DB22EE427}" type="parTrans" cxnId="{3865D9CD-C45C-4E2E-ADD8-FD4F0BEEDB98}">
      <dgm:prSet/>
      <dgm:spPr/>
      <dgm:t>
        <a:bodyPr/>
        <a:lstStyle/>
        <a:p>
          <a:endParaRPr lang="en-US"/>
        </a:p>
      </dgm:t>
    </dgm:pt>
    <dgm:pt modelId="{18C0513A-0CB6-4598-ADC9-8E7ADE5ABBB1}" type="sibTrans" cxnId="{3865D9CD-C45C-4E2E-ADD8-FD4F0BEEDB98}">
      <dgm:prSet/>
      <dgm:spPr/>
      <dgm:t>
        <a:bodyPr/>
        <a:lstStyle/>
        <a:p>
          <a:endParaRPr lang="en-US"/>
        </a:p>
      </dgm:t>
    </dgm:pt>
    <dgm:pt modelId="{24C28503-CA2B-4562-A1F1-43207F588274}">
      <dgm:prSet custT="1"/>
      <dgm:spPr/>
      <dgm:t>
        <a:bodyPr/>
        <a:lstStyle/>
        <a:p>
          <a:pPr algn="just"/>
          <a:r>
            <a:rPr lang="en-US" sz="2100" b="1" dirty="0"/>
            <a:t>Disease Detection: </a:t>
          </a:r>
          <a:r>
            <a:rPr lang="en-US" sz="2100" dirty="0"/>
            <a:t>Deploy the trained CNN model to detect diseases in new leaf images, leveraging the extracted features and classification capabilities to identify and categorize diseases accurately.</a:t>
          </a:r>
        </a:p>
      </dgm:t>
    </dgm:pt>
    <dgm:pt modelId="{F4E2FD5E-0C89-48D7-81B4-F3269D712454}" type="parTrans" cxnId="{238F1E93-8B4C-4512-92FB-830C3E4064EC}">
      <dgm:prSet/>
      <dgm:spPr/>
      <dgm:t>
        <a:bodyPr/>
        <a:lstStyle/>
        <a:p>
          <a:endParaRPr lang="en-US"/>
        </a:p>
      </dgm:t>
    </dgm:pt>
    <dgm:pt modelId="{25E7C6F1-3E8A-48F1-B94B-53C334CE022E}" type="sibTrans" cxnId="{238F1E93-8B4C-4512-92FB-830C3E4064EC}">
      <dgm:prSet/>
      <dgm:spPr/>
      <dgm:t>
        <a:bodyPr/>
        <a:lstStyle/>
        <a:p>
          <a:endParaRPr lang="en-US"/>
        </a:p>
      </dgm:t>
    </dgm:pt>
    <dgm:pt modelId="{DE5A50FA-B568-4D8E-94EB-E2552FEEF5CA}" type="pres">
      <dgm:prSet presAssocID="{307E127E-0009-4AF6-8651-7D752A8C8C29}" presName="root" presStyleCnt="0">
        <dgm:presLayoutVars>
          <dgm:dir/>
          <dgm:resizeHandles val="exact"/>
        </dgm:presLayoutVars>
      </dgm:prSet>
      <dgm:spPr/>
    </dgm:pt>
    <dgm:pt modelId="{ECADFD4A-E049-41A3-AC5D-C7BFA46EFC6D}" type="pres">
      <dgm:prSet presAssocID="{932C6115-DD14-43BF-907A-027E7082A9B3}" presName="compNode" presStyleCnt="0"/>
      <dgm:spPr/>
    </dgm:pt>
    <dgm:pt modelId="{DDCA573A-D808-45A0-B3F9-3C1B7F742824}" type="pres">
      <dgm:prSet presAssocID="{932C6115-DD14-43BF-907A-027E7082A9B3}" presName="bgRect" presStyleLbl="bgShp" presStyleIdx="0" presStyleCnt="2"/>
      <dgm:spPr/>
    </dgm:pt>
    <dgm:pt modelId="{5F810DF2-A47D-4E00-901D-EED0BECEB073}" type="pres">
      <dgm:prSet presAssocID="{932C6115-DD14-43BF-907A-027E7082A9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C6F1D26-91A1-4EB8-BB90-3A8DDDA46DE9}" type="pres">
      <dgm:prSet presAssocID="{932C6115-DD14-43BF-907A-027E7082A9B3}" presName="spaceRect" presStyleCnt="0"/>
      <dgm:spPr/>
    </dgm:pt>
    <dgm:pt modelId="{1A1D6F98-2714-4039-A6AC-092557A720DA}" type="pres">
      <dgm:prSet presAssocID="{932C6115-DD14-43BF-907A-027E7082A9B3}" presName="parTx" presStyleLbl="revTx" presStyleIdx="0" presStyleCnt="2">
        <dgm:presLayoutVars>
          <dgm:chMax val="0"/>
          <dgm:chPref val="0"/>
        </dgm:presLayoutVars>
      </dgm:prSet>
      <dgm:spPr/>
    </dgm:pt>
    <dgm:pt modelId="{0DD61FDB-9133-43BF-92BB-3842CFEA5D6B}" type="pres">
      <dgm:prSet presAssocID="{18C0513A-0CB6-4598-ADC9-8E7ADE5ABBB1}" presName="sibTrans" presStyleCnt="0"/>
      <dgm:spPr/>
    </dgm:pt>
    <dgm:pt modelId="{E1AE869E-63CA-426B-A610-CCEF001EEE3E}" type="pres">
      <dgm:prSet presAssocID="{24C28503-CA2B-4562-A1F1-43207F588274}" presName="compNode" presStyleCnt="0"/>
      <dgm:spPr/>
    </dgm:pt>
    <dgm:pt modelId="{AEF7908C-9894-40FD-BE33-4B3011DFD721}" type="pres">
      <dgm:prSet presAssocID="{24C28503-CA2B-4562-A1F1-43207F588274}" presName="bgRect" presStyleLbl="bgShp" presStyleIdx="1" presStyleCnt="2" custLinFactNeighborX="-9911" custLinFactNeighborY="13930"/>
      <dgm:spPr/>
    </dgm:pt>
    <dgm:pt modelId="{48392C1D-3E26-4E6A-BC11-1567266115B2}" type="pres">
      <dgm:prSet presAssocID="{24C28503-CA2B-4562-A1F1-43207F5882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BBBB521D-9D30-486F-80E2-CF6BE0D1A8D1}" type="pres">
      <dgm:prSet presAssocID="{24C28503-CA2B-4562-A1F1-43207F588274}" presName="spaceRect" presStyleCnt="0"/>
      <dgm:spPr/>
    </dgm:pt>
    <dgm:pt modelId="{3C37E408-D49A-499A-82C6-CB905B773C63}" type="pres">
      <dgm:prSet presAssocID="{24C28503-CA2B-4562-A1F1-43207F588274}" presName="parTx" presStyleLbl="revTx" presStyleIdx="1" presStyleCnt="2">
        <dgm:presLayoutVars>
          <dgm:chMax val="0"/>
          <dgm:chPref val="0"/>
        </dgm:presLayoutVars>
      </dgm:prSet>
      <dgm:spPr/>
    </dgm:pt>
  </dgm:ptLst>
  <dgm:cxnLst>
    <dgm:cxn modelId="{3377F140-AAE8-4DA6-B4E9-BF7FAF052B78}" type="presOf" srcId="{932C6115-DD14-43BF-907A-027E7082A9B3}" destId="{1A1D6F98-2714-4039-A6AC-092557A720DA}" srcOrd="0" destOrd="0" presId="urn:microsoft.com/office/officeart/2018/2/layout/IconVerticalSolidList"/>
    <dgm:cxn modelId="{392C057D-BC00-471C-88DF-52E82527BDA2}" type="presOf" srcId="{307E127E-0009-4AF6-8651-7D752A8C8C29}" destId="{DE5A50FA-B568-4D8E-94EB-E2552FEEF5CA}" srcOrd="0" destOrd="0" presId="urn:microsoft.com/office/officeart/2018/2/layout/IconVerticalSolidList"/>
    <dgm:cxn modelId="{238F1E93-8B4C-4512-92FB-830C3E4064EC}" srcId="{307E127E-0009-4AF6-8651-7D752A8C8C29}" destId="{24C28503-CA2B-4562-A1F1-43207F588274}" srcOrd="1" destOrd="0" parTransId="{F4E2FD5E-0C89-48D7-81B4-F3269D712454}" sibTransId="{25E7C6F1-3E8A-48F1-B94B-53C334CE022E}"/>
    <dgm:cxn modelId="{30004FA4-482D-4294-9AD6-DC6F406C62CF}" type="presOf" srcId="{24C28503-CA2B-4562-A1F1-43207F588274}" destId="{3C37E408-D49A-499A-82C6-CB905B773C63}" srcOrd="0" destOrd="0" presId="urn:microsoft.com/office/officeart/2018/2/layout/IconVerticalSolidList"/>
    <dgm:cxn modelId="{3865D9CD-C45C-4E2E-ADD8-FD4F0BEEDB98}" srcId="{307E127E-0009-4AF6-8651-7D752A8C8C29}" destId="{932C6115-DD14-43BF-907A-027E7082A9B3}" srcOrd="0" destOrd="0" parTransId="{3527F287-6B36-47BD-AD31-D77DB22EE427}" sibTransId="{18C0513A-0CB6-4598-ADC9-8E7ADE5ABBB1}"/>
    <dgm:cxn modelId="{77096A6B-481D-46AF-B38F-C038B4E64C53}" type="presParOf" srcId="{DE5A50FA-B568-4D8E-94EB-E2552FEEF5CA}" destId="{ECADFD4A-E049-41A3-AC5D-C7BFA46EFC6D}" srcOrd="0" destOrd="0" presId="urn:microsoft.com/office/officeart/2018/2/layout/IconVerticalSolidList"/>
    <dgm:cxn modelId="{1F9D00E2-B112-4589-A97C-EDD20FC44592}" type="presParOf" srcId="{ECADFD4A-E049-41A3-AC5D-C7BFA46EFC6D}" destId="{DDCA573A-D808-45A0-B3F9-3C1B7F742824}" srcOrd="0" destOrd="0" presId="urn:microsoft.com/office/officeart/2018/2/layout/IconVerticalSolidList"/>
    <dgm:cxn modelId="{350C1A10-8753-467E-BEDA-E6E10DC1A1EE}" type="presParOf" srcId="{ECADFD4A-E049-41A3-AC5D-C7BFA46EFC6D}" destId="{5F810DF2-A47D-4E00-901D-EED0BECEB073}" srcOrd="1" destOrd="0" presId="urn:microsoft.com/office/officeart/2018/2/layout/IconVerticalSolidList"/>
    <dgm:cxn modelId="{8C9F6A9C-BBF5-4A2A-B533-066733D27898}" type="presParOf" srcId="{ECADFD4A-E049-41A3-AC5D-C7BFA46EFC6D}" destId="{1C6F1D26-91A1-4EB8-BB90-3A8DDDA46DE9}" srcOrd="2" destOrd="0" presId="urn:microsoft.com/office/officeart/2018/2/layout/IconVerticalSolidList"/>
    <dgm:cxn modelId="{49AD801D-DFB1-4BFC-86A1-3A0D03FEF7C2}" type="presParOf" srcId="{ECADFD4A-E049-41A3-AC5D-C7BFA46EFC6D}" destId="{1A1D6F98-2714-4039-A6AC-092557A720DA}" srcOrd="3" destOrd="0" presId="urn:microsoft.com/office/officeart/2018/2/layout/IconVerticalSolidList"/>
    <dgm:cxn modelId="{584ADDB7-D41E-4EA7-B969-13D2A83E3C30}" type="presParOf" srcId="{DE5A50FA-B568-4D8E-94EB-E2552FEEF5CA}" destId="{0DD61FDB-9133-43BF-92BB-3842CFEA5D6B}" srcOrd="1" destOrd="0" presId="urn:microsoft.com/office/officeart/2018/2/layout/IconVerticalSolidList"/>
    <dgm:cxn modelId="{3298E2CB-7AC2-44CE-A27A-CDC03ADC524C}" type="presParOf" srcId="{DE5A50FA-B568-4D8E-94EB-E2552FEEF5CA}" destId="{E1AE869E-63CA-426B-A610-CCEF001EEE3E}" srcOrd="2" destOrd="0" presId="urn:microsoft.com/office/officeart/2018/2/layout/IconVerticalSolidList"/>
    <dgm:cxn modelId="{5ECFD335-B187-480D-8838-D7451DF3EB47}" type="presParOf" srcId="{E1AE869E-63CA-426B-A610-CCEF001EEE3E}" destId="{AEF7908C-9894-40FD-BE33-4B3011DFD721}" srcOrd="0" destOrd="0" presId="urn:microsoft.com/office/officeart/2018/2/layout/IconVerticalSolidList"/>
    <dgm:cxn modelId="{4D81B572-32A7-418D-86A6-164E0CC44514}" type="presParOf" srcId="{E1AE869E-63CA-426B-A610-CCEF001EEE3E}" destId="{48392C1D-3E26-4E6A-BC11-1567266115B2}" srcOrd="1" destOrd="0" presId="urn:microsoft.com/office/officeart/2018/2/layout/IconVerticalSolidList"/>
    <dgm:cxn modelId="{004D3AD0-23D3-4C4C-944C-08EAE9AFBCE6}" type="presParOf" srcId="{E1AE869E-63CA-426B-A610-CCEF001EEE3E}" destId="{BBBB521D-9D30-486F-80E2-CF6BE0D1A8D1}" srcOrd="2" destOrd="0" presId="urn:microsoft.com/office/officeart/2018/2/layout/IconVerticalSolidList"/>
    <dgm:cxn modelId="{CA2A6ED4-F0EE-4BE1-9F1B-BC1876364DE0}" type="presParOf" srcId="{E1AE869E-63CA-426B-A610-CCEF001EEE3E}" destId="{3C37E408-D49A-499A-82C6-CB905B773C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A7B2A6-B228-486C-BC45-BA7D190E1FD6}"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A74518B-06B4-4E85-B29B-F88326DB80AF}">
      <dgm:prSet/>
      <dgm:spPr/>
      <dgm:t>
        <a:bodyPr/>
        <a:lstStyle/>
        <a:p>
          <a:pPr>
            <a:lnSpc>
              <a:spcPct val="100000"/>
            </a:lnSpc>
          </a:pPr>
          <a:r>
            <a:rPr lang="en-US"/>
            <a:t>Training accuracy : 0.983483910560</a:t>
          </a:r>
        </a:p>
      </dgm:t>
    </dgm:pt>
    <dgm:pt modelId="{CA1F0E00-2B49-45FD-8DFD-3B60E6BFF673}" type="parTrans" cxnId="{D6F58CBD-C9BD-4314-9BB9-D9586A61AB1A}">
      <dgm:prSet/>
      <dgm:spPr/>
      <dgm:t>
        <a:bodyPr/>
        <a:lstStyle/>
        <a:p>
          <a:endParaRPr lang="en-US"/>
        </a:p>
      </dgm:t>
    </dgm:pt>
    <dgm:pt modelId="{F5B29A77-B3C7-49F2-8DEF-1F28156E23C6}" type="sibTrans" cxnId="{D6F58CBD-C9BD-4314-9BB9-D9586A61AB1A}">
      <dgm:prSet/>
      <dgm:spPr/>
      <dgm:t>
        <a:bodyPr/>
        <a:lstStyle/>
        <a:p>
          <a:pPr>
            <a:lnSpc>
              <a:spcPct val="100000"/>
            </a:lnSpc>
          </a:pPr>
          <a:endParaRPr lang="en-US"/>
        </a:p>
      </dgm:t>
    </dgm:pt>
    <dgm:pt modelId="{358FD114-8B8C-4626-8A7A-80D76D365B56}">
      <dgm:prSet/>
      <dgm:spPr/>
      <dgm:t>
        <a:bodyPr/>
        <a:lstStyle/>
        <a:p>
          <a:pPr>
            <a:lnSpc>
              <a:spcPct val="100000"/>
            </a:lnSpc>
          </a:pPr>
          <a:r>
            <a:rPr lang="en-US">
              <a:solidFill>
                <a:schemeClr val="tx1">
                  <a:lumMod val="95000"/>
                  <a:lumOff val="5000"/>
                </a:schemeClr>
              </a:solidFill>
            </a:rPr>
            <a:t>Validation accuracy: 0.953448653221</a:t>
          </a:r>
        </a:p>
      </dgm:t>
    </dgm:pt>
    <dgm:pt modelId="{2E097441-B2D5-4885-9397-0C670B3389FD}" type="parTrans" cxnId="{A8CD5860-5981-4CE2-B60A-DBF992E7F15E}">
      <dgm:prSet/>
      <dgm:spPr/>
      <dgm:t>
        <a:bodyPr/>
        <a:lstStyle/>
        <a:p>
          <a:endParaRPr lang="en-US"/>
        </a:p>
      </dgm:t>
    </dgm:pt>
    <dgm:pt modelId="{C83F99A2-31E5-4A9A-9A34-149C7DB8F06E}" type="sibTrans" cxnId="{A8CD5860-5981-4CE2-B60A-DBF992E7F15E}">
      <dgm:prSet/>
      <dgm:spPr/>
      <dgm:t>
        <a:bodyPr/>
        <a:lstStyle/>
        <a:p>
          <a:endParaRPr lang="en-US"/>
        </a:p>
      </dgm:t>
    </dgm:pt>
    <dgm:pt modelId="{2A60D843-AFB0-4509-8C34-FA5A4817ACA2}" type="pres">
      <dgm:prSet presAssocID="{FEA7B2A6-B228-486C-BC45-BA7D190E1FD6}" presName="root" presStyleCnt="0">
        <dgm:presLayoutVars>
          <dgm:dir/>
          <dgm:resizeHandles val="exact"/>
        </dgm:presLayoutVars>
      </dgm:prSet>
      <dgm:spPr/>
    </dgm:pt>
    <dgm:pt modelId="{D925BE62-5358-4A02-91C3-CC98D3F41557}" type="pres">
      <dgm:prSet presAssocID="{FEA7B2A6-B228-486C-BC45-BA7D190E1FD6}" presName="container" presStyleCnt="0">
        <dgm:presLayoutVars>
          <dgm:dir/>
          <dgm:resizeHandles val="exact"/>
        </dgm:presLayoutVars>
      </dgm:prSet>
      <dgm:spPr/>
    </dgm:pt>
    <dgm:pt modelId="{0B1355BA-FC4A-456D-9C22-F269B3CB096D}" type="pres">
      <dgm:prSet presAssocID="{7A74518B-06B4-4E85-B29B-F88326DB80AF}" presName="compNode" presStyleCnt="0"/>
      <dgm:spPr/>
    </dgm:pt>
    <dgm:pt modelId="{C16AA5E0-646F-49B6-A86D-0C792D62E054}" type="pres">
      <dgm:prSet presAssocID="{7A74518B-06B4-4E85-B29B-F88326DB80AF}" presName="iconBgRect" presStyleLbl="bgShp" presStyleIdx="0" presStyleCnt="2"/>
      <dgm:spPr/>
    </dgm:pt>
    <dgm:pt modelId="{66595F75-E84B-4A45-8D0B-0D5749A03D2E}" type="pres">
      <dgm:prSet presAssocID="{7A74518B-06B4-4E85-B29B-F88326DB80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B8FEBA5-C93D-425A-9351-5D436A4973D1}" type="pres">
      <dgm:prSet presAssocID="{7A74518B-06B4-4E85-B29B-F88326DB80AF}" presName="spaceRect" presStyleCnt="0"/>
      <dgm:spPr/>
    </dgm:pt>
    <dgm:pt modelId="{CCBE63EA-4EBA-4120-993F-F01989AFECB6}" type="pres">
      <dgm:prSet presAssocID="{7A74518B-06B4-4E85-B29B-F88326DB80AF}" presName="textRect" presStyleLbl="revTx" presStyleIdx="0" presStyleCnt="2">
        <dgm:presLayoutVars>
          <dgm:chMax val="1"/>
          <dgm:chPref val="1"/>
        </dgm:presLayoutVars>
      </dgm:prSet>
      <dgm:spPr/>
    </dgm:pt>
    <dgm:pt modelId="{FE4A7FF5-33DC-409A-80E3-3CDC460ECF2C}" type="pres">
      <dgm:prSet presAssocID="{F5B29A77-B3C7-49F2-8DEF-1F28156E23C6}" presName="sibTrans" presStyleLbl="sibTrans2D1" presStyleIdx="0" presStyleCnt="0"/>
      <dgm:spPr/>
    </dgm:pt>
    <dgm:pt modelId="{54562717-7966-4C19-935B-210C34028750}" type="pres">
      <dgm:prSet presAssocID="{358FD114-8B8C-4626-8A7A-80D76D365B56}" presName="compNode" presStyleCnt="0"/>
      <dgm:spPr/>
    </dgm:pt>
    <dgm:pt modelId="{16A7AE35-5819-41FD-8014-D5233BC22190}" type="pres">
      <dgm:prSet presAssocID="{358FD114-8B8C-4626-8A7A-80D76D365B56}" presName="iconBgRect" presStyleLbl="bgShp" presStyleIdx="1" presStyleCnt="2"/>
      <dgm:spPr/>
    </dgm:pt>
    <dgm:pt modelId="{AEFA6437-9A5C-4AE5-97CD-A3F348E71925}" type="pres">
      <dgm:prSet presAssocID="{358FD114-8B8C-4626-8A7A-80D76D365B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2DE8C57-B8BE-4DC9-8CBD-687247D2CE63}" type="pres">
      <dgm:prSet presAssocID="{358FD114-8B8C-4626-8A7A-80D76D365B56}" presName="spaceRect" presStyleCnt="0"/>
      <dgm:spPr/>
    </dgm:pt>
    <dgm:pt modelId="{7A385A92-414D-48DB-8475-9BC6F11BB137}" type="pres">
      <dgm:prSet presAssocID="{358FD114-8B8C-4626-8A7A-80D76D365B56}" presName="textRect" presStyleLbl="revTx" presStyleIdx="1" presStyleCnt="2">
        <dgm:presLayoutVars>
          <dgm:chMax val="1"/>
          <dgm:chPref val="1"/>
        </dgm:presLayoutVars>
      </dgm:prSet>
      <dgm:spPr/>
    </dgm:pt>
  </dgm:ptLst>
  <dgm:cxnLst>
    <dgm:cxn modelId="{A5DEA426-135E-4D82-9903-1530ED55C325}" type="presOf" srcId="{7A74518B-06B4-4E85-B29B-F88326DB80AF}" destId="{CCBE63EA-4EBA-4120-993F-F01989AFECB6}" srcOrd="0" destOrd="0" presId="urn:microsoft.com/office/officeart/2018/2/layout/IconCircleList"/>
    <dgm:cxn modelId="{643E8F35-3AAA-44E4-962A-987EDF42A750}" type="presOf" srcId="{F5B29A77-B3C7-49F2-8DEF-1F28156E23C6}" destId="{FE4A7FF5-33DC-409A-80E3-3CDC460ECF2C}" srcOrd="0" destOrd="0" presId="urn:microsoft.com/office/officeart/2018/2/layout/IconCircleList"/>
    <dgm:cxn modelId="{A8CD5860-5981-4CE2-B60A-DBF992E7F15E}" srcId="{FEA7B2A6-B228-486C-BC45-BA7D190E1FD6}" destId="{358FD114-8B8C-4626-8A7A-80D76D365B56}" srcOrd="1" destOrd="0" parTransId="{2E097441-B2D5-4885-9397-0C670B3389FD}" sibTransId="{C83F99A2-31E5-4A9A-9A34-149C7DB8F06E}"/>
    <dgm:cxn modelId="{CF88BE50-F227-4431-BBF2-2DEA91A221A0}" type="presOf" srcId="{358FD114-8B8C-4626-8A7A-80D76D365B56}" destId="{7A385A92-414D-48DB-8475-9BC6F11BB137}" srcOrd="0" destOrd="0" presId="urn:microsoft.com/office/officeart/2018/2/layout/IconCircleList"/>
    <dgm:cxn modelId="{0AC58654-42FE-4234-AF8A-2A2200FDD568}" type="presOf" srcId="{FEA7B2A6-B228-486C-BC45-BA7D190E1FD6}" destId="{2A60D843-AFB0-4509-8C34-FA5A4817ACA2}" srcOrd="0" destOrd="0" presId="urn:microsoft.com/office/officeart/2018/2/layout/IconCircleList"/>
    <dgm:cxn modelId="{D6F58CBD-C9BD-4314-9BB9-D9586A61AB1A}" srcId="{FEA7B2A6-B228-486C-BC45-BA7D190E1FD6}" destId="{7A74518B-06B4-4E85-B29B-F88326DB80AF}" srcOrd="0" destOrd="0" parTransId="{CA1F0E00-2B49-45FD-8DFD-3B60E6BFF673}" sibTransId="{F5B29A77-B3C7-49F2-8DEF-1F28156E23C6}"/>
    <dgm:cxn modelId="{122D93D7-99D9-44BB-AEF8-1F8AA5329728}" type="presParOf" srcId="{2A60D843-AFB0-4509-8C34-FA5A4817ACA2}" destId="{D925BE62-5358-4A02-91C3-CC98D3F41557}" srcOrd="0" destOrd="0" presId="urn:microsoft.com/office/officeart/2018/2/layout/IconCircleList"/>
    <dgm:cxn modelId="{3C79EF2B-5E65-4744-932F-89F74F0C6835}" type="presParOf" srcId="{D925BE62-5358-4A02-91C3-CC98D3F41557}" destId="{0B1355BA-FC4A-456D-9C22-F269B3CB096D}" srcOrd="0" destOrd="0" presId="urn:microsoft.com/office/officeart/2018/2/layout/IconCircleList"/>
    <dgm:cxn modelId="{2A919759-4729-47DE-91B8-B9EE754628D2}" type="presParOf" srcId="{0B1355BA-FC4A-456D-9C22-F269B3CB096D}" destId="{C16AA5E0-646F-49B6-A86D-0C792D62E054}" srcOrd="0" destOrd="0" presId="urn:microsoft.com/office/officeart/2018/2/layout/IconCircleList"/>
    <dgm:cxn modelId="{93DE9010-B713-4CF2-A2B3-7A40A950FD8B}" type="presParOf" srcId="{0B1355BA-FC4A-456D-9C22-F269B3CB096D}" destId="{66595F75-E84B-4A45-8D0B-0D5749A03D2E}" srcOrd="1" destOrd="0" presId="urn:microsoft.com/office/officeart/2018/2/layout/IconCircleList"/>
    <dgm:cxn modelId="{2CDDCD62-CBD2-4969-A092-B584BE014FB1}" type="presParOf" srcId="{0B1355BA-FC4A-456D-9C22-F269B3CB096D}" destId="{8B8FEBA5-C93D-425A-9351-5D436A4973D1}" srcOrd="2" destOrd="0" presId="urn:microsoft.com/office/officeart/2018/2/layout/IconCircleList"/>
    <dgm:cxn modelId="{E46C8568-22BF-4B60-B276-B63EFDA1D2F9}" type="presParOf" srcId="{0B1355BA-FC4A-456D-9C22-F269B3CB096D}" destId="{CCBE63EA-4EBA-4120-993F-F01989AFECB6}" srcOrd="3" destOrd="0" presId="urn:microsoft.com/office/officeart/2018/2/layout/IconCircleList"/>
    <dgm:cxn modelId="{F58FFD77-7C68-4523-97B0-085C27A409A8}" type="presParOf" srcId="{D925BE62-5358-4A02-91C3-CC98D3F41557}" destId="{FE4A7FF5-33DC-409A-80E3-3CDC460ECF2C}" srcOrd="1" destOrd="0" presId="urn:microsoft.com/office/officeart/2018/2/layout/IconCircleList"/>
    <dgm:cxn modelId="{84088EED-477F-4300-8219-558957C87D26}" type="presParOf" srcId="{D925BE62-5358-4A02-91C3-CC98D3F41557}" destId="{54562717-7966-4C19-935B-210C34028750}" srcOrd="2" destOrd="0" presId="urn:microsoft.com/office/officeart/2018/2/layout/IconCircleList"/>
    <dgm:cxn modelId="{AA8A581B-63FF-4C14-B3A7-65502E0C771C}" type="presParOf" srcId="{54562717-7966-4C19-935B-210C34028750}" destId="{16A7AE35-5819-41FD-8014-D5233BC22190}" srcOrd="0" destOrd="0" presId="urn:microsoft.com/office/officeart/2018/2/layout/IconCircleList"/>
    <dgm:cxn modelId="{4BB8811D-20E0-4637-8C4B-1D254D5FB9C9}" type="presParOf" srcId="{54562717-7966-4C19-935B-210C34028750}" destId="{AEFA6437-9A5C-4AE5-97CD-A3F348E71925}" srcOrd="1" destOrd="0" presId="urn:microsoft.com/office/officeart/2018/2/layout/IconCircleList"/>
    <dgm:cxn modelId="{A3E4955D-20D2-4F8C-820E-6C4C79EFCBDF}" type="presParOf" srcId="{54562717-7966-4C19-935B-210C34028750}" destId="{A2DE8C57-B8BE-4DC9-8CBD-687247D2CE63}" srcOrd="2" destOrd="0" presId="urn:microsoft.com/office/officeart/2018/2/layout/IconCircleList"/>
    <dgm:cxn modelId="{93928772-FC06-4DCF-8CE4-2812CBFE19D3}" type="presParOf" srcId="{54562717-7966-4C19-935B-210C34028750}" destId="{7A385A92-414D-48DB-8475-9BC6F11BB1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4A30E-F469-492C-BAC1-00FE4445DFF8}">
      <dsp:nvSpPr>
        <dsp:cNvPr id="0" name=""/>
        <dsp:cNvSpPr/>
      </dsp:nvSpPr>
      <dsp:spPr>
        <a:xfrm>
          <a:off x="34692" y="1043884"/>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2114B65-227D-49D3-A757-354485E9EDD8}">
      <dsp:nvSpPr>
        <dsp:cNvPr id="0" name=""/>
        <dsp:cNvSpPr/>
      </dsp:nvSpPr>
      <dsp:spPr>
        <a:xfrm>
          <a:off x="252333" y="1261525"/>
          <a:ext cx="601104" cy="601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799FE9-18FD-4141-AECD-2EB2B978A931}">
      <dsp:nvSpPr>
        <dsp:cNvPr id="0" name=""/>
        <dsp:cNvSpPr/>
      </dsp:nvSpPr>
      <dsp:spPr>
        <a:xfrm>
          <a:off x="1293162" y="1043884"/>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Introduction</a:t>
          </a:r>
          <a:r>
            <a:rPr lang="en-US" sz="1800" kern="1200"/>
            <a:t> </a:t>
          </a:r>
          <a:endParaRPr lang="en-US" sz="1800" kern="1200" dirty="0"/>
        </a:p>
      </dsp:txBody>
      <dsp:txXfrm>
        <a:off x="1293162" y="1043884"/>
        <a:ext cx="2442912" cy="1036387"/>
      </dsp:txXfrm>
    </dsp:sp>
    <dsp:sp modelId="{747F23E8-71F3-4C71-BE98-4A8A962A81C8}">
      <dsp:nvSpPr>
        <dsp:cNvPr id="0" name=""/>
        <dsp:cNvSpPr/>
      </dsp:nvSpPr>
      <dsp:spPr>
        <a:xfrm>
          <a:off x="4161734" y="1043884"/>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CB8CD8A-E728-43BA-B1DE-9537DEEB502A}">
      <dsp:nvSpPr>
        <dsp:cNvPr id="0" name=""/>
        <dsp:cNvSpPr/>
      </dsp:nvSpPr>
      <dsp:spPr>
        <a:xfrm>
          <a:off x="4379375" y="1261525"/>
          <a:ext cx="601104" cy="601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5D62EB-283A-4772-B14F-43A9807F1563}">
      <dsp:nvSpPr>
        <dsp:cNvPr id="0" name=""/>
        <dsp:cNvSpPr/>
      </dsp:nvSpPr>
      <dsp:spPr>
        <a:xfrm>
          <a:off x="5420204" y="1043884"/>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Literature</a:t>
          </a:r>
          <a:r>
            <a:rPr lang="en-US" sz="1800" kern="1200"/>
            <a:t> Review</a:t>
          </a:r>
          <a:endParaRPr lang="en-US" sz="1800" kern="1200" dirty="0"/>
        </a:p>
      </dsp:txBody>
      <dsp:txXfrm>
        <a:off x="5420204" y="1043884"/>
        <a:ext cx="2442912" cy="1036387"/>
      </dsp:txXfrm>
    </dsp:sp>
    <dsp:sp modelId="{309C6BF4-D3C0-44B0-B322-297960295635}">
      <dsp:nvSpPr>
        <dsp:cNvPr id="0" name=""/>
        <dsp:cNvSpPr/>
      </dsp:nvSpPr>
      <dsp:spPr>
        <a:xfrm>
          <a:off x="8288776" y="1043884"/>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38486F-6D36-4BE2-B561-CF47114CA484}">
      <dsp:nvSpPr>
        <dsp:cNvPr id="0" name=""/>
        <dsp:cNvSpPr/>
      </dsp:nvSpPr>
      <dsp:spPr>
        <a:xfrm>
          <a:off x="8506417" y="1261525"/>
          <a:ext cx="601104" cy="601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DE7348C-1916-4851-BDC5-B1B900E5F88E}">
      <dsp:nvSpPr>
        <dsp:cNvPr id="0" name=""/>
        <dsp:cNvSpPr/>
      </dsp:nvSpPr>
      <dsp:spPr>
        <a:xfrm>
          <a:off x="9547246" y="1043884"/>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Methodology</a:t>
          </a:r>
          <a:endParaRPr lang="en-US" sz="2000" kern="1200" dirty="0"/>
        </a:p>
      </dsp:txBody>
      <dsp:txXfrm>
        <a:off x="9547246" y="1043884"/>
        <a:ext cx="2442912" cy="1036387"/>
      </dsp:txXfrm>
    </dsp:sp>
    <dsp:sp modelId="{4A92DBC0-ED9D-466E-836A-73E3D00DBB1F}">
      <dsp:nvSpPr>
        <dsp:cNvPr id="0" name=""/>
        <dsp:cNvSpPr/>
      </dsp:nvSpPr>
      <dsp:spPr>
        <a:xfrm>
          <a:off x="34692" y="2932430"/>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4F19FA-FB08-4A5B-98E0-E92F4B021790}">
      <dsp:nvSpPr>
        <dsp:cNvPr id="0" name=""/>
        <dsp:cNvSpPr/>
      </dsp:nvSpPr>
      <dsp:spPr>
        <a:xfrm>
          <a:off x="252333" y="3150071"/>
          <a:ext cx="601104" cy="601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0F6C30-6D31-41D0-BC0D-830373112B90}">
      <dsp:nvSpPr>
        <dsp:cNvPr id="0" name=""/>
        <dsp:cNvSpPr/>
      </dsp:nvSpPr>
      <dsp:spPr>
        <a:xfrm>
          <a:off x="1293162" y="2932430"/>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Results </a:t>
          </a:r>
          <a:endParaRPr lang="en-US" sz="2000" kern="1200" dirty="0"/>
        </a:p>
      </dsp:txBody>
      <dsp:txXfrm>
        <a:off x="1293162" y="2932430"/>
        <a:ext cx="2442912" cy="1036387"/>
      </dsp:txXfrm>
    </dsp:sp>
    <dsp:sp modelId="{67B6BD35-101D-4017-B4EB-A04B3541327D}">
      <dsp:nvSpPr>
        <dsp:cNvPr id="0" name=""/>
        <dsp:cNvSpPr/>
      </dsp:nvSpPr>
      <dsp:spPr>
        <a:xfrm>
          <a:off x="4161734" y="2932430"/>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14B91DF-FAF7-4A23-BE60-C9CF4765CD01}">
      <dsp:nvSpPr>
        <dsp:cNvPr id="0" name=""/>
        <dsp:cNvSpPr/>
      </dsp:nvSpPr>
      <dsp:spPr>
        <a:xfrm>
          <a:off x="4379375" y="3150071"/>
          <a:ext cx="601104" cy="6011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D92902F-13EC-4725-B9D8-837CE4564344}">
      <dsp:nvSpPr>
        <dsp:cNvPr id="0" name=""/>
        <dsp:cNvSpPr/>
      </dsp:nvSpPr>
      <dsp:spPr>
        <a:xfrm>
          <a:off x="5420204" y="2932430"/>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Conclusion </a:t>
          </a:r>
          <a:endParaRPr lang="en-US" sz="2000" kern="1200" dirty="0"/>
        </a:p>
      </dsp:txBody>
      <dsp:txXfrm>
        <a:off x="5420204" y="2932430"/>
        <a:ext cx="2442912" cy="1036387"/>
      </dsp:txXfrm>
    </dsp:sp>
    <dsp:sp modelId="{36A39813-58B1-4A80-8FEF-DA278FB30B4A}">
      <dsp:nvSpPr>
        <dsp:cNvPr id="0" name=""/>
        <dsp:cNvSpPr/>
      </dsp:nvSpPr>
      <dsp:spPr>
        <a:xfrm>
          <a:off x="8288776" y="2932430"/>
          <a:ext cx="1036387" cy="1036387"/>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155E6AC-DFE5-44A3-A0A5-91284BA28EBD}">
      <dsp:nvSpPr>
        <dsp:cNvPr id="0" name=""/>
        <dsp:cNvSpPr/>
      </dsp:nvSpPr>
      <dsp:spPr>
        <a:xfrm>
          <a:off x="8506417" y="3150071"/>
          <a:ext cx="601104" cy="60110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E5C9BBE-3722-4D51-8CAC-22055C173AE7}">
      <dsp:nvSpPr>
        <dsp:cNvPr id="0" name=""/>
        <dsp:cNvSpPr/>
      </dsp:nvSpPr>
      <dsp:spPr>
        <a:xfrm>
          <a:off x="9547246" y="2932430"/>
          <a:ext cx="2442912" cy="1036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References </a:t>
          </a:r>
          <a:endParaRPr lang="en-US" sz="2000" kern="1200" dirty="0"/>
        </a:p>
      </dsp:txBody>
      <dsp:txXfrm>
        <a:off x="9547246" y="2932430"/>
        <a:ext cx="2442912" cy="1036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573A-D808-45A0-B3F9-3C1B7F742824}">
      <dsp:nvSpPr>
        <dsp:cNvPr id="0" name=""/>
        <dsp:cNvSpPr/>
      </dsp:nvSpPr>
      <dsp:spPr>
        <a:xfrm>
          <a:off x="0" y="317090"/>
          <a:ext cx="11523406" cy="26159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10DF2-A47D-4E00-901D-EED0BECEB073}">
      <dsp:nvSpPr>
        <dsp:cNvPr id="0" name=""/>
        <dsp:cNvSpPr/>
      </dsp:nvSpPr>
      <dsp:spPr>
        <a:xfrm>
          <a:off x="791338" y="905689"/>
          <a:ext cx="1438797" cy="14387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1D6F98-2714-4039-A6AC-092557A720DA}">
      <dsp:nvSpPr>
        <dsp:cNvPr id="0" name=""/>
        <dsp:cNvSpPr/>
      </dsp:nvSpPr>
      <dsp:spPr>
        <a:xfrm>
          <a:off x="3021474" y="317090"/>
          <a:ext cx="8501931" cy="261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859" tIns="276859" rIns="276859" bIns="276859" numCol="1" spcCol="1270" anchor="ctr" anchorCtr="0">
          <a:noAutofit/>
        </a:bodyPr>
        <a:lstStyle/>
        <a:p>
          <a:pPr marL="0" lvl="0" indent="0" algn="just" defTabSz="933450">
            <a:lnSpc>
              <a:spcPct val="90000"/>
            </a:lnSpc>
            <a:spcBef>
              <a:spcPct val="0"/>
            </a:spcBef>
            <a:spcAft>
              <a:spcPct val="35000"/>
            </a:spcAft>
            <a:buNone/>
          </a:pPr>
          <a:r>
            <a:rPr lang="en-US" sz="2100" b="1" kern="1200" dirty="0"/>
            <a:t>Classification CNN Algorithm working: </a:t>
          </a:r>
          <a:r>
            <a:rPr lang="en-US" sz="2100" kern="1200" dirty="0"/>
            <a:t>Input pre-processed leaf images into the CNN architecture. Forward propagate the images through the convolutional layers to extract hierarchical features. Flatten the feature maps and pass them through fully connected layers for classification. Calculate the loss between predicted and true labels and backpropagate gradients to update model parameters. Iterate through multiple epochs of training, adjusting model weights to minimize classification error. </a:t>
          </a:r>
        </a:p>
      </dsp:txBody>
      <dsp:txXfrm>
        <a:off x="3021474" y="317090"/>
        <a:ext cx="8501931" cy="2615994"/>
      </dsp:txXfrm>
    </dsp:sp>
    <dsp:sp modelId="{AEF7908C-9894-40FD-BE33-4B3011DFD721}">
      <dsp:nvSpPr>
        <dsp:cNvPr id="0" name=""/>
        <dsp:cNvSpPr/>
      </dsp:nvSpPr>
      <dsp:spPr>
        <a:xfrm>
          <a:off x="0" y="3725811"/>
          <a:ext cx="11523406" cy="26159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92C1D-3E26-4E6A-BC11-1567266115B2}">
      <dsp:nvSpPr>
        <dsp:cNvPr id="0" name=""/>
        <dsp:cNvSpPr/>
      </dsp:nvSpPr>
      <dsp:spPr>
        <a:xfrm>
          <a:off x="791338" y="3997319"/>
          <a:ext cx="1438797" cy="14387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37E408-D49A-499A-82C6-CB905B773C63}">
      <dsp:nvSpPr>
        <dsp:cNvPr id="0" name=""/>
        <dsp:cNvSpPr/>
      </dsp:nvSpPr>
      <dsp:spPr>
        <a:xfrm>
          <a:off x="3021474" y="3408720"/>
          <a:ext cx="8501931" cy="2615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859" tIns="276859" rIns="276859" bIns="276859" numCol="1" spcCol="1270" anchor="ctr" anchorCtr="0">
          <a:noAutofit/>
        </a:bodyPr>
        <a:lstStyle/>
        <a:p>
          <a:pPr marL="0" lvl="0" indent="0" algn="just" defTabSz="933450">
            <a:lnSpc>
              <a:spcPct val="90000"/>
            </a:lnSpc>
            <a:spcBef>
              <a:spcPct val="0"/>
            </a:spcBef>
            <a:spcAft>
              <a:spcPct val="35000"/>
            </a:spcAft>
            <a:buNone/>
          </a:pPr>
          <a:r>
            <a:rPr lang="en-US" sz="2100" b="1" kern="1200" dirty="0"/>
            <a:t>Disease Detection: </a:t>
          </a:r>
          <a:r>
            <a:rPr lang="en-US" sz="2100" kern="1200" dirty="0"/>
            <a:t>Deploy the trained CNN model to detect diseases in new leaf images, leveraging the extracted features and classification capabilities to identify and categorize diseases accurately.</a:t>
          </a:r>
        </a:p>
      </dsp:txBody>
      <dsp:txXfrm>
        <a:off x="3021474" y="3408720"/>
        <a:ext cx="8501931" cy="2615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AA5E0-646F-49B6-A86D-0C792D62E054}">
      <dsp:nvSpPr>
        <dsp:cNvPr id="0" name=""/>
        <dsp:cNvSpPr/>
      </dsp:nvSpPr>
      <dsp:spPr>
        <a:xfrm>
          <a:off x="212335" y="130648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95F75-E84B-4A45-8D0B-0D5749A03D2E}">
      <dsp:nvSpPr>
        <dsp:cNvPr id="0" name=""/>
        <dsp:cNvSpPr/>
      </dsp:nvSpPr>
      <dsp:spPr>
        <a:xfrm>
          <a:off x="492877" y="158702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BE63EA-4EBA-4120-993F-F01989AFECB6}">
      <dsp:nvSpPr>
        <dsp:cNvPr id="0" name=""/>
        <dsp:cNvSpPr/>
      </dsp:nvSpPr>
      <dsp:spPr>
        <a:xfrm>
          <a:off x="1834517" y="130648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Training accuracy : 0.983483910560</a:t>
          </a:r>
        </a:p>
      </dsp:txBody>
      <dsp:txXfrm>
        <a:off x="1834517" y="1306480"/>
        <a:ext cx="3148942" cy="1335915"/>
      </dsp:txXfrm>
    </dsp:sp>
    <dsp:sp modelId="{16A7AE35-5819-41FD-8014-D5233BC22190}">
      <dsp:nvSpPr>
        <dsp:cNvPr id="0" name=""/>
        <dsp:cNvSpPr/>
      </dsp:nvSpPr>
      <dsp:spPr>
        <a:xfrm>
          <a:off x="5532139" y="130648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A6437-9A5C-4AE5-97CD-A3F348E71925}">
      <dsp:nvSpPr>
        <dsp:cNvPr id="0" name=""/>
        <dsp:cNvSpPr/>
      </dsp:nvSpPr>
      <dsp:spPr>
        <a:xfrm>
          <a:off x="5812681" y="158702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85A92-414D-48DB-8475-9BC6F11BB137}">
      <dsp:nvSpPr>
        <dsp:cNvPr id="0" name=""/>
        <dsp:cNvSpPr/>
      </dsp:nvSpPr>
      <dsp:spPr>
        <a:xfrm>
          <a:off x="7154322" y="130648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solidFill>
                <a:schemeClr val="tx1">
                  <a:lumMod val="95000"/>
                  <a:lumOff val="5000"/>
                </a:schemeClr>
              </a:solidFill>
            </a:rPr>
            <a:t>Validation accuracy: 0.953448653221</a:t>
          </a:r>
        </a:p>
      </dsp:txBody>
      <dsp:txXfrm>
        <a:off x="7154322" y="1306480"/>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7B226-76CD-4830-81FF-769C211D0E82}"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1C76F-DF40-4233-B3B6-20045900FAFE}" type="slidenum">
              <a:rPr lang="en-IN" smtClean="0"/>
              <a:t>‹#›</a:t>
            </a:fld>
            <a:endParaRPr lang="en-IN"/>
          </a:p>
        </p:txBody>
      </p:sp>
    </p:spTree>
    <p:extLst>
      <p:ext uri="{BB962C8B-B14F-4D97-AF65-F5344CB8AC3E}">
        <p14:creationId xmlns:p14="http://schemas.microsoft.com/office/powerpoint/2010/main" val="225604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AA1C76F-DF40-4233-B3B6-20045900FAFE}" type="slidenum">
              <a:rPr lang="en-IN" smtClean="0"/>
              <a:t>2</a:t>
            </a:fld>
            <a:endParaRPr lang="en-IN"/>
          </a:p>
        </p:txBody>
      </p:sp>
    </p:spTree>
    <p:extLst>
      <p:ext uri="{BB962C8B-B14F-4D97-AF65-F5344CB8AC3E}">
        <p14:creationId xmlns:p14="http://schemas.microsoft.com/office/powerpoint/2010/main" val="352238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AA1C76F-DF40-4233-B3B6-20045900FAFE}" type="slidenum">
              <a:rPr lang="en-IN" smtClean="0"/>
              <a:t>7</a:t>
            </a:fld>
            <a:endParaRPr lang="en-IN"/>
          </a:p>
        </p:txBody>
      </p:sp>
    </p:spTree>
    <p:extLst>
      <p:ext uri="{BB962C8B-B14F-4D97-AF65-F5344CB8AC3E}">
        <p14:creationId xmlns:p14="http://schemas.microsoft.com/office/powerpoint/2010/main" val="149073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 2d : special filters (imp </a:t>
            </a:r>
            <a:r>
              <a:rPr lang="en-US" dirty="0" err="1"/>
              <a:t>feaatuers</a:t>
            </a:r>
            <a:r>
              <a:rPr lang="en-US" dirty="0"/>
              <a:t>) , </a:t>
            </a:r>
            <a:r>
              <a:rPr lang="en-US" dirty="0" err="1"/>
              <a:t>relu</a:t>
            </a:r>
            <a:r>
              <a:rPr lang="en-US" dirty="0"/>
              <a:t> : whether the feature is imp or not , mx : works as simplifier .</a:t>
            </a:r>
          </a:p>
          <a:p>
            <a:endParaRPr lang="en-US" dirty="0"/>
          </a:p>
        </p:txBody>
      </p:sp>
      <p:sp>
        <p:nvSpPr>
          <p:cNvPr id="4" name="Slide Number Placeholder 3"/>
          <p:cNvSpPr>
            <a:spLocks noGrp="1"/>
          </p:cNvSpPr>
          <p:nvPr>
            <p:ph type="sldNum" sz="quarter" idx="5"/>
          </p:nvPr>
        </p:nvSpPr>
        <p:spPr/>
        <p:txBody>
          <a:bodyPr/>
          <a:lstStyle/>
          <a:p>
            <a:fld id="{CAA1C76F-DF40-4233-B3B6-20045900FAFE}" type="slidenum">
              <a:rPr lang="en-IN" smtClean="0"/>
              <a:t>9</a:t>
            </a:fld>
            <a:endParaRPr lang="en-IN"/>
          </a:p>
        </p:txBody>
      </p:sp>
    </p:spTree>
    <p:extLst>
      <p:ext uri="{BB962C8B-B14F-4D97-AF65-F5344CB8AC3E}">
        <p14:creationId xmlns:p14="http://schemas.microsoft.com/office/powerpoint/2010/main" val="45178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AA1C76F-DF40-4233-B3B6-20045900FAFE}" type="slidenum">
              <a:rPr lang="en-IN" smtClean="0"/>
              <a:t>10</a:t>
            </a:fld>
            <a:endParaRPr lang="en-IN"/>
          </a:p>
        </p:txBody>
      </p:sp>
    </p:spTree>
    <p:extLst>
      <p:ext uri="{BB962C8B-B14F-4D97-AF65-F5344CB8AC3E}">
        <p14:creationId xmlns:p14="http://schemas.microsoft.com/office/powerpoint/2010/main" val="166772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C6B0-B606-FF3B-019E-3E0542ACD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EFAEBC-6507-F87E-1F4A-EBDE25B24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7CCD1-BB34-D761-85D6-4B94D5F247AC}"/>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022D3CB6-FD7B-1AFA-6F62-C5C757F35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3A5F4-E483-34E7-B5AE-4CB03E67304F}"/>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118391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89B4-1AD2-D2DD-FED0-DF83E48A11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E64ED6-3935-C7DC-DDF5-5079F2600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6FCA8-072E-1363-D464-8C6E2B8FF63E}"/>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043BE950-F1D4-24A7-C8D4-BEBF05391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5A313-261E-57CD-F8F1-49F00520D3C0}"/>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85930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08E0A-61B2-14C3-345F-F2E0D26B0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DADF83-B9B8-F931-6CD6-C3B4AC459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476B5-1B68-E951-03B7-390EBB68D7E0}"/>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3B28E669-623C-A166-D510-DFCFA6D40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289CF-E49D-A0CC-9F9A-A96ED4A9ACC1}"/>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44287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DA4B-B233-038F-374A-AC76F68EE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8F103-5D0A-B6AA-F576-70AD92F30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512FF-C493-D891-30DB-E80822AE8A7A}"/>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C527F631-FB13-444D-114A-7D9990011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3116D-AD03-1964-05AC-C0769182CB5D}"/>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356969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3B34-70A1-0005-1EA8-77F643B19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8154E-25A4-3B26-68B7-6AAE29893E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5F5BE-B1B4-35AC-E877-18E19B04D29F}"/>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1352C9C2-10B7-EF06-2D62-550DF3D0E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5C294-2660-EF4E-2545-DB8A0C1438C2}"/>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19762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BDD50-F1A4-099D-5FBF-07B0F9980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72596-A4CB-7384-BFB1-1B4332B5B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A231C-859B-E5C9-BE8C-56A7F8385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6DA79A-2FBD-34E1-23D9-4607EEC4EF47}"/>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6" name="Footer Placeholder 5">
            <a:extLst>
              <a:ext uri="{FF2B5EF4-FFF2-40B4-BE49-F238E27FC236}">
                <a16:creationId xmlns:a16="http://schemas.microsoft.com/office/drawing/2014/main" id="{AC717303-D6F0-8888-43EE-55531D90A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68AD3-357F-EE1F-AB92-DBF139FC69E0}"/>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152981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1F3-DEFE-B323-1CC9-B78CE9C184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2641B5-806C-23B4-64C4-FC2D25EE9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F562A-E131-C96A-4800-F2EF739DF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B0912B-C25D-1F92-D178-7D0AFBD5F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13CAF-3488-8339-88C6-F6098BCC1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02047-F80E-E49E-3937-4E336EB8E315}"/>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8" name="Footer Placeholder 7">
            <a:extLst>
              <a:ext uri="{FF2B5EF4-FFF2-40B4-BE49-F238E27FC236}">
                <a16:creationId xmlns:a16="http://schemas.microsoft.com/office/drawing/2014/main" id="{223AC468-EC82-4EC0-2E4B-68C35FD3B3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F92BEB-71D5-EEA1-AEAB-2DB996D92512}"/>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66635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4DE9-8202-CC26-CDD1-88846821A6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1F24FC-D99E-B1C7-8360-1313302FE27A}"/>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4" name="Footer Placeholder 3">
            <a:extLst>
              <a:ext uri="{FF2B5EF4-FFF2-40B4-BE49-F238E27FC236}">
                <a16:creationId xmlns:a16="http://schemas.microsoft.com/office/drawing/2014/main" id="{F264057B-F7E2-6C19-D22C-CDF32176A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F31FA-CB8D-DBAA-BECD-308A38AADD39}"/>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72344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2563D-9A9E-A794-46DB-0CD4534E1E17}"/>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3" name="Footer Placeholder 2">
            <a:extLst>
              <a:ext uri="{FF2B5EF4-FFF2-40B4-BE49-F238E27FC236}">
                <a16:creationId xmlns:a16="http://schemas.microsoft.com/office/drawing/2014/main" id="{D11DEABD-47CC-347C-1F02-27BE64B0A7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44E8D1-0B24-4BB6-AB15-8753ECE152A0}"/>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80325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F24A-BBF9-DA5E-5DBA-780644804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F08BA-291B-2542-6846-BDE9488A6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BB6F1A-8261-94D4-94D7-7AB708014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3D4F-D872-C941-DFF3-EC658A8F6582}"/>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6" name="Footer Placeholder 5">
            <a:extLst>
              <a:ext uri="{FF2B5EF4-FFF2-40B4-BE49-F238E27FC236}">
                <a16:creationId xmlns:a16="http://schemas.microsoft.com/office/drawing/2014/main" id="{59143114-CAB8-042A-B006-D5D2E6ABD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B74C5-1428-AD6A-7F7E-04895A27B36F}"/>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61111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BDA5-1F26-7B01-693F-2EF356A77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C947D1-F725-C3F3-835E-300C54BF0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70F0E-A0BD-7903-6148-FD7BA4489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EE462-BA72-3055-CA87-E3827F4B4DC8}"/>
              </a:ext>
            </a:extLst>
          </p:cNvPr>
          <p:cNvSpPr>
            <a:spLocks noGrp="1"/>
          </p:cNvSpPr>
          <p:nvPr>
            <p:ph type="dt" sz="half" idx="10"/>
          </p:nvPr>
        </p:nvSpPr>
        <p:spPr/>
        <p:txBody>
          <a:bodyPr/>
          <a:lstStyle/>
          <a:p>
            <a:fld id="{885E4D28-9B33-47B0-A702-525BA5C8BE52}" type="datetimeFigureOut">
              <a:rPr lang="en-US" smtClean="0"/>
              <a:t>4/30/2024</a:t>
            </a:fld>
            <a:endParaRPr lang="en-US"/>
          </a:p>
        </p:txBody>
      </p:sp>
      <p:sp>
        <p:nvSpPr>
          <p:cNvPr id="6" name="Footer Placeholder 5">
            <a:extLst>
              <a:ext uri="{FF2B5EF4-FFF2-40B4-BE49-F238E27FC236}">
                <a16:creationId xmlns:a16="http://schemas.microsoft.com/office/drawing/2014/main" id="{D1113FAC-961E-1790-D5D4-7F7216AF0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71F12-3380-8030-54A9-599F260F0C69}"/>
              </a:ext>
            </a:extLst>
          </p:cNvPr>
          <p:cNvSpPr>
            <a:spLocks noGrp="1"/>
          </p:cNvSpPr>
          <p:nvPr>
            <p:ph type="sldNum" sz="quarter" idx="12"/>
          </p:nvPr>
        </p:nvSpPr>
        <p:spPr/>
        <p:txBody>
          <a:bodyPr/>
          <a:lstStyle/>
          <a:p>
            <a:fld id="{64B48E16-1FB8-4ADD-92C2-4242300921D1}" type="slidenum">
              <a:rPr lang="en-US" smtClean="0"/>
              <a:t>‹#›</a:t>
            </a:fld>
            <a:endParaRPr lang="en-US"/>
          </a:p>
        </p:txBody>
      </p:sp>
    </p:spTree>
    <p:extLst>
      <p:ext uri="{BB962C8B-B14F-4D97-AF65-F5344CB8AC3E}">
        <p14:creationId xmlns:p14="http://schemas.microsoft.com/office/powerpoint/2010/main" val="218554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65030-17C4-2647-91CD-BA25595DD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2E85E1-C8FA-0C69-31FD-140E13AAD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CC52B-5F72-E3A0-58BA-8B45CEAB3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E4D28-9B33-47B0-A702-525BA5C8BE52}" type="datetimeFigureOut">
              <a:rPr lang="en-US" smtClean="0"/>
              <a:t>4/30/2024</a:t>
            </a:fld>
            <a:endParaRPr lang="en-US"/>
          </a:p>
        </p:txBody>
      </p:sp>
      <p:sp>
        <p:nvSpPr>
          <p:cNvPr id="5" name="Footer Placeholder 4">
            <a:extLst>
              <a:ext uri="{FF2B5EF4-FFF2-40B4-BE49-F238E27FC236}">
                <a16:creationId xmlns:a16="http://schemas.microsoft.com/office/drawing/2014/main" id="{1D5911DF-DAFA-DE64-D07A-198D258EB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A1EB2A-2EDA-8B7B-9584-3D864C04CC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48E16-1FB8-4ADD-92C2-4242300921D1}" type="slidenum">
              <a:rPr lang="en-US" smtClean="0"/>
              <a:t>‹#›</a:t>
            </a:fld>
            <a:endParaRPr lang="en-US"/>
          </a:p>
        </p:txBody>
      </p:sp>
    </p:spTree>
    <p:extLst>
      <p:ext uri="{BB962C8B-B14F-4D97-AF65-F5344CB8AC3E}">
        <p14:creationId xmlns:p14="http://schemas.microsoft.com/office/powerpoint/2010/main" val="1145695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E6BC-6319-40EF-A385-2BC2F8315651}"/>
              </a:ext>
            </a:extLst>
          </p:cNvPr>
          <p:cNvSpPr>
            <a:spLocks noGrp="1"/>
          </p:cNvSpPr>
          <p:nvPr>
            <p:ph type="ctrTitle"/>
          </p:nvPr>
        </p:nvSpPr>
        <p:spPr>
          <a:xfrm>
            <a:off x="471577" y="248795"/>
            <a:ext cx="11266097" cy="2357245"/>
          </a:xfrm>
        </p:spPr>
        <p:txBody>
          <a:bodyPr>
            <a:normAutofit fontScale="90000"/>
          </a:bodyPr>
          <a:lstStyle/>
          <a:p>
            <a:pPr>
              <a:lnSpc>
                <a:spcPct val="114000"/>
              </a:lnSpc>
              <a:spcAft>
                <a:spcPts val="1200"/>
              </a:spcAft>
            </a:pP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M.Sc. AIML</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Semester – VI</a:t>
            </a:r>
            <a:br>
              <a:rPr lang="en-US" sz="32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CC-314 &amp; CC-315 Mini Project-I</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Internal Presentation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7C454C-A6BA-4224-824E-939F27FD353F}"/>
              </a:ext>
            </a:extLst>
          </p:cNvPr>
          <p:cNvSpPr>
            <a:spLocks noGrp="1"/>
          </p:cNvSpPr>
          <p:nvPr>
            <p:ph type="subTitle" idx="1"/>
          </p:nvPr>
        </p:nvSpPr>
        <p:spPr>
          <a:xfrm>
            <a:off x="1238250" y="5255385"/>
            <a:ext cx="9677400" cy="1136271"/>
          </a:xfrm>
        </p:spPr>
        <p:txBody>
          <a:bodyPr/>
          <a:lstStyle/>
          <a:p>
            <a:pPr>
              <a:spcBef>
                <a:spcPts val="2400"/>
              </a:spcBef>
              <a:spcAft>
                <a:spcPts val="1200"/>
              </a:spcAft>
            </a:pPr>
            <a:r>
              <a:rPr lang="en-US" dirty="0">
                <a:latin typeface="Times New Roman" panose="02020603050405020304" pitchFamily="18" charset="0"/>
                <a:cs typeface="Times New Roman" panose="02020603050405020304" pitchFamily="18" charset="0"/>
              </a:rPr>
              <a:t>Department of AIML and Data Science</a:t>
            </a:r>
            <a:br>
              <a:rPr lang="en-US"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School of Emerging Science &amp; Technology</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Gujarat University</a:t>
            </a:r>
            <a:endParaRPr lang="en-IN" sz="2600" dirty="0"/>
          </a:p>
        </p:txBody>
      </p:sp>
      <p:graphicFrame>
        <p:nvGraphicFramePr>
          <p:cNvPr id="4" name="Table 4">
            <a:extLst>
              <a:ext uri="{FF2B5EF4-FFF2-40B4-BE49-F238E27FC236}">
                <a16:creationId xmlns:a16="http://schemas.microsoft.com/office/drawing/2014/main" id="{E6F661B6-2DA7-4F8A-81A4-A0670F7AAA2F}"/>
              </a:ext>
            </a:extLst>
          </p:cNvPr>
          <p:cNvGraphicFramePr>
            <a:graphicFrameLocks noGrp="1"/>
          </p:cNvGraphicFramePr>
          <p:nvPr>
            <p:extLst>
              <p:ext uri="{D42A27DB-BD31-4B8C-83A1-F6EECF244321}">
                <p14:modId xmlns:p14="http://schemas.microsoft.com/office/powerpoint/2010/main" val="2229949259"/>
              </p:ext>
            </p:extLst>
          </p:nvPr>
        </p:nvGraphicFramePr>
        <p:xfrm>
          <a:off x="1466850" y="2827657"/>
          <a:ext cx="9258300" cy="2179065"/>
        </p:xfrm>
        <a:graphic>
          <a:graphicData uri="http://schemas.openxmlformats.org/drawingml/2006/table">
            <a:tbl>
              <a:tblPr firstRow="1" bandRow="1">
                <a:tableStyleId>{5940675A-B579-460E-94D1-54222C63F5DA}</a:tableStyleId>
              </a:tblPr>
              <a:tblGrid>
                <a:gridCol w="1212342">
                  <a:extLst>
                    <a:ext uri="{9D8B030D-6E8A-4147-A177-3AD203B41FA5}">
                      <a16:colId xmlns:a16="http://schemas.microsoft.com/office/drawing/2014/main" val="2985552662"/>
                    </a:ext>
                  </a:extLst>
                </a:gridCol>
                <a:gridCol w="8045958">
                  <a:extLst>
                    <a:ext uri="{9D8B030D-6E8A-4147-A177-3AD203B41FA5}">
                      <a16:colId xmlns:a16="http://schemas.microsoft.com/office/drawing/2014/main" val="2943843376"/>
                    </a:ext>
                  </a:extLst>
                </a:gridCol>
              </a:tblGrid>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Roll No. </a:t>
                      </a:r>
                    </a:p>
                  </a:txBody>
                  <a:tcPr>
                    <a:solidFill>
                      <a:schemeClr val="bg1"/>
                    </a:solidFill>
                  </a:tcPr>
                </a:tc>
                <a:tc>
                  <a:txBody>
                    <a:bodyPr/>
                    <a:lstStyle/>
                    <a:p>
                      <a:pPr algn="just"/>
                      <a:r>
                        <a:rPr lang="en-IN" sz="2200">
                          <a:solidFill>
                            <a:schemeClr val="tx1"/>
                          </a:solidFill>
                          <a:latin typeface="Times New Roman" panose="02020603050405020304" pitchFamily="18" charset="0"/>
                          <a:cs typeface="Times New Roman" panose="02020603050405020304" pitchFamily="18" charset="0"/>
                        </a:rPr>
                        <a:t>12                                                 15</a:t>
                      </a:r>
                      <a:endParaRPr lang="en-IN" sz="22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712102313"/>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Name</a:t>
                      </a: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solidFill>
                            <a:schemeClr val="tx1"/>
                          </a:solidFill>
                          <a:latin typeface="Times New Roman" panose="02020603050405020304" pitchFamily="18" charset="0"/>
                          <a:cs typeface="Times New Roman" panose="02020603050405020304" pitchFamily="18" charset="0"/>
                        </a:rPr>
                        <a:t>Mit </a:t>
                      </a:r>
                      <a:r>
                        <a:rPr lang="en-IN" sz="2200">
                          <a:solidFill>
                            <a:schemeClr val="tx1"/>
                          </a:solidFill>
                          <a:latin typeface="Times New Roman" panose="02020603050405020304" pitchFamily="18" charset="0"/>
                          <a:cs typeface="Times New Roman" panose="02020603050405020304" pitchFamily="18" charset="0"/>
                        </a:rPr>
                        <a:t>Thaker                                   Alok Patel </a:t>
                      </a:r>
                    </a:p>
                  </a:txBody>
                  <a:tcPr>
                    <a:solidFill>
                      <a:schemeClr val="bg1"/>
                    </a:solidFill>
                  </a:tcPr>
                </a:tc>
                <a:extLst>
                  <a:ext uri="{0D108BD9-81ED-4DB2-BD59-A6C34878D82A}">
                    <a16:rowId xmlns:a16="http://schemas.microsoft.com/office/drawing/2014/main" val="3367830120"/>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Title</a:t>
                      </a:r>
                      <a:endParaRPr lang="en-IN" sz="22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Plant Leaf Disease Detection Through CNN.</a:t>
                      </a:r>
                    </a:p>
                  </a:txBody>
                  <a:tcPr>
                    <a:solidFill>
                      <a:schemeClr val="bg1"/>
                    </a:solidFill>
                  </a:tcPr>
                </a:tc>
                <a:extLst>
                  <a:ext uri="{0D108BD9-81ED-4DB2-BD59-A6C34878D82A}">
                    <a16:rowId xmlns:a16="http://schemas.microsoft.com/office/drawing/2014/main" val="2765782110"/>
                  </a:ext>
                </a:extLst>
              </a:tr>
              <a:tr h="472355">
                <a:tc>
                  <a:txBody>
                    <a:bodyPr/>
                    <a:lstStyle/>
                    <a:p>
                      <a:pPr algn="just"/>
                      <a:r>
                        <a:rPr lang="en-IN" sz="2200" dirty="0">
                          <a:solidFill>
                            <a:schemeClr val="tx1"/>
                          </a:solidFill>
                          <a:latin typeface="Times New Roman" panose="02020603050405020304" pitchFamily="18" charset="0"/>
                          <a:cs typeface="Times New Roman" panose="02020603050405020304" pitchFamily="18" charset="0"/>
                        </a:rPr>
                        <a:t>Mentor’s Name</a:t>
                      </a: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Times New Roman" panose="02020603050405020304" pitchFamily="18" charset="0"/>
                          <a:cs typeface="Times New Roman" panose="02020603050405020304" pitchFamily="18" charset="0"/>
                        </a:rPr>
                        <a:t>Saurabh Das</a:t>
                      </a:r>
                    </a:p>
                  </a:txBody>
                  <a:tcPr>
                    <a:solidFill>
                      <a:schemeClr val="bg1"/>
                    </a:solidFill>
                  </a:tcPr>
                </a:tc>
                <a:extLst>
                  <a:ext uri="{0D108BD9-81ED-4DB2-BD59-A6C34878D82A}">
                    <a16:rowId xmlns:a16="http://schemas.microsoft.com/office/drawing/2014/main" val="213913962"/>
                  </a:ext>
                </a:extLst>
              </a:tr>
            </a:tbl>
          </a:graphicData>
        </a:graphic>
      </p:graphicFrame>
      <p:pic>
        <p:nvPicPr>
          <p:cNvPr id="6" name="Picture 5">
            <a:extLst>
              <a:ext uri="{FF2B5EF4-FFF2-40B4-BE49-F238E27FC236}">
                <a16:creationId xmlns:a16="http://schemas.microsoft.com/office/drawing/2014/main" id="{7C3223AC-2441-49C8-A4F6-AC998B4C9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65" y="335785"/>
            <a:ext cx="1849643" cy="1849643"/>
          </a:xfrm>
          <a:prstGeom prst="rect">
            <a:avLst/>
          </a:prstGeom>
        </p:spPr>
      </p:pic>
      <p:pic>
        <p:nvPicPr>
          <p:cNvPr id="9" name="Picture 8">
            <a:extLst>
              <a:ext uri="{FF2B5EF4-FFF2-40B4-BE49-F238E27FC236}">
                <a16:creationId xmlns:a16="http://schemas.microsoft.com/office/drawing/2014/main" id="{C2EE7129-F2AE-9A62-AC8D-F5F58979D475}"/>
              </a:ext>
            </a:extLst>
          </p:cNvPr>
          <p:cNvPicPr>
            <a:picLocks noChangeAspect="1"/>
          </p:cNvPicPr>
          <p:nvPr/>
        </p:nvPicPr>
        <p:blipFill rotWithShape="1">
          <a:blip r:embed="rId3">
            <a:extLst>
              <a:ext uri="{28A0092B-C50C-407E-A947-70E740481C1C}">
                <a14:useLocalDpi xmlns:a14="http://schemas.microsoft.com/office/drawing/2010/main" val="0"/>
              </a:ext>
            </a:extLst>
          </a:blip>
          <a:srcRect l="5700" t="6706" r="6218" b="6736"/>
          <a:stretch/>
        </p:blipFill>
        <p:spPr>
          <a:xfrm>
            <a:off x="9856461" y="279504"/>
            <a:ext cx="1996774" cy="1962203"/>
          </a:xfrm>
          <a:prstGeom prst="rect">
            <a:avLst/>
          </a:prstGeom>
        </p:spPr>
      </p:pic>
      <p:cxnSp>
        <p:nvCxnSpPr>
          <p:cNvPr id="7" name="Straight Connector 6">
            <a:extLst>
              <a:ext uri="{FF2B5EF4-FFF2-40B4-BE49-F238E27FC236}">
                <a16:creationId xmlns:a16="http://schemas.microsoft.com/office/drawing/2014/main" id="{1C9B9880-BFF1-ED2F-EF95-E1443B69BFC4}"/>
              </a:ext>
            </a:extLst>
          </p:cNvPr>
          <p:cNvCxnSpPr>
            <a:cxnSpLocks/>
          </p:cNvCxnSpPr>
          <p:nvPr/>
        </p:nvCxnSpPr>
        <p:spPr>
          <a:xfrm>
            <a:off x="6341806" y="2827657"/>
            <a:ext cx="0" cy="95776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957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4627AF-9596-383E-3440-09754CB49B45}"/>
              </a:ext>
            </a:extLst>
          </p:cNvPr>
          <p:cNvGraphicFramePr>
            <a:graphicFrameLocks noGrp="1"/>
          </p:cNvGraphicFramePr>
          <p:nvPr>
            <p:ph idx="1"/>
            <p:extLst>
              <p:ext uri="{D42A27DB-BD31-4B8C-83A1-F6EECF244321}">
                <p14:modId xmlns:p14="http://schemas.microsoft.com/office/powerpoint/2010/main" val="4212241065"/>
              </p:ext>
            </p:extLst>
          </p:nvPr>
        </p:nvGraphicFramePr>
        <p:xfrm>
          <a:off x="294968" y="294968"/>
          <a:ext cx="11523406" cy="6341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49881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36119-2146-A241-565F-C0C28A41C54B}"/>
              </a:ext>
            </a:extLst>
          </p:cNvPr>
          <p:cNvSpPr>
            <a:spLocks noGrp="1"/>
          </p:cNvSpPr>
          <p:nvPr>
            <p:ph type="title"/>
          </p:nvPr>
        </p:nvSpPr>
        <p:spPr>
          <a:xfrm>
            <a:off x="6513788" y="365125"/>
            <a:ext cx="4840010" cy="1807305"/>
          </a:xfrm>
        </p:spPr>
        <p:txBody>
          <a:bodyPr vert="horz" lIns="91440" tIns="45720" rIns="91440" bIns="45720" rtlCol="0" anchor="ctr">
            <a:normAutofit/>
          </a:bodyPr>
          <a:lstStyle/>
          <a:p>
            <a:pPr algn="just"/>
            <a:r>
              <a:rPr lang="en-US" sz="4100" b="1" dirty="0"/>
              <a:t>Convolutional Neural Network</a:t>
            </a:r>
          </a:p>
        </p:txBody>
      </p:sp>
      <p:pic>
        <p:nvPicPr>
          <p:cNvPr id="83" name="Picture 82" descr="Blue blocks and networks technology background">
            <a:extLst>
              <a:ext uri="{FF2B5EF4-FFF2-40B4-BE49-F238E27FC236}">
                <a16:creationId xmlns:a16="http://schemas.microsoft.com/office/drawing/2014/main" id="{057B9C20-F7ED-90BD-5DC4-3AB32ED84A59}"/>
              </a:ext>
            </a:extLst>
          </p:cNvPr>
          <p:cNvPicPr>
            <a:picLocks noChangeAspect="1"/>
          </p:cNvPicPr>
          <p:nvPr/>
        </p:nvPicPr>
        <p:blipFill rotWithShape="1">
          <a:blip r:embed="rId2"/>
          <a:srcRect l="9460" r="40371" b="-44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Box 2">
            <a:extLst>
              <a:ext uri="{FF2B5EF4-FFF2-40B4-BE49-F238E27FC236}">
                <a16:creationId xmlns:a16="http://schemas.microsoft.com/office/drawing/2014/main" id="{CFD7EBE4-C871-97E7-1989-45B059D68E99}"/>
              </a:ext>
            </a:extLst>
          </p:cNvPr>
          <p:cNvSpPr txBox="1"/>
          <p:nvPr/>
        </p:nvSpPr>
        <p:spPr>
          <a:xfrm>
            <a:off x="6513788" y="2333297"/>
            <a:ext cx="4840010" cy="3843666"/>
          </a:xfrm>
          <a:prstGeom prst="rect">
            <a:avLst/>
          </a:prstGeom>
        </p:spPr>
        <p:txBody>
          <a:bodyPr vert="horz" lIns="91440" tIns="45720" rIns="91440" bIns="45720" rtlCol="0">
            <a:normAutofit/>
          </a:bodyPr>
          <a:lstStyle/>
          <a:p>
            <a:pPr marL="342900" indent="-342900" algn="just">
              <a:lnSpc>
                <a:spcPct val="90000"/>
              </a:lnSpc>
              <a:spcAft>
                <a:spcPts val="600"/>
              </a:spcAft>
              <a:buFont typeface="Arial" panose="020B0604020202020204" pitchFamily="34" charset="0"/>
              <a:buChar char="•"/>
            </a:pPr>
            <a:r>
              <a:rPr lang="en-US" sz="2000" dirty="0"/>
              <a:t>Convolutional Neural Networks, are specialized artificial neural networks designed for processing visual data. </a:t>
            </a:r>
          </a:p>
          <a:p>
            <a:pPr marL="342900" indent="-342900" algn="just">
              <a:lnSpc>
                <a:spcPct val="90000"/>
              </a:lnSpc>
              <a:spcAft>
                <a:spcPts val="600"/>
              </a:spcAft>
              <a:buFont typeface="Arial" panose="020B0604020202020204" pitchFamily="34" charset="0"/>
              <a:buChar char="•"/>
            </a:pPr>
            <a:r>
              <a:rPr lang="en-US" sz="2000" dirty="0"/>
              <a:t>They use layers that analyze small regions of an image, learn features, and gradually combine them to recognize complex patterns. </a:t>
            </a:r>
          </a:p>
          <a:p>
            <a:pPr marL="342900" indent="-342900" algn="just">
              <a:lnSpc>
                <a:spcPct val="90000"/>
              </a:lnSpc>
              <a:spcAft>
                <a:spcPts val="600"/>
              </a:spcAft>
              <a:buFont typeface="Arial" panose="020B0604020202020204" pitchFamily="34" charset="0"/>
              <a:buChar char="•"/>
            </a:pPr>
            <a:r>
              <a:rPr lang="en-US" sz="2000" dirty="0"/>
              <a:t>CNNs excel in tasks like image recognition, object detection, and classification due to their ability to automatically extract relevant features from raw data.</a:t>
            </a:r>
          </a:p>
        </p:txBody>
      </p:sp>
    </p:spTree>
    <p:extLst>
      <p:ext uri="{BB962C8B-B14F-4D97-AF65-F5344CB8AC3E}">
        <p14:creationId xmlns:p14="http://schemas.microsoft.com/office/powerpoint/2010/main" val="8662232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2E3F1B-8B2F-D750-5BA2-3BEB8AA901C3}"/>
              </a:ext>
            </a:extLst>
          </p:cNvPr>
          <p:cNvSpPr txBox="1"/>
          <p:nvPr/>
        </p:nvSpPr>
        <p:spPr>
          <a:xfrm>
            <a:off x="570272" y="741392"/>
            <a:ext cx="4277032" cy="111690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kern="1200" dirty="0">
                <a:solidFill>
                  <a:schemeClr val="tx1"/>
                </a:solidFill>
                <a:latin typeface="+mj-lt"/>
                <a:ea typeface="+mj-ea"/>
                <a:cs typeface="+mj-cs"/>
              </a:rPr>
              <a:t>Convolutional  Neural Network Architecture</a:t>
            </a:r>
          </a:p>
        </p:txBody>
      </p:sp>
      <p:sp>
        <p:nvSpPr>
          <p:cNvPr id="32" name="Content Placeholder 2">
            <a:extLst>
              <a:ext uri="{FF2B5EF4-FFF2-40B4-BE49-F238E27FC236}">
                <a16:creationId xmlns:a16="http://schemas.microsoft.com/office/drawing/2014/main" id="{C946421A-1342-2B81-829C-D22285C6D939}"/>
              </a:ext>
            </a:extLst>
          </p:cNvPr>
          <p:cNvSpPr>
            <a:spLocks noGrp="1"/>
          </p:cNvSpPr>
          <p:nvPr>
            <p:ph idx="1"/>
          </p:nvPr>
        </p:nvSpPr>
        <p:spPr>
          <a:xfrm>
            <a:off x="373626" y="2533476"/>
            <a:ext cx="4473677" cy="3434705"/>
          </a:xfrm>
        </p:spPr>
        <p:txBody>
          <a:bodyPr vert="horz" lIns="91440" tIns="45720" rIns="91440" bIns="45720" rtlCol="0" anchor="t">
            <a:normAutofit fontScale="92500"/>
          </a:bodyPr>
          <a:lstStyle/>
          <a:p>
            <a:pPr marL="342900" marR="0" lvl="0" algn="just" fontAlgn="auto">
              <a:spcBef>
                <a:spcPts val="0"/>
              </a:spcBef>
              <a:spcAft>
                <a:spcPts val="0"/>
              </a:spcAft>
              <a:buClrTx/>
              <a:buSzTx/>
              <a:tabLst/>
              <a:defRPr/>
            </a:pPr>
            <a:r>
              <a:rPr lang="en-US" sz="2000" dirty="0"/>
              <a:t>Convolutional layer: Produces an activation map by scanning the pictures several pixels at a time using a filter. </a:t>
            </a:r>
          </a:p>
          <a:p>
            <a:pPr marL="342900" marR="0" lvl="0" algn="just" fontAlgn="auto">
              <a:spcBef>
                <a:spcPts val="0"/>
              </a:spcBef>
              <a:spcAft>
                <a:spcPts val="0"/>
              </a:spcAft>
              <a:buClrTx/>
              <a:buSzTx/>
              <a:tabLst/>
              <a:defRPr/>
            </a:pPr>
            <a:endParaRPr lang="en-US" sz="2000" dirty="0"/>
          </a:p>
          <a:p>
            <a:pPr marL="342900" marR="0" lvl="0" algn="just" fontAlgn="auto">
              <a:spcBef>
                <a:spcPts val="0"/>
              </a:spcBef>
              <a:spcAft>
                <a:spcPts val="0"/>
              </a:spcAft>
              <a:buClrTx/>
              <a:buSzTx/>
              <a:tabLst/>
              <a:defRPr/>
            </a:pPr>
            <a:r>
              <a:rPr lang="en-US" sz="2000" dirty="0"/>
              <a:t>Pooling Layer :Reduces the amount of data created by the convolutional layer so that it is stored more efficiently.</a:t>
            </a:r>
          </a:p>
          <a:p>
            <a:pPr marL="342900" marR="0" lvl="0" algn="just" fontAlgn="auto">
              <a:spcBef>
                <a:spcPts val="0"/>
              </a:spcBef>
              <a:spcAft>
                <a:spcPts val="0"/>
              </a:spcAft>
              <a:buClrTx/>
              <a:buSzTx/>
              <a:tabLst/>
              <a:defRPr/>
            </a:pPr>
            <a:endParaRPr lang="en-US" sz="2000" dirty="0"/>
          </a:p>
          <a:p>
            <a:pPr marL="342900" lvl="0" algn="just">
              <a:spcBef>
                <a:spcPts val="0"/>
              </a:spcBef>
              <a:defRPr/>
            </a:pPr>
            <a:r>
              <a:rPr lang="en-US" sz="2000" dirty="0"/>
              <a:t>Dense layers: They are fully connected layers where each neuron is connected to every neuron in the preceding layer.</a:t>
            </a:r>
          </a:p>
          <a:p>
            <a:pPr marL="0" algn="just"/>
            <a:endParaRPr lang="en-US" sz="2000" dirty="0"/>
          </a:p>
        </p:txBody>
      </p:sp>
      <p:pic>
        <p:nvPicPr>
          <p:cNvPr id="1033" name="Picture 1032">
            <a:extLst>
              <a:ext uri="{FF2B5EF4-FFF2-40B4-BE49-F238E27FC236}">
                <a16:creationId xmlns:a16="http://schemas.microsoft.com/office/drawing/2014/main" id="{E66337B9-4A09-4830-596D-7794C36E200B}"/>
              </a:ext>
            </a:extLst>
          </p:cNvPr>
          <p:cNvPicPr>
            <a:picLocks noChangeAspect="1"/>
          </p:cNvPicPr>
          <p:nvPr/>
        </p:nvPicPr>
        <p:blipFill>
          <a:blip r:embed="rId2"/>
          <a:stretch>
            <a:fillRect/>
          </a:stretch>
        </p:blipFill>
        <p:spPr>
          <a:xfrm>
            <a:off x="5044958" y="1777066"/>
            <a:ext cx="7103554" cy="3434706"/>
          </a:xfrm>
          <a:prstGeom prst="rect">
            <a:avLst/>
          </a:prstGeom>
        </p:spPr>
      </p:pic>
    </p:spTree>
    <p:extLst>
      <p:ext uri="{BB962C8B-B14F-4D97-AF65-F5344CB8AC3E}">
        <p14:creationId xmlns:p14="http://schemas.microsoft.com/office/powerpoint/2010/main" val="15628628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3BC897C-2316-671E-791A-9AA9E7D34D5C}"/>
              </a:ext>
            </a:extLst>
          </p:cNvPr>
          <p:cNvPicPr>
            <a:picLocks noGrp="1" noChangeAspect="1"/>
          </p:cNvPicPr>
          <p:nvPr>
            <p:ph idx="1"/>
          </p:nvPr>
        </p:nvPicPr>
        <p:blipFill>
          <a:blip r:embed="rId2"/>
          <a:stretch>
            <a:fillRect/>
          </a:stretch>
        </p:blipFill>
        <p:spPr>
          <a:xfrm>
            <a:off x="621676" y="859431"/>
            <a:ext cx="5298894" cy="2172546"/>
          </a:xfrm>
          <a:prstGeom prst="rect">
            <a:avLst/>
          </a:prstGeom>
        </p:spPr>
      </p:pic>
      <p:pic>
        <p:nvPicPr>
          <p:cNvPr id="5" name="Picture 4">
            <a:extLst>
              <a:ext uri="{FF2B5EF4-FFF2-40B4-BE49-F238E27FC236}">
                <a16:creationId xmlns:a16="http://schemas.microsoft.com/office/drawing/2014/main" id="{523399D6-8977-0448-96E0-AF988E823956}"/>
              </a:ext>
            </a:extLst>
          </p:cNvPr>
          <p:cNvPicPr>
            <a:picLocks noChangeAspect="1"/>
          </p:cNvPicPr>
          <p:nvPr/>
        </p:nvPicPr>
        <p:blipFill>
          <a:blip r:embed="rId3"/>
          <a:stretch>
            <a:fillRect/>
          </a:stretch>
        </p:blipFill>
        <p:spPr>
          <a:xfrm>
            <a:off x="621676" y="3954926"/>
            <a:ext cx="5298894" cy="1907601"/>
          </a:xfrm>
          <a:prstGeom prst="rect">
            <a:avLst/>
          </a:prstGeom>
        </p:spPr>
      </p:pic>
      <p:sp>
        <p:nvSpPr>
          <p:cNvPr id="43" name="Right Triangle 4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93D9209-8AC8-9719-A8A4-80492BBEE5A9}"/>
              </a:ext>
            </a:extLst>
          </p:cNvPr>
          <p:cNvSpPr txBox="1"/>
          <p:nvPr/>
        </p:nvSpPr>
        <p:spPr>
          <a:xfrm>
            <a:off x="6771009" y="1079081"/>
            <a:ext cx="4359107" cy="4699837"/>
          </a:xfrm>
          <a:prstGeom prst="rect">
            <a:avLst/>
          </a:prstGeom>
        </p:spPr>
        <p:txBody>
          <a:bodyPr vert="horz" lIns="91440" tIns="45720" rIns="91440" bIns="45720" rtlCol="0" anchor="t">
            <a:noAutofit/>
          </a:bodyPr>
          <a:lstStyle/>
          <a:p>
            <a:pPr marR="0" fontAlgn="auto">
              <a:lnSpc>
                <a:spcPct val="90000"/>
              </a:lnSpc>
              <a:spcBef>
                <a:spcPts val="0"/>
              </a:spcBef>
              <a:spcAft>
                <a:spcPts val="600"/>
              </a:spcAft>
            </a:pPr>
            <a:r>
              <a:rPr lang="en-US" sz="2200" b="1" u="sng">
                <a:effectLst/>
              </a:rPr>
              <a:t>Fully Connected Layer ‘s</a:t>
            </a:r>
          </a:p>
          <a:p>
            <a:pPr marL="0" marR="0" indent="-228600" fontAlgn="auto">
              <a:lnSpc>
                <a:spcPct val="90000"/>
              </a:lnSpc>
              <a:spcBef>
                <a:spcPts val="0"/>
              </a:spcBef>
              <a:spcAft>
                <a:spcPts val="600"/>
              </a:spcAft>
              <a:buFont typeface="Arial" panose="020B0604020202020204" pitchFamily="34" charset="0"/>
              <a:buChar char="•"/>
            </a:pPr>
            <a:endParaRPr lang="en-US" sz="2200">
              <a:effectLst/>
            </a:endParaRPr>
          </a:p>
          <a:p>
            <a:pPr marL="457200" marR="0" indent="-457200" algn="just" fontAlgn="auto">
              <a:lnSpc>
                <a:spcPct val="90000"/>
              </a:lnSpc>
              <a:spcBef>
                <a:spcPts val="0"/>
              </a:spcBef>
              <a:spcAft>
                <a:spcPts val="600"/>
              </a:spcAft>
              <a:buFont typeface="+mj-lt"/>
              <a:buAutoNum type="arabicParenR"/>
            </a:pPr>
            <a:r>
              <a:rPr lang="en-US" sz="2200" b="1">
                <a:effectLst/>
              </a:rPr>
              <a:t>Fully connected input layer </a:t>
            </a:r>
            <a:r>
              <a:rPr lang="en-US" sz="2200">
                <a:effectLst/>
              </a:rPr>
              <a:t>– The preceding layers output is "flattened" and turned into a single vector which is used as an input for the next stage. </a:t>
            </a:r>
            <a:endParaRPr lang="en-US" sz="2200"/>
          </a:p>
          <a:p>
            <a:pPr marL="457200" marR="0" indent="-457200" algn="just" fontAlgn="auto">
              <a:lnSpc>
                <a:spcPct val="90000"/>
              </a:lnSpc>
              <a:spcBef>
                <a:spcPts val="0"/>
              </a:spcBef>
              <a:spcAft>
                <a:spcPts val="600"/>
              </a:spcAft>
              <a:buFont typeface="+mj-lt"/>
              <a:buAutoNum type="arabicParenR"/>
            </a:pPr>
            <a:r>
              <a:rPr lang="en-US" sz="2200" b="1">
                <a:effectLst/>
              </a:rPr>
              <a:t>The first fully connected layer </a:t>
            </a:r>
            <a:r>
              <a:rPr lang="en-US" sz="2200">
                <a:effectLst/>
              </a:rPr>
              <a:t>– Adds weights to the inputs from the feature analysis to anticipate the proper label. </a:t>
            </a:r>
          </a:p>
          <a:p>
            <a:pPr marL="457200" marR="0" indent="-457200" algn="just" fontAlgn="auto">
              <a:lnSpc>
                <a:spcPct val="90000"/>
              </a:lnSpc>
              <a:spcBef>
                <a:spcPts val="0"/>
              </a:spcBef>
              <a:spcAft>
                <a:spcPts val="600"/>
              </a:spcAft>
              <a:buFont typeface="+mj-lt"/>
              <a:buAutoNum type="arabicParenR"/>
            </a:pPr>
            <a:r>
              <a:rPr lang="en-US" sz="2200" b="1">
                <a:effectLst/>
              </a:rPr>
              <a:t>Fully connected output layer </a:t>
            </a:r>
            <a:r>
              <a:rPr lang="en-US" sz="2200">
                <a:effectLst/>
              </a:rPr>
              <a:t>– Offers the probability for each label in the end. </a:t>
            </a:r>
          </a:p>
        </p:txBody>
      </p:sp>
    </p:spTree>
    <p:extLst>
      <p:ext uri="{BB962C8B-B14F-4D97-AF65-F5344CB8AC3E}">
        <p14:creationId xmlns:p14="http://schemas.microsoft.com/office/powerpoint/2010/main" val="4854177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7" name="Picture 16" descr="Calculator, pen, compass, money and a paper with graphs printed on it">
            <a:extLst>
              <a:ext uri="{FF2B5EF4-FFF2-40B4-BE49-F238E27FC236}">
                <a16:creationId xmlns:a16="http://schemas.microsoft.com/office/drawing/2014/main" id="{C844ECA8-6562-E56C-0B1D-6BA0DC4856F3}"/>
              </a:ext>
            </a:extLst>
          </p:cNvPr>
          <p:cNvPicPr>
            <a:picLocks noChangeAspect="1"/>
          </p:cNvPicPr>
          <p:nvPr/>
        </p:nvPicPr>
        <p:blipFill rotWithShape="1">
          <a:blip r:embed="rId2"/>
          <a:srcRect l="30384" r="2695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8"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992805-A056-6481-87C8-05E996D11C6E}"/>
              </a:ext>
            </a:extLst>
          </p:cNvPr>
          <p:cNvSpPr>
            <a:spLocks noGrp="1"/>
          </p:cNvSpPr>
          <p:nvPr>
            <p:ph type="title"/>
          </p:nvPr>
        </p:nvSpPr>
        <p:spPr>
          <a:xfrm>
            <a:off x="5827048" y="407987"/>
            <a:ext cx="5721484" cy="1325563"/>
          </a:xfrm>
        </p:spPr>
        <p:txBody>
          <a:bodyPr>
            <a:normAutofit/>
          </a:bodyPr>
          <a:lstStyle/>
          <a:p>
            <a:r>
              <a:rPr lang="en-US" b="1" dirty="0"/>
              <a:t>Results </a:t>
            </a:r>
          </a:p>
        </p:txBody>
      </p:sp>
      <p:sp>
        <p:nvSpPr>
          <p:cNvPr id="3" name="Content Placeholder 2">
            <a:extLst>
              <a:ext uri="{FF2B5EF4-FFF2-40B4-BE49-F238E27FC236}">
                <a16:creationId xmlns:a16="http://schemas.microsoft.com/office/drawing/2014/main" id="{C9B2ECEE-0B1B-4A68-5870-D7DD75F968AD}"/>
              </a:ext>
            </a:extLst>
          </p:cNvPr>
          <p:cNvSpPr>
            <a:spLocks noGrp="1"/>
          </p:cNvSpPr>
          <p:nvPr>
            <p:ph idx="1"/>
          </p:nvPr>
        </p:nvSpPr>
        <p:spPr>
          <a:xfrm>
            <a:off x="5827048" y="1868487"/>
            <a:ext cx="5721484" cy="4351338"/>
          </a:xfrm>
        </p:spPr>
        <p:txBody>
          <a:bodyPr>
            <a:normAutofit/>
          </a:bodyPr>
          <a:lstStyle/>
          <a:p>
            <a:r>
              <a:rPr lang="en-US"/>
              <a:t>Accuracy</a:t>
            </a:r>
          </a:p>
          <a:p>
            <a:r>
              <a:rPr lang="en-US"/>
              <a:t>Graphs</a:t>
            </a:r>
          </a:p>
          <a:p>
            <a:r>
              <a:rPr lang="en-US"/>
              <a:t>Website images</a:t>
            </a:r>
          </a:p>
          <a:p>
            <a:pPr marL="0" indent="0">
              <a:buNone/>
            </a:pPr>
            <a:endParaRPr lang="en-US"/>
          </a:p>
        </p:txBody>
      </p:sp>
      <p:cxnSp>
        <p:nvCxnSpPr>
          <p:cNvPr id="5" name="Straight Connector 4">
            <a:extLst>
              <a:ext uri="{FF2B5EF4-FFF2-40B4-BE49-F238E27FC236}">
                <a16:creationId xmlns:a16="http://schemas.microsoft.com/office/drawing/2014/main" id="{12E4D460-D8D6-FBA8-62C1-077684D700BF}"/>
              </a:ext>
            </a:extLst>
          </p:cNvPr>
          <p:cNvCxnSpPr/>
          <p:nvPr/>
        </p:nvCxnSpPr>
        <p:spPr>
          <a:xfrm>
            <a:off x="5757692" y="1317523"/>
            <a:ext cx="203533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273634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A1857-CD22-985C-27F3-252AA4ED00B2}"/>
              </a:ext>
            </a:extLst>
          </p:cNvPr>
          <p:cNvSpPr>
            <a:spLocks noGrp="1"/>
          </p:cNvSpPr>
          <p:nvPr>
            <p:ph type="title"/>
          </p:nvPr>
        </p:nvSpPr>
        <p:spPr>
          <a:xfrm>
            <a:off x="838200" y="365125"/>
            <a:ext cx="10515600" cy="1325563"/>
          </a:xfrm>
        </p:spPr>
        <p:txBody>
          <a:bodyPr>
            <a:normAutofit/>
          </a:bodyPr>
          <a:lstStyle/>
          <a:p>
            <a:r>
              <a:rPr lang="en-US" sz="5400" b="1" dirty="0"/>
              <a:t>Accuracy</a:t>
            </a:r>
          </a:p>
        </p:txBody>
      </p:sp>
      <p:sp>
        <p:nvSpPr>
          <p:cNvPr id="5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9E8469AD-CEE9-F5A3-E82E-1F86F126BA17}"/>
              </a:ext>
            </a:extLst>
          </p:cNvPr>
          <p:cNvGraphicFramePr>
            <a:graphicFrameLocks noGrp="1"/>
          </p:cNvGraphicFramePr>
          <p:nvPr>
            <p:ph idx="1"/>
            <p:extLst>
              <p:ext uri="{D42A27DB-BD31-4B8C-83A1-F6EECF244321}">
                <p14:modId xmlns:p14="http://schemas.microsoft.com/office/powerpoint/2010/main" val="37720927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5959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9E048-8B3C-F1D5-A68C-059EE8FFE1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Graphs: Training and Validation loss </a:t>
            </a:r>
          </a:p>
        </p:txBody>
      </p:sp>
      <p:pic>
        <p:nvPicPr>
          <p:cNvPr id="13" name="Content Placeholder 12" descr="A graph with a line graph&#10;&#10;Description automatically generated">
            <a:extLst>
              <a:ext uri="{FF2B5EF4-FFF2-40B4-BE49-F238E27FC236}">
                <a16:creationId xmlns:a16="http://schemas.microsoft.com/office/drawing/2014/main" id="{B91EB73A-83CE-89C4-22EA-A76A4DCDA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41565"/>
            <a:ext cx="7188199" cy="3971480"/>
          </a:xfrm>
          <a:prstGeom prst="rect">
            <a:avLst/>
          </a:prstGeom>
        </p:spPr>
      </p:pic>
    </p:spTree>
    <p:extLst>
      <p:ext uri="{BB962C8B-B14F-4D97-AF65-F5344CB8AC3E}">
        <p14:creationId xmlns:p14="http://schemas.microsoft.com/office/powerpoint/2010/main" val="33168224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5F2DB-E556-45CD-6121-E2F748F0EB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Graphs: Training and Validation Accuracy</a:t>
            </a:r>
          </a:p>
        </p:txBody>
      </p:sp>
      <p:pic>
        <p:nvPicPr>
          <p:cNvPr id="7" name="Content Placeholder 6" descr="A graph with lines and numbers">
            <a:extLst>
              <a:ext uri="{FF2B5EF4-FFF2-40B4-BE49-F238E27FC236}">
                <a16:creationId xmlns:a16="http://schemas.microsoft.com/office/drawing/2014/main" id="{6F2EB479-0D62-DAC3-361D-3E927B567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59536"/>
            <a:ext cx="7188199" cy="3935539"/>
          </a:xfrm>
          <a:prstGeom prst="rect">
            <a:avLst/>
          </a:prstGeom>
        </p:spPr>
      </p:pic>
    </p:spTree>
    <p:extLst>
      <p:ext uri="{BB962C8B-B14F-4D97-AF65-F5344CB8AC3E}">
        <p14:creationId xmlns:p14="http://schemas.microsoft.com/office/powerpoint/2010/main" val="30049457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135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B619E4C3-B3A2-484F-579D-98A7ACE2F4D2}"/>
              </a:ext>
            </a:extLst>
          </p:cNvPr>
          <p:cNvPicPr>
            <a:picLocks noGrp="1" noChangeAspect="1"/>
          </p:cNvPicPr>
          <p:nvPr>
            <p:ph idx="1"/>
          </p:nvPr>
        </p:nvPicPr>
        <p:blipFill>
          <a:blip r:embed="rId2"/>
          <a:stretch>
            <a:fillRect/>
          </a:stretch>
        </p:blipFill>
        <p:spPr>
          <a:xfrm>
            <a:off x="643467" y="1670558"/>
            <a:ext cx="10905066" cy="3516883"/>
          </a:xfrm>
          <a:prstGeom prst="rect">
            <a:avLst/>
          </a:prstGeom>
        </p:spPr>
      </p:pic>
    </p:spTree>
    <p:extLst>
      <p:ext uri="{BB962C8B-B14F-4D97-AF65-F5344CB8AC3E}">
        <p14:creationId xmlns:p14="http://schemas.microsoft.com/office/powerpoint/2010/main" val="11966340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13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241DC0D-3FFC-F369-AAFC-F6BCAFB0FC92}"/>
              </a:ext>
            </a:extLst>
          </p:cNvPr>
          <p:cNvPicPr>
            <a:picLocks noGrp="1" noChangeAspect="1"/>
          </p:cNvPicPr>
          <p:nvPr>
            <p:ph idx="1"/>
          </p:nvPr>
        </p:nvPicPr>
        <p:blipFill>
          <a:blip r:embed="rId2"/>
          <a:stretch>
            <a:fillRect/>
          </a:stretch>
        </p:blipFill>
        <p:spPr>
          <a:xfrm>
            <a:off x="643467" y="1561508"/>
            <a:ext cx="10905066" cy="3734983"/>
          </a:xfrm>
          <a:prstGeom prst="rect">
            <a:avLst/>
          </a:prstGeom>
        </p:spPr>
      </p:pic>
    </p:spTree>
    <p:extLst>
      <p:ext uri="{BB962C8B-B14F-4D97-AF65-F5344CB8AC3E}">
        <p14:creationId xmlns:p14="http://schemas.microsoft.com/office/powerpoint/2010/main" val="38111969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blue and green striped surface&#10;&#10;Description automatically generated">
            <a:extLst>
              <a:ext uri="{FF2B5EF4-FFF2-40B4-BE49-F238E27FC236}">
                <a16:creationId xmlns:a16="http://schemas.microsoft.com/office/drawing/2014/main" id="{75976350-9108-54DE-2CAE-0AE95C0FBEFF}"/>
              </a:ext>
            </a:extLst>
          </p:cNvPr>
          <p:cNvPicPr>
            <a:picLocks noChangeAspect="1"/>
          </p:cNvPicPr>
          <p:nvPr/>
        </p:nvPicPr>
        <p:blipFill rotWithShape="1">
          <a:blip r:embed="rId3">
            <a:duotone>
              <a:schemeClr val="bg2">
                <a:shade val="45000"/>
                <a:satMod val="135000"/>
              </a:schemeClr>
              <a:prstClr val="white"/>
            </a:duotone>
          </a:blip>
          <a:srcRect b="15730"/>
          <a:stretch/>
        </p:blipFill>
        <p:spPr>
          <a:xfrm>
            <a:off x="20" y="19674"/>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34467-FFEE-DE00-EE32-AD295B99B696}"/>
              </a:ext>
            </a:extLst>
          </p:cNvPr>
          <p:cNvGraphicFramePr>
            <a:graphicFrameLocks noGrp="1"/>
          </p:cNvGraphicFramePr>
          <p:nvPr>
            <p:ph idx="1"/>
            <p:extLst>
              <p:ext uri="{D42A27DB-BD31-4B8C-83A1-F6EECF244321}">
                <p14:modId xmlns:p14="http://schemas.microsoft.com/office/powerpoint/2010/main" val="2664623374"/>
              </p:ext>
            </p:extLst>
          </p:nvPr>
        </p:nvGraphicFramePr>
        <p:xfrm>
          <a:off x="580103" y="1072533"/>
          <a:ext cx="12024852" cy="5012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Diagonal Corners Rounded 2">
            <a:extLst>
              <a:ext uri="{FF2B5EF4-FFF2-40B4-BE49-F238E27FC236}">
                <a16:creationId xmlns:a16="http://schemas.microsoft.com/office/drawing/2014/main" id="{8742B9C8-D35A-FF87-B307-4A144CA83404}"/>
              </a:ext>
            </a:extLst>
          </p:cNvPr>
          <p:cNvSpPr/>
          <p:nvPr/>
        </p:nvSpPr>
        <p:spPr>
          <a:xfrm>
            <a:off x="2871018" y="561237"/>
            <a:ext cx="6951407" cy="845575"/>
          </a:xfrm>
          <a:prstGeom prst="round2Diag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57A8C512-988E-5DEC-A990-5D196B35DA5D}"/>
              </a:ext>
            </a:extLst>
          </p:cNvPr>
          <p:cNvSpPr txBox="1"/>
          <p:nvPr/>
        </p:nvSpPr>
        <p:spPr>
          <a:xfrm>
            <a:off x="3711676" y="630081"/>
            <a:ext cx="5270090" cy="707886"/>
          </a:xfrm>
          <a:prstGeom prst="rect">
            <a:avLst/>
          </a:prstGeom>
          <a:noFill/>
        </p:spPr>
        <p:txBody>
          <a:bodyPr wrap="square" rtlCol="0">
            <a:spAutoFit/>
          </a:bodyPr>
          <a:lstStyle/>
          <a:p>
            <a:pPr algn="ctr"/>
            <a:r>
              <a:rPr lang="en-US" sz="4000">
                <a:solidFill>
                  <a:schemeClr val="accent1">
                    <a:lumMod val="75000"/>
                  </a:schemeClr>
                </a:solidFill>
              </a:rPr>
              <a:t>Table of Content </a:t>
            </a:r>
            <a:endParaRPr lang="en-IN" sz="4000"/>
          </a:p>
        </p:txBody>
      </p:sp>
    </p:spTree>
    <p:extLst>
      <p:ext uri="{BB962C8B-B14F-4D97-AF65-F5344CB8AC3E}">
        <p14:creationId xmlns:p14="http://schemas.microsoft.com/office/powerpoint/2010/main" val="55997762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D4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636B670-A4EB-FA2A-32B1-BE158AD91903}"/>
              </a:ext>
            </a:extLst>
          </p:cNvPr>
          <p:cNvPicPr>
            <a:picLocks noGrp="1" noChangeAspect="1"/>
          </p:cNvPicPr>
          <p:nvPr>
            <p:ph idx="1"/>
          </p:nvPr>
        </p:nvPicPr>
        <p:blipFill>
          <a:blip r:embed="rId2"/>
          <a:stretch>
            <a:fillRect/>
          </a:stretch>
        </p:blipFill>
        <p:spPr>
          <a:xfrm>
            <a:off x="643467" y="1043516"/>
            <a:ext cx="10905066" cy="4770968"/>
          </a:xfrm>
          <a:prstGeom prst="rect">
            <a:avLst/>
          </a:prstGeom>
        </p:spPr>
      </p:pic>
    </p:spTree>
    <p:extLst>
      <p:ext uri="{BB962C8B-B14F-4D97-AF65-F5344CB8AC3E}">
        <p14:creationId xmlns:p14="http://schemas.microsoft.com/office/powerpoint/2010/main" val="15600591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Arc 2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878C4C-A016-E0C4-074F-888ECCCC5559}"/>
              </a:ext>
            </a:extLst>
          </p:cNvPr>
          <p:cNvSpPr>
            <a:spLocks noGrp="1"/>
          </p:cNvSpPr>
          <p:nvPr>
            <p:ph type="title"/>
          </p:nvPr>
        </p:nvSpPr>
        <p:spPr>
          <a:xfrm>
            <a:off x="5894962" y="479493"/>
            <a:ext cx="5458838" cy="1325563"/>
          </a:xfrm>
        </p:spPr>
        <p:txBody>
          <a:bodyPr>
            <a:normAutofit/>
          </a:bodyPr>
          <a:lstStyle/>
          <a:p>
            <a:pPr algn="ctr"/>
            <a:r>
              <a:rPr lang="en-US" dirty="0"/>
              <a:t>Conclusion</a:t>
            </a:r>
          </a:p>
        </p:txBody>
      </p:sp>
      <p:sp>
        <p:nvSpPr>
          <p:cNvPr id="29"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eaf skeleton on green tone background">
            <a:extLst>
              <a:ext uri="{FF2B5EF4-FFF2-40B4-BE49-F238E27FC236}">
                <a16:creationId xmlns:a16="http://schemas.microsoft.com/office/drawing/2014/main" id="{C16F718D-64C4-1BCF-41A0-2D8D18C08C9C}"/>
              </a:ext>
            </a:extLst>
          </p:cNvPr>
          <p:cNvPicPr>
            <a:picLocks noChangeAspect="1"/>
          </p:cNvPicPr>
          <p:nvPr/>
        </p:nvPicPr>
        <p:blipFill rotWithShape="1">
          <a:blip r:embed="rId2"/>
          <a:srcRect l="18837" r="21763" b="-2"/>
          <a:stretch/>
        </p:blipFill>
        <p:spPr>
          <a:xfrm>
            <a:off x="703182" y="659814"/>
            <a:ext cx="4777381" cy="536862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2F39E4C-EFE7-92B0-1D6E-AC148230B3D5}"/>
              </a:ext>
            </a:extLst>
          </p:cNvPr>
          <p:cNvSpPr>
            <a:spLocks noGrp="1"/>
          </p:cNvSpPr>
          <p:nvPr>
            <p:ph idx="1"/>
          </p:nvPr>
        </p:nvSpPr>
        <p:spPr>
          <a:xfrm>
            <a:off x="5894962" y="1984443"/>
            <a:ext cx="5458838" cy="4192520"/>
          </a:xfrm>
        </p:spPr>
        <p:txBody>
          <a:bodyPr>
            <a:normAutofit/>
          </a:bodyPr>
          <a:lstStyle/>
          <a:p>
            <a:pPr algn="just"/>
            <a:r>
              <a:rPr lang="en-US" sz="1800" dirty="0">
                <a:latin typeface="Calibri (Body)"/>
                <a:cs typeface="Times New Roman" panose="02020603050405020304" pitchFamily="18" charset="0"/>
              </a:rPr>
              <a:t>In conclusion, the project demonstrated the effectiveness of deep learning techniques in detecting plant leaf diseases. The project achieved high accuracy rates in classifying the different types of plant leaf diseases using a Convolutional Neural Network (CNN) architecture. </a:t>
            </a:r>
          </a:p>
          <a:p>
            <a:pPr algn="just"/>
            <a:r>
              <a:rPr lang="en-US" sz="1800" dirty="0">
                <a:latin typeface="Calibri (Body)"/>
                <a:cs typeface="Times New Roman" panose="02020603050405020304" pitchFamily="18" charset="0"/>
              </a:rPr>
              <a:t>Furthermore, the project's helps farmers make informed decisions about the most effective treatment for their crops. </a:t>
            </a:r>
          </a:p>
          <a:p>
            <a:pPr algn="just"/>
            <a:r>
              <a:rPr lang="en-US" sz="1800" dirty="0">
                <a:latin typeface="Calibri (Body)"/>
                <a:cs typeface="Times New Roman" panose="02020603050405020304" pitchFamily="18" charset="0"/>
              </a:rPr>
              <a:t>With further advancements in technology and the integration of precision agriculture techniques, the future of plant leaf disease detection and agriculture can become more efficient, sustainable, and productive. </a:t>
            </a:r>
            <a:endParaRPr kumimoji="0" lang="en-IN" sz="1800" b="0" i="0" u="none" strike="noStrike" kern="1200" cap="none" spc="0" normalizeH="0" baseline="0" noProof="0" dirty="0">
              <a:ln>
                <a:noFill/>
              </a:ln>
              <a:effectLst/>
              <a:uLnTx/>
              <a:uFillTx/>
              <a:latin typeface="Calibri (Body)"/>
              <a:cs typeface="Times New Roman" panose="02020603050405020304" pitchFamily="18" charset="0"/>
            </a:endParaRPr>
          </a:p>
          <a:p>
            <a:pPr algn="just"/>
            <a:endParaRPr lang="en-US" sz="1800" dirty="0">
              <a:latin typeface="Calibri (Body)"/>
            </a:endParaRPr>
          </a:p>
        </p:txBody>
      </p:sp>
    </p:spTree>
    <p:extLst>
      <p:ext uri="{BB962C8B-B14F-4D97-AF65-F5344CB8AC3E}">
        <p14:creationId xmlns:p14="http://schemas.microsoft.com/office/powerpoint/2010/main" val="13697392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2FAAB3-4D94-919F-A9E0-4AC4E8DCBC4D}"/>
              </a:ext>
            </a:extLst>
          </p:cNvPr>
          <p:cNvSpPr>
            <a:spLocks noGrp="1"/>
          </p:cNvSpPr>
          <p:nvPr>
            <p:ph type="title"/>
          </p:nvPr>
        </p:nvSpPr>
        <p:spPr>
          <a:xfrm>
            <a:off x="5894962" y="479493"/>
            <a:ext cx="5458838" cy="1325563"/>
          </a:xfrm>
        </p:spPr>
        <p:txBody>
          <a:bodyPr>
            <a:normAutofit/>
          </a:bodyPr>
          <a:lstStyle/>
          <a:p>
            <a:pPr algn="ctr"/>
            <a:r>
              <a:rPr lang="en-US" dirty="0"/>
              <a:t>References </a:t>
            </a:r>
          </a:p>
        </p:txBody>
      </p:sp>
      <p:sp>
        <p:nvSpPr>
          <p:cNvPr id="39" name="Freeform: Shape 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Checkmark">
            <a:extLst>
              <a:ext uri="{FF2B5EF4-FFF2-40B4-BE49-F238E27FC236}">
                <a16:creationId xmlns:a16="http://schemas.microsoft.com/office/drawing/2014/main" id="{FD1CF566-D443-85CF-07AE-857C4DD6B2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Content Placeholder 2">
            <a:extLst>
              <a:ext uri="{FF2B5EF4-FFF2-40B4-BE49-F238E27FC236}">
                <a16:creationId xmlns:a16="http://schemas.microsoft.com/office/drawing/2014/main" id="{ADC01AFC-B051-223B-DC02-8CF414C94340}"/>
              </a:ext>
            </a:extLst>
          </p:cNvPr>
          <p:cNvSpPr>
            <a:spLocks noGrp="1"/>
          </p:cNvSpPr>
          <p:nvPr>
            <p:ph idx="1"/>
          </p:nvPr>
        </p:nvSpPr>
        <p:spPr>
          <a:xfrm>
            <a:off x="5894962" y="1984442"/>
            <a:ext cx="5458838" cy="4475351"/>
          </a:xfrm>
        </p:spPr>
        <p:txBody>
          <a:bodyPr>
            <a:normAutofit/>
          </a:bodyPr>
          <a:lstStyle/>
          <a:p>
            <a:pPr marL="0" marR="0" lvl="0" indent="0" algn="just" defTabSz="914400" rtl="0" eaLnBrk="1" fontAlgn="auto" latinLnBrk="0" hangingPunct="1">
              <a:spcBef>
                <a:spcPts val="0"/>
              </a:spcBef>
              <a:spcAft>
                <a:spcPts val="0"/>
              </a:spcAft>
              <a:buClrTx/>
              <a:buSzTx/>
              <a:buFontTx/>
              <a:buNone/>
              <a:tabLst/>
              <a:defRPr/>
            </a:pPr>
            <a:r>
              <a:rPr lang="en-IN" sz="1800" b="0" i="0" dirty="0">
                <a:effectLst/>
                <a:latin typeface="Calibri (Body)"/>
                <a:cs typeface="Times New Roman" panose="02020603050405020304" pitchFamily="18" charset="0"/>
              </a:rPr>
              <a:t>1.) </a:t>
            </a:r>
            <a:r>
              <a:rPr lang="en-IN" sz="1800" b="0" i="0" dirty="0" err="1">
                <a:effectLst/>
                <a:latin typeface="Calibri (Body)"/>
                <a:cs typeface="Times New Roman" panose="02020603050405020304" pitchFamily="18" charset="0"/>
              </a:rPr>
              <a:t>Ozen</a:t>
            </a:r>
            <a:r>
              <a:rPr lang="en-IN" sz="1800" b="0" i="0" dirty="0">
                <a:effectLst/>
                <a:latin typeface="Calibri (Body)"/>
                <a:cs typeface="Times New Roman" panose="02020603050405020304" pitchFamily="18" charset="0"/>
              </a:rPr>
              <a:t>, Y. , </a:t>
            </a:r>
            <a:r>
              <a:rPr lang="en-IN" sz="1800" b="0" i="0" dirty="0" err="1">
                <a:effectLst/>
                <a:latin typeface="Calibri (Body)"/>
                <a:cs typeface="Times New Roman" panose="02020603050405020304" pitchFamily="18" charset="0"/>
              </a:rPr>
              <a:t>Sardogan</a:t>
            </a:r>
            <a:r>
              <a:rPr lang="en-IN" sz="1800" b="0" i="0" dirty="0">
                <a:effectLst/>
                <a:latin typeface="Calibri (Body)"/>
                <a:cs typeface="Times New Roman" panose="02020603050405020304" pitchFamily="18" charset="0"/>
              </a:rPr>
              <a:t>, M., &amp; Tuncer, A., (2018, September). Plant leaf disease detection       and classification based on CNN with LVQ algorithm. In </a:t>
            </a:r>
            <a:r>
              <a:rPr lang="en-IN" sz="1800" b="0" i="1" dirty="0">
                <a:effectLst/>
                <a:latin typeface="Calibri (Body)"/>
                <a:cs typeface="Times New Roman" panose="02020603050405020304" pitchFamily="18" charset="0"/>
              </a:rPr>
              <a:t>2018 3rd international conference on computer science and engineering (UBMK)</a:t>
            </a:r>
            <a:r>
              <a:rPr lang="en-IN" sz="1800" b="0" i="0" dirty="0">
                <a:effectLst/>
                <a:latin typeface="Calibri (Body)"/>
                <a:cs typeface="Times New Roman" panose="02020603050405020304" pitchFamily="18" charset="0"/>
              </a:rPr>
              <a:t> (pp. 382-385). IEEE.</a:t>
            </a:r>
          </a:p>
          <a:p>
            <a:pPr marL="0" marR="0" lvl="0" indent="0" algn="just" defTabSz="914400" rtl="0" eaLnBrk="1" fontAlgn="auto" latinLnBrk="0" hangingPunct="1">
              <a:spcBef>
                <a:spcPts val="0"/>
              </a:spcBef>
              <a:spcAft>
                <a:spcPts val="0"/>
              </a:spcAft>
              <a:buClrTx/>
              <a:buSzTx/>
              <a:buFontTx/>
              <a:buNone/>
              <a:tabLst/>
              <a:defRPr/>
            </a:pPr>
            <a:endParaRPr kumimoji="0" lang="en-IN" sz="1800" u="none" strike="noStrike" kern="1200" cap="none" spc="0" normalizeH="0" baseline="0" noProof="0" dirty="0">
              <a:ln>
                <a:noFill/>
              </a:ln>
              <a:uLnTx/>
              <a:uFillTx/>
              <a:latin typeface="Calibri (Body)"/>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US" sz="1800" b="0" i="0" dirty="0">
                <a:effectLst/>
                <a:latin typeface="Calibri (Body)"/>
                <a:cs typeface="Times New Roman" panose="02020603050405020304" pitchFamily="18" charset="0"/>
              </a:rPr>
              <a:t>2.) Das, M., Dey, N. &amp; Shrestha, G. (2020, October). Plant disease detection using CNN. In </a:t>
            </a:r>
            <a:r>
              <a:rPr lang="en-US" sz="1800" b="0" i="1" dirty="0">
                <a:effectLst/>
                <a:latin typeface="Calibri (Body)"/>
                <a:cs typeface="Times New Roman" panose="02020603050405020304" pitchFamily="18" charset="0"/>
              </a:rPr>
              <a:t>2020 IEEE applied signal processing conference (ASPCON)</a:t>
            </a:r>
            <a:r>
              <a:rPr lang="en-US" sz="1800" b="0" i="0" dirty="0">
                <a:effectLst/>
                <a:latin typeface="Calibri (Body)"/>
                <a:cs typeface="Times New Roman" panose="02020603050405020304" pitchFamily="18" charset="0"/>
              </a:rPr>
              <a:t> (pp. 109-113). IEEE.</a:t>
            </a:r>
          </a:p>
          <a:p>
            <a:pPr marL="0" marR="0" lvl="0" indent="0" algn="just" defTabSz="914400" rtl="0" eaLnBrk="1" fontAlgn="auto" latinLnBrk="0" hangingPunct="1">
              <a:spcBef>
                <a:spcPts val="0"/>
              </a:spcBef>
              <a:spcAft>
                <a:spcPts val="0"/>
              </a:spcAft>
              <a:buClrTx/>
              <a:buSzTx/>
              <a:buFontTx/>
              <a:buNone/>
              <a:tabLst/>
              <a:defRPr/>
            </a:pPr>
            <a:endParaRPr kumimoji="0" lang="en-US" sz="1800" u="none" strike="noStrike" kern="1200" cap="none" spc="0" normalizeH="0" baseline="0" noProof="0" dirty="0">
              <a:ln>
                <a:noFill/>
              </a:ln>
              <a:uLnTx/>
              <a:uFillTx/>
              <a:latin typeface="Calibri (Body)"/>
              <a:cs typeface="Times New Roman" panose="02020603050405020304" pitchFamily="18" charset="0"/>
            </a:endParaRPr>
          </a:p>
          <a:p>
            <a:pPr marL="0" marR="0" lvl="0" indent="0" algn="just" defTabSz="914400" rtl="0" eaLnBrk="1" fontAlgn="auto" latinLnBrk="0" hangingPunct="1">
              <a:spcBef>
                <a:spcPts val="0"/>
              </a:spcBef>
              <a:spcAft>
                <a:spcPts val="0"/>
              </a:spcAft>
              <a:buClrTx/>
              <a:buSzTx/>
              <a:buFontTx/>
              <a:buNone/>
              <a:tabLst/>
              <a:defRPr/>
            </a:pPr>
            <a:r>
              <a:rPr lang="en-IN" sz="1800" b="0" i="0" dirty="0">
                <a:effectLst/>
                <a:latin typeface="Calibri (Body)"/>
                <a:cs typeface="Times New Roman" panose="02020603050405020304" pitchFamily="18" charset="0"/>
              </a:rPr>
              <a:t>3.) </a:t>
            </a:r>
            <a:r>
              <a:rPr lang="en-IN" sz="1800" b="0" i="0" dirty="0" err="1">
                <a:effectLst/>
                <a:latin typeface="Calibri (Body)"/>
                <a:cs typeface="Times New Roman" panose="02020603050405020304" pitchFamily="18" charset="0"/>
              </a:rPr>
              <a:t>Deepalakshmi</a:t>
            </a:r>
            <a:r>
              <a:rPr lang="en-IN" sz="1800" b="0" i="0" dirty="0">
                <a:effectLst/>
                <a:latin typeface="Calibri (Body)"/>
                <a:cs typeface="Times New Roman" panose="02020603050405020304" pitchFamily="18" charset="0"/>
              </a:rPr>
              <a:t>, P., Lavanya, K., &amp; </a:t>
            </a:r>
            <a:r>
              <a:rPr lang="en-IN" sz="1800" b="0" i="0" dirty="0" err="1">
                <a:effectLst/>
                <a:latin typeface="Calibri (Body)"/>
                <a:cs typeface="Times New Roman" panose="02020603050405020304" pitchFamily="18" charset="0"/>
              </a:rPr>
              <a:t>Srinivasu</a:t>
            </a:r>
            <a:r>
              <a:rPr lang="en-IN" sz="1800" b="0" i="0" dirty="0">
                <a:effectLst/>
                <a:latin typeface="Calibri (Body)"/>
                <a:cs typeface="Times New Roman" panose="02020603050405020304" pitchFamily="18" charset="0"/>
              </a:rPr>
              <a:t>, P. N. (2021). Plant leaf disease detection using CNN algorithm. </a:t>
            </a:r>
            <a:r>
              <a:rPr lang="en-IN" sz="1800" b="0" i="1" dirty="0">
                <a:effectLst/>
                <a:latin typeface="Calibri (Body)"/>
                <a:cs typeface="Times New Roman" panose="02020603050405020304" pitchFamily="18" charset="0"/>
              </a:rPr>
              <a:t>International Journal of Information System </a:t>
            </a:r>
            <a:r>
              <a:rPr lang="en-IN" sz="1800" b="0" i="1" dirty="0" err="1">
                <a:effectLst/>
                <a:latin typeface="Calibri (Body)"/>
                <a:cs typeface="Times New Roman" panose="02020603050405020304" pitchFamily="18" charset="0"/>
              </a:rPr>
              <a:t>Modeling</a:t>
            </a:r>
            <a:r>
              <a:rPr lang="en-IN" sz="1800" b="0" i="1" dirty="0">
                <a:effectLst/>
                <a:latin typeface="Calibri (Body)"/>
                <a:cs typeface="Times New Roman" panose="02020603050405020304" pitchFamily="18" charset="0"/>
              </a:rPr>
              <a:t> and Design (IJISMD)</a:t>
            </a:r>
            <a:r>
              <a:rPr lang="en-IN" sz="1800" b="0" i="0" dirty="0">
                <a:effectLst/>
                <a:latin typeface="Calibri (Body)"/>
                <a:cs typeface="Times New Roman" panose="02020603050405020304" pitchFamily="18" charset="0"/>
              </a:rPr>
              <a:t>, </a:t>
            </a:r>
            <a:r>
              <a:rPr lang="en-IN" sz="1800" b="0" i="1" dirty="0">
                <a:effectLst/>
                <a:latin typeface="Calibri (Body)"/>
                <a:cs typeface="Times New Roman" panose="02020603050405020304" pitchFamily="18" charset="0"/>
              </a:rPr>
              <a:t>12</a:t>
            </a:r>
            <a:r>
              <a:rPr lang="en-IN" sz="1800" b="0" i="0" dirty="0">
                <a:effectLst/>
                <a:latin typeface="Calibri (Body)"/>
                <a:cs typeface="Times New Roman" panose="02020603050405020304" pitchFamily="18" charset="0"/>
              </a:rPr>
              <a:t>(1), 1-21</a:t>
            </a:r>
            <a:endParaRPr kumimoji="0" lang="en-IN" sz="1800" b="0" i="0" u="none" strike="noStrike" kern="1200" cap="none" spc="0" normalizeH="0" baseline="0" noProof="0" dirty="0">
              <a:ln>
                <a:noFill/>
              </a:ln>
              <a:effectLst/>
              <a:uLnTx/>
              <a:uFillTx/>
              <a:latin typeface="Calibri (Body)"/>
              <a:cs typeface="Times New Roman" panose="02020603050405020304" pitchFamily="18" charset="0"/>
            </a:endParaRPr>
          </a:p>
          <a:p>
            <a:pPr algn="just"/>
            <a:r>
              <a:rPr lang="en-US" sz="1800" dirty="0"/>
              <a:t>Dataset-link: https://www.kaggle.com/datasets/vipoooool/new-plant-diseases-dataset</a:t>
            </a:r>
          </a:p>
          <a:p>
            <a:pPr algn="just"/>
            <a:endParaRPr lang="en-US" sz="1800" dirty="0">
              <a:latin typeface="Calibri (Body)"/>
            </a:endParaRPr>
          </a:p>
        </p:txBody>
      </p:sp>
    </p:spTree>
    <p:extLst>
      <p:ext uri="{BB962C8B-B14F-4D97-AF65-F5344CB8AC3E}">
        <p14:creationId xmlns:p14="http://schemas.microsoft.com/office/powerpoint/2010/main" val="42379505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E46E15-7891-0AAB-1913-E2A577E27DA3}"/>
              </a:ext>
            </a:extLst>
          </p:cNvPr>
          <p:cNvSpPr>
            <a:spLocks noGrp="1"/>
          </p:cNvSpPr>
          <p:nvPr>
            <p:ph idx="1"/>
          </p:nvPr>
        </p:nvSpPr>
        <p:spPr>
          <a:xfrm>
            <a:off x="804672" y="2421683"/>
            <a:ext cx="4977578" cy="1098266"/>
          </a:xfrm>
        </p:spPr>
        <p:txBody>
          <a:bodyPr anchor="ctr">
            <a:normAutofit/>
          </a:bodyPr>
          <a:lstStyle/>
          <a:p>
            <a:pPr marL="0" indent="0" algn="ctr">
              <a:buNone/>
            </a:pPr>
            <a:r>
              <a:rPr lang="en-US" sz="5000" dirty="0">
                <a:solidFill>
                  <a:schemeClr val="tx2"/>
                </a:solidFill>
              </a:rPr>
              <a:t>Thank You</a:t>
            </a:r>
          </a:p>
        </p:txBody>
      </p:sp>
      <p:grpSp>
        <p:nvGrpSpPr>
          <p:cNvPr id="23" name="Group 2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4" name="Freeform: Shape 2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Graphic 15" descr="Smiling Face with No Fill">
            <a:extLst>
              <a:ext uri="{FF2B5EF4-FFF2-40B4-BE49-F238E27FC236}">
                <a16:creationId xmlns:a16="http://schemas.microsoft.com/office/drawing/2014/main" id="{2664331F-B00F-297B-D121-9BEA0A054A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9599972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touching a small plant">
            <a:extLst>
              <a:ext uri="{FF2B5EF4-FFF2-40B4-BE49-F238E27FC236}">
                <a16:creationId xmlns:a16="http://schemas.microsoft.com/office/drawing/2014/main" id="{EECF73D7-F56F-91B0-C300-EBC88C23EBB3}"/>
              </a:ext>
            </a:extLst>
          </p:cNvPr>
          <p:cNvPicPr>
            <a:picLocks noChangeAspect="1"/>
          </p:cNvPicPr>
          <p:nvPr/>
        </p:nvPicPr>
        <p:blipFill rotWithShape="1">
          <a:blip r:embed="rId2"/>
          <a:srcRect l="5884" r="-1" b="-1"/>
          <a:stretch/>
        </p:blipFill>
        <p:spPr>
          <a:xfrm>
            <a:off x="0" y="10"/>
            <a:ext cx="12191998"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A8CFB6-53ED-916F-D20E-AB3911CBF48D}"/>
              </a:ext>
            </a:extLst>
          </p:cNvPr>
          <p:cNvSpPr>
            <a:spLocks noGrp="1"/>
          </p:cNvSpPr>
          <p:nvPr>
            <p:ph type="title"/>
          </p:nvPr>
        </p:nvSpPr>
        <p:spPr>
          <a:xfrm>
            <a:off x="838200" y="365125"/>
            <a:ext cx="4933335" cy="568940"/>
          </a:xfrm>
        </p:spPr>
        <p:txBody>
          <a:bodyPr>
            <a:normAutofit fontScale="90000"/>
          </a:bodyPr>
          <a:lstStyle/>
          <a:p>
            <a:pPr algn="ctr"/>
            <a:r>
              <a:rPr lang="en-US" sz="4000" b="1" dirty="0"/>
              <a:t>Introduction</a:t>
            </a:r>
            <a:r>
              <a:rPr lang="en-US" sz="4000" dirty="0"/>
              <a:t> </a:t>
            </a:r>
          </a:p>
        </p:txBody>
      </p:sp>
      <p:sp>
        <p:nvSpPr>
          <p:cNvPr id="3" name="Content Placeholder 2">
            <a:extLst>
              <a:ext uri="{FF2B5EF4-FFF2-40B4-BE49-F238E27FC236}">
                <a16:creationId xmlns:a16="http://schemas.microsoft.com/office/drawing/2014/main" id="{2A8C2EAA-AF1B-1439-2336-14E6E2593A28}"/>
              </a:ext>
            </a:extLst>
          </p:cNvPr>
          <p:cNvSpPr>
            <a:spLocks noGrp="1"/>
          </p:cNvSpPr>
          <p:nvPr>
            <p:ph idx="1"/>
          </p:nvPr>
        </p:nvSpPr>
        <p:spPr>
          <a:xfrm>
            <a:off x="599768" y="1248697"/>
            <a:ext cx="5850193" cy="5406103"/>
          </a:xfrm>
        </p:spPr>
        <p:txBody>
          <a:bodyPr>
            <a:noAutofit/>
          </a:bodyPr>
          <a:lstStyle/>
          <a:p>
            <a:pPr algn="just"/>
            <a:r>
              <a:rPr lang="en-US" sz="1900" dirty="0">
                <a:latin typeface="Calibri (Body)"/>
                <a:cs typeface="Times New Roman" panose="02020603050405020304" pitchFamily="18" charset="0"/>
              </a:rPr>
              <a:t>Leaf disease detection is a crucial task in agriculture, as it enables early identification and management of plant diseases.</a:t>
            </a:r>
          </a:p>
          <a:p>
            <a:pPr algn="just"/>
            <a:r>
              <a:rPr lang="en-US" sz="1900" dirty="0">
                <a:latin typeface="Calibri (Body)"/>
                <a:cs typeface="Times New Roman" panose="02020603050405020304" pitchFamily="18" charset="0"/>
              </a:rPr>
              <a:t>Diseases found in agriculture crops is major threat that cause production and economic losses as well as reduction in both quantity and quality of agriculture products. </a:t>
            </a:r>
          </a:p>
          <a:p>
            <a:pPr algn="just"/>
            <a:r>
              <a:rPr lang="en-US" sz="1900" dirty="0">
                <a:latin typeface="Calibri (Body)"/>
                <a:cs typeface="Times New Roman" panose="02020603050405020304" pitchFamily="18" charset="0"/>
              </a:rPr>
              <a:t>Traditional methods of disease identification often involve manual inspection by experts, which can be time-consuming and labor-intensive.</a:t>
            </a:r>
          </a:p>
          <a:p>
            <a:pPr algn="just"/>
            <a:r>
              <a:rPr lang="en-US" sz="1900" dirty="0">
                <a:latin typeface="Calibri (Body)"/>
                <a:cs typeface="Times New Roman" panose="02020603050405020304" pitchFamily="18" charset="0"/>
              </a:rPr>
              <a:t> With advancements in computer vision and machine learning techniques, automated systems for leaf disease detection have become increasingly popular and effective.</a:t>
            </a:r>
          </a:p>
          <a:p>
            <a:pPr algn="just"/>
            <a:r>
              <a:rPr lang="en-US" sz="1900" dirty="0">
                <a:latin typeface="Calibri (Body)"/>
                <a:cs typeface="Times New Roman" panose="02020603050405020304" pitchFamily="18" charset="0"/>
              </a:rPr>
              <a:t> Convolutional Neural Networks (CNNs) have emerged as a powerful tool for image classification tasks, including leaf disease detection. </a:t>
            </a:r>
            <a:endParaRPr lang="en-IN" sz="1900" dirty="0">
              <a:latin typeface="Calibri (Body)"/>
              <a:cs typeface="Times New Roman" panose="02020603050405020304" pitchFamily="18" charset="0"/>
            </a:endParaRPr>
          </a:p>
          <a:p>
            <a:pPr algn="just"/>
            <a:endParaRPr lang="en-US" sz="1900" dirty="0">
              <a:latin typeface="Calibri (Body)"/>
            </a:endParaRPr>
          </a:p>
        </p:txBody>
      </p:sp>
      <p:cxnSp>
        <p:nvCxnSpPr>
          <p:cNvPr id="8" name="Straight Connector 7">
            <a:extLst>
              <a:ext uri="{FF2B5EF4-FFF2-40B4-BE49-F238E27FC236}">
                <a16:creationId xmlns:a16="http://schemas.microsoft.com/office/drawing/2014/main" id="{E60183F0-F091-AA59-BD07-8A6900AF1700}"/>
              </a:ext>
            </a:extLst>
          </p:cNvPr>
          <p:cNvCxnSpPr>
            <a:cxnSpLocks/>
          </p:cNvCxnSpPr>
          <p:nvPr/>
        </p:nvCxnSpPr>
        <p:spPr>
          <a:xfrm>
            <a:off x="2045110" y="845574"/>
            <a:ext cx="260554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30956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510E2-E39C-6B16-A047-096C33D6F0A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Literature Review  </a:t>
            </a:r>
          </a:p>
        </p:txBody>
      </p:sp>
      <p:pic>
        <p:nvPicPr>
          <p:cNvPr id="5" name="Picture 4" descr="Plant growing in a concrete crack">
            <a:extLst>
              <a:ext uri="{FF2B5EF4-FFF2-40B4-BE49-F238E27FC236}">
                <a16:creationId xmlns:a16="http://schemas.microsoft.com/office/drawing/2014/main" id="{D90D792A-3546-5F60-4DFA-328BE7C76D0B}"/>
              </a:ext>
            </a:extLst>
          </p:cNvPr>
          <p:cNvPicPr>
            <a:picLocks noChangeAspect="1"/>
          </p:cNvPicPr>
          <p:nvPr/>
        </p:nvPicPr>
        <p:blipFill rotWithShape="1">
          <a:blip r:embed="rId2"/>
          <a:srcRect l="18201" r="3646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3583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7BE8C188-CBB2-FA3E-4CC4-40A2AFF2B885}"/>
              </a:ext>
            </a:extLst>
          </p:cNvPr>
          <p:cNvSpPr>
            <a:spLocks noGrp="1"/>
          </p:cNvSpPr>
          <p:nvPr>
            <p:ph idx="1"/>
          </p:nvPr>
        </p:nvSpPr>
        <p:spPr>
          <a:xfrm>
            <a:off x="838200" y="265471"/>
            <a:ext cx="10515600" cy="5911492"/>
          </a:xfrm>
        </p:spPr>
        <p:txBody>
          <a:bodyPr>
            <a:noAutofit/>
          </a:bodyPr>
          <a:lstStyle/>
          <a:p>
            <a:pPr algn="just"/>
            <a:r>
              <a:rPr lang="en-US" sz="2000" b="1" i="0" u="sng" dirty="0" err="1">
                <a:effectLst/>
                <a:latin typeface="Times New Roman" panose="02020603050405020304" pitchFamily="18" charset="0"/>
              </a:rPr>
              <a:t>Ozen</a:t>
            </a:r>
            <a:r>
              <a:rPr lang="en-US" sz="2000" b="1" i="0" u="sng" dirty="0">
                <a:effectLst/>
                <a:latin typeface="Times New Roman" panose="02020603050405020304" pitchFamily="18" charset="0"/>
              </a:rPr>
              <a:t>, </a:t>
            </a:r>
            <a:r>
              <a:rPr lang="en-US" sz="2000" b="1" i="0" u="sng" dirty="0" err="1">
                <a:effectLst/>
                <a:latin typeface="Times New Roman" panose="02020603050405020304" pitchFamily="18" charset="0"/>
              </a:rPr>
              <a:t>Sardogan</a:t>
            </a:r>
            <a:r>
              <a:rPr lang="en-US" sz="2000" b="1" i="0" u="sng" dirty="0">
                <a:effectLst/>
                <a:latin typeface="Times New Roman" panose="02020603050405020304" pitchFamily="18" charset="0"/>
              </a:rPr>
              <a:t>, Tuncer (2018) </a:t>
            </a:r>
            <a:r>
              <a:rPr lang="en-US" sz="2000" b="0" i="0" dirty="0">
                <a:effectLst/>
                <a:latin typeface="Times New Roman" panose="02020603050405020304" pitchFamily="18" charset="0"/>
              </a:rPr>
              <a:t>propose a method for detecting and classifying plant leaf diseases. Their approach combines Convolutional Neural Networks (CNN) for feature extraction with the Learning Vector Quantization (LVQ) algorithm for classification. </a:t>
            </a:r>
            <a:r>
              <a:rPr lang="en-US" sz="2000" b="1" i="0" dirty="0">
                <a:effectLst/>
                <a:latin typeface="Times New Roman" panose="02020603050405020304" pitchFamily="18" charset="0"/>
              </a:rPr>
              <a:t>The study evaluates the method using a dataset of diseased plant leaf images, achieving accurate classification results. This approach offers promise for automated plant disease monitoring in agriculture, contributing to improved crop health management and productivity.</a:t>
            </a:r>
          </a:p>
          <a:p>
            <a:pPr algn="just"/>
            <a:endParaRPr lang="en-IN" sz="2000" dirty="0"/>
          </a:p>
          <a:p>
            <a:pPr algn="just"/>
            <a:r>
              <a:rPr lang="en-US" sz="2000" b="1" i="0" u="sng" dirty="0"/>
              <a:t>Das, Dey and Shrestha (2020)</a:t>
            </a:r>
            <a:r>
              <a:rPr lang="en-US" sz="2000" b="0" i="0" dirty="0"/>
              <a:t> investigate CNNs for plant disease detection. CNNs offer automated solutions, learning features from images. Their study highlights CNN architectures, transfer learning, and datasets like Plant Village. Challenges include interpretability and computational efficiency. Recent advances aim at improving interpretability and generalization. </a:t>
            </a:r>
            <a:r>
              <a:rPr lang="en-US" sz="2000" b="1" i="0" dirty="0"/>
              <a:t>This study adds to the growing research on CNN-based plant disease detection, showing potential for transforming agriculture.</a:t>
            </a:r>
          </a:p>
          <a:p>
            <a:pPr marL="0" indent="0" algn="just">
              <a:buNone/>
            </a:pPr>
            <a:endParaRPr lang="en-US" sz="2000" b="0" i="0" dirty="0"/>
          </a:p>
          <a:p>
            <a:pPr algn="just"/>
            <a:r>
              <a:rPr lang="en-US" sz="2000" b="1" i="0" u="sng" dirty="0" err="1"/>
              <a:t>Deepalakshmi</a:t>
            </a:r>
            <a:r>
              <a:rPr lang="en-US" sz="2000" b="1" i="0" u="sng" dirty="0"/>
              <a:t> et al. (2021)</a:t>
            </a:r>
            <a:r>
              <a:rPr lang="en-US" sz="2000" b="0" i="0" dirty="0"/>
              <a:t> present a study in the International Journal of Information System Modeling and Design (IJISMD) focusing on using CNN algorithms for plant leaf disease detection. They leverage CNNs to automatically detect diseases in plant leaves, addressing challenges such as dataset diversity and model robustness. </a:t>
            </a:r>
            <a:r>
              <a:rPr lang="en-US" sz="2000" b="1" i="0" dirty="0"/>
              <a:t>Their work contributes to automating disease detection in agriculture, potentially enhancing crop yields and food security</a:t>
            </a:r>
            <a:endParaRPr lang="en-US" sz="2000" b="1" dirty="0"/>
          </a:p>
          <a:p>
            <a:pPr algn="just"/>
            <a:endParaRPr lang="en-US" sz="2000" b="1" dirty="0"/>
          </a:p>
          <a:p>
            <a:pPr algn="just"/>
            <a:endParaRPr lang="en-US" sz="2000" dirty="0"/>
          </a:p>
          <a:p>
            <a:pPr algn="just"/>
            <a:endParaRPr lang="en-US" sz="2000" dirty="0"/>
          </a:p>
        </p:txBody>
      </p:sp>
    </p:spTree>
    <p:extLst>
      <p:ext uri="{BB962C8B-B14F-4D97-AF65-F5344CB8AC3E}">
        <p14:creationId xmlns:p14="http://schemas.microsoft.com/office/powerpoint/2010/main" val="413475089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B6DB3D0-9E54-CE22-DD12-17414BD680F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Methodology</a:t>
            </a:r>
          </a:p>
        </p:txBody>
      </p:sp>
      <p:pic>
        <p:nvPicPr>
          <p:cNvPr id="4" name="Content Placeholder 3">
            <a:extLst>
              <a:ext uri="{FF2B5EF4-FFF2-40B4-BE49-F238E27FC236}">
                <a16:creationId xmlns:a16="http://schemas.microsoft.com/office/drawing/2014/main" id="{32FD1483-0F38-A8E9-C1B0-2B6909E8E62C}"/>
              </a:ext>
            </a:extLst>
          </p:cNvPr>
          <p:cNvPicPr>
            <a:picLocks noChangeAspect="1"/>
          </p:cNvPicPr>
          <p:nvPr/>
        </p:nvPicPr>
        <p:blipFill>
          <a:blip r:embed="rId2"/>
          <a:stretch>
            <a:fillRect/>
          </a:stretch>
        </p:blipFill>
        <p:spPr>
          <a:xfrm>
            <a:off x="4502428" y="782570"/>
            <a:ext cx="7225748" cy="5292859"/>
          </a:xfrm>
          <a:prstGeom prst="rect">
            <a:avLst/>
          </a:prstGeom>
        </p:spPr>
      </p:pic>
    </p:spTree>
    <p:extLst>
      <p:ext uri="{BB962C8B-B14F-4D97-AF65-F5344CB8AC3E}">
        <p14:creationId xmlns:p14="http://schemas.microsoft.com/office/powerpoint/2010/main" val="37841695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leaf on a surface&#10;&#10;Description automatically generated">
            <a:extLst>
              <a:ext uri="{FF2B5EF4-FFF2-40B4-BE49-F238E27FC236}">
                <a16:creationId xmlns:a16="http://schemas.microsoft.com/office/drawing/2014/main" id="{DD21BFBD-9D7A-6C0A-8175-1A113A80B2F1}"/>
              </a:ext>
            </a:extLst>
          </p:cNvPr>
          <p:cNvPicPr>
            <a:picLocks noChangeAspect="1"/>
          </p:cNvPicPr>
          <p:nvPr/>
        </p:nvPicPr>
        <p:blipFill rotWithShape="1">
          <a:blip r:embed="rId3">
            <a:extLst>
              <a:ext uri="{28A0092B-C50C-407E-A947-70E740481C1C}">
                <a14:useLocalDpi xmlns:a14="http://schemas.microsoft.com/office/drawing/2010/main" val="0"/>
              </a:ext>
            </a:extLst>
          </a:blip>
          <a:srcRect r="-2" b="-2"/>
          <a:stretch/>
        </p:blipFill>
        <p:spPr>
          <a:xfrm>
            <a:off x="312678" y="501986"/>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8" name="Picture 7" descr="A close-up of a leaf&#10;&#10;Description automatically generated">
            <a:extLst>
              <a:ext uri="{FF2B5EF4-FFF2-40B4-BE49-F238E27FC236}">
                <a16:creationId xmlns:a16="http://schemas.microsoft.com/office/drawing/2014/main" id="{998D7280-BE08-89F9-E5E1-935946BC8729}"/>
              </a:ext>
            </a:extLst>
          </p:cNvPr>
          <p:cNvPicPr>
            <a:picLocks noChangeAspect="1"/>
          </p:cNvPicPr>
          <p:nvPr/>
        </p:nvPicPr>
        <p:blipFill rotWithShape="1">
          <a:blip r:embed="rId4">
            <a:extLst>
              <a:ext uri="{28A0092B-C50C-407E-A947-70E740481C1C}">
                <a14:useLocalDpi xmlns:a14="http://schemas.microsoft.com/office/drawing/2010/main" val="0"/>
              </a:ext>
            </a:extLst>
          </a:blip>
          <a:srcRect r="-2" b="-2"/>
          <a:stretch/>
        </p:blipFill>
        <p:spPr>
          <a:xfrm>
            <a:off x="3276002"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descr="A green and yellow leaf&#10;&#10;Description automatically generated">
            <a:extLst>
              <a:ext uri="{FF2B5EF4-FFF2-40B4-BE49-F238E27FC236}">
                <a16:creationId xmlns:a16="http://schemas.microsoft.com/office/drawing/2014/main" id="{FB8488AE-C714-CBCB-2E59-42F50E44A247}"/>
              </a:ext>
            </a:extLst>
          </p:cNvPr>
          <p:cNvPicPr>
            <a:picLocks noChangeAspect="1"/>
          </p:cNvPicPr>
          <p:nvPr/>
        </p:nvPicPr>
        <p:blipFill rotWithShape="1">
          <a:blip r:embed="rId5">
            <a:extLst>
              <a:ext uri="{28A0092B-C50C-407E-A947-70E740481C1C}">
                <a14:useLocalDpi xmlns:a14="http://schemas.microsoft.com/office/drawing/2010/main" val="0"/>
              </a:ext>
            </a:extLst>
          </a:blip>
          <a:srcRect r="-2" b="-2"/>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5" name="Picture 4" descr="A close-up of a green leaf&#10;&#10;Description automatically generated">
            <a:extLst>
              <a:ext uri="{FF2B5EF4-FFF2-40B4-BE49-F238E27FC236}">
                <a16:creationId xmlns:a16="http://schemas.microsoft.com/office/drawing/2014/main" id="{D2E667CD-2A37-F26B-2716-14F0A05740A7}"/>
              </a:ext>
            </a:extLst>
          </p:cNvPr>
          <p:cNvPicPr>
            <a:picLocks noChangeAspect="1"/>
          </p:cNvPicPr>
          <p:nvPr/>
        </p:nvPicPr>
        <p:blipFill rotWithShape="1">
          <a:blip r:embed="rId6">
            <a:extLst>
              <a:ext uri="{28A0092B-C50C-407E-A947-70E740481C1C}">
                <a14:useLocalDpi xmlns:a14="http://schemas.microsoft.com/office/drawing/2010/main" val="0"/>
              </a:ext>
            </a:extLst>
          </a:blip>
          <a:srcRect r="-2" b="-2"/>
          <a:stretch/>
        </p:blipFill>
        <p:spPr>
          <a:xfrm>
            <a:off x="3276003" y="3428994"/>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0" name="Arc 19">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A4144466-9CFF-0A0C-0447-A9BBA4056682}"/>
              </a:ext>
            </a:extLst>
          </p:cNvPr>
          <p:cNvSpPr txBox="1"/>
          <p:nvPr/>
        </p:nvSpPr>
        <p:spPr>
          <a:xfrm>
            <a:off x="6532728" y="486184"/>
            <a:ext cx="5015804"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Data Collection</a:t>
            </a:r>
          </a:p>
        </p:txBody>
      </p:sp>
      <p:sp>
        <p:nvSpPr>
          <p:cNvPr id="3" name="Content Placeholder 2">
            <a:extLst>
              <a:ext uri="{FF2B5EF4-FFF2-40B4-BE49-F238E27FC236}">
                <a16:creationId xmlns:a16="http://schemas.microsoft.com/office/drawing/2014/main" id="{8C033CC9-6B51-516C-CFD2-805DCA6FC5DF}"/>
              </a:ext>
            </a:extLst>
          </p:cNvPr>
          <p:cNvSpPr>
            <a:spLocks noGrp="1"/>
          </p:cNvSpPr>
          <p:nvPr>
            <p:ph idx="1"/>
          </p:nvPr>
        </p:nvSpPr>
        <p:spPr>
          <a:xfrm>
            <a:off x="6532728" y="1377384"/>
            <a:ext cx="5015804" cy="5239726"/>
          </a:xfrm>
        </p:spPr>
        <p:txBody>
          <a:bodyPr vert="horz" lIns="91440" tIns="45720" rIns="91440" bIns="45720" rtlCol="0">
            <a:normAutofit/>
          </a:bodyPr>
          <a:lstStyle/>
          <a:p>
            <a:pPr marL="0"/>
            <a:endParaRPr lang="en-US" sz="2400" dirty="0"/>
          </a:p>
          <a:p>
            <a:pPr algn="just"/>
            <a:r>
              <a:rPr lang="en-US" sz="2400" dirty="0"/>
              <a:t>There are 87K RGB images of healthy and diseased crop leaves across </a:t>
            </a:r>
            <a:r>
              <a:rPr lang="en-US" sz="2400" b="1" dirty="0"/>
              <a:t>38 classes</a:t>
            </a:r>
            <a:r>
              <a:rPr lang="en-US" sz="2400" dirty="0"/>
              <a:t>. Split into 80/20 training and validation sets, preserving directory structure. An additional directory with 33 test images created for prediction.</a:t>
            </a:r>
          </a:p>
          <a:p>
            <a:pPr algn="just"/>
            <a:r>
              <a:rPr lang="en-US" sz="2400" dirty="0"/>
              <a:t>Train images :70295 </a:t>
            </a:r>
          </a:p>
          <a:p>
            <a:pPr algn="just"/>
            <a:r>
              <a:rPr lang="en-US" sz="2400" dirty="0"/>
              <a:t> Test images: 33</a:t>
            </a:r>
          </a:p>
          <a:p>
            <a:pPr algn="just"/>
            <a:r>
              <a:rPr lang="en-US" sz="2400" dirty="0"/>
              <a:t>Validation :17572 </a:t>
            </a:r>
          </a:p>
        </p:txBody>
      </p:sp>
      <p:cxnSp>
        <p:nvCxnSpPr>
          <p:cNvPr id="15" name="Straight Connector 14">
            <a:extLst>
              <a:ext uri="{FF2B5EF4-FFF2-40B4-BE49-F238E27FC236}">
                <a16:creationId xmlns:a16="http://schemas.microsoft.com/office/drawing/2014/main" id="{C7AAEA31-176C-A2D0-6C2D-B2C2B53C1979}"/>
              </a:ext>
            </a:extLst>
          </p:cNvPr>
          <p:cNvCxnSpPr>
            <a:cxnSpLocks/>
          </p:cNvCxnSpPr>
          <p:nvPr/>
        </p:nvCxnSpPr>
        <p:spPr>
          <a:xfrm>
            <a:off x="6532728" y="1426545"/>
            <a:ext cx="368298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130157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2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21778656-D17B-4C77-4F42-EC08A2D7E28C}"/>
              </a:ext>
            </a:extLst>
          </p:cNvPr>
          <p:cNvSpPr txBox="1"/>
          <p:nvPr/>
        </p:nvSpPr>
        <p:spPr>
          <a:xfrm>
            <a:off x="5633130" y="1266020"/>
            <a:ext cx="3970477" cy="964146"/>
          </a:xfrm>
          <a:prstGeom prst="rect">
            <a:avLst/>
          </a:prstGeom>
        </p:spPr>
        <p:txBody>
          <a:bodyPr vert="horz" lIns="91440" tIns="45720" rIns="91440" bIns="45720" rtlCol="0" anchor="ctr">
            <a:normAutofit/>
          </a:bodyPr>
          <a:lstStyle/>
          <a:p>
            <a:pPr defTabSz="658368">
              <a:lnSpc>
                <a:spcPct val="90000"/>
              </a:lnSpc>
              <a:spcBef>
                <a:spcPct val="0"/>
              </a:spcBef>
              <a:spcAft>
                <a:spcPts val="432"/>
              </a:spcAft>
            </a:pPr>
            <a:r>
              <a:rPr lang="en-US" sz="3168" b="1" kern="1200" dirty="0">
                <a:solidFill>
                  <a:schemeClr val="tx1"/>
                </a:solidFill>
                <a:latin typeface="+mj-lt"/>
                <a:ea typeface="+mj-ea"/>
                <a:cs typeface="+mj-cs"/>
              </a:rPr>
              <a:t>Data  Preprocessing </a:t>
            </a:r>
            <a:endParaRPr lang="en-US" sz="4400" b="1"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D7BD0F4A-80A2-9615-12C2-EB1031D18C19}"/>
              </a:ext>
            </a:extLst>
          </p:cNvPr>
          <p:cNvPicPr>
            <a:picLocks noChangeAspect="1"/>
          </p:cNvPicPr>
          <p:nvPr/>
        </p:nvPicPr>
        <p:blipFill rotWithShape="1">
          <a:blip r:embed="rId3"/>
          <a:srcRect r="12004" b="-2"/>
          <a:stretch/>
        </p:blipFill>
        <p:spPr>
          <a:xfrm>
            <a:off x="923925" y="1700610"/>
            <a:ext cx="4295528" cy="36491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 name="TextBox 11">
            <a:extLst>
              <a:ext uri="{FF2B5EF4-FFF2-40B4-BE49-F238E27FC236}">
                <a16:creationId xmlns:a16="http://schemas.microsoft.com/office/drawing/2014/main" id="{A73F6F16-92C4-337C-63F4-8BF828C6BCA6}"/>
              </a:ext>
            </a:extLst>
          </p:cNvPr>
          <p:cNvSpPr txBox="1"/>
          <p:nvPr/>
        </p:nvSpPr>
        <p:spPr>
          <a:xfrm>
            <a:off x="5633130" y="2230166"/>
            <a:ext cx="4592418" cy="3119592"/>
          </a:xfrm>
          <a:prstGeom prst="rect">
            <a:avLst/>
          </a:prstGeom>
        </p:spPr>
        <p:txBody>
          <a:bodyPr vert="horz" lIns="91440" tIns="45720" rIns="91440" bIns="45720" rtlCol="0">
            <a:noAutofit/>
          </a:bodyPr>
          <a:lstStyle/>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It includes  Standardize image sizes, normalize pixel values, and apply augmentation techniques to enhance dataset variability and quality. </a:t>
            </a:r>
          </a:p>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It loads images from the 'train' directory.</a:t>
            </a:r>
          </a:p>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Images are labeled using inferred labels.</a:t>
            </a:r>
          </a:p>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Labels are encoded in categorical format.</a:t>
            </a:r>
          </a:p>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Images are resized to 128x128 pixels.</a:t>
            </a:r>
          </a:p>
          <a:p>
            <a:pPr indent="-164592" algn="just" defTabSz="658368">
              <a:lnSpc>
                <a:spcPct val="90000"/>
              </a:lnSpc>
              <a:spcAft>
                <a:spcPts val="432"/>
              </a:spcAft>
              <a:buFont typeface="Arial" panose="020B0604020202020204" pitchFamily="34" charset="0"/>
              <a:buChar char="•"/>
            </a:pPr>
            <a:r>
              <a:rPr lang="en-US" sz="2000" kern="1200" dirty="0">
                <a:solidFill>
                  <a:schemeClr val="tx1"/>
                </a:solidFill>
                <a:latin typeface="Times New Roman" panose="02020603050405020304" pitchFamily="18" charset="0"/>
                <a:cs typeface="Times New Roman" panose="02020603050405020304" pitchFamily="18" charset="0"/>
              </a:rPr>
              <a:t>Data is shuffled, and a batch size of 32 is used for training.</a:t>
            </a:r>
          </a:p>
          <a:p>
            <a:pPr indent="-164592" algn="just" defTabSz="658368">
              <a:lnSpc>
                <a:spcPct val="90000"/>
              </a:lnSpc>
              <a:spcAft>
                <a:spcPts val="432"/>
              </a:spcAft>
              <a:buFont typeface="Arial" panose="020B0604020202020204" pitchFamily="34" charset="0"/>
              <a:buChar char="•"/>
            </a:pPr>
            <a:endParaRPr lang="en-US" sz="2000" kern="1200" dirty="0">
              <a:solidFill>
                <a:schemeClr val="tx1"/>
              </a:solidFill>
              <a:latin typeface="Times New Roman" panose="02020603050405020304" pitchFamily="18" charset="0"/>
              <a:cs typeface="Times New Roman" panose="02020603050405020304" pitchFamily="18" charset="0"/>
            </a:endParaRPr>
          </a:p>
          <a:p>
            <a:pPr indent="-164592" algn="just" defTabSz="658368">
              <a:lnSpc>
                <a:spcPct val="90000"/>
              </a:lnSpc>
              <a:spcAft>
                <a:spcPts val="432"/>
              </a:spcAft>
              <a:buFont typeface="Arial" panose="020B0604020202020204" pitchFamily="34" charset="0"/>
              <a:buChar char="•"/>
            </a:pPr>
            <a:endParaRPr lang="en-US" sz="2000" kern="1200" dirty="0">
              <a:solidFill>
                <a:schemeClr val="tx1"/>
              </a:solidFill>
              <a:latin typeface="Times New Roman" panose="02020603050405020304" pitchFamily="18" charset="0"/>
              <a:cs typeface="Times New Roman" panose="02020603050405020304" pitchFamily="18" charset="0"/>
            </a:endParaRPr>
          </a:p>
          <a:p>
            <a:pPr lvl="0" indent="-228600" algn="just">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EAFBDF2-D97F-301E-FD6A-D293C18780E2}"/>
              </a:ext>
            </a:extLst>
          </p:cNvPr>
          <p:cNvCxnSpPr>
            <a:cxnSpLocks/>
          </p:cNvCxnSpPr>
          <p:nvPr/>
        </p:nvCxnSpPr>
        <p:spPr>
          <a:xfrm>
            <a:off x="5651163" y="2035127"/>
            <a:ext cx="337154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99623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1DDA-B951-A261-E8D5-F188447D6CDC}"/>
              </a:ext>
            </a:extLst>
          </p:cNvPr>
          <p:cNvSpPr>
            <a:spLocks noGrp="1"/>
          </p:cNvSpPr>
          <p:nvPr>
            <p:ph type="title"/>
          </p:nvPr>
        </p:nvSpPr>
        <p:spPr>
          <a:xfrm>
            <a:off x="7880920" y="1341120"/>
            <a:ext cx="4118039" cy="4683760"/>
          </a:xfrm>
        </p:spPr>
        <p:txBody>
          <a:bodyPr vert="horz" lIns="91440" tIns="45720" rIns="91440" bIns="45720" rtlCol="0" anchor="ctr">
            <a:normAutofit/>
          </a:bodyPr>
          <a:lstStyle/>
          <a:p>
            <a:r>
              <a:rPr lang="en-US" sz="1700" kern="1200" dirty="0">
                <a:solidFill>
                  <a:schemeClr val="tx1"/>
                </a:solidFill>
                <a:latin typeface="Calibri (Body)"/>
                <a:cs typeface="Times New Roman" panose="02020603050405020304" pitchFamily="18" charset="0"/>
              </a:rPr>
              <a:t>Feature extraction is done through convolutional layers (Conv2D) and max-pooling layers (MaxPool2D).</a:t>
            </a:r>
            <a:br>
              <a:rPr lang="en-US" sz="1700" kern="1200" dirty="0">
                <a:solidFill>
                  <a:schemeClr val="tx1"/>
                </a:solidFill>
                <a:latin typeface="Calibri (Body)"/>
                <a:cs typeface="Times New Roman" panose="02020603050405020304" pitchFamily="18" charset="0"/>
              </a:rPr>
            </a:br>
            <a:br>
              <a:rPr lang="en-US" sz="1700" kern="1200" dirty="0">
                <a:solidFill>
                  <a:schemeClr val="tx1"/>
                </a:solidFill>
                <a:latin typeface="Calibri (Body)"/>
                <a:cs typeface="Times New Roman" panose="02020603050405020304" pitchFamily="18" charset="0"/>
              </a:rPr>
            </a:br>
            <a:r>
              <a:rPr lang="en-US" sz="1700" kern="1200" dirty="0">
                <a:solidFill>
                  <a:schemeClr val="tx1"/>
                </a:solidFill>
                <a:latin typeface="Calibri (Body)"/>
                <a:cs typeface="Times New Roman" panose="02020603050405020304" pitchFamily="18" charset="0"/>
              </a:rPr>
              <a:t>Convolutional layers apply filters to input images, extracting features like edges and textures. </a:t>
            </a:r>
            <a:br>
              <a:rPr lang="en-US" sz="1700" kern="1200" dirty="0">
                <a:solidFill>
                  <a:schemeClr val="tx1"/>
                </a:solidFill>
                <a:latin typeface="Calibri (Body)"/>
                <a:cs typeface="Times New Roman" panose="02020603050405020304" pitchFamily="18" charset="0"/>
              </a:rPr>
            </a:br>
            <a:br>
              <a:rPr lang="en-US" sz="1700" kern="1200" dirty="0">
                <a:solidFill>
                  <a:schemeClr val="tx1"/>
                </a:solidFill>
                <a:latin typeface="Calibri (Body)"/>
                <a:cs typeface="Times New Roman" panose="02020603050405020304" pitchFamily="18" charset="0"/>
              </a:rPr>
            </a:br>
            <a:r>
              <a:rPr lang="en-US" sz="1700" kern="1200" dirty="0">
                <a:solidFill>
                  <a:schemeClr val="tx1"/>
                </a:solidFill>
                <a:latin typeface="Calibri (Body)"/>
                <a:cs typeface="Times New Roman" panose="02020603050405020304" pitchFamily="18" charset="0"/>
              </a:rPr>
              <a:t>Activation functions (</a:t>
            </a:r>
            <a:r>
              <a:rPr lang="en-US" sz="1700" kern="1200" dirty="0" err="1">
                <a:solidFill>
                  <a:schemeClr val="tx1"/>
                </a:solidFill>
                <a:latin typeface="Calibri (Body)"/>
                <a:cs typeface="Times New Roman" panose="02020603050405020304" pitchFamily="18" charset="0"/>
              </a:rPr>
              <a:t>ReLU</a:t>
            </a:r>
            <a:r>
              <a:rPr lang="en-US" sz="1700" kern="1200" dirty="0">
                <a:solidFill>
                  <a:schemeClr val="tx1"/>
                </a:solidFill>
                <a:latin typeface="Calibri (Body)"/>
                <a:cs typeface="Times New Roman" panose="02020603050405020304" pitchFamily="18" charset="0"/>
              </a:rPr>
              <a:t>) introduce non-linearity. Max-pooling layers down-sample feature maps, retaining essential information. </a:t>
            </a:r>
            <a:br>
              <a:rPr lang="en-US" sz="1700" kern="1200" dirty="0">
                <a:solidFill>
                  <a:schemeClr val="tx1"/>
                </a:solidFill>
                <a:latin typeface="Calibri (Body)"/>
                <a:cs typeface="Times New Roman" panose="02020603050405020304" pitchFamily="18" charset="0"/>
              </a:rPr>
            </a:br>
            <a:br>
              <a:rPr lang="en-US" sz="1700" kern="1200" dirty="0">
                <a:solidFill>
                  <a:schemeClr val="tx1"/>
                </a:solidFill>
                <a:latin typeface="Calibri (Body)"/>
                <a:cs typeface="Times New Roman" panose="02020603050405020304" pitchFamily="18" charset="0"/>
              </a:rPr>
            </a:br>
            <a:r>
              <a:rPr lang="en-US" sz="1700" kern="1200" dirty="0">
                <a:solidFill>
                  <a:schemeClr val="tx1"/>
                </a:solidFill>
                <a:latin typeface="Calibri (Body)"/>
                <a:cs typeface="Times New Roman" panose="02020603050405020304" pitchFamily="18" charset="0"/>
              </a:rPr>
              <a:t>Together, these layers capture and refine features from the input images, enabling the network to learn meaningful representations for classification.</a:t>
            </a:r>
            <a:br>
              <a:rPr lang="en-US" sz="1700" kern="1200" dirty="0">
                <a:solidFill>
                  <a:schemeClr val="tx1"/>
                </a:solidFill>
                <a:latin typeface="Calibri (Body)"/>
                <a:cs typeface="Times New Roman" panose="02020603050405020304" pitchFamily="18" charset="0"/>
              </a:rPr>
            </a:br>
            <a:endParaRPr lang="en-US" sz="1700" kern="1200" dirty="0">
              <a:solidFill>
                <a:schemeClr val="tx1"/>
              </a:solidFill>
              <a:latin typeface="Calibri (Body)"/>
              <a:cs typeface="Times New Roman" panose="02020603050405020304" pitchFamily="18" charset="0"/>
            </a:endParaRPr>
          </a:p>
        </p:txBody>
      </p:sp>
      <p:pic>
        <p:nvPicPr>
          <p:cNvPr id="5" name="Content Placeholder 4" descr="A screenshot of a computer&#10;&#10;Description automatically generated">
            <a:extLst>
              <a:ext uri="{FF2B5EF4-FFF2-40B4-BE49-F238E27FC236}">
                <a16:creationId xmlns:a16="http://schemas.microsoft.com/office/drawing/2014/main" id="{5F44F216-5212-EA64-C69A-B5CF7E64BAB9}"/>
              </a:ext>
            </a:extLst>
          </p:cNvPr>
          <p:cNvPicPr>
            <a:picLocks noChangeAspect="1"/>
          </p:cNvPicPr>
          <p:nvPr/>
        </p:nvPicPr>
        <p:blipFill>
          <a:blip r:embed="rId3"/>
          <a:stretch>
            <a:fillRect/>
          </a:stretch>
        </p:blipFill>
        <p:spPr>
          <a:xfrm>
            <a:off x="43681" y="1341120"/>
            <a:ext cx="7884649" cy="4358640"/>
          </a:xfrm>
          <a:prstGeom prst="rect">
            <a:avLst/>
          </a:prstGeom>
        </p:spPr>
      </p:pic>
      <p:sp>
        <p:nvSpPr>
          <p:cNvPr id="11" name="TextBox 10">
            <a:extLst>
              <a:ext uri="{FF2B5EF4-FFF2-40B4-BE49-F238E27FC236}">
                <a16:creationId xmlns:a16="http://schemas.microsoft.com/office/drawing/2014/main" id="{5B6E127A-0F40-E285-5C85-25EA65E2A03B}"/>
              </a:ext>
            </a:extLst>
          </p:cNvPr>
          <p:cNvSpPr txBox="1"/>
          <p:nvPr/>
        </p:nvSpPr>
        <p:spPr>
          <a:xfrm>
            <a:off x="4785360" y="433308"/>
            <a:ext cx="3302000" cy="584775"/>
          </a:xfrm>
          <a:prstGeom prst="rect">
            <a:avLst/>
          </a:prstGeom>
          <a:noFill/>
        </p:spPr>
        <p:txBody>
          <a:bodyPr wrap="square" rtlCol="0">
            <a:spAutoFit/>
          </a:bodyPr>
          <a:lstStyle/>
          <a:p>
            <a:pPr algn="ctr"/>
            <a:r>
              <a:rPr lang="en-US" sz="3200" b="1" kern="1200">
                <a:solidFill>
                  <a:schemeClr val="tx1"/>
                </a:solidFill>
                <a:latin typeface="+mj-lt"/>
                <a:ea typeface="+mj-ea"/>
                <a:cs typeface="+mj-cs"/>
              </a:rPr>
              <a:t>Feature Extraction</a:t>
            </a:r>
            <a:endParaRPr lang="en-US" sz="3200" b="1" dirty="0"/>
          </a:p>
        </p:txBody>
      </p:sp>
      <p:cxnSp>
        <p:nvCxnSpPr>
          <p:cNvPr id="4" name="Straight Connector 3">
            <a:extLst>
              <a:ext uri="{FF2B5EF4-FFF2-40B4-BE49-F238E27FC236}">
                <a16:creationId xmlns:a16="http://schemas.microsoft.com/office/drawing/2014/main" id="{855919E1-C9F3-AFC8-48BA-425271AC1735}"/>
              </a:ext>
            </a:extLst>
          </p:cNvPr>
          <p:cNvCxnSpPr>
            <a:cxnSpLocks/>
          </p:cNvCxnSpPr>
          <p:nvPr/>
        </p:nvCxnSpPr>
        <p:spPr>
          <a:xfrm>
            <a:off x="4785360" y="919760"/>
            <a:ext cx="330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182257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2152</TotalTime>
  <Words>1229</Words>
  <Application>Microsoft Office PowerPoint</Application>
  <PresentationFormat>Widescreen</PresentationFormat>
  <Paragraphs>90</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Calibri (Body)</vt:lpstr>
      <vt:lpstr>Calibri Light</vt:lpstr>
      <vt:lpstr>Times New Roman</vt:lpstr>
      <vt:lpstr>Office Theme</vt:lpstr>
      <vt:lpstr> M.Sc. AIML Semester – VI CC-314 &amp; CC-315 Mini Project-I Internal Presentation</vt:lpstr>
      <vt:lpstr>PowerPoint Presentation</vt:lpstr>
      <vt:lpstr>Introduction </vt:lpstr>
      <vt:lpstr>Literature Review  </vt:lpstr>
      <vt:lpstr>PowerPoint Presentation</vt:lpstr>
      <vt:lpstr>Methodology</vt:lpstr>
      <vt:lpstr>PowerPoint Presentation</vt:lpstr>
      <vt:lpstr>PowerPoint Presentation</vt:lpstr>
      <vt:lpstr>Feature extraction is done through convolutional layers (Conv2D) and max-pooling layers (MaxPool2D).  Convolutional layers apply filters to input images, extracting features like edges and textures.   Activation functions (ReLU) introduce non-linearity. Max-pooling layers down-sample feature maps, retaining essential information.   Together, these layers capture and refine features from the input images, enabling the network to learn meaningful representations for classification. </vt:lpstr>
      <vt:lpstr>PowerPoint Presentation</vt:lpstr>
      <vt:lpstr>Convolutional Neural Network</vt:lpstr>
      <vt:lpstr>PowerPoint Presentation</vt:lpstr>
      <vt:lpstr>PowerPoint Presentation</vt:lpstr>
      <vt:lpstr>Results </vt:lpstr>
      <vt:lpstr>Accuracy</vt:lpstr>
      <vt:lpstr>Graphs: Training and Validation loss </vt:lpstr>
      <vt:lpstr>Graphs: Training and Validation Accuracy</vt:lpstr>
      <vt:lpstr>PowerPoint Presentation</vt:lpstr>
      <vt:lpstr>PowerPoint Presentation</vt:lpstr>
      <vt:lpstr>PowerPoint Presentation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M.Sc. Applied Mathematical Science  Semester – IV AMS509 Assignment </dc:title>
  <dc:creator>User</dc:creator>
  <cp:lastModifiedBy>mscintai21_19</cp:lastModifiedBy>
  <cp:revision>32</cp:revision>
  <dcterms:created xsi:type="dcterms:W3CDTF">2023-01-17T06:21:10Z</dcterms:created>
  <dcterms:modified xsi:type="dcterms:W3CDTF">2024-04-30T07:18:56Z</dcterms:modified>
</cp:coreProperties>
</file>