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2" r:id="rId1"/>
  </p:sldMasterIdLst>
  <p:notesMasterIdLst>
    <p:notesMasterId r:id="rId12"/>
  </p:notesMasterIdLst>
  <p:sldIdLst>
    <p:sldId id="256" r:id="rId2"/>
    <p:sldId id="274" r:id="rId3"/>
    <p:sldId id="267" r:id="rId4"/>
    <p:sldId id="269" r:id="rId5"/>
    <p:sldId id="270" r:id="rId6"/>
    <p:sldId id="271" r:id="rId7"/>
    <p:sldId id="264" r:id="rId8"/>
    <p:sldId id="272" r:id="rId9"/>
    <p:sldId id="27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661D-DBF8-443D-956B-AF7C834F538F}" type="datetimeFigureOut">
              <a:rPr lang="en-IN" smtClean="0"/>
              <a:t>21-03-2024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1F5E-442F-4679-B273-BAAF05C38BD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1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1F5E-442F-4679-B273-BAAF05C38BD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9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4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5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32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tharvaingle/crop-recommendation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5C5-3FB7-EC67-7CA6-F5EDCE6E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482" y="3365562"/>
            <a:ext cx="10476213" cy="8736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WHICH FRUIT CROP to grow ???</a:t>
            </a:r>
            <a:b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A Predictive Modeling Approach</a:t>
            </a:r>
            <a:endParaRPr lang="en-IN" sz="2800" b="1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BB2FD-AFB8-EE8B-CBBA-A686E05BCDFA}"/>
              </a:ext>
            </a:extLst>
          </p:cNvPr>
          <p:cNvSpPr txBox="1"/>
          <p:nvPr/>
        </p:nvSpPr>
        <p:spPr>
          <a:xfrm>
            <a:off x="2938620" y="4648646"/>
            <a:ext cx="6314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</a:rPr>
              <a:t>Submitted To</a:t>
            </a:r>
            <a:r>
              <a:rPr lang="en-IN" sz="24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Mr. Kapil Oberai (Scientist)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E9014-53C0-4602-DBC1-1168F19F2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579" t="5121" r="6706" b="10746"/>
          <a:stretch/>
        </p:blipFill>
        <p:spPr>
          <a:xfrm>
            <a:off x="4765617" y="633824"/>
            <a:ext cx="2509935" cy="2322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753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PT Sample - Fresh Fruits">
            <a:extLst>
              <a:ext uri="{FF2B5EF4-FFF2-40B4-BE49-F238E27FC236}">
                <a16:creationId xmlns:a16="http://schemas.microsoft.com/office/drawing/2014/main" id="{2ADFAC0D-B6A7-E6A3-C5B9-B4EBE12A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0E27E-BBE3-D92E-4482-D3C3AF92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1124AE-7E41-7131-EF36-4ECC1BAF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974146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BE3F06-2E17-57E9-E03C-8D40F127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71552"/>
              </p:ext>
            </p:extLst>
          </p:nvPr>
        </p:nvGraphicFramePr>
        <p:xfrm>
          <a:off x="1366888" y="2345748"/>
          <a:ext cx="9577635" cy="35460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1965">
                  <a:extLst>
                    <a:ext uri="{9D8B030D-6E8A-4147-A177-3AD203B41FA5}">
                      <a16:colId xmlns:a16="http://schemas.microsoft.com/office/drawing/2014/main" val="2781059295"/>
                    </a:ext>
                  </a:extLst>
                </a:gridCol>
                <a:gridCol w="2815371">
                  <a:extLst>
                    <a:ext uri="{9D8B030D-6E8A-4147-A177-3AD203B41FA5}">
                      <a16:colId xmlns:a16="http://schemas.microsoft.com/office/drawing/2014/main" val="220515338"/>
                    </a:ext>
                  </a:extLst>
                </a:gridCol>
                <a:gridCol w="2507475">
                  <a:extLst>
                    <a:ext uri="{9D8B030D-6E8A-4147-A177-3AD203B41FA5}">
                      <a16:colId xmlns:a16="http://schemas.microsoft.com/office/drawing/2014/main" val="3067580461"/>
                    </a:ext>
                  </a:extLst>
                </a:gridCol>
                <a:gridCol w="3242824">
                  <a:extLst>
                    <a:ext uri="{9D8B030D-6E8A-4147-A177-3AD203B41FA5}">
                      <a16:colId xmlns:a16="http://schemas.microsoft.com/office/drawing/2014/main" val="685932694"/>
                    </a:ext>
                  </a:extLst>
                </a:gridCol>
              </a:tblGrid>
              <a:tr h="7092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ROLL NO.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ROLE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05379"/>
                  </a:ext>
                </a:extLst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 BORDA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analysis, Coding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8362"/>
                  </a:ext>
                </a:extLst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JATIN SATANI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en-US" dirty="0"/>
                        <a:t>, Report preparation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19015"/>
                  </a:ext>
                </a:extLst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KAUSHAL  KATHIRIYA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TS90708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Preprocessing, Ppt 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21973"/>
                  </a:ext>
                </a:extLst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RABADIYA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selection, and Preprocessing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7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88A85E-5607-5086-C508-05FB5B89B605}"/>
              </a:ext>
            </a:extLst>
          </p:cNvPr>
          <p:cNvSpPr txBox="1"/>
          <p:nvPr/>
        </p:nvSpPr>
        <p:spPr>
          <a:xfrm>
            <a:off x="6248400" y="889843"/>
            <a:ext cx="55699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 the pursuit of identifying the most appropriate horticulture crop to cultivate, a multifaceted approach is employed, leveraging precision agriculture that relies on data-driven recommendations.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objective is to develop a Predictive Modeling framework, incorporating key parameters associated with horticulture  crop selection.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approach, centered around predictive modeling and data integration, empowers farmers with a sophisticated toolset to make well-informed decisions regarding horticulture crop selection, fostering improved yields and enhanced profitability in precision agriculture.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technique can reduce horticulture crop failures and will help the farmers to make informed decisions about their farming strategy.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AutoShape 2" descr="Applications of Big Data and Predictive Analytics in the Agricultural  Industry">
            <a:extLst>
              <a:ext uri="{FF2B5EF4-FFF2-40B4-BE49-F238E27FC236}">
                <a16:creationId xmlns:a16="http://schemas.microsoft.com/office/drawing/2014/main" id="{35A5C40E-367B-3E9B-9D03-EAF6EEB2F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BCA5-0E69-563D-FB05-EBE87BD2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69"/>
          <a:stretch/>
        </p:blipFill>
        <p:spPr>
          <a:xfrm>
            <a:off x="540775" y="491613"/>
            <a:ext cx="5063614" cy="60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9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300C-C2DF-C73A-82D6-487512CF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7" y="561569"/>
            <a:ext cx="9386487" cy="118872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b="1" cap="none" dirty="0"/>
              <a:t>Purpose: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2A10-FC7C-F6E1-A16A-E1E8AF5278DC}"/>
              </a:ext>
            </a:extLst>
          </p:cNvPr>
          <p:cNvSpPr txBox="1"/>
          <p:nvPr/>
        </p:nvSpPr>
        <p:spPr>
          <a:xfrm>
            <a:off x="574377" y="2306583"/>
            <a:ext cx="113562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</a:rPr>
              <a:t>	To mitigate the agrarian crisis in the current status quo, there is a need for better recommendation systems to alleviate the crisis by helping the farmers make informed decisions before starting the cultivation of </a:t>
            </a:r>
            <a:r>
              <a:rPr lang="en-US" sz="2000" dirty="0"/>
              <a:t>horticulture</a:t>
            </a:r>
            <a:r>
              <a:rPr lang="en-US" sz="2000" b="1" dirty="0"/>
              <a:t> </a:t>
            </a:r>
            <a:r>
              <a:rPr lang="en-US" sz="2000" b="0" i="0" dirty="0">
                <a:effectLst/>
              </a:rPr>
              <a:t>crops.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Planning and decision making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Resource utilization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Risk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i="0" dirty="0">
              <a:effectLst/>
            </a:endParaRPr>
          </a:p>
          <a:p>
            <a:r>
              <a:rPr lang="en-US" sz="2000" b="1" dirty="0"/>
              <a:t>			To recommend optimum horticulture crops to be cultivated by farmers based on several parameters and help them make an informed decision before cultivation.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13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B1CE97-23F3-8866-4071-9C7488BD1713}"/>
              </a:ext>
            </a:extLst>
          </p:cNvPr>
          <p:cNvSpPr txBox="1"/>
          <p:nvPr/>
        </p:nvSpPr>
        <p:spPr>
          <a:xfrm flipH="1">
            <a:off x="999443" y="924232"/>
            <a:ext cx="108680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+mj-lt"/>
              </a:rPr>
              <a:t>PARAMETERS USED IN Crop Recommendation: 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Nitrogen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Phosphorus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0" i="0" u="none" strike="noStrike" dirty="0">
                <a:effectLst/>
              </a:rPr>
              <a:t> Potash</a:t>
            </a:r>
            <a:r>
              <a:rPr lang="en-IN" sz="28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PH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Humidity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Temperature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 Rainfall</a:t>
            </a:r>
            <a:r>
              <a:rPr lang="en-IN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CFAA8-B20C-4EC0-32D6-156FAAE80FF3}"/>
              </a:ext>
            </a:extLst>
          </p:cNvPr>
          <p:cNvSpPr txBox="1"/>
          <p:nvPr/>
        </p:nvSpPr>
        <p:spPr>
          <a:xfrm>
            <a:off x="917594" y="5643716"/>
            <a:ext cx="1035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Source: </a:t>
            </a:r>
          </a:p>
          <a:p>
            <a:pPr algn="r"/>
            <a:r>
              <a:rPr lang="en-IN" sz="2000" b="1" dirty="0">
                <a:solidFill>
                  <a:schemeClr val="bg1"/>
                </a:solidFill>
                <a:hlinkClick r:id="rId3"/>
              </a:rPr>
              <a:t>https://www.kaggle.com/datasets/atharvaingle/crop-recommendation-dataset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A9081-3C58-E6D7-A21D-D32F32EA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64" y="1729709"/>
            <a:ext cx="8089798" cy="2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6EEF5-06FE-B577-EF73-A87F2A8D1B89}"/>
              </a:ext>
            </a:extLst>
          </p:cNvPr>
          <p:cNvSpPr txBox="1"/>
          <p:nvPr/>
        </p:nvSpPr>
        <p:spPr>
          <a:xfrm>
            <a:off x="550607" y="934064"/>
            <a:ext cx="104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4B418-6CA2-1B7E-585D-1BF96DFE8698}"/>
              </a:ext>
            </a:extLst>
          </p:cNvPr>
          <p:cNvSpPr txBox="1"/>
          <p:nvPr/>
        </p:nvSpPr>
        <p:spPr>
          <a:xfrm>
            <a:off x="550607" y="1907458"/>
            <a:ext cx="11385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COLLECTION from Kaggle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PRE-PROCESSING</a:t>
            </a:r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SPLITTING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MODEL TRAINING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9465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62767-78D0-E9A0-8415-8A68BD589CB7}"/>
              </a:ext>
            </a:extLst>
          </p:cNvPr>
          <p:cNvSpPr txBox="1"/>
          <p:nvPr/>
        </p:nvSpPr>
        <p:spPr>
          <a:xfrm>
            <a:off x="580104" y="958412"/>
            <a:ext cx="10314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u="sng" dirty="0"/>
              <a:t>DIFFERENT ML  ALGORITHMS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2C3C6-D38C-3AD7-878C-94BBEE159A7F}"/>
              </a:ext>
            </a:extLst>
          </p:cNvPr>
          <p:cNvSpPr txBox="1"/>
          <p:nvPr/>
        </p:nvSpPr>
        <p:spPr>
          <a:xfrm>
            <a:off x="963562" y="1927122"/>
            <a:ext cx="305923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Naïve Bayes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SVM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KNN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Random Forest</a:t>
            </a:r>
          </a:p>
          <a:p>
            <a:endParaRPr lang="en-IN" sz="2400" b="1" i="1" dirty="0"/>
          </a:p>
          <a:p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12055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90968-063D-993B-9715-CB68F3FCC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59D01F-1D83-6992-BE2B-BF947587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27343"/>
              </p:ext>
            </p:extLst>
          </p:nvPr>
        </p:nvGraphicFramePr>
        <p:xfrm>
          <a:off x="737420" y="550606"/>
          <a:ext cx="10697496" cy="5810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79">
                  <a:extLst>
                    <a:ext uri="{9D8B030D-6E8A-4147-A177-3AD203B41FA5}">
                      <a16:colId xmlns:a16="http://schemas.microsoft.com/office/drawing/2014/main" val="3635343524"/>
                    </a:ext>
                  </a:extLst>
                </a:gridCol>
                <a:gridCol w="6735417">
                  <a:extLst>
                    <a:ext uri="{9D8B030D-6E8A-4147-A177-3AD203B41FA5}">
                      <a16:colId xmlns:a16="http://schemas.microsoft.com/office/drawing/2014/main" val="17804785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18925037"/>
                    </a:ext>
                  </a:extLst>
                </a:gridCol>
              </a:tblGrid>
              <a:tr h="10467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Sr. 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Algorithm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3441524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Decision 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4516668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Naive Bayes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98.3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1639853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SVM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95.0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9918627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704575"/>
                  </a:ext>
                </a:extLst>
              </a:tr>
              <a:tr h="10467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100.0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7643603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97.4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269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7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F702-1E50-129B-907C-4F007021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44211-259D-3F54-0212-6FC9FE63D495}"/>
              </a:ext>
            </a:extLst>
          </p:cNvPr>
          <p:cNvSpPr txBox="1"/>
          <p:nvPr/>
        </p:nvSpPr>
        <p:spPr>
          <a:xfrm>
            <a:off x="550607" y="412954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/>
              <a:t>Prediction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A06A1-8C71-75C4-FAD4-89DC7E1A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34" y="570270"/>
            <a:ext cx="7044447" cy="58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38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1326</TotalTime>
  <Words>339</Words>
  <Application>Microsoft Office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Gill Sans MT</vt:lpstr>
      <vt:lpstr>Wingdings</vt:lpstr>
      <vt:lpstr>Wingdings 2</vt:lpstr>
      <vt:lpstr>Dividend</vt:lpstr>
      <vt:lpstr>WHICH FRUIT CROP to grow ??? A Predictive Modeling Approach</vt:lpstr>
      <vt:lpstr>INTRODUCTION</vt:lpstr>
      <vt:lpstr>PowerPoint Presentation</vt:lpstr>
      <vt:lpstr>Purpose: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PROJECT</dc:title>
  <dc:creator>hardikbalas123@hotmail.com</dc:creator>
  <cp:lastModifiedBy>Jatin Satani</cp:lastModifiedBy>
  <cp:revision>35</cp:revision>
  <dcterms:created xsi:type="dcterms:W3CDTF">2022-12-14T08:19:28Z</dcterms:created>
  <dcterms:modified xsi:type="dcterms:W3CDTF">2024-03-21T16:59:45Z</dcterms:modified>
</cp:coreProperties>
</file>