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5" r:id="rId1"/>
  </p:sldMasterIdLst>
  <p:notesMasterIdLst>
    <p:notesMasterId r:id="rId21"/>
  </p:notesMasterIdLst>
  <p:sldIdLst>
    <p:sldId id="266" r:id="rId2"/>
    <p:sldId id="267" r:id="rId3"/>
    <p:sldId id="256" r:id="rId4"/>
    <p:sldId id="269" r:id="rId5"/>
    <p:sldId id="271" r:id="rId6"/>
    <p:sldId id="257" r:id="rId7"/>
    <p:sldId id="272" r:id="rId8"/>
    <p:sldId id="259" r:id="rId9"/>
    <p:sldId id="273" r:id="rId10"/>
    <p:sldId id="274" r:id="rId11"/>
    <p:sldId id="275" r:id="rId12"/>
    <p:sldId id="276" r:id="rId13"/>
    <p:sldId id="277" r:id="rId14"/>
    <p:sldId id="278" r:id="rId15"/>
    <p:sldId id="279" r:id="rId16"/>
    <p:sldId id="280" r:id="rId17"/>
    <p:sldId id="281" r:id="rId18"/>
    <p:sldId id="282" r:id="rId19"/>
    <p:sldId id="283" r:id="rId20"/>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ddharth kathiriya" initials="sk" lastIdx="1" clrIdx="0">
    <p:extLst>
      <p:ext uri="{19B8F6BF-5375-455C-9EA6-DF929625EA0E}">
        <p15:presenceInfo xmlns:p15="http://schemas.microsoft.com/office/powerpoint/2012/main" userId="934a03cc25a2336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66C2"/>
    <a:srgbClr val="232A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autoAdjust="0"/>
    <p:restoredTop sz="94610"/>
  </p:normalViewPr>
  <p:slideViewPr>
    <p:cSldViewPr snapToGrid="0" snapToObjects="1">
      <p:cViewPr varScale="1">
        <p:scale>
          <a:sx n="69" d="100"/>
          <a:sy n="69" d="100"/>
        </p:scale>
        <p:origin x="79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1618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811" y="7680960"/>
            <a:ext cx="1462659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9" y="7601179"/>
            <a:ext cx="14626590"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316736" y="910742"/>
            <a:ext cx="12070080" cy="4279392"/>
          </a:xfrm>
        </p:spPr>
        <p:txBody>
          <a:bodyPr anchor="b">
            <a:normAutofit/>
          </a:bodyPr>
          <a:lstStyle>
            <a:lvl1pPr algn="l">
              <a:lnSpc>
                <a:spcPct val="85000"/>
              </a:lnSpc>
              <a:defRPr sz="9600" spc="-6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320061" y="5346744"/>
            <a:ext cx="12070080" cy="1371600"/>
          </a:xfrm>
        </p:spPr>
        <p:txBody>
          <a:bodyPr lIns="91440" rIns="91440">
            <a:normAutofit/>
          </a:bodyPr>
          <a:lstStyle>
            <a:lvl1pPr marL="0" indent="0" algn="l">
              <a:buNone/>
              <a:defRPr sz="2880" cap="all" spc="240" baseline="0">
                <a:solidFill>
                  <a:schemeClr val="tx2"/>
                </a:solidFill>
                <a:latin typeface="+mj-lt"/>
              </a:defRPr>
            </a:lvl1pPr>
            <a:lvl2pPr marL="548640" indent="0" algn="ctr">
              <a:buNone/>
              <a:defRPr sz="2880"/>
            </a:lvl2pPr>
            <a:lvl3pPr marL="1097280" indent="0" algn="ctr">
              <a:buNone/>
              <a:defRPr sz="288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449190" y="5212080"/>
            <a:ext cx="1185062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49651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570410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811" y="7680960"/>
            <a:ext cx="1462659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9" y="7601179"/>
            <a:ext cx="14626590"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469880" y="497734"/>
            <a:ext cx="3154680" cy="690890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497734"/>
            <a:ext cx="9281160" cy="6908906"/>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409439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4723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221508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811" y="7680960"/>
            <a:ext cx="1462659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9" y="7601179"/>
            <a:ext cx="14626590"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316736" y="910742"/>
            <a:ext cx="12070080" cy="4279392"/>
          </a:xfrm>
        </p:spPr>
        <p:txBody>
          <a:bodyPr anchor="b" anchorCtr="0">
            <a:normAutofit/>
          </a:bodyPr>
          <a:lstStyle>
            <a:lvl1pPr>
              <a:lnSpc>
                <a:spcPct val="85000"/>
              </a:lnSpc>
              <a:defRPr sz="96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16736" y="5343754"/>
            <a:ext cx="12070080" cy="1371600"/>
          </a:xfrm>
        </p:spPr>
        <p:txBody>
          <a:bodyPr lIns="91440" rIns="91440" anchor="t" anchorCtr="0">
            <a:normAutofit/>
          </a:bodyPr>
          <a:lstStyle>
            <a:lvl1pPr marL="0" indent="0">
              <a:buNone/>
              <a:defRPr sz="2880" cap="all" spc="240" baseline="0">
                <a:solidFill>
                  <a:schemeClr val="tx2"/>
                </a:solidFill>
                <a:latin typeface="+mj-lt"/>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449190" y="5212080"/>
            <a:ext cx="1185062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61659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316736" y="343924"/>
            <a:ext cx="12070080" cy="174090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316735" y="2214881"/>
            <a:ext cx="5925312" cy="48280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61504" y="2214882"/>
            <a:ext cx="5925312" cy="48280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87192170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316736" y="343924"/>
            <a:ext cx="12070080" cy="17409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16736" y="2215263"/>
            <a:ext cx="5925312" cy="883538"/>
          </a:xfrm>
        </p:spPr>
        <p:txBody>
          <a:bodyPr lIns="91440" rIns="91440" anchor="ctr">
            <a:normAutofit/>
          </a:bodyPr>
          <a:lstStyle>
            <a:lvl1pPr marL="0" indent="0">
              <a:buNone/>
              <a:defRPr sz="2400" b="0" cap="all" baseline="0">
                <a:solidFill>
                  <a:schemeClr val="tx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316736" y="3098801"/>
            <a:ext cx="5925312" cy="4053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61504" y="2215263"/>
            <a:ext cx="5925312" cy="883538"/>
          </a:xfrm>
        </p:spPr>
        <p:txBody>
          <a:bodyPr lIns="91440" rIns="91440" anchor="ctr">
            <a:normAutofit/>
          </a:bodyPr>
          <a:lstStyle>
            <a:lvl1pPr marL="0" indent="0">
              <a:buNone/>
              <a:defRPr sz="2400" b="0" cap="all" baseline="0">
                <a:solidFill>
                  <a:schemeClr val="tx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61504" y="3098801"/>
            <a:ext cx="5925312" cy="4053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56958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573269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811" y="7680960"/>
            <a:ext cx="1462659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9" y="7601179"/>
            <a:ext cx="14626590"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2/13/2024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075405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0" y="0"/>
            <a:ext cx="4860949" cy="822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848085" y="0"/>
            <a:ext cx="76810" cy="822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8640" y="713231"/>
            <a:ext cx="3840480" cy="2743200"/>
          </a:xfrm>
        </p:spPr>
        <p:txBody>
          <a:bodyPr anchor="b">
            <a:normAutofit/>
          </a:bodyPr>
          <a:lstStyle>
            <a:lvl1pPr>
              <a:defRPr sz="432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60720" y="877824"/>
            <a:ext cx="7790688" cy="6309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8640" y="3511296"/>
            <a:ext cx="3840480" cy="4054949"/>
          </a:xfrm>
        </p:spPr>
        <p:txBody>
          <a:bodyPr lIns="91440" rIns="91440">
            <a:normAutofit/>
          </a:bodyPr>
          <a:lstStyle>
            <a:lvl1pPr marL="0" indent="0">
              <a:buNone/>
              <a:defRPr sz="1800">
                <a:solidFill>
                  <a:srgbClr val="FFFFFF"/>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a:xfrm>
            <a:off x="558614" y="7751743"/>
            <a:ext cx="3142212" cy="438150"/>
          </a:xfrm>
        </p:spPr>
        <p:txBody>
          <a:bodyPr/>
          <a:lstStyle>
            <a:lvl1pPr algn="l">
              <a:defRPr/>
            </a:lvl1pPr>
          </a:lstStyle>
          <a:p>
            <a:fld id="{42A54C80-263E-416B-A8E0-580EDEADCBDC}" type="datetimeFigureOut">
              <a:rPr lang="en-US" smtClean="0"/>
              <a:t>2/13/2024</a:t>
            </a:fld>
            <a:endParaRPr lang="en-US" dirty="0"/>
          </a:p>
        </p:txBody>
      </p:sp>
      <p:sp>
        <p:nvSpPr>
          <p:cNvPr id="6" name="Footer Placeholder 5"/>
          <p:cNvSpPr>
            <a:spLocks noGrp="1"/>
          </p:cNvSpPr>
          <p:nvPr>
            <p:ph type="ftr" sz="quarter" idx="11"/>
          </p:nvPr>
        </p:nvSpPr>
        <p:spPr>
          <a:xfrm>
            <a:off x="5760720" y="7751743"/>
            <a:ext cx="5577840" cy="438150"/>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t>‹#›</a:t>
            </a:fld>
            <a:endParaRPr lang="en-US" dirty="0"/>
          </a:p>
        </p:txBody>
      </p:sp>
    </p:spTree>
    <p:extLst>
      <p:ext uri="{BB962C8B-B14F-4D97-AF65-F5344CB8AC3E}">
        <p14:creationId xmlns:p14="http://schemas.microsoft.com/office/powerpoint/2010/main" val="360108293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5943600"/>
            <a:ext cx="1462659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9" y="5898091"/>
            <a:ext cx="14626590"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316736" y="6089904"/>
            <a:ext cx="12135917" cy="987552"/>
          </a:xfrm>
        </p:spPr>
        <p:txBody>
          <a:bodyPr lIns="91440" tIns="0" rIns="91440" bIns="0" anchor="b">
            <a:noAutofit/>
          </a:bodyPr>
          <a:lstStyle>
            <a:lvl1pPr>
              <a:defRPr sz="432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9" y="0"/>
            <a:ext cx="14630382" cy="5898091"/>
          </a:xfrm>
          <a:blipFill>
            <a:blip r:embed="rId2"/>
            <a:stretch>
              <a:fillRect/>
            </a:stretch>
          </a:blipFill>
        </p:spPr>
        <p:txBody>
          <a:bodyPr lIns="457200" tIns="457200" anchor="t"/>
          <a:lstStyle>
            <a:lvl1pPr marL="0" indent="0">
              <a:buNone/>
              <a:defRPr sz="3840">
                <a:solidFill>
                  <a:schemeClr val="bg1"/>
                </a:solidFill>
              </a:defRPr>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316736" y="7088428"/>
            <a:ext cx="12135917" cy="713232"/>
          </a:xfrm>
        </p:spPr>
        <p:txBody>
          <a:bodyPr lIns="91440" tIns="0" rIns="91440" bIns="0">
            <a:normAutofit/>
          </a:bodyPr>
          <a:lstStyle>
            <a:lvl1pPr marL="0" indent="0">
              <a:spcBef>
                <a:spcPts val="0"/>
              </a:spcBef>
              <a:spcAft>
                <a:spcPts val="720"/>
              </a:spcAft>
              <a:buNone/>
              <a:defRPr sz="1800">
                <a:solidFill>
                  <a:srgbClr val="FFFFFF"/>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931638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680960"/>
            <a:ext cx="1463040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7601179"/>
            <a:ext cx="14630401" cy="79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16736" y="343924"/>
            <a:ext cx="12070080" cy="174090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316736" y="2214881"/>
            <a:ext cx="12070080" cy="482803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16737" y="7751743"/>
            <a:ext cx="2966725" cy="438150"/>
          </a:xfrm>
          <a:prstGeom prst="rect">
            <a:avLst/>
          </a:prstGeom>
        </p:spPr>
        <p:txBody>
          <a:bodyPr vert="horz" lIns="91440" tIns="45720" rIns="91440" bIns="45720" rtlCol="0" anchor="ctr"/>
          <a:lstStyle>
            <a:lvl1pPr algn="l">
              <a:defRPr sz="1080">
                <a:solidFill>
                  <a:srgbClr val="FFFFFF"/>
                </a:solidFill>
              </a:defRPr>
            </a:lvl1pPr>
          </a:lstStyle>
          <a:p>
            <a:fld id="{B61BEF0D-F0BB-DE4B-95CE-6DB70DBA9567}" type="datetimeFigureOut">
              <a:rPr lang="en-US" smtClean="0"/>
              <a:pPr/>
              <a:t>2/13/2024</a:t>
            </a:fld>
            <a:endParaRPr lang="en-US" dirty="0"/>
          </a:p>
        </p:txBody>
      </p:sp>
      <p:sp>
        <p:nvSpPr>
          <p:cNvPr id="5" name="Footer Placeholder 4"/>
          <p:cNvSpPr>
            <a:spLocks noGrp="1"/>
          </p:cNvSpPr>
          <p:nvPr>
            <p:ph type="ftr" sz="quarter" idx="3"/>
          </p:nvPr>
        </p:nvSpPr>
        <p:spPr>
          <a:xfrm>
            <a:off x="4423422" y="7751743"/>
            <a:ext cx="5787365" cy="438150"/>
          </a:xfrm>
          <a:prstGeom prst="rect">
            <a:avLst/>
          </a:prstGeom>
        </p:spPr>
        <p:txBody>
          <a:bodyPr vert="horz" lIns="91440" tIns="45720" rIns="91440" bIns="45720" rtlCol="0" anchor="ctr"/>
          <a:lstStyle>
            <a:lvl1pPr algn="ctr">
              <a:defRPr sz="108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1880550" y="7751743"/>
            <a:ext cx="1574430" cy="438150"/>
          </a:xfrm>
          <a:prstGeom prst="rect">
            <a:avLst/>
          </a:prstGeom>
        </p:spPr>
        <p:txBody>
          <a:bodyPr vert="horz" lIns="91440" tIns="45720" rIns="91440" bIns="45720" rtlCol="0" anchor="ctr"/>
          <a:lstStyle>
            <a:lvl1pPr algn="r">
              <a:defRPr sz="126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432238" y="2085414"/>
            <a:ext cx="1196035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659306"/>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Lst>
  <p:hf sldNum="0" hdr="0" ftr="0" dt="0"/>
  <p:txStyles>
    <p:titleStyle>
      <a:lvl1pPr algn="l" defTabSz="1097280" rtl="0" eaLnBrk="1" latinLnBrk="0" hangingPunct="1">
        <a:lnSpc>
          <a:spcPct val="85000"/>
        </a:lnSpc>
        <a:spcBef>
          <a:spcPct val="0"/>
        </a:spcBef>
        <a:buNone/>
        <a:defRPr sz="5760" kern="1200" spc="-60" baseline="0">
          <a:solidFill>
            <a:schemeClr val="tx1">
              <a:lumMod val="75000"/>
              <a:lumOff val="25000"/>
            </a:schemeClr>
          </a:solidFill>
          <a:latin typeface="+mj-lt"/>
          <a:ea typeface="+mj-ea"/>
          <a:cs typeface="+mj-cs"/>
        </a:defRPr>
      </a:lvl1pPr>
    </p:titleStyle>
    <p:bodyStyle>
      <a:lvl1pPr marL="109728" indent="-109728" algn="l" defTabSz="1097280" rtl="0" eaLnBrk="1" latinLnBrk="0" hangingPunct="1">
        <a:lnSpc>
          <a:spcPct val="90000"/>
        </a:lnSpc>
        <a:spcBef>
          <a:spcPts val="1440"/>
        </a:spcBef>
        <a:spcAft>
          <a:spcPts val="24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460858" indent="-219456" algn="l" defTabSz="1097280" rtl="0" eaLnBrk="1" latinLnBrk="0" hangingPunct="1">
        <a:lnSpc>
          <a:spcPct val="90000"/>
        </a:lnSpc>
        <a:spcBef>
          <a:spcPts val="240"/>
        </a:spcBef>
        <a:spcAft>
          <a:spcPts val="480"/>
        </a:spcAft>
        <a:buClr>
          <a:schemeClr val="accent1"/>
        </a:buClr>
        <a:buFont typeface="Calibri" pitchFamily="34" charset="0"/>
        <a:buChar char="◦"/>
        <a:defRPr sz="2160" kern="1200">
          <a:solidFill>
            <a:schemeClr val="tx1">
              <a:lumMod val="75000"/>
              <a:lumOff val="25000"/>
            </a:schemeClr>
          </a:solidFill>
          <a:latin typeface="+mn-lt"/>
          <a:ea typeface="+mn-ea"/>
          <a:cs typeface="+mn-cs"/>
        </a:defRPr>
      </a:lvl2pPr>
      <a:lvl3pPr marL="680314" indent="-219456"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3pPr>
      <a:lvl4pPr marL="899770" indent="-219456"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4pPr>
      <a:lvl5pPr marL="1119226" indent="-219456"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5pPr>
      <a:lvl6pPr marL="132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6pPr>
      <a:lvl7pPr marL="156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7pPr>
      <a:lvl8pPr marL="180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8pPr>
      <a:lvl9pPr marL="204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3C12C55-C302-2A12-2B7D-5CBE3F53C9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3770" y="741560"/>
            <a:ext cx="1085986" cy="1110445"/>
          </a:xfrm>
          <a:prstGeom prst="rect">
            <a:avLst/>
          </a:prstGeom>
        </p:spPr>
      </p:pic>
      <p:sp>
        <p:nvSpPr>
          <p:cNvPr id="4" name="Rectangle 3">
            <a:extLst>
              <a:ext uri="{FF2B5EF4-FFF2-40B4-BE49-F238E27FC236}">
                <a16:creationId xmlns:a16="http://schemas.microsoft.com/office/drawing/2014/main" id="{1F20B4BB-8082-3A8F-7CC1-B76E0AD2A6CD}"/>
              </a:ext>
            </a:extLst>
          </p:cNvPr>
          <p:cNvSpPr/>
          <p:nvPr/>
        </p:nvSpPr>
        <p:spPr>
          <a:xfrm>
            <a:off x="3742820" y="1004394"/>
            <a:ext cx="6327181" cy="830997"/>
          </a:xfrm>
          <a:prstGeom prst="rect">
            <a:avLst/>
          </a:prstGeom>
          <a:noFill/>
        </p:spPr>
        <p:txBody>
          <a:bodyPr wrap="none" lIns="91440" tIns="45720" rIns="91440" bIns="45720">
            <a:spAutoFit/>
          </a:bodyPr>
          <a:lstStyle/>
          <a:p>
            <a:pPr algn="ctr"/>
            <a:r>
              <a:rPr lang="en-US" sz="2400" dirty="0">
                <a:latin typeface="Arial Rounded MT Bold" panose="020F0704030504030204" pitchFamily="34" charset="0"/>
              </a:rPr>
              <a:t>Indian Institute of Remote Sensing, ISRO </a:t>
            </a:r>
          </a:p>
          <a:p>
            <a:pPr algn="ctr"/>
            <a:r>
              <a:rPr lang="en-US" sz="2400" dirty="0">
                <a:latin typeface="Arial Rounded MT Bold" panose="020F0704030504030204" pitchFamily="34" charset="0"/>
              </a:rPr>
              <a:t>Module :2 Machine Learning (2.10.2) </a:t>
            </a:r>
            <a:endParaRPr lang="en-US" sz="2400" b="0" cap="none" spc="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5" name="Title 1">
            <a:extLst>
              <a:ext uri="{FF2B5EF4-FFF2-40B4-BE49-F238E27FC236}">
                <a16:creationId xmlns:a16="http://schemas.microsoft.com/office/drawing/2014/main" id="{11F9F1FD-E5DF-D882-02A6-470CD6846E50}"/>
              </a:ext>
            </a:extLst>
          </p:cNvPr>
          <p:cNvSpPr txBox="1">
            <a:spLocks/>
          </p:cNvSpPr>
          <p:nvPr/>
        </p:nvSpPr>
        <p:spPr>
          <a:xfrm>
            <a:off x="3134510" y="2327540"/>
            <a:ext cx="7543800" cy="111044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u="sng" dirty="0"/>
              <a:t>PREDICTION OF SOIL MOISTURE USING </a:t>
            </a:r>
            <a:br>
              <a:rPr lang="en-US" sz="3200" b="1" u="sng" dirty="0"/>
            </a:br>
            <a:r>
              <a:rPr lang="en-US" sz="3200" b="1" u="sng" dirty="0"/>
              <a:t>MACHINE LEARNING</a:t>
            </a:r>
            <a:endParaRPr lang="en-IN" sz="3200" b="1" u="sng" dirty="0"/>
          </a:p>
        </p:txBody>
      </p:sp>
      <p:sp>
        <p:nvSpPr>
          <p:cNvPr id="6" name="Subtitle 2">
            <a:extLst>
              <a:ext uri="{FF2B5EF4-FFF2-40B4-BE49-F238E27FC236}">
                <a16:creationId xmlns:a16="http://schemas.microsoft.com/office/drawing/2014/main" id="{3B420070-1063-6C29-96EB-5924E72758F4}"/>
              </a:ext>
            </a:extLst>
          </p:cNvPr>
          <p:cNvSpPr txBox="1">
            <a:spLocks/>
          </p:cNvSpPr>
          <p:nvPr/>
        </p:nvSpPr>
        <p:spPr>
          <a:xfrm>
            <a:off x="3019756" y="3878132"/>
            <a:ext cx="7773308" cy="3486739"/>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400" dirty="0">
                <a:latin typeface="+mj-lt"/>
              </a:rPr>
              <a:t>  </a:t>
            </a:r>
            <a:r>
              <a:rPr lang="en-US" dirty="0">
                <a:latin typeface="+mj-lt"/>
              </a:rPr>
              <a:t>Under the Guidance of </a:t>
            </a:r>
          </a:p>
          <a:p>
            <a:pPr marL="0" indent="0" algn="ctr">
              <a:buNone/>
            </a:pPr>
            <a:r>
              <a:rPr lang="en-US" sz="2000" b="1" dirty="0">
                <a:latin typeface="+mj-lt"/>
              </a:rPr>
              <a:t>Mr. Kamal Pandey </a:t>
            </a:r>
          </a:p>
          <a:p>
            <a:pPr marL="0" indent="0" algn="ctr">
              <a:buNone/>
            </a:pPr>
            <a:r>
              <a:rPr lang="en-US" sz="2000" b="1" dirty="0">
                <a:latin typeface="+mj-lt"/>
              </a:rPr>
              <a:t>Scientist, IIRS (ISRO)</a:t>
            </a:r>
          </a:p>
          <a:p>
            <a:pPr algn="ctr"/>
            <a:endParaRPr lang="en-US" sz="1600" dirty="0"/>
          </a:p>
          <a:p>
            <a:pPr marL="0" indent="0" algn="ctr">
              <a:buNone/>
            </a:pPr>
            <a:r>
              <a:rPr lang="en-IN" sz="1800" u="sng" dirty="0"/>
              <a:t>Group:2 Submitted by :-</a:t>
            </a:r>
          </a:p>
          <a:p>
            <a:pPr marL="0" indent="0">
              <a:buNone/>
            </a:pPr>
            <a:r>
              <a:rPr lang="en-IN" sz="1600" b="1" dirty="0"/>
              <a:t>1) KAUSHAL KATHIRIYA   -  TS90708  -  PPT Preparation, Feature Selection</a:t>
            </a:r>
          </a:p>
          <a:p>
            <a:pPr marL="0" indent="0">
              <a:buNone/>
            </a:pPr>
            <a:r>
              <a:rPr lang="en-IN" sz="1600" b="1" dirty="0"/>
              <a:t>2) JATIN SATANI  -  TS90710 – Data Collection, Code Structuring, Feature selection</a:t>
            </a:r>
          </a:p>
          <a:p>
            <a:pPr marL="0" indent="0">
              <a:buNone/>
            </a:pPr>
            <a:r>
              <a:rPr lang="en-IN" sz="1600" b="1" dirty="0"/>
              <a:t>3) MIT BORDA  -  TS90718  - Data Pre-processing, Code Structuring, Feature selection </a:t>
            </a:r>
          </a:p>
          <a:p>
            <a:pPr marL="0" indent="0">
              <a:buNone/>
            </a:pPr>
            <a:r>
              <a:rPr lang="en-IN" sz="1600" b="1" dirty="0"/>
              <a:t>4) DEEP RABADIYA   -  TS90713 – Data Collection, Feature selection</a:t>
            </a:r>
          </a:p>
          <a:p>
            <a:pPr marL="0" indent="0">
              <a:buNone/>
            </a:pPr>
            <a:endParaRPr lang="en-US" sz="1600" b="1" dirty="0"/>
          </a:p>
        </p:txBody>
      </p:sp>
    </p:spTree>
    <p:extLst>
      <p:ext uri="{BB962C8B-B14F-4D97-AF65-F5344CB8AC3E}">
        <p14:creationId xmlns:p14="http://schemas.microsoft.com/office/powerpoint/2010/main" val="723802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3CBA4-EC7B-7B81-C13E-F85B3DC535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1E744C-57C6-7C38-CE0B-CD961DF6CCB8}"/>
              </a:ext>
            </a:extLst>
          </p:cNvPr>
          <p:cNvSpPr>
            <a:spLocks noGrp="1"/>
          </p:cNvSpPr>
          <p:nvPr>
            <p:ph type="title"/>
          </p:nvPr>
        </p:nvSpPr>
        <p:spPr>
          <a:xfrm>
            <a:off x="1428471" y="726943"/>
            <a:ext cx="9052560" cy="1289587"/>
          </a:xfrm>
        </p:spPr>
        <p:txBody>
          <a:bodyPr>
            <a:normAutofit/>
          </a:bodyPr>
          <a:lstStyle/>
          <a:p>
            <a:r>
              <a:rPr lang="en-IN" sz="3840" dirty="0">
                <a:solidFill>
                  <a:schemeClr val="bg2">
                    <a:lumMod val="50000"/>
                  </a:schemeClr>
                </a:solidFill>
                <a:latin typeface="Roboto Slab" pitchFamily="2" charset="0"/>
                <a:ea typeface="Roboto Slab" pitchFamily="2" charset="0"/>
                <a:cs typeface="Roboto Slab" pitchFamily="2" charset="0"/>
              </a:rPr>
              <a:t>2.   XG BOOST</a:t>
            </a:r>
          </a:p>
        </p:txBody>
      </p:sp>
      <p:sp>
        <p:nvSpPr>
          <p:cNvPr id="3" name="Content Placeholder 2">
            <a:extLst>
              <a:ext uri="{FF2B5EF4-FFF2-40B4-BE49-F238E27FC236}">
                <a16:creationId xmlns:a16="http://schemas.microsoft.com/office/drawing/2014/main" id="{9907E886-70CA-D379-6DE6-D33D35CF4A4C}"/>
              </a:ext>
            </a:extLst>
          </p:cNvPr>
          <p:cNvSpPr>
            <a:spLocks noGrp="1"/>
          </p:cNvSpPr>
          <p:nvPr>
            <p:ph idx="1"/>
          </p:nvPr>
        </p:nvSpPr>
        <p:spPr>
          <a:xfrm>
            <a:off x="1316736" y="2214881"/>
            <a:ext cx="6243792" cy="4208221"/>
          </a:xfrm>
        </p:spPr>
        <p:txBody>
          <a:bodyPr>
            <a:normAutofit lnSpcReduction="10000"/>
          </a:bodyPr>
          <a:lstStyle/>
          <a:p>
            <a:pPr>
              <a:lnSpc>
                <a:spcPct val="150000"/>
              </a:lnSpc>
              <a:buFont typeface="Arial" panose="020B0604020202020204" pitchFamily="34" charset="0"/>
              <a:buChar char="•"/>
            </a:pPr>
            <a:r>
              <a:rPr lang="en-US" sz="1750" b="0" i="0" dirty="0">
                <a:solidFill>
                  <a:srgbClr val="383838"/>
                </a:solidFill>
                <a:effectLst/>
                <a:latin typeface="Roboto" panose="02000000000000000000" pitchFamily="2" charset="0"/>
                <a:ea typeface="Roboto" panose="02000000000000000000" pitchFamily="2" charset="0"/>
                <a:cs typeface="Roboto" panose="02000000000000000000" pitchFamily="2" charset="0"/>
              </a:rPr>
              <a:t>XGBoost</a:t>
            </a:r>
            <a:r>
              <a:rPr lang="en-US" sz="1750" dirty="0">
                <a:solidFill>
                  <a:srgbClr val="383838"/>
                </a:solidFill>
                <a:latin typeface="Roboto" panose="02000000000000000000" pitchFamily="2" charset="0"/>
                <a:ea typeface="Roboto" panose="02000000000000000000" pitchFamily="2" charset="0"/>
                <a:cs typeface="Roboto" panose="02000000000000000000" pitchFamily="2" charset="0"/>
              </a:rPr>
              <a:t>  </a:t>
            </a:r>
            <a:r>
              <a:rPr lang="en-US" sz="1750" b="0" i="0" dirty="0">
                <a:solidFill>
                  <a:srgbClr val="383838"/>
                </a:solidFill>
                <a:effectLst/>
                <a:latin typeface="Roboto" panose="02000000000000000000" pitchFamily="2" charset="0"/>
                <a:ea typeface="Roboto" panose="02000000000000000000" pitchFamily="2" charset="0"/>
                <a:cs typeface="Roboto" panose="02000000000000000000" pitchFamily="2" charset="0"/>
              </a:rPr>
              <a:t>is a machine learning algorithm under ensemble learning. It is trendy for supervised learning tasks, such as regression and classification. </a:t>
            </a:r>
            <a:r>
              <a:rPr lang="en-US" sz="1750" dirty="0">
                <a:latin typeface="Roboto" panose="02000000000000000000" pitchFamily="2" charset="0"/>
                <a:ea typeface="Roboto" panose="02000000000000000000" pitchFamily="2" charset="0"/>
                <a:cs typeface="Roboto" panose="02000000000000000000" pitchFamily="2" charset="0"/>
              </a:rPr>
              <a:t>XGBoost</a:t>
            </a:r>
            <a:r>
              <a:rPr lang="en-US" sz="1750" b="0" i="0" dirty="0">
                <a:solidFill>
                  <a:srgbClr val="383838"/>
                </a:solidFill>
                <a:effectLst/>
                <a:latin typeface="Roboto" panose="02000000000000000000" pitchFamily="2" charset="0"/>
                <a:ea typeface="Roboto" panose="02000000000000000000" pitchFamily="2" charset="0"/>
                <a:cs typeface="Roboto" panose="02000000000000000000" pitchFamily="2" charset="0"/>
              </a:rPr>
              <a:t> builds a predictive model by combining the predictions of multiple individual models, often decision trees, in an iterative manner.</a:t>
            </a:r>
          </a:p>
          <a:p>
            <a:pPr>
              <a:lnSpc>
                <a:spcPct val="150000"/>
              </a:lnSpc>
              <a:buFont typeface="Arial" panose="020B0604020202020204" pitchFamily="34" charset="0"/>
              <a:buChar char="•"/>
            </a:pPr>
            <a:r>
              <a:rPr lang="en-US" sz="1750" b="0" i="0" dirty="0">
                <a:solidFill>
                  <a:srgbClr val="383838"/>
                </a:solidFill>
                <a:effectLst/>
                <a:latin typeface="Roboto" panose="02000000000000000000" pitchFamily="2" charset="0"/>
                <a:ea typeface="Roboto" panose="02000000000000000000" pitchFamily="2" charset="0"/>
                <a:cs typeface="Roboto" panose="02000000000000000000" pitchFamily="2" charset="0"/>
              </a:rPr>
              <a:t>The algorithm works by sequentially adding weak learners to the ensemble, with each new learner focusing on correcting the errors made by the existing ones. It uses a gradient descent optimization technique to minimize a predefined loss function during training.</a:t>
            </a:r>
            <a:endParaRPr lang="en-IN" sz="1750" dirty="0">
              <a:latin typeface="Roboto" panose="02000000000000000000" pitchFamily="2" charset="0"/>
              <a:ea typeface="Roboto" panose="02000000000000000000" pitchFamily="2" charset="0"/>
              <a:cs typeface="Roboto" panose="02000000000000000000" pitchFamily="2" charset="0"/>
            </a:endParaRPr>
          </a:p>
        </p:txBody>
      </p:sp>
      <p:pic>
        <p:nvPicPr>
          <p:cNvPr id="2050" name="Picture 2" descr="Flow chart of XGBoost. | Download Scientific Diagram">
            <a:extLst>
              <a:ext uri="{FF2B5EF4-FFF2-40B4-BE49-F238E27FC236}">
                <a16:creationId xmlns:a16="http://schemas.microsoft.com/office/drawing/2014/main" id="{70B12300-A748-72D4-3437-7C48809B85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7749" y="2214880"/>
            <a:ext cx="6243792" cy="4208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3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91DB7-3004-C45A-FAB9-4BD6C72E86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6E06AC-C419-2739-76C9-754EF7CBDEC4}"/>
              </a:ext>
            </a:extLst>
          </p:cNvPr>
          <p:cNvSpPr>
            <a:spLocks noGrp="1"/>
          </p:cNvSpPr>
          <p:nvPr>
            <p:ph type="title"/>
          </p:nvPr>
        </p:nvSpPr>
        <p:spPr>
          <a:xfrm>
            <a:off x="1428471" y="726943"/>
            <a:ext cx="9052560" cy="1289587"/>
          </a:xfrm>
        </p:spPr>
        <p:txBody>
          <a:bodyPr>
            <a:normAutofit/>
          </a:bodyPr>
          <a:lstStyle/>
          <a:p>
            <a:r>
              <a:rPr lang="en-IN" sz="3840" dirty="0">
                <a:solidFill>
                  <a:schemeClr val="bg2">
                    <a:lumMod val="50000"/>
                  </a:schemeClr>
                </a:solidFill>
                <a:latin typeface="Roboto Slab" pitchFamily="2" charset="0"/>
                <a:ea typeface="Roboto Slab" pitchFamily="2" charset="0"/>
                <a:cs typeface="Roboto Slab" pitchFamily="2" charset="0"/>
              </a:rPr>
              <a:t>3.   DECISION TREE </a:t>
            </a:r>
          </a:p>
        </p:txBody>
      </p:sp>
      <p:sp>
        <p:nvSpPr>
          <p:cNvPr id="3" name="Content Placeholder 2">
            <a:extLst>
              <a:ext uri="{FF2B5EF4-FFF2-40B4-BE49-F238E27FC236}">
                <a16:creationId xmlns:a16="http://schemas.microsoft.com/office/drawing/2014/main" id="{B569168A-4DC4-040D-BEEB-DB9916560B69}"/>
              </a:ext>
            </a:extLst>
          </p:cNvPr>
          <p:cNvSpPr>
            <a:spLocks noGrp="1"/>
          </p:cNvSpPr>
          <p:nvPr>
            <p:ph idx="1"/>
          </p:nvPr>
        </p:nvSpPr>
        <p:spPr>
          <a:xfrm>
            <a:off x="1316736" y="2214881"/>
            <a:ext cx="6243792" cy="4208221"/>
          </a:xfrm>
        </p:spPr>
        <p:txBody>
          <a:bodyPr>
            <a:normAutofit lnSpcReduction="10000"/>
          </a:bodyPr>
          <a:lstStyle/>
          <a:p>
            <a:pPr>
              <a:lnSpc>
                <a:spcPct val="150000"/>
              </a:lnSpc>
              <a:buFont typeface="Arial" panose="020B0604020202020204" pitchFamily="34" charset="0"/>
              <a:buChar char="•"/>
            </a:pPr>
            <a:r>
              <a:rPr lang="en-US" sz="1750" dirty="0">
                <a:latin typeface="Roboto" panose="02000000000000000000" pitchFamily="2" charset="0"/>
                <a:ea typeface="Roboto" panose="02000000000000000000" pitchFamily="2" charset="0"/>
                <a:cs typeface="Roboto" panose="02000000000000000000" pitchFamily="2" charset="0"/>
              </a:rPr>
              <a:t>A decision tree is one of the most powerful tools of supervised learning algorithms used for both classification and regression tasks. It builds a flowchart-like tree structure where each internal node denotes a test on an attribute, each branch represents an outcome of the test, and each leaf node (terminal node) holds a class label. </a:t>
            </a:r>
          </a:p>
          <a:p>
            <a:pPr>
              <a:lnSpc>
                <a:spcPct val="150000"/>
              </a:lnSpc>
              <a:buFont typeface="Arial" panose="020B0604020202020204" pitchFamily="34" charset="0"/>
              <a:buChar char="•"/>
            </a:pPr>
            <a:r>
              <a:rPr lang="en-US" sz="1750" dirty="0">
                <a:latin typeface="Roboto" panose="02000000000000000000" pitchFamily="2" charset="0"/>
                <a:ea typeface="Roboto" panose="02000000000000000000" pitchFamily="2" charset="0"/>
                <a:cs typeface="Roboto" panose="02000000000000000000" pitchFamily="2" charset="0"/>
              </a:rPr>
              <a:t>It is constructed by recursively splitting the training data into subsets based on the values of the attributes until a stopping criterion is met, such as the maximum depth of the tree or the minimum number of samples required to split a node.</a:t>
            </a:r>
            <a:endParaRPr lang="en-IN" sz="1750" dirty="0">
              <a:latin typeface="Roboto" panose="02000000000000000000" pitchFamily="2" charset="0"/>
              <a:ea typeface="Roboto" panose="02000000000000000000" pitchFamily="2" charset="0"/>
              <a:cs typeface="Roboto" panose="02000000000000000000" pitchFamily="2" charset="0"/>
            </a:endParaRPr>
          </a:p>
        </p:txBody>
      </p:sp>
      <p:pic>
        <p:nvPicPr>
          <p:cNvPr id="3074" name="Picture 2" descr="Decision Tree Algorithm in Machine Learning - Javatpoint">
            <a:extLst>
              <a:ext uri="{FF2B5EF4-FFF2-40B4-BE49-F238E27FC236}">
                <a16:creationId xmlns:a16="http://schemas.microsoft.com/office/drawing/2014/main" id="{319510CB-E7C6-D593-B379-1335EFAE5A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3913" y="2310161"/>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018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09D048-748B-7B26-65D2-175641BF65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4784D7-11F0-C561-F4BC-07CE06C6C130}"/>
              </a:ext>
            </a:extLst>
          </p:cNvPr>
          <p:cNvSpPr>
            <a:spLocks noGrp="1"/>
          </p:cNvSpPr>
          <p:nvPr>
            <p:ph type="title"/>
          </p:nvPr>
        </p:nvSpPr>
        <p:spPr>
          <a:xfrm>
            <a:off x="1428471" y="726943"/>
            <a:ext cx="9052560" cy="1289587"/>
          </a:xfrm>
        </p:spPr>
        <p:txBody>
          <a:bodyPr>
            <a:normAutofit/>
          </a:bodyPr>
          <a:lstStyle/>
          <a:p>
            <a:r>
              <a:rPr lang="en-IN" sz="3840" dirty="0">
                <a:solidFill>
                  <a:schemeClr val="bg2">
                    <a:lumMod val="50000"/>
                  </a:schemeClr>
                </a:solidFill>
                <a:latin typeface="Roboto Slab" pitchFamily="2" charset="0"/>
                <a:ea typeface="Roboto Slab" pitchFamily="2" charset="0"/>
                <a:cs typeface="Roboto Slab" pitchFamily="2" charset="0"/>
              </a:rPr>
              <a:t>4.   SUPPORT VECTOR </a:t>
            </a:r>
          </a:p>
        </p:txBody>
      </p:sp>
      <p:sp>
        <p:nvSpPr>
          <p:cNvPr id="3" name="Content Placeholder 2">
            <a:extLst>
              <a:ext uri="{FF2B5EF4-FFF2-40B4-BE49-F238E27FC236}">
                <a16:creationId xmlns:a16="http://schemas.microsoft.com/office/drawing/2014/main" id="{8B928E1D-3039-36DD-C40F-9BAE8AA9E886}"/>
              </a:ext>
            </a:extLst>
          </p:cNvPr>
          <p:cNvSpPr>
            <a:spLocks noGrp="1"/>
          </p:cNvSpPr>
          <p:nvPr>
            <p:ph idx="1"/>
          </p:nvPr>
        </p:nvSpPr>
        <p:spPr>
          <a:xfrm>
            <a:off x="1316735" y="2214881"/>
            <a:ext cx="6377605" cy="4208221"/>
          </a:xfrm>
        </p:spPr>
        <p:txBody>
          <a:bodyPr>
            <a:normAutofit lnSpcReduction="10000"/>
          </a:bodyPr>
          <a:lstStyle/>
          <a:p>
            <a:pPr>
              <a:lnSpc>
                <a:spcPct val="150000"/>
              </a:lnSpc>
              <a:buFont typeface="Arial" panose="020B0604020202020204" pitchFamily="34" charset="0"/>
              <a:buChar char="•"/>
            </a:pPr>
            <a:r>
              <a:rPr lang="en-US" sz="1750" dirty="0">
                <a:latin typeface="Roboto" panose="02000000000000000000" pitchFamily="2" charset="0"/>
                <a:ea typeface="Roboto" panose="02000000000000000000" pitchFamily="2" charset="0"/>
                <a:cs typeface="Roboto" panose="02000000000000000000" pitchFamily="2" charset="0"/>
              </a:rPr>
              <a:t>A support vector machine (SVM) is a type of supervised learning algorithm used in machine learning to solve classification and regression tasks.</a:t>
            </a:r>
          </a:p>
          <a:p>
            <a:pPr>
              <a:lnSpc>
                <a:spcPct val="150000"/>
              </a:lnSpc>
              <a:buFont typeface="Arial" panose="020B0604020202020204" pitchFamily="34" charset="0"/>
              <a:buChar char="•"/>
            </a:pPr>
            <a:r>
              <a:rPr lang="en-US" sz="1750" dirty="0">
                <a:latin typeface="Roboto" panose="02000000000000000000" pitchFamily="2" charset="0"/>
                <a:ea typeface="Roboto" panose="02000000000000000000" pitchFamily="2" charset="0"/>
                <a:cs typeface="Roboto" panose="02000000000000000000" pitchFamily="2" charset="0"/>
              </a:rPr>
              <a:t>The aim of a support vector machine algorithm is to find the best possible line, or decision boundary, that separates the data points of different data classes. This boundary is called a hyperplane when working in high-dimensional feature spaces. The idea is to maximize the margin, which is the distance between the hyperplane and the closest data points of each category, thus making it easy to distinguish data classes.</a:t>
            </a:r>
          </a:p>
        </p:txBody>
      </p:sp>
      <p:pic>
        <p:nvPicPr>
          <p:cNvPr id="4098" name="Picture 2" descr="Support Vector Machine (SVM) Algorithm - Javatpoint">
            <a:extLst>
              <a:ext uri="{FF2B5EF4-FFF2-40B4-BE49-F238E27FC236}">
                <a16:creationId xmlns:a16="http://schemas.microsoft.com/office/drawing/2014/main" id="{5CB0AC12-FB5E-BA12-0CE9-73F3D9FBF8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3531" y="2413991"/>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521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14371-65A7-02AA-EC2F-B44134BB91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3EFC34-668E-B507-575C-8A1AC82D54E9}"/>
              </a:ext>
            </a:extLst>
          </p:cNvPr>
          <p:cNvSpPr>
            <a:spLocks noGrp="1"/>
          </p:cNvSpPr>
          <p:nvPr>
            <p:ph type="title"/>
          </p:nvPr>
        </p:nvSpPr>
        <p:spPr>
          <a:xfrm>
            <a:off x="1428471" y="726943"/>
            <a:ext cx="9052560" cy="1289587"/>
          </a:xfrm>
        </p:spPr>
        <p:txBody>
          <a:bodyPr>
            <a:normAutofit/>
          </a:bodyPr>
          <a:lstStyle/>
          <a:p>
            <a:r>
              <a:rPr lang="en-IN" sz="3840" dirty="0">
                <a:solidFill>
                  <a:schemeClr val="bg2">
                    <a:lumMod val="50000"/>
                  </a:schemeClr>
                </a:solidFill>
                <a:latin typeface="Roboto Slab" pitchFamily="2" charset="0"/>
                <a:ea typeface="Roboto Slab" pitchFamily="2" charset="0"/>
                <a:cs typeface="Roboto Slab" pitchFamily="2" charset="0"/>
              </a:rPr>
              <a:t>5. RANDOM FOREST   </a:t>
            </a:r>
          </a:p>
        </p:txBody>
      </p:sp>
      <p:sp>
        <p:nvSpPr>
          <p:cNvPr id="3" name="Content Placeholder 2">
            <a:extLst>
              <a:ext uri="{FF2B5EF4-FFF2-40B4-BE49-F238E27FC236}">
                <a16:creationId xmlns:a16="http://schemas.microsoft.com/office/drawing/2014/main" id="{68130E99-A5FA-F6D5-43C3-D9054196936D}"/>
              </a:ext>
            </a:extLst>
          </p:cNvPr>
          <p:cNvSpPr>
            <a:spLocks noGrp="1"/>
          </p:cNvSpPr>
          <p:nvPr>
            <p:ph idx="1"/>
          </p:nvPr>
        </p:nvSpPr>
        <p:spPr>
          <a:xfrm>
            <a:off x="1316735" y="2214881"/>
            <a:ext cx="6377605" cy="4208221"/>
          </a:xfrm>
        </p:spPr>
        <p:txBody>
          <a:bodyPr>
            <a:normAutofit/>
          </a:bodyPr>
          <a:lstStyle/>
          <a:p>
            <a:pPr>
              <a:lnSpc>
                <a:spcPct val="150000"/>
              </a:lnSpc>
              <a:buFont typeface="Arial" panose="020B0604020202020204" pitchFamily="34" charset="0"/>
              <a:buChar char="•"/>
            </a:pPr>
            <a:r>
              <a:rPr lang="en-US" sz="1750" b="0" i="0" dirty="0">
                <a:solidFill>
                  <a:srgbClr val="383838"/>
                </a:solidFill>
                <a:effectLst/>
                <a:latin typeface="Roboto" panose="02000000000000000000" pitchFamily="2" charset="0"/>
                <a:ea typeface="Roboto" panose="02000000000000000000" pitchFamily="2" charset="0"/>
                <a:cs typeface="Roboto" panose="02000000000000000000" pitchFamily="2" charset="0"/>
              </a:rPr>
              <a:t>A Random Forest is like a group decision-making team in machine learning. It combines the opinions of many “trees” (individual models) to make better predictions, creating a more robust and accurate overall model.</a:t>
            </a:r>
          </a:p>
          <a:p>
            <a:pPr>
              <a:lnSpc>
                <a:spcPct val="150000"/>
              </a:lnSpc>
              <a:buFont typeface="Arial" panose="020B0604020202020204" pitchFamily="34" charset="0"/>
              <a:buChar char="•"/>
            </a:pPr>
            <a:r>
              <a:rPr lang="en-US" sz="1750" b="0" i="0" dirty="0">
                <a:solidFill>
                  <a:srgbClr val="383838"/>
                </a:solidFill>
                <a:effectLst/>
                <a:latin typeface="Roboto" panose="02000000000000000000" pitchFamily="2" charset="0"/>
                <a:ea typeface="Roboto" panose="02000000000000000000" pitchFamily="2" charset="0"/>
                <a:cs typeface="Roboto" panose="02000000000000000000" pitchFamily="2" charset="0"/>
              </a:rPr>
              <a:t>Random Forest Algorithm is that it can handle the data set containing </a:t>
            </a:r>
            <a:r>
              <a:rPr lang="en-US" sz="1750" dirty="0">
                <a:solidFill>
                  <a:srgbClr val="383838"/>
                </a:solidFill>
                <a:effectLst/>
                <a:latin typeface="Roboto" panose="02000000000000000000" pitchFamily="2" charset="0"/>
                <a:ea typeface="Roboto" panose="02000000000000000000" pitchFamily="2" charset="0"/>
                <a:cs typeface="Roboto" panose="02000000000000000000" pitchFamily="2" charset="0"/>
              </a:rPr>
              <a:t>continuous</a:t>
            </a:r>
            <a:r>
              <a:rPr lang="en-US" sz="1750" b="1" i="1" dirty="0">
                <a:solidFill>
                  <a:srgbClr val="383838"/>
                </a:solidFill>
                <a:effectLst/>
                <a:latin typeface="Roboto" panose="02000000000000000000" pitchFamily="2" charset="0"/>
                <a:ea typeface="Roboto" panose="02000000000000000000" pitchFamily="2" charset="0"/>
                <a:cs typeface="Roboto" panose="02000000000000000000" pitchFamily="2" charset="0"/>
              </a:rPr>
              <a:t> </a:t>
            </a:r>
            <a:r>
              <a:rPr lang="en-US" sz="1750" dirty="0">
                <a:solidFill>
                  <a:srgbClr val="383838"/>
                </a:solidFill>
                <a:effectLst/>
                <a:latin typeface="Roboto" panose="02000000000000000000" pitchFamily="2" charset="0"/>
                <a:ea typeface="Roboto" panose="02000000000000000000" pitchFamily="2" charset="0"/>
                <a:cs typeface="Roboto" panose="02000000000000000000" pitchFamily="2" charset="0"/>
              </a:rPr>
              <a:t>variables</a:t>
            </a:r>
            <a:r>
              <a:rPr lang="en-US" sz="1750" b="1" i="1" dirty="0">
                <a:solidFill>
                  <a:srgbClr val="383838"/>
                </a:solidFill>
                <a:effectLst/>
                <a:latin typeface="Roboto" panose="02000000000000000000" pitchFamily="2" charset="0"/>
                <a:ea typeface="Roboto" panose="02000000000000000000" pitchFamily="2" charset="0"/>
                <a:cs typeface="Roboto" panose="02000000000000000000" pitchFamily="2" charset="0"/>
              </a:rPr>
              <a:t>,</a:t>
            </a:r>
            <a:r>
              <a:rPr lang="en-US" sz="1750" b="0" i="0" dirty="0">
                <a:solidFill>
                  <a:srgbClr val="383838"/>
                </a:solidFill>
                <a:effectLst/>
                <a:latin typeface="Roboto" panose="02000000000000000000" pitchFamily="2" charset="0"/>
                <a:ea typeface="Roboto" panose="02000000000000000000" pitchFamily="2" charset="0"/>
                <a:cs typeface="Roboto" panose="02000000000000000000" pitchFamily="2" charset="0"/>
              </a:rPr>
              <a:t> as in the case of regression, and </a:t>
            </a:r>
            <a:r>
              <a:rPr lang="en-US" sz="1750" dirty="0">
                <a:solidFill>
                  <a:srgbClr val="383838"/>
                </a:solidFill>
                <a:effectLst/>
                <a:latin typeface="Roboto" panose="02000000000000000000" pitchFamily="2" charset="0"/>
                <a:ea typeface="Roboto" panose="02000000000000000000" pitchFamily="2" charset="0"/>
                <a:cs typeface="Roboto" panose="02000000000000000000" pitchFamily="2" charset="0"/>
              </a:rPr>
              <a:t>categorical</a:t>
            </a:r>
            <a:r>
              <a:rPr lang="en-US" sz="1750" b="1" i="1" dirty="0">
                <a:solidFill>
                  <a:srgbClr val="383838"/>
                </a:solidFill>
                <a:effectLst/>
                <a:latin typeface="Roboto" panose="02000000000000000000" pitchFamily="2" charset="0"/>
                <a:ea typeface="Roboto" panose="02000000000000000000" pitchFamily="2" charset="0"/>
                <a:cs typeface="Roboto" panose="02000000000000000000" pitchFamily="2" charset="0"/>
              </a:rPr>
              <a:t> </a:t>
            </a:r>
            <a:r>
              <a:rPr lang="en-US" sz="1750" dirty="0">
                <a:solidFill>
                  <a:srgbClr val="383838"/>
                </a:solidFill>
                <a:effectLst/>
                <a:latin typeface="Roboto" panose="02000000000000000000" pitchFamily="2" charset="0"/>
                <a:ea typeface="Roboto" panose="02000000000000000000" pitchFamily="2" charset="0"/>
                <a:cs typeface="Roboto" panose="02000000000000000000" pitchFamily="2" charset="0"/>
              </a:rPr>
              <a:t>variables</a:t>
            </a:r>
            <a:r>
              <a:rPr lang="en-US" sz="1750" b="1" i="1" dirty="0">
                <a:solidFill>
                  <a:srgbClr val="383838"/>
                </a:solidFill>
                <a:effectLst/>
                <a:latin typeface="Roboto" panose="02000000000000000000" pitchFamily="2" charset="0"/>
                <a:ea typeface="Roboto" panose="02000000000000000000" pitchFamily="2" charset="0"/>
                <a:cs typeface="Roboto" panose="02000000000000000000" pitchFamily="2" charset="0"/>
              </a:rPr>
              <a:t>,</a:t>
            </a:r>
            <a:r>
              <a:rPr lang="en-US" sz="1750" b="0" i="0" dirty="0">
                <a:solidFill>
                  <a:srgbClr val="383838"/>
                </a:solidFill>
                <a:effectLst/>
                <a:latin typeface="Roboto" panose="02000000000000000000" pitchFamily="2" charset="0"/>
                <a:ea typeface="Roboto" panose="02000000000000000000" pitchFamily="2" charset="0"/>
                <a:cs typeface="Roboto" panose="02000000000000000000" pitchFamily="2" charset="0"/>
              </a:rPr>
              <a:t> as in the case of classification. It performs better for classification and regression tasks.</a:t>
            </a:r>
            <a:endParaRPr lang="en-US" sz="1750" dirty="0">
              <a:latin typeface="Roboto" panose="02000000000000000000" pitchFamily="2" charset="0"/>
              <a:ea typeface="Roboto" panose="02000000000000000000" pitchFamily="2" charset="0"/>
              <a:cs typeface="Roboto" panose="02000000000000000000" pitchFamily="2" charset="0"/>
            </a:endParaRPr>
          </a:p>
        </p:txBody>
      </p:sp>
      <p:pic>
        <p:nvPicPr>
          <p:cNvPr id="1026" name="Picture 2" descr="Machine Learning Random Forest Algorithm - Javatpoint">
            <a:extLst>
              <a:ext uri="{FF2B5EF4-FFF2-40B4-BE49-F238E27FC236}">
                <a16:creationId xmlns:a16="http://schemas.microsoft.com/office/drawing/2014/main" id="{3F2FFC6B-D64C-46D0-245F-4F3B98E008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0761" y="2214881"/>
            <a:ext cx="4320540"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762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CC6AD-0695-A0CA-C383-AC5118939B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DB53B5-765C-5643-7F15-FDBFE110B4EA}"/>
              </a:ext>
            </a:extLst>
          </p:cNvPr>
          <p:cNvSpPr>
            <a:spLocks noGrp="1"/>
          </p:cNvSpPr>
          <p:nvPr>
            <p:ph type="title"/>
          </p:nvPr>
        </p:nvSpPr>
        <p:spPr>
          <a:xfrm>
            <a:off x="1428471" y="726943"/>
            <a:ext cx="9052560" cy="1289587"/>
          </a:xfrm>
        </p:spPr>
        <p:txBody>
          <a:bodyPr>
            <a:normAutofit/>
          </a:bodyPr>
          <a:lstStyle/>
          <a:p>
            <a:r>
              <a:rPr lang="en-IN" sz="3840" dirty="0">
                <a:solidFill>
                  <a:schemeClr val="bg2">
                    <a:lumMod val="50000"/>
                  </a:schemeClr>
                </a:solidFill>
                <a:latin typeface="Roboto Slab" pitchFamily="2" charset="0"/>
                <a:ea typeface="Roboto Slab" pitchFamily="2" charset="0"/>
                <a:cs typeface="Roboto Slab" pitchFamily="2" charset="0"/>
              </a:rPr>
              <a:t>6. RIDGE REGULARIZATION</a:t>
            </a:r>
          </a:p>
        </p:txBody>
      </p:sp>
      <p:sp>
        <p:nvSpPr>
          <p:cNvPr id="3" name="Content Placeholder 2">
            <a:extLst>
              <a:ext uri="{FF2B5EF4-FFF2-40B4-BE49-F238E27FC236}">
                <a16:creationId xmlns:a16="http://schemas.microsoft.com/office/drawing/2014/main" id="{E59ECBBD-7875-5FC4-2A99-D15BAD814140}"/>
              </a:ext>
            </a:extLst>
          </p:cNvPr>
          <p:cNvSpPr>
            <a:spLocks noGrp="1"/>
          </p:cNvSpPr>
          <p:nvPr>
            <p:ph idx="1"/>
          </p:nvPr>
        </p:nvSpPr>
        <p:spPr>
          <a:xfrm>
            <a:off x="1316735" y="2365488"/>
            <a:ext cx="6377605" cy="4208221"/>
          </a:xfrm>
        </p:spPr>
        <p:txBody>
          <a:bodyPr>
            <a:normAutofit/>
          </a:bodyPr>
          <a:lstStyle/>
          <a:p>
            <a:pPr>
              <a:lnSpc>
                <a:spcPct val="150000"/>
              </a:lnSpc>
              <a:buFont typeface="Arial" panose="020B0604020202020204" pitchFamily="34" charset="0"/>
              <a:buChar char="•"/>
            </a:pPr>
            <a:r>
              <a:rPr lang="en-US" sz="175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Ridge regression </a:t>
            </a:r>
            <a:r>
              <a:rPr lang="en-US" sz="1750" dirty="0">
                <a:solidFill>
                  <a:srgbClr val="161616"/>
                </a:solidFill>
                <a:latin typeface="Roboto" panose="02000000000000000000" pitchFamily="2" charset="0"/>
                <a:ea typeface="Roboto" panose="02000000000000000000" pitchFamily="2" charset="0"/>
                <a:cs typeface="Roboto" panose="02000000000000000000" pitchFamily="2" charset="0"/>
              </a:rPr>
              <a:t>was </a:t>
            </a:r>
            <a:r>
              <a:rPr lang="en-US" sz="175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also known as L2 regularization is one of several types of regularization for linear regression</a:t>
            </a:r>
            <a:r>
              <a:rPr lang="en-US" sz="1750" b="0" dirty="0">
                <a:solidFill>
                  <a:srgbClr val="161616"/>
                </a:solidFill>
                <a:effectLst/>
                <a:latin typeface="Roboto" panose="02000000000000000000" pitchFamily="2" charset="0"/>
                <a:ea typeface="Roboto" panose="02000000000000000000" pitchFamily="2" charset="0"/>
                <a:cs typeface="Roboto" panose="02000000000000000000" pitchFamily="2" charset="0"/>
              </a:rPr>
              <a:t> </a:t>
            </a:r>
            <a:r>
              <a:rPr lang="en-US" sz="175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models.</a:t>
            </a:r>
          </a:p>
          <a:p>
            <a:pPr>
              <a:lnSpc>
                <a:spcPct val="150000"/>
              </a:lnSpc>
              <a:buFont typeface="Arial" panose="020B0604020202020204" pitchFamily="34" charset="0"/>
              <a:buChar char="•"/>
            </a:pPr>
            <a:r>
              <a:rPr lang="en-US" sz="175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 Ridge regression specifically corrects for </a:t>
            </a:r>
            <a:r>
              <a:rPr lang="en-US" sz="1750" dirty="0">
                <a:solidFill>
                  <a:schemeClr val="tx1"/>
                </a:solidFill>
                <a:latin typeface="Roboto" panose="02000000000000000000" pitchFamily="2" charset="0"/>
                <a:ea typeface="Roboto" panose="02000000000000000000" pitchFamily="2" charset="0"/>
                <a:cs typeface="Roboto" panose="02000000000000000000" pitchFamily="2" charset="0"/>
              </a:rPr>
              <a:t>multicollinearity</a:t>
            </a:r>
            <a:r>
              <a:rPr lang="en-US" sz="1750" b="0" i="0" dirty="0">
                <a:solidFill>
                  <a:schemeClr val="tx1"/>
                </a:solidFill>
                <a:effectLst/>
                <a:latin typeface="Roboto" panose="02000000000000000000" pitchFamily="2" charset="0"/>
                <a:ea typeface="Roboto" panose="02000000000000000000" pitchFamily="2" charset="0"/>
                <a:cs typeface="Roboto" panose="02000000000000000000" pitchFamily="2" charset="0"/>
              </a:rPr>
              <a:t> </a:t>
            </a:r>
            <a:r>
              <a:rPr lang="en-US" sz="175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in regression analysis. This is useful when developing machine learning models that have a large number of parameters, particularly if those parameters also have high weights. </a:t>
            </a:r>
            <a:endParaRPr lang="en-US" sz="1750" dirty="0">
              <a:latin typeface="Roboto" panose="02000000000000000000" pitchFamily="2" charset="0"/>
              <a:ea typeface="Roboto" panose="02000000000000000000" pitchFamily="2" charset="0"/>
              <a:cs typeface="Roboto" panose="02000000000000000000" pitchFamily="2" charset="0"/>
            </a:endParaRPr>
          </a:p>
        </p:txBody>
      </p:sp>
      <p:pic>
        <p:nvPicPr>
          <p:cNvPr id="2050" name="Picture 2" descr="Ridge Regression Definition | DeepAI">
            <a:extLst>
              <a:ext uri="{FF2B5EF4-FFF2-40B4-BE49-F238E27FC236}">
                <a16:creationId xmlns:a16="http://schemas.microsoft.com/office/drawing/2014/main" id="{193790A1-2741-F7BF-3499-B448C5E5CD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8389" y="2214881"/>
            <a:ext cx="3725284" cy="3193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345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E1C304-CC61-1067-C60C-8EB9EE2100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CC7FC3-2D56-5D92-9C45-C8D445E08808}"/>
              </a:ext>
            </a:extLst>
          </p:cNvPr>
          <p:cNvSpPr>
            <a:spLocks noGrp="1"/>
          </p:cNvSpPr>
          <p:nvPr>
            <p:ph type="title"/>
          </p:nvPr>
        </p:nvSpPr>
        <p:spPr>
          <a:xfrm>
            <a:off x="1428471" y="726943"/>
            <a:ext cx="9052560" cy="1289587"/>
          </a:xfrm>
        </p:spPr>
        <p:txBody>
          <a:bodyPr>
            <a:normAutofit/>
          </a:bodyPr>
          <a:lstStyle/>
          <a:p>
            <a:r>
              <a:rPr lang="en-IN" sz="3840" dirty="0">
                <a:solidFill>
                  <a:schemeClr val="bg2">
                    <a:lumMod val="50000"/>
                  </a:schemeClr>
                </a:solidFill>
                <a:latin typeface="Roboto Slab" pitchFamily="2" charset="0"/>
                <a:ea typeface="Roboto Slab" pitchFamily="2" charset="0"/>
                <a:cs typeface="Roboto Slab" pitchFamily="2" charset="0"/>
              </a:rPr>
              <a:t>7. LASSO REGULARIZATION</a:t>
            </a:r>
          </a:p>
        </p:txBody>
      </p:sp>
      <p:sp>
        <p:nvSpPr>
          <p:cNvPr id="3" name="Content Placeholder 2">
            <a:extLst>
              <a:ext uri="{FF2B5EF4-FFF2-40B4-BE49-F238E27FC236}">
                <a16:creationId xmlns:a16="http://schemas.microsoft.com/office/drawing/2014/main" id="{14FB6FD0-00FB-F9AF-AFBE-6E8CA7546759}"/>
              </a:ext>
            </a:extLst>
          </p:cNvPr>
          <p:cNvSpPr>
            <a:spLocks noGrp="1"/>
          </p:cNvSpPr>
          <p:nvPr>
            <p:ph idx="1"/>
          </p:nvPr>
        </p:nvSpPr>
        <p:spPr>
          <a:xfrm>
            <a:off x="1316735" y="2214881"/>
            <a:ext cx="6377605" cy="4208221"/>
          </a:xfrm>
        </p:spPr>
        <p:txBody>
          <a:bodyPr>
            <a:normAutofit/>
          </a:bodyPr>
          <a:lstStyle/>
          <a:p>
            <a:pPr>
              <a:lnSpc>
                <a:spcPct val="150000"/>
              </a:lnSpc>
              <a:buFont typeface="Arial" panose="020B0604020202020204" pitchFamily="34" charset="0"/>
              <a:buChar char="•"/>
            </a:pPr>
            <a:r>
              <a:rPr lang="en-US" sz="1750" b="0" i="0" dirty="0">
                <a:solidFill>
                  <a:srgbClr val="444444"/>
                </a:solidFill>
                <a:effectLst/>
                <a:latin typeface="Roboto" panose="02000000000000000000" pitchFamily="2" charset="0"/>
                <a:ea typeface="Roboto" panose="02000000000000000000" pitchFamily="2" charset="0"/>
                <a:cs typeface="Roboto" panose="02000000000000000000" pitchFamily="2" charset="0"/>
              </a:rPr>
              <a:t>LASSO regression, also known as L1 regularization, is a popular technique used in statistical modeling and machine learning to estimate the relationships between variables and make predictions</a:t>
            </a:r>
          </a:p>
          <a:p>
            <a:pPr>
              <a:lnSpc>
                <a:spcPct val="150000"/>
              </a:lnSpc>
              <a:buFont typeface="Arial" panose="020B0604020202020204" pitchFamily="34" charset="0"/>
              <a:buChar char="•"/>
            </a:pPr>
            <a:r>
              <a:rPr lang="en-US" sz="1750" b="0" i="0" dirty="0">
                <a:solidFill>
                  <a:srgbClr val="444444"/>
                </a:solidFill>
                <a:effectLst/>
                <a:latin typeface="Roboto" panose="02000000000000000000" pitchFamily="2" charset="0"/>
                <a:ea typeface="Roboto" panose="02000000000000000000" pitchFamily="2" charset="0"/>
                <a:cs typeface="Roboto" panose="02000000000000000000" pitchFamily="2" charset="0"/>
              </a:rPr>
              <a:t>The primary goal of LASSO regression is to find a balance between model simplicity and accuracy. It achieves this by adding a penalty term to the traditional linear regression model, which encourages sparse solutions where some coefficients are forced to be exactly zero.</a:t>
            </a:r>
            <a:endParaRPr lang="en-US" sz="1750" dirty="0">
              <a:latin typeface="Roboto" panose="02000000000000000000" pitchFamily="2" charset="0"/>
              <a:ea typeface="Roboto" panose="02000000000000000000" pitchFamily="2" charset="0"/>
              <a:cs typeface="Roboto" panose="02000000000000000000" pitchFamily="2" charset="0"/>
            </a:endParaRPr>
          </a:p>
        </p:txBody>
      </p:sp>
      <p:pic>
        <p:nvPicPr>
          <p:cNvPr id="3074" name="Picture 2" descr="Lasso and Ridge Regression in Python Tutorial | DataCamp">
            <a:extLst>
              <a:ext uri="{FF2B5EF4-FFF2-40B4-BE49-F238E27FC236}">
                <a16:creationId xmlns:a16="http://schemas.microsoft.com/office/drawing/2014/main" id="{ECE20C74-49ED-9B81-920C-1DA45FFFB4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4340" y="2214881"/>
            <a:ext cx="5291866" cy="3279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204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C3ACB-62E7-601B-2567-164A3DCA65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4390BF-2FBB-72D2-B34A-2C23CD1F30A8}"/>
              </a:ext>
            </a:extLst>
          </p:cNvPr>
          <p:cNvSpPr>
            <a:spLocks noGrp="1"/>
          </p:cNvSpPr>
          <p:nvPr>
            <p:ph type="title"/>
          </p:nvPr>
        </p:nvSpPr>
        <p:spPr>
          <a:xfrm>
            <a:off x="1428471" y="726943"/>
            <a:ext cx="9052560" cy="1289587"/>
          </a:xfrm>
        </p:spPr>
        <p:txBody>
          <a:bodyPr>
            <a:normAutofit/>
          </a:bodyPr>
          <a:lstStyle/>
          <a:p>
            <a:r>
              <a:rPr lang="en-IN" sz="3840" dirty="0">
                <a:solidFill>
                  <a:schemeClr val="bg2">
                    <a:lumMod val="50000"/>
                  </a:schemeClr>
                </a:solidFill>
                <a:latin typeface="Roboto Slab" pitchFamily="2" charset="0"/>
                <a:ea typeface="Roboto Slab" pitchFamily="2" charset="0"/>
                <a:cs typeface="Roboto Slab" pitchFamily="2" charset="0"/>
              </a:rPr>
              <a:t>8. K – NEAREST NEIGHBOR (KNN)</a:t>
            </a:r>
          </a:p>
        </p:txBody>
      </p:sp>
      <p:sp>
        <p:nvSpPr>
          <p:cNvPr id="3" name="Content Placeholder 2">
            <a:extLst>
              <a:ext uri="{FF2B5EF4-FFF2-40B4-BE49-F238E27FC236}">
                <a16:creationId xmlns:a16="http://schemas.microsoft.com/office/drawing/2014/main" id="{E79C434D-9E26-C93B-D0D5-89CA73C6AA2F}"/>
              </a:ext>
            </a:extLst>
          </p:cNvPr>
          <p:cNvSpPr>
            <a:spLocks noGrp="1"/>
          </p:cNvSpPr>
          <p:nvPr>
            <p:ph idx="1"/>
          </p:nvPr>
        </p:nvSpPr>
        <p:spPr>
          <a:xfrm>
            <a:off x="1428471" y="2569629"/>
            <a:ext cx="6377605" cy="4208221"/>
          </a:xfrm>
        </p:spPr>
        <p:txBody>
          <a:bodyPr>
            <a:normAutofit/>
          </a:bodyPr>
          <a:lstStyle/>
          <a:p>
            <a:pPr>
              <a:buFont typeface="Arial" panose="020B0604020202020204" pitchFamily="34" charset="0"/>
              <a:buChar char="•"/>
            </a:pPr>
            <a:r>
              <a:rPr lang="en-US" sz="1750" dirty="0">
                <a:latin typeface="Roboto" panose="02000000000000000000" pitchFamily="2" charset="0"/>
                <a:ea typeface="Roboto" panose="02000000000000000000" pitchFamily="2" charset="0"/>
                <a:cs typeface="Roboto" panose="02000000000000000000" pitchFamily="2" charset="0"/>
              </a:rPr>
              <a:t>K-nearest neighbor’s (KNN) is a supervised learning method that can be used for both regression and classification.</a:t>
            </a:r>
          </a:p>
          <a:p>
            <a:pPr>
              <a:buFont typeface="Arial" panose="020B0604020202020204" pitchFamily="34" charset="0"/>
              <a:buChar char="•"/>
            </a:pPr>
            <a:r>
              <a:rPr lang="en-US" sz="1750" dirty="0">
                <a:latin typeface="Roboto" panose="02000000000000000000" pitchFamily="2" charset="0"/>
                <a:ea typeface="Roboto" panose="02000000000000000000" pitchFamily="2" charset="0"/>
                <a:cs typeface="Roboto" panose="02000000000000000000" pitchFamily="2" charset="0"/>
              </a:rPr>
              <a:t>By calculating the distance between the testing data and all of the training points, KNN attempts to predict the correct class of testing data given a set of different classes.</a:t>
            </a:r>
          </a:p>
          <a:p>
            <a:pPr>
              <a:buFont typeface="Arial" panose="020B0604020202020204" pitchFamily="34" charset="0"/>
              <a:buChar char="•"/>
            </a:pPr>
            <a:r>
              <a:rPr lang="en-US" sz="1750" dirty="0">
                <a:latin typeface="Roboto" panose="02000000000000000000" pitchFamily="2" charset="0"/>
                <a:ea typeface="Roboto" panose="02000000000000000000" pitchFamily="2" charset="0"/>
                <a:cs typeface="Roboto" panose="02000000000000000000" pitchFamily="2" charset="0"/>
              </a:rPr>
              <a:t>Then it chooses the k points that are closest to the test.</a:t>
            </a:r>
          </a:p>
          <a:p>
            <a:pPr>
              <a:buFont typeface="Arial" panose="020B0604020202020204" pitchFamily="34" charset="0"/>
              <a:buChar char="•"/>
            </a:pPr>
            <a:endParaRPr lang="en-US" sz="1750" dirty="0">
              <a:latin typeface="Roboto" panose="02000000000000000000" pitchFamily="2" charset="0"/>
              <a:ea typeface="Roboto" panose="02000000000000000000" pitchFamily="2" charset="0"/>
              <a:cs typeface="Roboto" panose="02000000000000000000" pitchFamily="2" charset="0"/>
            </a:endParaRPr>
          </a:p>
        </p:txBody>
      </p:sp>
      <p:pic>
        <p:nvPicPr>
          <p:cNvPr id="4098" name="Picture 2" descr="K-Nearest Neighbor(KNN) Algorithm for Machine Learning - Javatpoint">
            <a:extLst>
              <a:ext uri="{FF2B5EF4-FFF2-40B4-BE49-F238E27FC236}">
                <a16:creationId xmlns:a16="http://schemas.microsoft.com/office/drawing/2014/main" id="{87AFAC30-A574-1E97-192B-F1D24693BD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184" y="2188652"/>
            <a:ext cx="4576202" cy="2959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474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E3A49-4247-D3F3-FBBB-1FCE1C4E8B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079480-1A46-9336-4C86-C5CC94963167}"/>
              </a:ext>
            </a:extLst>
          </p:cNvPr>
          <p:cNvSpPr>
            <a:spLocks noGrp="1"/>
          </p:cNvSpPr>
          <p:nvPr>
            <p:ph type="title"/>
          </p:nvPr>
        </p:nvSpPr>
        <p:spPr>
          <a:xfrm>
            <a:off x="1613712" y="480014"/>
            <a:ext cx="10101366" cy="1417416"/>
          </a:xfrm>
        </p:spPr>
        <p:txBody>
          <a:bodyPr>
            <a:normAutofit/>
          </a:bodyPr>
          <a:lstStyle/>
          <a:p>
            <a:r>
              <a:rPr lang="en-US" sz="3840" dirty="0">
                <a:solidFill>
                  <a:srgbClr val="1A66C2"/>
                </a:solidFill>
                <a:latin typeface="Roboto Slab" pitchFamily="2" charset="0"/>
                <a:ea typeface="Roboto Slab" pitchFamily="2" charset="0"/>
                <a:cs typeface="Roboto Slab" pitchFamily="2" charset="0"/>
              </a:rPr>
              <a:t>ADVANTAGES OF MACHINE LEARNING</a:t>
            </a:r>
            <a:endParaRPr lang="en-IN" sz="3840" dirty="0">
              <a:solidFill>
                <a:srgbClr val="1A66C2"/>
              </a:solidFill>
              <a:latin typeface="Roboto Slab" pitchFamily="2" charset="0"/>
              <a:ea typeface="Roboto Slab" pitchFamily="2" charset="0"/>
              <a:cs typeface="Roboto Slab" pitchFamily="2" charset="0"/>
            </a:endParaRPr>
          </a:p>
        </p:txBody>
      </p:sp>
      <p:sp>
        <p:nvSpPr>
          <p:cNvPr id="3" name="Content Placeholder 2">
            <a:extLst>
              <a:ext uri="{FF2B5EF4-FFF2-40B4-BE49-F238E27FC236}">
                <a16:creationId xmlns:a16="http://schemas.microsoft.com/office/drawing/2014/main" id="{2B9FDE5A-75EC-8C85-09CA-EFF46867E570}"/>
              </a:ext>
            </a:extLst>
          </p:cNvPr>
          <p:cNvSpPr>
            <a:spLocks noGrp="1"/>
          </p:cNvSpPr>
          <p:nvPr>
            <p:ph idx="1"/>
          </p:nvPr>
        </p:nvSpPr>
        <p:spPr>
          <a:xfrm>
            <a:off x="1613712" y="2346729"/>
            <a:ext cx="11833347" cy="3536142"/>
          </a:xfrm>
        </p:spPr>
        <p:txBody>
          <a:bodyPr>
            <a:normAutofit/>
          </a:bodyPr>
          <a:lstStyle/>
          <a:p>
            <a:pPr>
              <a:buFont typeface="Arial" panose="020B0604020202020204" pitchFamily="34" charset="0"/>
              <a:buChar char="•"/>
            </a:pPr>
            <a:r>
              <a:rPr lang="en-US" sz="1750" dirty="0">
                <a:latin typeface="Roboto" panose="02000000000000000000" pitchFamily="2" charset="0"/>
                <a:ea typeface="Roboto" panose="02000000000000000000" pitchFamily="2" charset="0"/>
                <a:cs typeface="Roboto" panose="02000000000000000000" pitchFamily="2" charset="0"/>
              </a:rPr>
              <a:t>Machine learning models offer significant advantages by leveraging data-driven insights for automation and predictive analytics. </a:t>
            </a:r>
          </a:p>
          <a:p>
            <a:pPr>
              <a:buFont typeface="Arial" panose="020B0604020202020204" pitchFamily="34" charset="0"/>
              <a:buChar char="•"/>
            </a:pPr>
            <a:r>
              <a:rPr lang="en-US" sz="1750" dirty="0">
                <a:latin typeface="Roboto" panose="02000000000000000000" pitchFamily="2" charset="0"/>
                <a:ea typeface="Roboto" panose="02000000000000000000" pitchFamily="2" charset="0"/>
                <a:cs typeface="Roboto" panose="02000000000000000000" pitchFamily="2" charset="0"/>
              </a:rPr>
              <a:t>These models enhance decision-making processes, automate repetitive tasks, and enable personalized experiences through continuous learning and adaptation. </a:t>
            </a:r>
          </a:p>
          <a:p>
            <a:pPr>
              <a:buFont typeface="Arial" panose="020B0604020202020204" pitchFamily="34" charset="0"/>
              <a:buChar char="•"/>
            </a:pPr>
            <a:r>
              <a:rPr lang="en-US" sz="1750" dirty="0">
                <a:latin typeface="Roboto" panose="02000000000000000000" pitchFamily="2" charset="0"/>
                <a:ea typeface="Roboto" panose="02000000000000000000" pitchFamily="2" charset="0"/>
                <a:cs typeface="Roboto" panose="02000000000000000000" pitchFamily="2" charset="0"/>
              </a:rPr>
              <a:t>Efficient resource utilization, fraud detection, and improved scalability contribute to their widespread applicability across industries. </a:t>
            </a:r>
          </a:p>
          <a:p>
            <a:pPr>
              <a:buClr>
                <a:schemeClr val="accent1">
                  <a:lumMod val="60000"/>
                  <a:lumOff val="40000"/>
                </a:schemeClr>
              </a:buClr>
              <a:buFont typeface="Arial" panose="020B0604020202020204" pitchFamily="34" charset="0"/>
              <a:buChar char="•"/>
            </a:pPr>
            <a:r>
              <a:rPr lang="en-US" sz="1750" dirty="0">
                <a:latin typeface="Roboto" panose="02000000000000000000" pitchFamily="2" charset="0"/>
                <a:ea typeface="Roboto" panose="02000000000000000000" pitchFamily="2" charset="0"/>
                <a:cs typeface="Roboto" panose="02000000000000000000" pitchFamily="2" charset="0"/>
              </a:rPr>
              <a:t>Machine learning integrates data from multiple sources to predict output, identifies patterns in a set of data and then finds a relationship between those patterns, and learns and adapts to test or validate data without human intervention using a training dataset. </a:t>
            </a:r>
          </a:p>
          <a:p>
            <a:pPr>
              <a:buClr>
                <a:schemeClr val="accent1">
                  <a:lumMod val="60000"/>
                  <a:lumOff val="40000"/>
                </a:schemeClr>
              </a:buClr>
              <a:buFont typeface="Arial" panose="020B0604020202020204" pitchFamily="34" charset="0"/>
              <a:buChar char="•"/>
            </a:pPr>
            <a:r>
              <a:rPr lang="en-US" sz="1750" dirty="0">
                <a:latin typeface="Roboto" panose="02000000000000000000" pitchFamily="2" charset="0"/>
                <a:ea typeface="Roboto" panose="02000000000000000000" pitchFamily="2" charset="0"/>
                <a:cs typeface="Roboto" panose="02000000000000000000" pitchFamily="2" charset="0"/>
              </a:rPr>
              <a:t>Weather forecasting has also benefited from the machine learning approach. </a:t>
            </a:r>
            <a:endParaRPr lang="en-IN" sz="175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402731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0CAFF8-9044-8601-6CB2-3D28F4D3E330}"/>
              </a:ext>
            </a:extLst>
          </p:cNvPr>
          <p:cNvSpPr txBox="1"/>
          <p:nvPr/>
        </p:nvSpPr>
        <p:spPr>
          <a:xfrm>
            <a:off x="1398493" y="1143904"/>
            <a:ext cx="10381130" cy="683264"/>
          </a:xfrm>
          <a:prstGeom prst="rect">
            <a:avLst/>
          </a:prstGeom>
          <a:noFill/>
        </p:spPr>
        <p:txBody>
          <a:bodyPr wrap="square">
            <a:spAutoFit/>
          </a:bodyPr>
          <a:lstStyle/>
          <a:p>
            <a:r>
              <a:rPr lang="en-US" sz="3840" dirty="0">
                <a:solidFill>
                  <a:srgbClr val="1A66C2"/>
                </a:solidFill>
                <a:latin typeface="Roboto Slab" pitchFamily="2" charset="0"/>
                <a:ea typeface="Roboto Slab" pitchFamily="2" charset="0"/>
                <a:cs typeface="Roboto Slab" pitchFamily="2" charset="0"/>
              </a:rPr>
              <a:t>CONCLUSION</a:t>
            </a:r>
            <a:endParaRPr lang="en-IN" sz="3840" dirty="0"/>
          </a:p>
        </p:txBody>
      </p:sp>
      <p:sp>
        <p:nvSpPr>
          <p:cNvPr id="9" name="TextBox 8">
            <a:extLst>
              <a:ext uri="{FF2B5EF4-FFF2-40B4-BE49-F238E27FC236}">
                <a16:creationId xmlns:a16="http://schemas.microsoft.com/office/drawing/2014/main" id="{939F4D99-6F49-FD00-783F-3C234106B12D}"/>
              </a:ext>
            </a:extLst>
          </p:cNvPr>
          <p:cNvSpPr txBox="1"/>
          <p:nvPr/>
        </p:nvSpPr>
        <p:spPr>
          <a:xfrm>
            <a:off x="1398492" y="2287934"/>
            <a:ext cx="11897959" cy="4131900"/>
          </a:xfrm>
          <a:prstGeom prst="rect">
            <a:avLst/>
          </a:prstGeom>
          <a:noFill/>
        </p:spPr>
        <p:txBody>
          <a:bodyPr wrap="square">
            <a:spAutoFit/>
          </a:bodyPr>
          <a:lstStyle/>
          <a:p>
            <a:pPr>
              <a:buFont typeface="Arial" panose="020B0604020202020204" pitchFamily="34" charset="0"/>
              <a:buChar char="•"/>
            </a:pPr>
            <a:r>
              <a:rPr lang="en-US" sz="1750" dirty="0">
                <a:latin typeface="Roboto" panose="02000000000000000000" pitchFamily="2" charset="0"/>
                <a:ea typeface="Roboto" panose="02000000000000000000" pitchFamily="2" charset="0"/>
                <a:cs typeface="Roboto" panose="02000000000000000000" pitchFamily="2" charset="0"/>
              </a:rPr>
              <a:t> The prediction of soil moisture using machine learning models has emerged as a promising and effective approach for optimizing agricultural practices and water resource management. </a:t>
            </a:r>
          </a:p>
          <a:p>
            <a:endParaRPr lang="en-US" sz="1750" dirty="0">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r>
              <a:rPr lang="en-US" sz="1750" dirty="0">
                <a:latin typeface="Roboto" panose="02000000000000000000" pitchFamily="2" charset="0"/>
                <a:ea typeface="Roboto" panose="02000000000000000000" pitchFamily="2" charset="0"/>
                <a:cs typeface="Roboto" panose="02000000000000000000" pitchFamily="2" charset="0"/>
              </a:rPr>
              <a:t> The ability of machine learning algorithms to analyze complex, nonlinear relationships within the data makes them valuable tools in predicting soil moisture content.</a:t>
            </a:r>
          </a:p>
          <a:p>
            <a:pPr>
              <a:buFont typeface="Arial" panose="020B0604020202020204" pitchFamily="34" charset="0"/>
              <a:buChar char="•"/>
            </a:pPr>
            <a:endParaRPr lang="en-US" sz="1750" dirty="0">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r>
              <a:rPr lang="en-US" sz="1750" dirty="0">
                <a:latin typeface="Roboto" panose="02000000000000000000" pitchFamily="2" charset="0"/>
                <a:ea typeface="Roboto" panose="02000000000000000000" pitchFamily="2" charset="0"/>
                <a:cs typeface="Roboto" panose="02000000000000000000" pitchFamily="2" charset="0"/>
              </a:rPr>
              <a:t> The implementation of machine learning models not only enhances the accuracy of soil moisture predictions but also contributes to resource conservation and improved crop yield.</a:t>
            </a:r>
          </a:p>
          <a:p>
            <a:pPr>
              <a:buFont typeface="Arial" panose="020B0604020202020204" pitchFamily="34" charset="0"/>
              <a:buChar char="•"/>
            </a:pPr>
            <a:endParaRPr lang="en-US" sz="1750" dirty="0">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r>
              <a:rPr lang="en-US" sz="1750" dirty="0">
                <a:latin typeface="Roboto" panose="02000000000000000000" pitchFamily="2" charset="0"/>
                <a:ea typeface="Roboto" panose="02000000000000000000" pitchFamily="2" charset="0"/>
                <a:cs typeface="Roboto" panose="02000000000000000000" pitchFamily="2" charset="0"/>
              </a:rPr>
              <a:t> By providing real-time or near-real-time information, these models enable farmers and land managers to make informed decisions regarding irrigation scheduling, leading to efficient water usage and cost savings.</a:t>
            </a:r>
          </a:p>
          <a:p>
            <a:pPr>
              <a:buFont typeface="Arial" panose="020B0604020202020204" pitchFamily="34" charset="0"/>
              <a:buChar char="•"/>
            </a:pPr>
            <a:endParaRPr lang="en-US" sz="1750" dirty="0">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r>
              <a:rPr lang="en-US" sz="1750" dirty="0">
                <a:latin typeface="Roboto" panose="02000000000000000000" pitchFamily="2" charset="0"/>
                <a:ea typeface="Roboto" panose="02000000000000000000" pitchFamily="2" charset="0"/>
                <a:cs typeface="Roboto" panose="02000000000000000000" pitchFamily="2" charset="0"/>
              </a:rPr>
              <a:t> The integration of machine learning models in soil moisture prediction represents a valuable step towards sustainable and precision agriculture, offering practical solutions for optimizing water management in the face of changing climate patterns and resource constraints.</a:t>
            </a:r>
            <a:endParaRPr lang="en-IN" sz="175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147530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80,900+ Thank You Stock Photos, Pictures &amp; Royalty-Free ...">
            <a:extLst>
              <a:ext uri="{FF2B5EF4-FFF2-40B4-BE49-F238E27FC236}">
                <a16:creationId xmlns:a16="http://schemas.microsoft.com/office/drawing/2014/main" id="{0C4BEFBF-671A-059B-6F63-AD69681BC6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0550" y="1638300"/>
            <a:ext cx="582930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764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556DC-F0A0-F96E-D576-362617BC10BD}"/>
              </a:ext>
            </a:extLst>
          </p:cNvPr>
          <p:cNvSpPr txBox="1">
            <a:spLocks/>
          </p:cNvSpPr>
          <p:nvPr/>
        </p:nvSpPr>
        <p:spPr>
          <a:xfrm>
            <a:off x="633039" y="761922"/>
            <a:ext cx="7669176" cy="1466782"/>
          </a:xfrm>
          <a:prstGeom prst="rect">
            <a:avLst/>
          </a:prstGeom>
        </p:spPr>
        <p:txBody>
          <a:bodyPr/>
          <a:lstStyle>
            <a:lvl1pPr algn="l" defTabSz="1097280" rtl="0" eaLnBrk="1" latinLnBrk="0" hangingPunct="1">
              <a:lnSpc>
                <a:spcPct val="85000"/>
              </a:lnSpc>
              <a:spcBef>
                <a:spcPct val="0"/>
              </a:spcBef>
              <a:buNone/>
              <a:defRPr sz="5760" kern="1200" spc="-60" baseline="0">
                <a:solidFill>
                  <a:schemeClr val="tx1">
                    <a:lumMod val="75000"/>
                    <a:lumOff val="25000"/>
                  </a:schemeClr>
                </a:solidFill>
                <a:latin typeface="+mj-lt"/>
                <a:ea typeface="+mj-ea"/>
                <a:cs typeface="+mj-cs"/>
              </a:defRPr>
            </a:lvl1pPr>
          </a:lstStyle>
          <a:p>
            <a:r>
              <a:rPr lang="en-US" b="1" spc="0" dirty="0">
                <a:ln w="0"/>
                <a:solidFill>
                  <a:schemeClr val="tx1"/>
                </a:solidFill>
                <a:effectLst>
                  <a:outerShdw blurRad="38100" dist="19050" dir="2700000" algn="tl" rotWithShape="0">
                    <a:schemeClr val="dk1">
                      <a:alpha val="40000"/>
                    </a:schemeClr>
                  </a:outerShdw>
                </a:effectLst>
              </a:rPr>
              <a:t>Contents</a:t>
            </a:r>
            <a:endParaRPr lang="en-IN" b="1" spc="0" dirty="0">
              <a:ln w="0"/>
              <a:solidFill>
                <a:schemeClr val="accent1"/>
              </a:solidFill>
              <a:effectLst>
                <a:outerShdw blurRad="38100" dist="25400" dir="5400000" algn="ctr" rotWithShape="0">
                  <a:srgbClr val="6E747A">
                    <a:alpha val="43000"/>
                  </a:srgbClr>
                </a:outerShdw>
              </a:effectLst>
            </a:endParaRPr>
          </a:p>
        </p:txBody>
      </p:sp>
      <p:cxnSp>
        <p:nvCxnSpPr>
          <p:cNvPr id="7" name="Straight Connector 6">
            <a:extLst>
              <a:ext uri="{FF2B5EF4-FFF2-40B4-BE49-F238E27FC236}">
                <a16:creationId xmlns:a16="http://schemas.microsoft.com/office/drawing/2014/main" id="{ADBBD912-24E5-72A6-76ED-D3C13713C21A}"/>
              </a:ext>
            </a:extLst>
          </p:cNvPr>
          <p:cNvCxnSpPr/>
          <p:nvPr/>
        </p:nvCxnSpPr>
        <p:spPr>
          <a:xfrm>
            <a:off x="0" y="1495313"/>
            <a:ext cx="14533581"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B5D6E90F-A137-9F6C-1DBC-C4616BE3D378}"/>
              </a:ext>
            </a:extLst>
          </p:cNvPr>
          <p:cNvSpPr txBox="1">
            <a:spLocks/>
          </p:cNvSpPr>
          <p:nvPr/>
        </p:nvSpPr>
        <p:spPr>
          <a:xfrm>
            <a:off x="822960" y="2046749"/>
            <a:ext cx="13174401" cy="4023360"/>
          </a:xfrm>
          <a:prstGeom prst="rect">
            <a:avLst/>
          </a:prstGeom>
        </p:spPr>
        <p:txBody>
          <a:bodyPr>
            <a:normAutofit/>
          </a:bodyPr>
          <a:lstStyle>
            <a:lvl1pPr marL="109728" indent="-109728" algn="l" defTabSz="1097280" rtl="0" eaLnBrk="1" latinLnBrk="0" hangingPunct="1">
              <a:lnSpc>
                <a:spcPct val="90000"/>
              </a:lnSpc>
              <a:spcBef>
                <a:spcPts val="1440"/>
              </a:spcBef>
              <a:spcAft>
                <a:spcPts val="24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460858" indent="-219456" algn="l" defTabSz="1097280" rtl="0" eaLnBrk="1" latinLnBrk="0" hangingPunct="1">
              <a:lnSpc>
                <a:spcPct val="90000"/>
              </a:lnSpc>
              <a:spcBef>
                <a:spcPts val="240"/>
              </a:spcBef>
              <a:spcAft>
                <a:spcPts val="480"/>
              </a:spcAft>
              <a:buClr>
                <a:schemeClr val="accent1"/>
              </a:buClr>
              <a:buFont typeface="Calibri" pitchFamily="34" charset="0"/>
              <a:buChar char="◦"/>
              <a:defRPr sz="2160" kern="1200">
                <a:solidFill>
                  <a:schemeClr val="tx1">
                    <a:lumMod val="75000"/>
                    <a:lumOff val="25000"/>
                  </a:schemeClr>
                </a:solidFill>
                <a:latin typeface="+mn-lt"/>
                <a:ea typeface="+mn-ea"/>
                <a:cs typeface="+mn-cs"/>
              </a:defRPr>
            </a:lvl2pPr>
            <a:lvl3pPr marL="680314" indent="-219456"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3pPr>
            <a:lvl4pPr marL="899770" indent="-219456"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4pPr>
            <a:lvl5pPr marL="1119226" indent="-219456"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5pPr>
            <a:lvl6pPr marL="132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6pPr>
            <a:lvl7pPr marL="156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7pPr>
            <a:lvl8pPr marL="180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8pPr>
            <a:lvl9pPr marL="204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dirty="0"/>
              <a:t> INTRODUCTION </a:t>
            </a:r>
          </a:p>
          <a:p>
            <a:pPr>
              <a:buFont typeface="Wingdings" panose="05000000000000000000" pitchFamily="2" charset="2"/>
              <a:buChar char="§"/>
            </a:pPr>
            <a:r>
              <a:rPr lang="en-IN" dirty="0"/>
              <a:t> PROBLEM STATEMENT</a:t>
            </a:r>
          </a:p>
          <a:p>
            <a:pPr>
              <a:buFont typeface="Wingdings" panose="05000000000000000000" pitchFamily="2" charset="2"/>
              <a:buChar char="§"/>
            </a:pPr>
            <a:r>
              <a:rPr lang="en-IN" dirty="0"/>
              <a:t> CONVENTIONAL METHODS USED FOR SOIL MOISTURE PREDICTION</a:t>
            </a:r>
          </a:p>
          <a:p>
            <a:pPr>
              <a:buFont typeface="Wingdings" panose="05000000000000000000" pitchFamily="2" charset="2"/>
              <a:buChar char="§"/>
            </a:pPr>
            <a:r>
              <a:rPr lang="en-IN" dirty="0"/>
              <a:t> IMPORTANCE OF SOIL MOISTURE IN AGRICULTURE</a:t>
            </a:r>
          </a:p>
          <a:p>
            <a:pPr>
              <a:buFont typeface="Wingdings" panose="05000000000000000000" pitchFamily="2" charset="2"/>
              <a:buChar char="§"/>
            </a:pPr>
            <a:r>
              <a:rPr lang="en-IN" dirty="0"/>
              <a:t>MACHINE LEARNING MODELS FOR SOIL MOISTURE PREDICTION</a:t>
            </a:r>
          </a:p>
          <a:p>
            <a:pPr>
              <a:buFont typeface="Wingdings" panose="05000000000000000000" pitchFamily="2" charset="2"/>
              <a:buChar char="§"/>
            </a:pPr>
            <a:r>
              <a:rPr lang="en-IN" dirty="0"/>
              <a:t> ADVANTAGES OF MACHINE LEARNING MODELS</a:t>
            </a:r>
          </a:p>
          <a:p>
            <a:pPr>
              <a:buFont typeface="Wingdings" panose="05000000000000000000" pitchFamily="2" charset="2"/>
              <a:buChar char="§"/>
            </a:pPr>
            <a:r>
              <a:rPr lang="en-IN" dirty="0"/>
              <a:t> CONCLUSION</a:t>
            </a:r>
          </a:p>
          <a:p>
            <a:pPr marL="0" indent="0">
              <a:buNone/>
            </a:pPr>
            <a:endParaRPr lang="en-IN" dirty="0"/>
          </a:p>
        </p:txBody>
      </p:sp>
    </p:spTree>
    <p:extLst>
      <p:ext uri="{BB962C8B-B14F-4D97-AF65-F5344CB8AC3E}">
        <p14:creationId xmlns:p14="http://schemas.microsoft.com/office/powerpoint/2010/main" val="1388161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5" name="Text 2"/>
          <p:cNvSpPr/>
          <p:nvPr/>
        </p:nvSpPr>
        <p:spPr>
          <a:xfrm>
            <a:off x="833199" y="1373981"/>
            <a:ext cx="7477601" cy="1666399"/>
          </a:xfrm>
          <a:prstGeom prst="rect">
            <a:avLst/>
          </a:prstGeom>
          <a:noFill/>
          <a:ln/>
        </p:spPr>
        <p:txBody>
          <a:bodyPr wrap="square" rtlCol="0" anchor="t"/>
          <a:lstStyle/>
          <a:p>
            <a:pPr marL="0" indent="0">
              <a:lnSpc>
                <a:spcPts val="6561"/>
              </a:lnSpc>
              <a:buNone/>
            </a:pPr>
            <a:r>
              <a:rPr lang="en-US" sz="5249" dirty="0">
                <a:solidFill>
                  <a:srgbClr val="476FD6"/>
                </a:solidFill>
                <a:latin typeface="Roboto Slab" pitchFamily="34" charset="0"/>
                <a:ea typeface="Roboto Slab" pitchFamily="34" charset="-122"/>
                <a:cs typeface="Roboto Slab" pitchFamily="34" charset="-120"/>
              </a:rPr>
              <a:t>Introduction to Soil Moisture Prediction</a:t>
            </a:r>
            <a:endParaRPr lang="en-US" sz="5249" dirty="0"/>
          </a:p>
        </p:txBody>
      </p:sp>
      <p:sp>
        <p:nvSpPr>
          <p:cNvPr id="6" name="Text 3"/>
          <p:cNvSpPr/>
          <p:nvPr/>
        </p:nvSpPr>
        <p:spPr>
          <a:xfrm>
            <a:off x="833199" y="3373636"/>
            <a:ext cx="7477601" cy="2843213"/>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Soil moisture prediction is a crucial aspect of agriculture, impacting crop yield and water management. Understanding and predicting soil moisture levels can help farmers make informed decisions regarding irrigation, planting, and harvesting. By leveraging machine learning techniques, it's possible to develop accurate predictive models that consider various environmental factors to forecast soil moisture levels. This enables farmers to optimize their water usage and maximize crop productivity, leading to sustainable and efficient agricultural practices.</a:t>
            </a:r>
            <a:endParaRPr lang="en-US" sz="1750" dirty="0"/>
          </a:p>
        </p:txBody>
      </p:sp>
      <p:sp>
        <p:nvSpPr>
          <p:cNvPr id="7" name="Shape 4"/>
          <p:cNvSpPr/>
          <p:nvPr/>
        </p:nvSpPr>
        <p:spPr>
          <a:xfrm>
            <a:off x="833199" y="6483429"/>
            <a:ext cx="355402" cy="355402"/>
          </a:xfrm>
          <a:prstGeom prst="roundRect">
            <a:avLst>
              <a:gd name="adj" fmla="val 25726039"/>
            </a:avLst>
          </a:prstGeom>
          <a:noFill/>
          <a:ln w="7620">
            <a:solidFill>
              <a:srgbClr val="FFFFFF"/>
            </a:solidFill>
            <a:prstDash val="solid"/>
          </a:ln>
        </p:spPr>
      </p:sp>
      <p:sp>
        <p:nvSpPr>
          <p:cNvPr id="9" name="Text 5"/>
          <p:cNvSpPr/>
          <p:nvPr/>
        </p:nvSpPr>
        <p:spPr>
          <a:xfrm>
            <a:off x="1299686" y="6466761"/>
            <a:ext cx="1866186" cy="388858"/>
          </a:xfrm>
          <a:prstGeom prst="rect">
            <a:avLst/>
          </a:prstGeom>
          <a:noFill/>
          <a:ln/>
        </p:spPr>
        <p:txBody>
          <a:bodyPr wrap="none" rtlCol="0" anchor="t"/>
          <a:lstStyle/>
          <a:p>
            <a:pPr marL="0" indent="0" algn="l">
              <a:lnSpc>
                <a:spcPts val="3062"/>
              </a:lnSpc>
              <a:buNone/>
            </a:pPr>
            <a:endParaRPr lang="en-US" sz="2187" dirty="0"/>
          </a:p>
        </p:txBody>
      </p:sp>
      <p:pic>
        <p:nvPicPr>
          <p:cNvPr id="13" name="Picture 12">
            <a:extLst>
              <a:ext uri="{FF2B5EF4-FFF2-40B4-BE49-F238E27FC236}">
                <a16:creationId xmlns:a16="http://schemas.microsoft.com/office/drawing/2014/main" id="{C7453A2F-7773-CA2F-58B1-77D45A056255}"/>
              </a:ext>
            </a:extLst>
          </p:cNvPr>
          <p:cNvPicPr>
            <a:picLocks noChangeAspect="1"/>
          </p:cNvPicPr>
          <p:nvPr/>
        </p:nvPicPr>
        <p:blipFill>
          <a:blip r:embed="rId3"/>
          <a:stretch>
            <a:fillRect/>
          </a:stretch>
        </p:blipFill>
        <p:spPr>
          <a:xfrm>
            <a:off x="8310800" y="3373635"/>
            <a:ext cx="5486402" cy="284321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00A113-2750-8ED3-44B3-C2CEC6C754F7}"/>
              </a:ext>
            </a:extLst>
          </p:cNvPr>
          <p:cNvSpPr txBox="1"/>
          <p:nvPr/>
        </p:nvSpPr>
        <p:spPr>
          <a:xfrm>
            <a:off x="839095" y="1367016"/>
            <a:ext cx="7013986" cy="902298"/>
          </a:xfrm>
          <a:prstGeom prst="rect">
            <a:avLst/>
          </a:prstGeom>
          <a:noFill/>
        </p:spPr>
        <p:txBody>
          <a:bodyPr wrap="square">
            <a:spAutoFit/>
          </a:bodyPr>
          <a:lstStyle/>
          <a:p>
            <a:pPr marL="0" indent="0">
              <a:lnSpc>
                <a:spcPts val="6561"/>
              </a:lnSpc>
              <a:buNone/>
            </a:pPr>
            <a:r>
              <a:rPr lang="en-US" sz="5250" dirty="0">
                <a:solidFill>
                  <a:srgbClr val="476FD6"/>
                </a:solidFill>
                <a:latin typeface="Roboto Slab" pitchFamily="34" charset="0"/>
                <a:ea typeface="Roboto Slab" pitchFamily="34" charset="-122"/>
                <a:cs typeface="Roboto Slab" pitchFamily="34" charset="-120"/>
              </a:rPr>
              <a:t>Problem Statement</a:t>
            </a:r>
            <a:endParaRPr lang="en-US" sz="5250" dirty="0"/>
          </a:p>
        </p:txBody>
      </p:sp>
      <p:sp>
        <p:nvSpPr>
          <p:cNvPr id="7" name="TextBox 6">
            <a:extLst>
              <a:ext uri="{FF2B5EF4-FFF2-40B4-BE49-F238E27FC236}">
                <a16:creationId xmlns:a16="http://schemas.microsoft.com/office/drawing/2014/main" id="{9E724997-CBD5-97D9-4540-8B8EE34CE8D3}"/>
              </a:ext>
            </a:extLst>
          </p:cNvPr>
          <p:cNvSpPr txBox="1"/>
          <p:nvPr/>
        </p:nvSpPr>
        <p:spPr>
          <a:xfrm>
            <a:off x="398032" y="2279674"/>
            <a:ext cx="7896113" cy="287828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750" dirty="0">
                <a:latin typeface="Roboto" panose="02000000000000000000" pitchFamily="2" charset="0"/>
                <a:ea typeface="Roboto" panose="02000000000000000000" pitchFamily="2" charset="0"/>
                <a:cs typeface="Roboto" panose="02000000000000000000" pitchFamily="2" charset="0"/>
              </a:rPr>
              <a:t>With the increasing demand for sustainable agriculture and water resource management, there is a critical need to develop accurate and efficient methods for predicting soil moisture content. </a:t>
            </a:r>
          </a:p>
          <a:p>
            <a:pPr marL="285750" indent="-285750">
              <a:lnSpc>
                <a:spcPct val="150000"/>
              </a:lnSpc>
              <a:buFont typeface="Arial" panose="020B0604020202020204" pitchFamily="34" charset="0"/>
              <a:buChar char="•"/>
            </a:pPr>
            <a:r>
              <a:rPr lang="en-US" sz="1750" dirty="0">
                <a:latin typeface="Roboto" panose="02000000000000000000" pitchFamily="2" charset="0"/>
                <a:ea typeface="Roboto" panose="02000000000000000000" pitchFamily="2" charset="0"/>
                <a:cs typeface="Roboto" panose="02000000000000000000" pitchFamily="2" charset="0"/>
              </a:rPr>
              <a:t>Soil moisture plays a pivotal role in determining crop health, irrigation scheduling, and overall agricultural productivity. </a:t>
            </a:r>
          </a:p>
          <a:p>
            <a:pPr marL="285750" indent="-285750">
              <a:lnSpc>
                <a:spcPct val="150000"/>
              </a:lnSpc>
              <a:buFont typeface="Arial" panose="020B0604020202020204" pitchFamily="34" charset="0"/>
              <a:buChar char="•"/>
            </a:pPr>
            <a:r>
              <a:rPr lang="en-US" sz="1750" dirty="0">
                <a:latin typeface="Roboto" panose="02000000000000000000" pitchFamily="2" charset="0"/>
                <a:ea typeface="Roboto" panose="02000000000000000000" pitchFamily="2" charset="0"/>
                <a:cs typeface="Roboto" panose="02000000000000000000" pitchFamily="2" charset="0"/>
              </a:rPr>
              <a:t>Traditional methods of soil moisture measurement are often time-consuming and labor-intensive, making real-time monitoring challenging.</a:t>
            </a:r>
            <a:endParaRPr lang="en-IN" sz="1750" dirty="0">
              <a:latin typeface="Roboto" panose="02000000000000000000" pitchFamily="2" charset="0"/>
              <a:ea typeface="Roboto" panose="02000000000000000000" pitchFamily="2" charset="0"/>
              <a:cs typeface="Roboto" panose="02000000000000000000" pitchFamily="2" charset="0"/>
            </a:endParaRPr>
          </a:p>
        </p:txBody>
      </p:sp>
      <p:pic>
        <p:nvPicPr>
          <p:cNvPr id="1026" name="Picture 2" descr="Soil Moisture | Drought.gov">
            <a:extLst>
              <a:ext uri="{FF2B5EF4-FFF2-40B4-BE49-F238E27FC236}">
                <a16:creationId xmlns:a16="http://schemas.microsoft.com/office/drawing/2014/main" id="{302D6567-1099-82D6-5AA4-B505A6F389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5209" y="2093918"/>
            <a:ext cx="5604735" cy="3173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599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36BDD-638D-49C0-B9C5-0AB2DF8637E9}"/>
              </a:ext>
            </a:extLst>
          </p:cNvPr>
          <p:cNvSpPr>
            <a:spLocks noGrp="1"/>
          </p:cNvSpPr>
          <p:nvPr>
            <p:ph type="title"/>
          </p:nvPr>
        </p:nvSpPr>
        <p:spPr>
          <a:xfrm>
            <a:off x="1495378" y="587590"/>
            <a:ext cx="9052560" cy="1417416"/>
          </a:xfrm>
        </p:spPr>
        <p:txBody>
          <a:bodyPr>
            <a:normAutofit/>
          </a:bodyPr>
          <a:lstStyle/>
          <a:p>
            <a:r>
              <a:rPr lang="en-US" sz="3840" dirty="0">
                <a:solidFill>
                  <a:srgbClr val="1A66C2"/>
                </a:solidFill>
                <a:latin typeface="Roboto Slab" pitchFamily="2" charset="0"/>
                <a:ea typeface="Roboto Slab" pitchFamily="2" charset="0"/>
                <a:cs typeface="Roboto Slab" pitchFamily="2" charset="0"/>
              </a:rPr>
              <a:t>CONVENTIONAL METHODS USED FOR          WEATHER PREDICTION</a:t>
            </a:r>
            <a:endParaRPr lang="en-IN" sz="3840" dirty="0">
              <a:solidFill>
                <a:srgbClr val="1A66C2"/>
              </a:solidFill>
              <a:latin typeface="Roboto Slab" pitchFamily="2" charset="0"/>
              <a:ea typeface="Roboto Slab" pitchFamily="2" charset="0"/>
              <a:cs typeface="Roboto Slab" pitchFamily="2" charset="0"/>
            </a:endParaRPr>
          </a:p>
        </p:txBody>
      </p:sp>
      <p:sp>
        <p:nvSpPr>
          <p:cNvPr id="3" name="Content Placeholder 2">
            <a:extLst>
              <a:ext uri="{FF2B5EF4-FFF2-40B4-BE49-F238E27FC236}">
                <a16:creationId xmlns:a16="http://schemas.microsoft.com/office/drawing/2014/main" id="{C429455E-9979-4F48-A4ED-1EC9EBF8E485}"/>
              </a:ext>
            </a:extLst>
          </p:cNvPr>
          <p:cNvSpPr>
            <a:spLocks noGrp="1"/>
          </p:cNvSpPr>
          <p:nvPr>
            <p:ph idx="1"/>
          </p:nvPr>
        </p:nvSpPr>
        <p:spPr>
          <a:xfrm>
            <a:off x="1495377" y="2346729"/>
            <a:ext cx="9052561" cy="3536142"/>
          </a:xfrm>
        </p:spPr>
        <p:txBody>
          <a:bodyPr/>
          <a:lstStyle/>
          <a:p>
            <a:pPr>
              <a:buFont typeface="Arial" panose="020B0604020202020204" pitchFamily="34" charset="0"/>
              <a:buChar char="•"/>
            </a:pPr>
            <a:r>
              <a:rPr lang="en-US" dirty="0"/>
              <a:t> </a:t>
            </a:r>
            <a:r>
              <a:rPr lang="en-US" dirty="0">
                <a:latin typeface="Roboto" panose="02000000000000000000" pitchFamily="2" charset="0"/>
                <a:ea typeface="Roboto" panose="02000000000000000000" pitchFamily="2" charset="0"/>
                <a:cs typeface="Roboto" panose="02000000000000000000" pitchFamily="2" charset="0"/>
              </a:rPr>
              <a:t>Gravimetric Method</a:t>
            </a:r>
          </a:p>
          <a:p>
            <a:pPr>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 Tensiometers</a:t>
            </a:r>
          </a:p>
          <a:p>
            <a:pPr>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 Time Domain Reflectometry (TDR)</a:t>
            </a:r>
          </a:p>
          <a:p>
            <a:pPr>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 Empirical Models</a:t>
            </a:r>
          </a:p>
          <a:p>
            <a:pPr>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 Weather-based Models</a:t>
            </a:r>
          </a:p>
          <a:p>
            <a:pPr>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 Thornthwaite Method</a:t>
            </a:r>
            <a:endParaRPr lang="en-IN"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598541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0" y="0"/>
            <a:ext cx="14630400" cy="1999774"/>
          </a:xfrm>
          <a:prstGeom prst="rect">
            <a:avLst/>
          </a:prstGeom>
        </p:spPr>
      </p:pic>
      <p:sp>
        <p:nvSpPr>
          <p:cNvPr id="5" name="Text 2"/>
          <p:cNvSpPr/>
          <p:nvPr/>
        </p:nvSpPr>
        <p:spPr>
          <a:xfrm>
            <a:off x="3515558" y="2440305"/>
            <a:ext cx="7599164" cy="999649"/>
          </a:xfrm>
          <a:prstGeom prst="rect">
            <a:avLst/>
          </a:prstGeom>
          <a:noFill/>
          <a:ln/>
        </p:spPr>
        <p:txBody>
          <a:bodyPr wrap="square" rtlCol="0" anchor="t"/>
          <a:lstStyle/>
          <a:p>
            <a:pPr marL="0" indent="0">
              <a:lnSpc>
                <a:spcPts val="3937"/>
              </a:lnSpc>
              <a:buNone/>
            </a:pPr>
            <a:r>
              <a:rPr lang="en-US" sz="3149" dirty="0">
                <a:solidFill>
                  <a:srgbClr val="476FD6"/>
                </a:solidFill>
                <a:latin typeface="Roboto Slab" pitchFamily="34" charset="0"/>
                <a:ea typeface="Roboto Slab" pitchFamily="34" charset="-122"/>
                <a:cs typeface="Roboto Slab" pitchFamily="34" charset="-120"/>
              </a:rPr>
              <a:t>Importance of Soil Moisture in Agriculture</a:t>
            </a:r>
            <a:endParaRPr lang="en-US" sz="3149" dirty="0"/>
          </a:p>
        </p:txBody>
      </p:sp>
      <p:sp>
        <p:nvSpPr>
          <p:cNvPr id="6" name="Shape 3"/>
          <p:cNvSpPr/>
          <p:nvPr/>
        </p:nvSpPr>
        <p:spPr>
          <a:xfrm>
            <a:off x="3739515" y="3679865"/>
            <a:ext cx="31909" cy="4109085"/>
          </a:xfrm>
          <a:prstGeom prst="rect">
            <a:avLst/>
          </a:prstGeom>
          <a:solidFill>
            <a:srgbClr val="DEE7F7"/>
          </a:solidFill>
          <a:ln/>
        </p:spPr>
      </p:sp>
      <p:sp>
        <p:nvSpPr>
          <p:cNvPr id="7" name="Shape 4"/>
          <p:cNvSpPr/>
          <p:nvPr/>
        </p:nvSpPr>
        <p:spPr>
          <a:xfrm>
            <a:off x="3935432" y="3968710"/>
            <a:ext cx="559832" cy="31909"/>
          </a:xfrm>
          <a:prstGeom prst="rect">
            <a:avLst/>
          </a:prstGeom>
          <a:solidFill>
            <a:srgbClr val="DEE7F7"/>
          </a:solidFill>
          <a:ln/>
        </p:spPr>
      </p:sp>
      <p:sp>
        <p:nvSpPr>
          <p:cNvPr id="8" name="Shape 5"/>
          <p:cNvSpPr/>
          <p:nvPr/>
        </p:nvSpPr>
        <p:spPr>
          <a:xfrm>
            <a:off x="3575506" y="3804761"/>
            <a:ext cx="359926" cy="359926"/>
          </a:xfrm>
          <a:prstGeom prst="roundRect">
            <a:avLst>
              <a:gd name="adj" fmla="val 26669"/>
            </a:avLst>
          </a:prstGeom>
          <a:solidFill>
            <a:srgbClr val="DEE7F7"/>
          </a:solidFill>
          <a:ln/>
        </p:spPr>
      </p:sp>
      <p:sp>
        <p:nvSpPr>
          <p:cNvPr id="9" name="Text 6"/>
          <p:cNvSpPr/>
          <p:nvPr/>
        </p:nvSpPr>
        <p:spPr>
          <a:xfrm>
            <a:off x="3705999" y="3834646"/>
            <a:ext cx="98941" cy="300038"/>
          </a:xfrm>
          <a:prstGeom prst="rect">
            <a:avLst/>
          </a:prstGeom>
          <a:noFill/>
          <a:ln/>
        </p:spPr>
        <p:txBody>
          <a:bodyPr wrap="none" rtlCol="0" anchor="t"/>
          <a:lstStyle/>
          <a:p>
            <a:pPr marL="0" indent="0" algn="ctr">
              <a:lnSpc>
                <a:spcPts val="2362"/>
              </a:lnSpc>
              <a:buNone/>
            </a:pPr>
            <a:r>
              <a:rPr lang="en-US" sz="1890" dirty="0">
                <a:solidFill>
                  <a:srgbClr val="476FD6"/>
                </a:solidFill>
                <a:latin typeface="Roboto Slab" pitchFamily="34" charset="0"/>
                <a:ea typeface="Roboto Slab" pitchFamily="34" charset="-122"/>
                <a:cs typeface="Roboto Slab" pitchFamily="34" charset="-120"/>
              </a:rPr>
              <a:t>1</a:t>
            </a:r>
            <a:endParaRPr lang="en-US" sz="1890" dirty="0"/>
          </a:p>
        </p:txBody>
      </p:sp>
      <p:sp>
        <p:nvSpPr>
          <p:cNvPr id="10" name="Text 7"/>
          <p:cNvSpPr/>
          <p:nvPr/>
        </p:nvSpPr>
        <p:spPr>
          <a:xfrm>
            <a:off x="4635341" y="3839766"/>
            <a:ext cx="1993702" cy="250031"/>
          </a:xfrm>
          <a:prstGeom prst="rect">
            <a:avLst/>
          </a:prstGeom>
          <a:noFill/>
          <a:ln/>
        </p:spPr>
        <p:txBody>
          <a:bodyPr wrap="none" rtlCol="0" anchor="t"/>
          <a:lstStyle/>
          <a:p>
            <a:pPr marL="0" indent="0" algn="l">
              <a:lnSpc>
                <a:spcPts val="1968"/>
              </a:lnSpc>
              <a:buNone/>
            </a:pPr>
            <a:r>
              <a:rPr lang="en-US" sz="1575" dirty="0">
                <a:solidFill>
                  <a:srgbClr val="476FD6"/>
                </a:solidFill>
                <a:latin typeface="Roboto Slab" pitchFamily="34" charset="0"/>
                <a:ea typeface="Roboto Slab" pitchFamily="34" charset="-122"/>
                <a:cs typeface="Roboto Slab" pitchFamily="34" charset="-120"/>
              </a:rPr>
              <a:t>Optimizing Irrigation</a:t>
            </a:r>
            <a:endParaRPr lang="en-US" sz="1575" dirty="0"/>
          </a:p>
        </p:txBody>
      </p:sp>
      <p:sp>
        <p:nvSpPr>
          <p:cNvPr id="11" name="Text 8"/>
          <p:cNvSpPr/>
          <p:nvPr/>
        </p:nvSpPr>
        <p:spPr>
          <a:xfrm>
            <a:off x="4635341" y="4185761"/>
            <a:ext cx="6479381" cy="767953"/>
          </a:xfrm>
          <a:prstGeom prst="rect">
            <a:avLst/>
          </a:prstGeom>
          <a:noFill/>
          <a:ln/>
        </p:spPr>
        <p:txBody>
          <a:bodyPr wrap="square" rtlCol="0" anchor="t"/>
          <a:lstStyle/>
          <a:p>
            <a:pPr marL="0" indent="0" algn="l">
              <a:lnSpc>
                <a:spcPts val="2016"/>
              </a:lnSpc>
              <a:buNone/>
            </a:pPr>
            <a:r>
              <a:rPr lang="en-US" sz="1260" dirty="0">
                <a:solidFill>
                  <a:srgbClr val="15213F"/>
                </a:solidFill>
                <a:latin typeface="Roboto" pitchFamily="34" charset="0"/>
                <a:ea typeface="Roboto" pitchFamily="34" charset="-122"/>
                <a:cs typeface="Roboto" pitchFamily="34" charset="-120"/>
              </a:rPr>
              <a:t>Soil moisture data is fundamental for efficient irrigation systems, ensuring that plants receive the right amount of water at the right time, reducing water waste and improving crop health.</a:t>
            </a:r>
            <a:endParaRPr lang="en-US" sz="1260" dirty="0"/>
          </a:p>
        </p:txBody>
      </p:sp>
      <p:sp>
        <p:nvSpPr>
          <p:cNvPr id="12" name="Shape 9"/>
          <p:cNvSpPr/>
          <p:nvPr/>
        </p:nvSpPr>
        <p:spPr>
          <a:xfrm>
            <a:off x="3935432" y="5562362"/>
            <a:ext cx="559832" cy="31909"/>
          </a:xfrm>
          <a:prstGeom prst="rect">
            <a:avLst/>
          </a:prstGeom>
          <a:solidFill>
            <a:srgbClr val="DEE7F7"/>
          </a:solidFill>
          <a:ln/>
        </p:spPr>
      </p:sp>
      <p:sp>
        <p:nvSpPr>
          <p:cNvPr id="13" name="Shape 10"/>
          <p:cNvSpPr/>
          <p:nvPr/>
        </p:nvSpPr>
        <p:spPr>
          <a:xfrm>
            <a:off x="3575506" y="5398413"/>
            <a:ext cx="359926" cy="359926"/>
          </a:xfrm>
          <a:prstGeom prst="roundRect">
            <a:avLst>
              <a:gd name="adj" fmla="val 26669"/>
            </a:avLst>
          </a:prstGeom>
          <a:solidFill>
            <a:srgbClr val="DEE7F7"/>
          </a:solidFill>
          <a:ln/>
        </p:spPr>
      </p:sp>
      <p:sp>
        <p:nvSpPr>
          <p:cNvPr id="14" name="Text 11"/>
          <p:cNvSpPr/>
          <p:nvPr/>
        </p:nvSpPr>
        <p:spPr>
          <a:xfrm>
            <a:off x="3689211" y="5428298"/>
            <a:ext cx="132517" cy="300038"/>
          </a:xfrm>
          <a:prstGeom prst="rect">
            <a:avLst/>
          </a:prstGeom>
          <a:noFill/>
          <a:ln/>
        </p:spPr>
        <p:txBody>
          <a:bodyPr wrap="none" rtlCol="0" anchor="t"/>
          <a:lstStyle/>
          <a:p>
            <a:pPr marL="0" indent="0" algn="ctr">
              <a:lnSpc>
                <a:spcPts val="2362"/>
              </a:lnSpc>
              <a:buNone/>
            </a:pPr>
            <a:r>
              <a:rPr lang="en-US" sz="1890" dirty="0">
                <a:solidFill>
                  <a:srgbClr val="476FD6"/>
                </a:solidFill>
                <a:latin typeface="Roboto Slab" pitchFamily="34" charset="0"/>
                <a:ea typeface="Roboto Slab" pitchFamily="34" charset="-122"/>
                <a:cs typeface="Roboto Slab" pitchFamily="34" charset="-120"/>
              </a:rPr>
              <a:t>2</a:t>
            </a:r>
            <a:endParaRPr lang="en-US" sz="1890" dirty="0"/>
          </a:p>
        </p:txBody>
      </p:sp>
      <p:sp>
        <p:nvSpPr>
          <p:cNvPr id="15" name="Text 12"/>
          <p:cNvSpPr/>
          <p:nvPr/>
        </p:nvSpPr>
        <p:spPr>
          <a:xfrm>
            <a:off x="4635341" y="5433417"/>
            <a:ext cx="1738312" cy="250031"/>
          </a:xfrm>
          <a:prstGeom prst="rect">
            <a:avLst/>
          </a:prstGeom>
          <a:noFill/>
          <a:ln/>
        </p:spPr>
        <p:txBody>
          <a:bodyPr wrap="none" rtlCol="0" anchor="t"/>
          <a:lstStyle/>
          <a:p>
            <a:pPr marL="0" indent="0" algn="l">
              <a:lnSpc>
                <a:spcPts val="1968"/>
              </a:lnSpc>
              <a:buNone/>
            </a:pPr>
            <a:r>
              <a:rPr lang="en-US" sz="1575" dirty="0">
                <a:solidFill>
                  <a:srgbClr val="476FD6"/>
                </a:solidFill>
                <a:latin typeface="Roboto Slab" pitchFamily="34" charset="0"/>
                <a:ea typeface="Roboto Slab" pitchFamily="34" charset="-122"/>
                <a:cs typeface="Roboto Slab" pitchFamily="34" charset="-120"/>
              </a:rPr>
              <a:t>Crop Management</a:t>
            </a:r>
            <a:endParaRPr lang="en-US" sz="1575" dirty="0"/>
          </a:p>
        </p:txBody>
      </p:sp>
      <p:sp>
        <p:nvSpPr>
          <p:cNvPr id="16" name="Text 13"/>
          <p:cNvSpPr/>
          <p:nvPr/>
        </p:nvSpPr>
        <p:spPr>
          <a:xfrm>
            <a:off x="4635341" y="5779413"/>
            <a:ext cx="6479381" cy="511969"/>
          </a:xfrm>
          <a:prstGeom prst="rect">
            <a:avLst/>
          </a:prstGeom>
          <a:noFill/>
          <a:ln/>
        </p:spPr>
        <p:txBody>
          <a:bodyPr wrap="square" rtlCol="0" anchor="t"/>
          <a:lstStyle/>
          <a:p>
            <a:pPr marL="0" indent="0" algn="l">
              <a:lnSpc>
                <a:spcPts val="2016"/>
              </a:lnSpc>
              <a:buNone/>
            </a:pPr>
            <a:r>
              <a:rPr lang="en-US" sz="1260" dirty="0">
                <a:solidFill>
                  <a:srgbClr val="15213F"/>
                </a:solidFill>
                <a:latin typeface="Roboto" pitchFamily="34" charset="0"/>
                <a:ea typeface="Roboto" pitchFamily="34" charset="-122"/>
                <a:cs typeface="Roboto" pitchFamily="34" charset="-120"/>
              </a:rPr>
              <a:t>Soil moisture levels influence planting decisions, crop selection, and harvest timing, impacting the overall success of agricultural operations.</a:t>
            </a:r>
            <a:endParaRPr lang="en-US" sz="1260" dirty="0"/>
          </a:p>
        </p:txBody>
      </p:sp>
      <p:sp>
        <p:nvSpPr>
          <p:cNvPr id="17" name="Shape 14"/>
          <p:cNvSpPr/>
          <p:nvPr/>
        </p:nvSpPr>
        <p:spPr>
          <a:xfrm>
            <a:off x="3935432" y="6900029"/>
            <a:ext cx="559832" cy="31909"/>
          </a:xfrm>
          <a:prstGeom prst="rect">
            <a:avLst/>
          </a:prstGeom>
          <a:solidFill>
            <a:srgbClr val="DEE7F7"/>
          </a:solidFill>
          <a:ln/>
        </p:spPr>
      </p:sp>
      <p:sp>
        <p:nvSpPr>
          <p:cNvPr id="18" name="Shape 15"/>
          <p:cNvSpPr/>
          <p:nvPr/>
        </p:nvSpPr>
        <p:spPr>
          <a:xfrm>
            <a:off x="3575506" y="6736080"/>
            <a:ext cx="359926" cy="359926"/>
          </a:xfrm>
          <a:prstGeom prst="roundRect">
            <a:avLst>
              <a:gd name="adj" fmla="val 26669"/>
            </a:avLst>
          </a:prstGeom>
          <a:solidFill>
            <a:srgbClr val="DEE7F7"/>
          </a:solidFill>
          <a:ln/>
        </p:spPr>
      </p:sp>
      <p:sp>
        <p:nvSpPr>
          <p:cNvPr id="19" name="Text 16"/>
          <p:cNvSpPr/>
          <p:nvPr/>
        </p:nvSpPr>
        <p:spPr>
          <a:xfrm>
            <a:off x="3690640" y="6765965"/>
            <a:ext cx="129659" cy="300038"/>
          </a:xfrm>
          <a:prstGeom prst="rect">
            <a:avLst/>
          </a:prstGeom>
          <a:noFill/>
          <a:ln/>
        </p:spPr>
        <p:txBody>
          <a:bodyPr wrap="none" rtlCol="0" anchor="t"/>
          <a:lstStyle/>
          <a:p>
            <a:pPr marL="0" indent="0" algn="ctr">
              <a:lnSpc>
                <a:spcPts val="2362"/>
              </a:lnSpc>
              <a:buNone/>
            </a:pPr>
            <a:r>
              <a:rPr lang="en-US" sz="1890" dirty="0">
                <a:solidFill>
                  <a:srgbClr val="476FD6"/>
                </a:solidFill>
                <a:latin typeface="Roboto Slab" pitchFamily="34" charset="0"/>
                <a:ea typeface="Roboto Slab" pitchFamily="34" charset="-122"/>
                <a:cs typeface="Roboto Slab" pitchFamily="34" charset="-120"/>
              </a:rPr>
              <a:t>3</a:t>
            </a:r>
            <a:endParaRPr lang="en-US" sz="1890" dirty="0"/>
          </a:p>
        </p:txBody>
      </p:sp>
      <p:sp>
        <p:nvSpPr>
          <p:cNvPr id="20" name="Text 17"/>
          <p:cNvSpPr/>
          <p:nvPr/>
        </p:nvSpPr>
        <p:spPr>
          <a:xfrm>
            <a:off x="4635341" y="6771084"/>
            <a:ext cx="2129790" cy="250031"/>
          </a:xfrm>
          <a:prstGeom prst="rect">
            <a:avLst/>
          </a:prstGeom>
          <a:noFill/>
          <a:ln/>
        </p:spPr>
        <p:txBody>
          <a:bodyPr wrap="none" rtlCol="0" anchor="t"/>
          <a:lstStyle/>
          <a:p>
            <a:pPr marL="0" indent="0" algn="l">
              <a:lnSpc>
                <a:spcPts val="1968"/>
              </a:lnSpc>
              <a:buNone/>
            </a:pPr>
            <a:r>
              <a:rPr lang="en-US" sz="1575" dirty="0">
                <a:solidFill>
                  <a:srgbClr val="476FD6"/>
                </a:solidFill>
                <a:latin typeface="Roboto Slab" pitchFamily="34" charset="0"/>
                <a:ea typeface="Roboto Slab" pitchFamily="34" charset="-122"/>
                <a:cs typeface="Roboto Slab" pitchFamily="34" charset="-120"/>
              </a:rPr>
              <a:t>Environmental Impact</a:t>
            </a:r>
            <a:endParaRPr lang="en-US" sz="1575" dirty="0"/>
          </a:p>
        </p:txBody>
      </p:sp>
      <p:sp>
        <p:nvSpPr>
          <p:cNvPr id="21" name="Text 18"/>
          <p:cNvSpPr/>
          <p:nvPr/>
        </p:nvSpPr>
        <p:spPr>
          <a:xfrm>
            <a:off x="4635341" y="7117080"/>
            <a:ext cx="6479381" cy="511969"/>
          </a:xfrm>
          <a:prstGeom prst="rect">
            <a:avLst/>
          </a:prstGeom>
          <a:noFill/>
          <a:ln/>
        </p:spPr>
        <p:txBody>
          <a:bodyPr wrap="square" rtlCol="0" anchor="t"/>
          <a:lstStyle/>
          <a:p>
            <a:pPr marL="0" indent="0" algn="l">
              <a:lnSpc>
                <a:spcPts val="2016"/>
              </a:lnSpc>
              <a:buNone/>
            </a:pPr>
            <a:r>
              <a:rPr lang="en-US" sz="1260" dirty="0">
                <a:solidFill>
                  <a:srgbClr val="15213F"/>
                </a:solidFill>
                <a:latin typeface="Roboto" pitchFamily="34" charset="0"/>
                <a:ea typeface="Roboto" pitchFamily="34" charset="-122"/>
                <a:cs typeface="Roboto" pitchFamily="34" charset="-120"/>
              </a:rPr>
              <a:t>Proper soil moisture management contributes to conservation efforts, reducing water usage and environmental degradation associated with excessive irrigation.</a:t>
            </a:r>
            <a:endParaRPr lang="en-US" sz="126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16D7F-D21D-49D2-8ECF-EA14C1CB061B}"/>
              </a:ext>
            </a:extLst>
          </p:cNvPr>
          <p:cNvSpPr>
            <a:spLocks noGrp="1"/>
          </p:cNvSpPr>
          <p:nvPr>
            <p:ph type="title"/>
          </p:nvPr>
        </p:nvSpPr>
        <p:spPr>
          <a:xfrm>
            <a:off x="2788920" y="518243"/>
            <a:ext cx="9052560" cy="1428727"/>
          </a:xfrm>
        </p:spPr>
        <p:txBody>
          <a:bodyPr>
            <a:normAutofit/>
          </a:bodyPr>
          <a:lstStyle/>
          <a:p>
            <a:r>
              <a:rPr lang="en-US" sz="3840" dirty="0">
                <a:solidFill>
                  <a:srgbClr val="1A66C2"/>
                </a:solidFill>
                <a:latin typeface="Roboto Slab" pitchFamily="2" charset="0"/>
                <a:ea typeface="Roboto Slab" pitchFamily="2" charset="0"/>
                <a:cs typeface="Roboto Slab" pitchFamily="2" charset="0"/>
              </a:rPr>
              <a:t>MACHINE LEARNING MODELS FOR SOIL MOISTURE PREDICTION</a:t>
            </a:r>
            <a:endParaRPr lang="en-IN" sz="3840" dirty="0"/>
          </a:p>
        </p:txBody>
      </p:sp>
      <p:pic>
        <p:nvPicPr>
          <p:cNvPr id="5" name="Content Placeholder 4">
            <a:extLst>
              <a:ext uri="{FF2B5EF4-FFF2-40B4-BE49-F238E27FC236}">
                <a16:creationId xmlns:a16="http://schemas.microsoft.com/office/drawing/2014/main" id="{4E579537-B270-4385-A57A-E3D0F8FBCA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9253" y="2722838"/>
            <a:ext cx="9691894" cy="3619894"/>
          </a:xfrm>
        </p:spPr>
      </p:pic>
    </p:spTree>
    <p:extLst>
      <p:ext uri="{BB962C8B-B14F-4D97-AF65-F5344CB8AC3E}">
        <p14:creationId xmlns:p14="http://schemas.microsoft.com/office/powerpoint/2010/main" val="1614186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8" y="481399"/>
            <a:ext cx="7477601" cy="1388745"/>
          </a:xfrm>
          <a:prstGeom prst="rect">
            <a:avLst/>
          </a:prstGeom>
          <a:noFill/>
          <a:ln/>
        </p:spPr>
        <p:txBody>
          <a:bodyPr wrap="squar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Data Collection and Preprocessing</a:t>
            </a:r>
            <a:endParaRPr lang="en-US" sz="4374" dirty="0"/>
          </a:p>
        </p:txBody>
      </p:sp>
      <p:sp>
        <p:nvSpPr>
          <p:cNvPr id="6" name="Text 3"/>
          <p:cNvSpPr/>
          <p:nvPr/>
        </p:nvSpPr>
        <p:spPr>
          <a:xfrm>
            <a:off x="6319599" y="2185640"/>
            <a:ext cx="7477601" cy="5408340"/>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15213F"/>
                </a:solidFill>
                <a:latin typeface="Roboto" pitchFamily="34" charset="0"/>
                <a:ea typeface="Roboto" pitchFamily="34" charset="-122"/>
                <a:cs typeface="Roboto" pitchFamily="34" charset="-120"/>
              </a:rPr>
              <a:t>Effective soil moisture prediction relies on the collection and preprocessing of vast amounts of relevant data. This involves gathering information from various sources such as ERA 5, Data.gov.in , Bhuvan and Kaggle.</a:t>
            </a:r>
          </a:p>
          <a:p>
            <a:pPr marL="285750" indent="-285750">
              <a:lnSpc>
                <a:spcPts val="2799"/>
              </a:lnSpc>
              <a:buFont typeface="Arial" panose="020B0604020202020204" pitchFamily="34" charset="0"/>
              <a:buChar char="•"/>
            </a:pPr>
            <a:r>
              <a:rPr lang="en-US" sz="1750" dirty="0">
                <a:solidFill>
                  <a:srgbClr val="15213F"/>
                </a:solidFill>
                <a:latin typeface="Roboto" pitchFamily="34" charset="0"/>
                <a:ea typeface="Roboto" pitchFamily="34" charset="-122"/>
                <a:cs typeface="Roboto" pitchFamily="34" charset="-120"/>
              </a:rPr>
              <a:t>In our project prediction of soil moisture depends upon the following factors….</a:t>
            </a:r>
          </a:p>
          <a:p>
            <a:pPr>
              <a:lnSpc>
                <a:spcPct val="150000"/>
              </a:lnSpc>
            </a:pPr>
            <a:r>
              <a:rPr lang="en-US" sz="1750" dirty="0">
                <a:solidFill>
                  <a:srgbClr val="15213F"/>
                </a:solidFill>
                <a:latin typeface="Roboto" pitchFamily="34" charset="0"/>
                <a:ea typeface="Roboto" pitchFamily="34" charset="-122"/>
                <a:cs typeface="Roboto" pitchFamily="34" charset="-120"/>
              </a:rPr>
              <a:t>	1)Particle size</a:t>
            </a:r>
          </a:p>
          <a:p>
            <a:pPr>
              <a:lnSpc>
                <a:spcPct val="150000"/>
              </a:lnSpc>
            </a:pPr>
            <a:r>
              <a:rPr lang="en-US" sz="1750" dirty="0">
                <a:solidFill>
                  <a:srgbClr val="15213F"/>
                </a:solidFill>
                <a:latin typeface="Roboto" pitchFamily="34" charset="0"/>
                <a:ea typeface="Roboto" pitchFamily="34" charset="-122"/>
                <a:cs typeface="Roboto" pitchFamily="34" charset="-120"/>
              </a:rPr>
              <a:t>	2)Humidity</a:t>
            </a:r>
          </a:p>
          <a:p>
            <a:pPr>
              <a:lnSpc>
                <a:spcPct val="150000"/>
              </a:lnSpc>
            </a:pPr>
            <a:r>
              <a:rPr lang="en-US" sz="1750" dirty="0">
                <a:solidFill>
                  <a:srgbClr val="15213F"/>
                </a:solidFill>
                <a:latin typeface="Roboto" pitchFamily="34" charset="0"/>
                <a:ea typeface="Roboto" pitchFamily="34" charset="-122"/>
                <a:cs typeface="Roboto" pitchFamily="34" charset="-120"/>
              </a:rPr>
              <a:t>	3)Pressure</a:t>
            </a:r>
          </a:p>
          <a:p>
            <a:pPr>
              <a:lnSpc>
                <a:spcPct val="150000"/>
              </a:lnSpc>
            </a:pPr>
            <a:r>
              <a:rPr lang="en-US" sz="1750" dirty="0">
                <a:solidFill>
                  <a:srgbClr val="15213F"/>
                </a:solidFill>
                <a:latin typeface="Roboto" pitchFamily="34" charset="0"/>
                <a:ea typeface="Roboto" pitchFamily="34" charset="-122"/>
                <a:cs typeface="Roboto" pitchFamily="34" charset="-120"/>
              </a:rPr>
              <a:t>	4)Temperature</a:t>
            </a:r>
          </a:p>
          <a:p>
            <a:pPr marL="285750" indent="-285750">
              <a:lnSpc>
                <a:spcPts val="2799"/>
              </a:lnSpc>
              <a:buFont typeface="Arial" panose="020B0604020202020204" pitchFamily="34" charset="0"/>
              <a:buChar char="•"/>
            </a:pPr>
            <a:r>
              <a:rPr lang="en-US" sz="1750" dirty="0">
                <a:solidFill>
                  <a:srgbClr val="15213F"/>
                </a:solidFill>
                <a:latin typeface="Roboto" pitchFamily="34" charset="0"/>
                <a:ea typeface="Roboto" pitchFamily="34" charset="-122"/>
                <a:cs typeface="Roboto" pitchFamily="34" charset="-120"/>
              </a:rPr>
              <a:t>Data preprocessing is essential to ensure the accuracy and reliability of the input data, involving cleaning, normalization, and handling missing values.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661C7-157B-4E94-8613-054C6FDC5D47}"/>
              </a:ext>
            </a:extLst>
          </p:cNvPr>
          <p:cNvSpPr>
            <a:spLocks noGrp="1"/>
          </p:cNvSpPr>
          <p:nvPr>
            <p:ph type="title"/>
          </p:nvPr>
        </p:nvSpPr>
        <p:spPr>
          <a:xfrm>
            <a:off x="1428471" y="726943"/>
            <a:ext cx="9052560" cy="1289587"/>
          </a:xfrm>
        </p:spPr>
        <p:txBody>
          <a:bodyPr>
            <a:normAutofit/>
          </a:bodyPr>
          <a:lstStyle/>
          <a:p>
            <a:r>
              <a:rPr lang="en-IN" sz="3840" dirty="0">
                <a:solidFill>
                  <a:schemeClr val="bg2">
                    <a:lumMod val="50000"/>
                  </a:schemeClr>
                </a:solidFill>
                <a:latin typeface="Roboto Slab" pitchFamily="2" charset="0"/>
                <a:ea typeface="Roboto Slab" pitchFamily="2" charset="0"/>
                <a:cs typeface="Roboto Slab" pitchFamily="2" charset="0"/>
              </a:rPr>
              <a:t>1.   LINEAR REGRESSION</a:t>
            </a:r>
          </a:p>
        </p:txBody>
      </p:sp>
      <p:sp>
        <p:nvSpPr>
          <p:cNvPr id="3" name="Content Placeholder 2">
            <a:extLst>
              <a:ext uri="{FF2B5EF4-FFF2-40B4-BE49-F238E27FC236}">
                <a16:creationId xmlns:a16="http://schemas.microsoft.com/office/drawing/2014/main" id="{5AE63CEE-F713-4595-A32B-3AC4B2369C84}"/>
              </a:ext>
            </a:extLst>
          </p:cNvPr>
          <p:cNvSpPr>
            <a:spLocks noGrp="1"/>
          </p:cNvSpPr>
          <p:nvPr>
            <p:ph idx="1"/>
          </p:nvPr>
        </p:nvSpPr>
        <p:spPr>
          <a:xfrm>
            <a:off x="1316736" y="2214881"/>
            <a:ext cx="6243792" cy="4208221"/>
          </a:xfrm>
        </p:spPr>
        <p:txBody>
          <a:bodyPr>
            <a:normAutofit/>
          </a:bodyPr>
          <a:lstStyle/>
          <a:p>
            <a:pPr>
              <a:lnSpc>
                <a:spcPct val="150000"/>
              </a:lnSpc>
              <a:buFont typeface="Arial" panose="020B0604020202020204" pitchFamily="34" charset="0"/>
              <a:buChar char="•"/>
            </a:pPr>
            <a:r>
              <a:rPr lang="en-US" sz="1750" dirty="0">
                <a:latin typeface="Roboto" panose="02000000000000000000" pitchFamily="2" charset="0"/>
                <a:ea typeface="Roboto" panose="02000000000000000000" pitchFamily="2" charset="0"/>
                <a:cs typeface="Roboto" panose="02000000000000000000" pitchFamily="2" charset="0"/>
              </a:rPr>
              <a:t>Linear regression is a statistical method used for modeling the relationship between a dependent variable and one or more independent variables by fitting a linear equation to observed data. </a:t>
            </a:r>
          </a:p>
          <a:p>
            <a:pPr>
              <a:lnSpc>
                <a:spcPct val="150000"/>
              </a:lnSpc>
              <a:buFont typeface="Arial" panose="020B0604020202020204" pitchFamily="34" charset="0"/>
              <a:buChar char="•"/>
            </a:pPr>
            <a:r>
              <a:rPr lang="en-US" sz="1750" dirty="0">
                <a:latin typeface="Roboto" panose="02000000000000000000" pitchFamily="2" charset="0"/>
                <a:ea typeface="Roboto" panose="02000000000000000000" pitchFamily="2" charset="0"/>
                <a:cs typeface="Roboto" panose="02000000000000000000" pitchFamily="2" charset="0"/>
              </a:rPr>
              <a:t>The goal of linear regression is to find the best-fitting line (or hyperplane in the case of multiple independent variables) that minimizes the sum of squared differences between the observed values (actual data) and the values predicted by the linear model.</a:t>
            </a:r>
            <a:endParaRPr lang="en-IN" sz="1750" dirty="0">
              <a:latin typeface="Roboto" panose="02000000000000000000" pitchFamily="2" charset="0"/>
              <a:ea typeface="Roboto" panose="02000000000000000000" pitchFamily="2" charset="0"/>
              <a:cs typeface="Roboto" panose="02000000000000000000" pitchFamily="2" charset="0"/>
            </a:endParaRPr>
          </a:p>
        </p:txBody>
      </p:sp>
      <p:pic>
        <p:nvPicPr>
          <p:cNvPr id="1026" name="Picture 2" descr="Linear Regression in Machine learning - Javatpoint">
            <a:extLst>
              <a:ext uri="{FF2B5EF4-FFF2-40B4-BE49-F238E27FC236}">
                <a16:creationId xmlns:a16="http://schemas.microsoft.com/office/drawing/2014/main" id="{4A904CAD-B213-47A9-09CF-6383727C9E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827" y="2214882"/>
            <a:ext cx="5118408" cy="4208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68788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227</TotalTime>
  <Words>1465</Words>
  <Application>Microsoft Office PowerPoint</Application>
  <PresentationFormat>Custom</PresentationFormat>
  <Paragraphs>96</Paragraphs>
  <Slides>19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Rounded MT Bold</vt:lpstr>
      <vt:lpstr>Calibri</vt:lpstr>
      <vt:lpstr>Calibri Light</vt:lpstr>
      <vt:lpstr>Roboto</vt:lpstr>
      <vt:lpstr>Roboto Slab</vt:lpstr>
      <vt:lpstr>Wingdings</vt:lpstr>
      <vt:lpstr>Retrospect</vt:lpstr>
      <vt:lpstr>PowerPoint Presentation</vt:lpstr>
      <vt:lpstr>PowerPoint Presentation</vt:lpstr>
      <vt:lpstr>PowerPoint Presentation</vt:lpstr>
      <vt:lpstr>PowerPoint Presentation</vt:lpstr>
      <vt:lpstr>CONVENTIONAL METHODS USED FOR          WEATHER PREDICTION</vt:lpstr>
      <vt:lpstr>PowerPoint Presentation</vt:lpstr>
      <vt:lpstr>MACHINE LEARNING MODELS FOR SOIL MOISTURE PREDICTION</vt:lpstr>
      <vt:lpstr>PowerPoint Presentation</vt:lpstr>
      <vt:lpstr>1.   LINEAR REGRESSION</vt:lpstr>
      <vt:lpstr>2.   XG BOOST</vt:lpstr>
      <vt:lpstr>3.   DECISION TREE </vt:lpstr>
      <vt:lpstr>4.   SUPPORT VECTOR </vt:lpstr>
      <vt:lpstr>5. RANDOM FOREST   </vt:lpstr>
      <vt:lpstr>6. RIDGE REGULARIZATION</vt:lpstr>
      <vt:lpstr>7. LASSO REGULARIZATION</vt:lpstr>
      <vt:lpstr>8. K – NEAREST NEIGHBOR (KNN)</vt:lpstr>
      <vt:lpstr>ADVANTAGES OF MACHINE LEARNING</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Mit Borda</cp:lastModifiedBy>
  <cp:revision>6</cp:revision>
  <dcterms:created xsi:type="dcterms:W3CDTF">2024-02-03T10:10:06Z</dcterms:created>
  <dcterms:modified xsi:type="dcterms:W3CDTF">2024-02-13T17:31:13Z</dcterms:modified>
</cp:coreProperties>
</file>