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258" r:id="rId3"/>
    <p:sldId id="259" r:id="rId4"/>
    <p:sldId id="260" r:id="rId5"/>
    <p:sldId id="261" r:id="rId6"/>
    <p:sldId id="262" r:id="rId7"/>
    <p:sldId id="263" r:id="rId8"/>
    <p:sldId id="265" r:id="rId9"/>
    <p:sldId id="266" r:id="rId10"/>
    <p:sldId id="278" r:id="rId11"/>
    <p:sldId id="275" r:id="rId12"/>
    <p:sldId id="274" r:id="rId13"/>
    <p:sldId id="282" r:id="rId14"/>
    <p:sldId id="283" r:id="rId15"/>
    <p:sldId id="267" r:id="rId16"/>
    <p:sldId id="279" r:id="rId17"/>
    <p:sldId id="280" r:id="rId18"/>
    <p:sldId id="281" r:id="rId19"/>
    <p:sldId id="271" r:id="rId20"/>
    <p:sldId id="272" r:id="rId21"/>
    <p:sldId id="273" r:id="rId22"/>
    <p:sldId id="269" r:id="rId23"/>
    <p:sldId id="268"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10" autoAdjust="0"/>
  </p:normalViewPr>
  <p:slideViewPr>
    <p:cSldViewPr snapToGrid="0" showGuides="1">
      <p:cViewPr varScale="1">
        <p:scale>
          <a:sx n="78" d="100"/>
          <a:sy n="78" d="100"/>
        </p:scale>
        <p:origin x="878" y="62"/>
      </p:cViewPr>
      <p:guideLst/>
    </p:cSldViewPr>
  </p:slideViewPr>
  <p:notesTextViewPr>
    <p:cViewPr>
      <p:scale>
        <a:sx n="1" d="1"/>
        <a:sy n="1" d="1"/>
      </p:scale>
      <p:origin x="0" y="0"/>
    </p:cViewPr>
  </p:notesTextViewPr>
  <p:notesViewPr>
    <p:cSldViewPr snapToGrid="0"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7E84CE-519E-673A-642D-83DF04D2E1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4EA9945-0590-C028-A013-BF56BE3127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3FDC-2EEA-4BCB-B4C6-EA05D8F8D0F1}" type="datetimeFigureOut">
              <a:rPr lang="en-IN" smtClean="0"/>
              <a:t>04-09-2024</a:t>
            </a:fld>
            <a:endParaRPr lang="en-IN"/>
          </a:p>
        </p:txBody>
      </p:sp>
      <p:sp>
        <p:nvSpPr>
          <p:cNvPr id="4" name="Footer Placeholder 3">
            <a:extLst>
              <a:ext uri="{FF2B5EF4-FFF2-40B4-BE49-F238E27FC236}">
                <a16:creationId xmlns:a16="http://schemas.microsoft.com/office/drawing/2014/main" id="{6EAB1D18-702F-2B2B-88F9-40CA5D52A2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5BBE243-771F-3C54-BB6F-3D641D306D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FB6528-059A-443C-8912-1AF04FB4CEB2}" type="slidenum">
              <a:rPr lang="en-IN" smtClean="0"/>
              <a:t>‹#›</a:t>
            </a:fld>
            <a:endParaRPr lang="en-IN"/>
          </a:p>
        </p:txBody>
      </p:sp>
    </p:spTree>
    <p:extLst>
      <p:ext uri="{BB962C8B-B14F-4D97-AF65-F5344CB8AC3E}">
        <p14:creationId xmlns:p14="http://schemas.microsoft.com/office/powerpoint/2010/main" val="50445567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3A61E-7303-4E7F-8AE1-1E47BB54AA88}"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1488C-6CF7-4627-82B4-C01054FC5DF8}" type="slidenum">
              <a:rPr lang="en-IN" smtClean="0"/>
              <a:t>‹#›</a:t>
            </a:fld>
            <a:endParaRPr lang="en-IN"/>
          </a:p>
        </p:txBody>
      </p:sp>
    </p:spTree>
    <p:extLst>
      <p:ext uri="{BB962C8B-B14F-4D97-AF65-F5344CB8AC3E}">
        <p14:creationId xmlns:p14="http://schemas.microsoft.com/office/powerpoint/2010/main" val="89042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F1488C-6CF7-4627-82B4-C01054FC5DF8}" type="slidenum">
              <a:rPr lang="en-IN" smtClean="0"/>
              <a:t>9</a:t>
            </a:fld>
            <a:endParaRPr lang="en-IN"/>
          </a:p>
        </p:txBody>
      </p:sp>
    </p:spTree>
    <p:extLst>
      <p:ext uri="{BB962C8B-B14F-4D97-AF65-F5344CB8AC3E}">
        <p14:creationId xmlns:p14="http://schemas.microsoft.com/office/powerpoint/2010/main" val="232294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76E2-F23F-0D5D-ED45-6C6268E5D6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1B5C17-F7CD-148F-7818-1D367F50F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F828B0-22ED-E3D0-1448-51919C6EDD8F}"/>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5" name="Footer Placeholder 4">
            <a:extLst>
              <a:ext uri="{FF2B5EF4-FFF2-40B4-BE49-F238E27FC236}">
                <a16:creationId xmlns:a16="http://schemas.microsoft.com/office/drawing/2014/main" id="{E2EA533F-A0AB-2463-42BE-79C5ED99F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49DBF-39B6-B1AB-FEEF-A58D5DD795CA}"/>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66437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004D-EBA7-29FB-2DFA-06BCEB2818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34CA64-8E2E-5416-EC15-E6FE93B48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39013-FB79-7CCD-518E-0143FBFBF66E}"/>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5" name="Footer Placeholder 4">
            <a:extLst>
              <a:ext uri="{FF2B5EF4-FFF2-40B4-BE49-F238E27FC236}">
                <a16:creationId xmlns:a16="http://schemas.microsoft.com/office/drawing/2014/main" id="{6EB1C5EF-F232-CD4B-1393-0A957FA47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5B836-E506-8B2A-B49E-747485A6AAA6}"/>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197148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ECC74-DA45-AB71-49AC-1401287C0A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82DBD1-B703-978C-C4D6-E2F5437FD2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D07DA-2C20-B02E-CE10-9B93264D2DDD}"/>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5" name="Footer Placeholder 4">
            <a:extLst>
              <a:ext uri="{FF2B5EF4-FFF2-40B4-BE49-F238E27FC236}">
                <a16:creationId xmlns:a16="http://schemas.microsoft.com/office/drawing/2014/main" id="{CFB1A4E3-8846-FABE-0520-5036A4D35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EAC9F-E7BC-A53E-DFB4-E9168AF66225}"/>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337273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6698-4C45-80FE-507E-43C9B20A2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C1BB17-7AB8-C6DE-C134-C224FCB498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C0BC3-D13E-C10A-776B-BEC0454CEEA0}"/>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5" name="Footer Placeholder 4">
            <a:extLst>
              <a:ext uri="{FF2B5EF4-FFF2-40B4-BE49-F238E27FC236}">
                <a16:creationId xmlns:a16="http://schemas.microsoft.com/office/drawing/2014/main" id="{4827C8FE-8E90-3F2A-144A-99021E712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AF763-88ED-F7DE-A62C-E603B292B04F}"/>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359430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0596-BD4C-1ACA-6141-2C5109E20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955AF5-FB43-9BB1-7131-CB26D78DB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C43DC-FCDE-34FB-2571-C191134F61B5}"/>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5" name="Footer Placeholder 4">
            <a:extLst>
              <a:ext uri="{FF2B5EF4-FFF2-40B4-BE49-F238E27FC236}">
                <a16:creationId xmlns:a16="http://schemas.microsoft.com/office/drawing/2014/main" id="{5BDF3C05-C4B2-95BB-A179-6C14D3122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A7EBDD-CF65-D99A-4E07-A3A54356897E}"/>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252595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757A-8F26-E3E8-8C3D-40CF63B1AD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68D373-E9C7-8EF5-E4F3-63EA20DB2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6D6E0D-C078-57BA-47B7-66749E862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F2C03A-1B87-9449-5F2C-9CFB28C5C789}"/>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6" name="Footer Placeholder 5">
            <a:extLst>
              <a:ext uri="{FF2B5EF4-FFF2-40B4-BE49-F238E27FC236}">
                <a16:creationId xmlns:a16="http://schemas.microsoft.com/office/drawing/2014/main" id="{6346D6CC-7D8E-DCB1-B48F-B93B08B5D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8586A-B9AC-3829-009B-4AA000279EE6}"/>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125537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0DC4-6EFA-C631-9620-52100B7D9C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2C9D73-1296-BDFE-2DE8-0A0C957E8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B8196-0088-B849-4880-6F1F2B62F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822C45-CE62-7CC4-0665-BCD9E2F9F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34D5D9-8A03-1CF1-2688-483B6671F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BF9903-FFC4-F128-4B45-41AB586539CF}"/>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8" name="Footer Placeholder 7">
            <a:extLst>
              <a:ext uri="{FF2B5EF4-FFF2-40B4-BE49-F238E27FC236}">
                <a16:creationId xmlns:a16="http://schemas.microsoft.com/office/drawing/2014/main" id="{42F78DFF-CACB-6EDC-A106-4F65A77F9C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4FAB4E-7816-9476-E323-57E742BBF475}"/>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399977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9E4B-D94E-4AA3-0339-97F43CC741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494589-79DE-1E1B-ABCE-4F9D8BA38A29}"/>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4" name="Footer Placeholder 3">
            <a:extLst>
              <a:ext uri="{FF2B5EF4-FFF2-40B4-BE49-F238E27FC236}">
                <a16:creationId xmlns:a16="http://schemas.microsoft.com/office/drawing/2014/main" id="{12AE197A-23C8-1223-D66E-E5A3674A55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46237F-1BC9-F115-051E-6C68D3E80F34}"/>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15137318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25DB8-CDFD-E440-4AFB-A4C0DFE33631}"/>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3" name="Footer Placeholder 2">
            <a:extLst>
              <a:ext uri="{FF2B5EF4-FFF2-40B4-BE49-F238E27FC236}">
                <a16:creationId xmlns:a16="http://schemas.microsoft.com/office/drawing/2014/main" id="{AC7BF37F-1F73-D682-CB27-8216F6C130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8B17B2-806B-E457-EE73-DBCE954905A4}"/>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1860205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6F43-E086-F5AD-B07E-CD91052D3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970885-53D8-65D0-27C9-A432C65D3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59C40C-BB72-D82E-B4B7-FC04E5DF4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795EA-C7F9-9CC2-BC16-D78287F25175}"/>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6" name="Footer Placeholder 5">
            <a:extLst>
              <a:ext uri="{FF2B5EF4-FFF2-40B4-BE49-F238E27FC236}">
                <a16:creationId xmlns:a16="http://schemas.microsoft.com/office/drawing/2014/main" id="{A83A84B5-7F88-04F2-523D-4AE7434A70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17161D-04A5-16D4-2A73-691F58C48528}"/>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354464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D3E7-5D4D-879D-6DFE-26AE74794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D0F4C5-2F8E-A6A2-5AA9-F05374E19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D1AFE7-7835-6704-A515-9BCACBACA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AB780-AF45-3C0F-7524-701ECB691500}"/>
              </a:ext>
            </a:extLst>
          </p:cNvPr>
          <p:cNvSpPr>
            <a:spLocks noGrp="1"/>
          </p:cNvSpPr>
          <p:nvPr>
            <p:ph type="dt" sz="half" idx="10"/>
          </p:nvPr>
        </p:nvSpPr>
        <p:spPr/>
        <p:txBody>
          <a:bodyPr/>
          <a:lstStyle/>
          <a:p>
            <a:fld id="{8F8DC3CE-ADEE-4A4F-8761-217504484E37}" type="datetimeFigureOut">
              <a:rPr lang="en-IN" smtClean="0"/>
              <a:t>04-09-2024</a:t>
            </a:fld>
            <a:endParaRPr lang="en-IN"/>
          </a:p>
        </p:txBody>
      </p:sp>
      <p:sp>
        <p:nvSpPr>
          <p:cNvPr id="6" name="Footer Placeholder 5">
            <a:extLst>
              <a:ext uri="{FF2B5EF4-FFF2-40B4-BE49-F238E27FC236}">
                <a16:creationId xmlns:a16="http://schemas.microsoft.com/office/drawing/2014/main" id="{15A55B7D-1DAA-13BC-729A-4157E37BB0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8395C-75C7-B0C4-6A58-4F4B81C9537D}"/>
              </a:ext>
            </a:extLst>
          </p:cNvPr>
          <p:cNvSpPr>
            <a:spLocks noGrp="1"/>
          </p:cNvSpPr>
          <p:nvPr>
            <p:ph type="sldNum" sz="quarter" idx="12"/>
          </p:nvPr>
        </p:nvSpPr>
        <p:spPr/>
        <p:txBody>
          <a:bodyPr/>
          <a:lstStyle/>
          <a:p>
            <a:fld id="{FB6D9A49-A613-43EE-A881-73F434EDAA50}" type="slidenum">
              <a:rPr lang="en-IN" smtClean="0"/>
              <a:t>‹#›</a:t>
            </a:fld>
            <a:endParaRPr lang="en-IN"/>
          </a:p>
        </p:txBody>
      </p:sp>
    </p:spTree>
    <p:extLst>
      <p:ext uri="{BB962C8B-B14F-4D97-AF65-F5344CB8AC3E}">
        <p14:creationId xmlns:p14="http://schemas.microsoft.com/office/powerpoint/2010/main" val="202510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144B5-8F95-C5CD-4159-AFDC02118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09853A17-8861-9977-221C-3EAFB0071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A68E5B20-B9A3-E1C1-7724-59CAD5C1F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DC3CE-ADEE-4A4F-8761-217504484E37}" type="datetimeFigureOut">
              <a:rPr lang="en-IN" smtClean="0"/>
              <a:t>04-09-2024</a:t>
            </a:fld>
            <a:endParaRPr lang="en-IN"/>
          </a:p>
        </p:txBody>
      </p:sp>
      <p:sp>
        <p:nvSpPr>
          <p:cNvPr id="5" name="Footer Placeholder 4">
            <a:extLst>
              <a:ext uri="{FF2B5EF4-FFF2-40B4-BE49-F238E27FC236}">
                <a16:creationId xmlns:a16="http://schemas.microsoft.com/office/drawing/2014/main" id="{BB0B981D-3C92-4EBA-4517-7AFD1BAAD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5604A3-DD65-C6D5-6387-63D0DDCE6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D9A49-A613-43EE-A881-73F434EDAA50}" type="slidenum">
              <a:rPr lang="en-IN" smtClean="0"/>
              <a:t>‹#›</a:t>
            </a:fld>
            <a:endParaRPr lang="en-IN"/>
          </a:p>
        </p:txBody>
      </p:sp>
      <p:pic>
        <p:nvPicPr>
          <p:cNvPr id="8" name="Picture 7">
            <a:extLst>
              <a:ext uri="{FF2B5EF4-FFF2-40B4-BE49-F238E27FC236}">
                <a16:creationId xmlns:a16="http://schemas.microsoft.com/office/drawing/2014/main" id="{83469299-E874-F1E1-4DA0-F9690E6E53C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31420" y="0"/>
            <a:ext cx="960580" cy="910301"/>
          </a:xfrm>
          <a:prstGeom prst="rect">
            <a:avLst/>
          </a:prstGeom>
        </p:spPr>
      </p:pic>
      <p:pic>
        <p:nvPicPr>
          <p:cNvPr id="10" name="Picture 9">
            <a:extLst>
              <a:ext uri="{FF2B5EF4-FFF2-40B4-BE49-F238E27FC236}">
                <a16:creationId xmlns:a16="http://schemas.microsoft.com/office/drawing/2014/main" id="{B9EC38E1-7A9B-AF83-1F03-D4925C1592D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60581" cy="910301"/>
          </a:xfrm>
          <a:prstGeom prst="rect">
            <a:avLst/>
          </a:prstGeom>
        </p:spPr>
      </p:pic>
    </p:spTree>
    <p:extLst>
      <p:ext uri="{BB962C8B-B14F-4D97-AF65-F5344CB8AC3E}">
        <p14:creationId xmlns:p14="http://schemas.microsoft.com/office/powerpoint/2010/main" val="3278086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EEFC8-F62B-6BE6-E51E-D7B46EFFDD26}"/>
              </a:ext>
            </a:extLst>
          </p:cNvPr>
          <p:cNvSpPr txBox="1"/>
          <p:nvPr/>
        </p:nvSpPr>
        <p:spPr>
          <a:xfrm>
            <a:off x="1435509" y="511278"/>
            <a:ext cx="9193161"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Anand Agricultural University</a:t>
            </a:r>
            <a:r>
              <a:rPr lang="en-US" sz="3200" b="1">
                <a:latin typeface="Times New Roman" panose="02020603050405020304" pitchFamily="18" charset="0"/>
                <a:cs typeface="Times New Roman" panose="02020603050405020304" pitchFamily="18" charset="0"/>
              </a:rPr>
              <a:t>, Anand</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3796CC0-02DD-6062-40B9-89549BE6D14A}"/>
              </a:ext>
            </a:extLst>
          </p:cNvPr>
          <p:cNvSpPr txBox="1"/>
          <p:nvPr/>
        </p:nvSpPr>
        <p:spPr>
          <a:xfrm>
            <a:off x="0" y="1818968"/>
            <a:ext cx="12192000" cy="707886"/>
          </a:xfrm>
          <a:prstGeom prst="rect">
            <a:avLst/>
          </a:prstGeom>
          <a:noFill/>
        </p:spPr>
        <p:txBody>
          <a:bodyPr wrap="square" rtlCol="0">
            <a:spAutoFit/>
          </a:bodyPr>
          <a:lstStyle/>
          <a:p>
            <a:pPr algn="ctr"/>
            <a:r>
              <a:rPr lang="en-US" sz="4000" b="1" dirty="0">
                <a:ln w="0"/>
                <a:solidFill>
                  <a:schemeClr val="accent1"/>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Tomato Leaf Disease Detection Using Deep Learning</a:t>
            </a:r>
            <a:endParaRPr lang="en-IN" sz="4000" b="1" dirty="0">
              <a:ln w="0"/>
              <a:solidFill>
                <a:schemeClr val="accent1"/>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B5ECBC19-66DA-E969-CE48-5C7B52B8C07E}"/>
              </a:ext>
            </a:extLst>
          </p:cNvPr>
          <p:cNvSpPr/>
          <p:nvPr/>
        </p:nvSpPr>
        <p:spPr>
          <a:xfrm>
            <a:off x="855406" y="2839064"/>
            <a:ext cx="3588774" cy="36379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Submitted By</a:t>
            </a:r>
          </a:p>
          <a:p>
            <a:pPr algn="ctr"/>
            <a:endParaRPr lang="en-US" sz="1800" b="1" dirty="0">
              <a:solidFill>
                <a:schemeClr val="tx1"/>
              </a:solidFill>
              <a:latin typeface="Times New Roman" panose="02020603050405020304" pitchFamily="18" charset="0"/>
              <a:cs typeface="Times New Roman" panose="02020603050405020304" pitchFamily="18" charset="0"/>
            </a:endParaRPr>
          </a:p>
          <a:p>
            <a:pPr algn="ctr"/>
            <a:r>
              <a:rPr lang="en-US" sz="2000" b="1" dirty="0">
                <a:latin typeface="Times New Roman"/>
                <a:cs typeface="Segoe UI"/>
              </a:rPr>
              <a:t>Meet Borda</a:t>
            </a:r>
          </a:p>
          <a:p>
            <a:pPr algn="ctr"/>
            <a:r>
              <a:rPr lang="en-US" sz="1800" dirty="0">
                <a:latin typeface="Times New Roman" panose="02020603050405020304" pitchFamily="18" charset="0"/>
                <a:cs typeface="Times New Roman" panose="02020603050405020304" pitchFamily="18" charset="0"/>
              </a:rPr>
              <a:t>ID: </a:t>
            </a:r>
            <a:r>
              <a:rPr lang="en-US" sz="1800" dirty="0">
                <a:latin typeface="Times New Roman"/>
                <a:cs typeface="Segoe UI"/>
              </a:rPr>
              <a:t>202319008​</a:t>
            </a:r>
          </a:p>
          <a:p>
            <a:pPr algn="ctr"/>
            <a:r>
              <a:rPr lang="en-US" sz="2000" b="1" dirty="0">
                <a:latin typeface="Times New Roman"/>
                <a:cs typeface="Segoe UI"/>
              </a:rPr>
              <a:t>Deep Pethani </a:t>
            </a:r>
          </a:p>
          <a:p>
            <a:pPr algn="ctr"/>
            <a:r>
              <a:rPr lang="en-US" sz="1800" dirty="0">
                <a:latin typeface="Times New Roman" panose="02020603050405020304" pitchFamily="18" charset="0"/>
                <a:cs typeface="Times New Roman" panose="02020603050405020304" pitchFamily="18" charset="0"/>
              </a:rPr>
              <a:t>ID: </a:t>
            </a:r>
            <a:r>
              <a:rPr lang="en-US" sz="1800" dirty="0">
                <a:latin typeface="Times New Roman"/>
                <a:cs typeface="Segoe UI"/>
              </a:rPr>
              <a:t>202319011​</a:t>
            </a:r>
          </a:p>
          <a:p>
            <a:pPr algn="ctr"/>
            <a:r>
              <a:rPr lang="en-US" sz="2000" b="1" dirty="0">
                <a:latin typeface="Times New Roman"/>
                <a:cs typeface="Segoe UI"/>
              </a:rPr>
              <a:t>Nidhi Gusai </a:t>
            </a:r>
          </a:p>
          <a:p>
            <a:pPr algn="ctr"/>
            <a:r>
              <a:rPr lang="en-US" sz="1800" dirty="0">
                <a:latin typeface="Times New Roman"/>
                <a:cs typeface="Segoe UI"/>
              </a:rPr>
              <a:t> </a:t>
            </a:r>
            <a:r>
              <a:rPr lang="en-US" sz="1800" dirty="0">
                <a:latin typeface="Times New Roman" panose="02020603050405020304" pitchFamily="18" charset="0"/>
                <a:cs typeface="Times New Roman" panose="02020603050405020304" pitchFamily="18" charset="0"/>
              </a:rPr>
              <a:t>ID: </a:t>
            </a:r>
            <a:r>
              <a:rPr lang="en-US" sz="1800" dirty="0">
                <a:latin typeface="Times New Roman"/>
                <a:cs typeface="Segoe UI"/>
              </a:rPr>
              <a:t>202319015​</a:t>
            </a:r>
          </a:p>
          <a:p>
            <a:pPr algn="ctr"/>
            <a:r>
              <a:rPr lang="en-US" sz="2000" b="1" dirty="0">
                <a:latin typeface="Times New Roman"/>
                <a:cs typeface="Segoe UI"/>
              </a:rPr>
              <a:t>Divya Prajapati </a:t>
            </a:r>
          </a:p>
          <a:p>
            <a:pPr algn="ctr"/>
            <a:r>
              <a:rPr lang="en-US" sz="1800" dirty="0">
                <a:latin typeface="Times New Roman" panose="02020603050405020304" pitchFamily="18" charset="0"/>
                <a:cs typeface="Times New Roman" panose="02020603050405020304" pitchFamily="18" charset="0"/>
              </a:rPr>
              <a:t>ID: </a:t>
            </a:r>
            <a:r>
              <a:rPr lang="en-US" sz="1800" dirty="0">
                <a:latin typeface="Times New Roman"/>
                <a:cs typeface="Segoe UI"/>
              </a:rPr>
              <a:t>202319024</a:t>
            </a:r>
            <a:endParaRPr lang="en-IN" dirty="0"/>
          </a:p>
          <a:p>
            <a:pPr algn="ctr"/>
            <a:endParaRPr lang="en-IN" dirty="0"/>
          </a:p>
        </p:txBody>
      </p:sp>
      <p:sp>
        <p:nvSpPr>
          <p:cNvPr id="7" name="Rectangle: Rounded Corners 6">
            <a:extLst>
              <a:ext uri="{FF2B5EF4-FFF2-40B4-BE49-F238E27FC236}">
                <a16:creationId xmlns:a16="http://schemas.microsoft.com/office/drawing/2014/main" id="{3F76BCD6-06DC-A698-AE3E-961D4908FF8F}"/>
              </a:ext>
            </a:extLst>
          </p:cNvPr>
          <p:cNvSpPr/>
          <p:nvPr/>
        </p:nvSpPr>
        <p:spPr>
          <a:xfrm>
            <a:off x="7969045" y="3429000"/>
            <a:ext cx="3082414" cy="24580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latin typeface="Times New Roman"/>
                <a:cs typeface="Segoe UI"/>
              </a:rPr>
              <a:t>Submitted To</a:t>
            </a:r>
          </a:p>
          <a:p>
            <a:pPr algn="ctr"/>
            <a:r>
              <a:rPr lang="en-US" sz="1800" b="1" dirty="0">
                <a:latin typeface="Times New Roman"/>
                <a:cs typeface="Segoe UI"/>
              </a:rPr>
              <a:t> </a:t>
            </a:r>
          </a:p>
          <a:p>
            <a:pPr algn="ctr"/>
            <a:r>
              <a:rPr lang="en-US" sz="2000" b="1" dirty="0">
                <a:latin typeface="Times New Roman"/>
                <a:cs typeface="Segoe UI"/>
              </a:rPr>
              <a:t>Dr. Kalpesh P. Patel</a:t>
            </a:r>
          </a:p>
          <a:p>
            <a:pPr algn="ctr"/>
            <a:r>
              <a:rPr lang="en-US" dirty="0">
                <a:latin typeface="Times New Roman"/>
                <a:cs typeface="Segoe UI"/>
              </a:rPr>
              <a:t>(Department of Agricultural Statistics, BACA,  AAU)</a:t>
            </a:r>
            <a:endParaRPr lang="en-US" sz="1800" dirty="0">
              <a:latin typeface="Times New Roman"/>
              <a:cs typeface="Segoe UI"/>
            </a:endParaRPr>
          </a:p>
          <a:p>
            <a:pPr algn="ctr"/>
            <a:endParaRPr lang="en-IN" dirty="0"/>
          </a:p>
        </p:txBody>
      </p:sp>
    </p:spTree>
    <p:extLst>
      <p:ext uri="{BB962C8B-B14F-4D97-AF65-F5344CB8AC3E}">
        <p14:creationId xmlns:p14="http://schemas.microsoft.com/office/powerpoint/2010/main" val="3571270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volutional neural network (CNN) architecture exemplified with 4 layers. Each layer involves a sequence of convolution (conv) -batch normalisation -parametric rectified linear unit (PReLU) activation -max pooling. The output feature maps are averaged across all locations (avg. pool), and subsequently passed through two fully-connected (fc) layers to finally discriminate between two classes.">
            <a:extLst>
              <a:ext uri="{FF2B5EF4-FFF2-40B4-BE49-F238E27FC236}">
                <a16:creationId xmlns:a16="http://schemas.microsoft.com/office/drawing/2014/main" id="{04923973-616D-C0FC-2093-5172BE65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478" y="1262678"/>
            <a:ext cx="10255044" cy="4981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8F0670-70C5-BED5-AABE-6F7965B78F48}"/>
              </a:ext>
            </a:extLst>
          </p:cNvPr>
          <p:cNvSpPr txBox="1"/>
          <p:nvPr/>
        </p:nvSpPr>
        <p:spPr>
          <a:xfrm>
            <a:off x="68826" y="143097"/>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Proposed CNN Model Architecture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5ED1BC-643F-4A55-B4D2-99CD175C6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916" y="1002892"/>
            <a:ext cx="9134167" cy="5617212"/>
          </a:xfrm>
          <a:prstGeom prst="rect">
            <a:avLst/>
          </a:prstGeom>
        </p:spPr>
      </p:pic>
      <p:sp>
        <p:nvSpPr>
          <p:cNvPr id="5" name="TextBox 4">
            <a:extLst>
              <a:ext uri="{FF2B5EF4-FFF2-40B4-BE49-F238E27FC236}">
                <a16:creationId xmlns:a16="http://schemas.microsoft.com/office/drawing/2014/main" id="{427E850C-180B-0F94-B07C-6BE03F855B39}"/>
              </a:ext>
            </a:extLst>
          </p:cNvPr>
          <p:cNvSpPr txBox="1"/>
          <p:nvPr/>
        </p:nvSpPr>
        <p:spPr>
          <a:xfrm>
            <a:off x="0" y="60915"/>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Parameters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192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53DBD4-3F28-EA2E-FF21-D55B812DA249}"/>
              </a:ext>
            </a:extLst>
          </p:cNvPr>
          <p:cNvSpPr txBox="1"/>
          <p:nvPr/>
        </p:nvSpPr>
        <p:spPr>
          <a:xfrm>
            <a:off x="0" y="108154"/>
            <a:ext cx="12192000" cy="646331"/>
          </a:xfrm>
          <a:prstGeom prst="rect">
            <a:avLst/>
          </a:prstGeom>
          <a:noFill/>
        </p:spPr>
        <p:txBody>
          <a:bodyPr wrap="square" lIns="91440" tIns="45720" rIns="91440" bIns="45720" rtlCol="0" anchor="t">
            <a:spAutoFit/>
          </a:bodyPr>
          <a:lstStyle/>
          <a:p>
            <a:pPr algn="ctr"/>
            <a:r>
              <a:rPr lang="en-US" sz="3600" b="1" dirty="0">
                <a:latin typeface="Times New Roman"/>
                <a:cs typeface="Times New Roman"/>
              </a:rPr>
              <a:t>Hyper Parameter of Proposed CNN Model</a:t>
            </a:r>
          </a:p>
        </p:txBody>
      </p:sp>
      <p:graphicFrame>
        <p:nvGraphicFramePr>
          <p:cNvPr id="6" name="Table 5">
            <a:extLst>
              <a:ext uri="{FF2B5EF4-FFF2-40B4-BE49-F238E27FC236}">
                <a16:creationId xmlns:a16="http://schemas.microsoft.com/office/drawing/2014/main" id="{62910C09-9ADC-CA28-CD3B-4A462D35A599}"/>
              </a:ext>
            </a:extLst>
          </p:cNvPr>
          <p:cNvGraphicFramePr>
            <a:graphicFrameLocks noGrp="1"/>
          </p:cNvGraphicFramePr>
          <p:nvPr>
            <p:extLst>
              <p:ext uri="{D42A27DB-BD31-4B8C-83A1-F6EECF244321}">
                <p14:modId xmlns:p14="http://schemas.microsoft.com/office/powerpoint/2010/main" val="2254214149"/>
              </p:ext>
            </p:extLst>
          </p:nvPr>
        </p:nvGraphicFramePr>
        <p:xfrm>
          <a:off x="2549419" y="1061884"/>
          <a:ext cx="7093162" cy="5275964"/>
        </p:xfrm>
        <a:graphic>
          <a:graphicData uri="http://schemas.openxmlformats.org/drawingml/2006/table">
            <a:tbl>
              <a:tblPr firstRow="1" lastRow="1" bandRow="1">
                <a:tableStyleId>{69CF1AB2-1976-4502-BF36-3FF5EA218861}</a:tableStyleId>
              </a:tblPr>
              <a:tblGrid>
                <a:gridCol w="3546581">
                  <a:extLst>
                    <a:ext uri="{9D8B030D-6E8A-4147-A177-3AD203B41FA5}">
                      <a16:colId xmlns:a16="http://schemas.microsoft.com/office/drawing/2014/main" val="2444118946"/>
                    </a:ext>
                  </a:extLst>
                </a:gridCol>
                <a:gridCol w="3546581">
                  <a:extLst>
                    <a:ext uri="{9D8B030D-6E8A-4147-A177-3AD203B41FA5}">
                      <a16:colId xmlns:a16="http://schemas.microsoft.com/office/drawing/2014/main" val="360185751"/>
                    </a:ext>
                  </a:extLst>
                </a:gridCol>
              </a:tblGrid>
              <a:tr h="519695">
                <a:tc>
                  <a:txBody>
                    <a:bodyPr/>
                    <a:lstStyle/>
                    <a:p>
                      <a:pPr algn="ctr" fontAlgn="b"/>
                      <a:r>
                        <a:rPr lang="en-US" sz="2400" b="1" dirty="0">
                          <a:effectLst/>
                          <a:latin typeface="Times New Roman"/>
                          <a:cs typeface="Times New Roman"/>
                        </a:rPr>
                        <a:t>Hyper Parameters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dirty="0">
                          <a:effectLst/>
                          <a:latin typeface="Times New Roman"/>
                          <a:cs typeface="Times New Roman"/>
                        </a:rPr>
                        <a:t>CNN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787863"/>
                  </a:ext>
                </a:extLst>
              </a:tr>
              <a:tr h="438493">
                <a:tc>
                  <a:txBody>
                    <a:bodyPr/>
                    <a:lstStyle/>
                    <a:p>
                      <a:pPr lvl="0" algn="ctr">
                        <a:buNone/>
                      </a:pPr>
                      <a:r>
                        <a:rPr lang="en-US" sz="2000" b="0" i="0" u="none" strike="noStrike" noProof="0" dirty="0">
                          <a:solidFill>
                            <a:srgbClr val="000000"/>
                          </a:solidFill>
                          <a:effectLst/>
                          <a:latin typeface="Times New Roman"/>
                        </a:rPr>
                        <a:t>Convolutional Layers </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b="0" dirty="0">
                          <a:effectLst/>
                          <a:latin typeface="Times New Roman"/>
                          <a:cs typeface="Times New Roman"/>
                        </a:rPr>
                        <a:t>4</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70707"/>
                  </a:ext>
                </a:extLst>
              </a:tr>
              <a:tr h="438493">
                <a:tc>
                  <a:txBody>
                    <a:bodyPr/>
                    <a:lstStyle/>
                    <a:p>
                      <a:pPr lvl="0" algn="ctr">
                        <a:buNone/>
                      </a:pPr>
                      <a:r>
                        <a:rPr lang="en-US" sz="2000" b="0" i="0" u="none" strike="noStrike" noProof="0" dirty="0">
                          <a:solidFill>
                            <a:srgbClr val="000000"/>
                          </a:solidFill>
                          <a:effectLst/>
                          <a:latin typeface="Times New Roman"/>
                        </a:rPr>
                        <a:t>Max Pooling Layer</a:t>
                      </a:r>
                      <a:endParaRPr lang="en-US" sz="2000" b="0" dirty="0">
                        <a:effectLst/>
                        <a:latin typeface="Times New Roman"/>
                        <a:cs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i="0" u="none" strike="noStrike" noProof="0" dirty="0">
                          <a:solidFill>
                            <a:srgbClr val="000000"/>
                          </a:solidFill>
                          <a:effectLst/>
                          <a:latin typeface="Times New Roman"/>
                        </a:rPr>
                        <a:t>4</a:t>
                      </a:r>
                      <a:endParaRPr lang="en-US" sz="2000" b="0" dirty="0">
                        <a:effectLst/>
                        <a:latin typeface="Times New Roman"/>
                        <a:cs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45692"/>
                  </a:ext>
                </a:extLst>
              </a:tr>
              <a:tr h="438493">
                <a:tc>
                  <a:txBody>
                    <a:bodyPr/>
                    <a:lstStyle/>
                    <a:p>
                      <a:pPr lvl="0" algn="ctr">
                        <a:buNone/>
                      </a:pPr>
                      <a:r>
                        <a:rPr lang="en-US" sz="2000" b="0" i="0" u="none" strike="noStrike" noProof="0" dirty="0">
                          <a:solidFill>
                            <a:srgbClr val="000000"/>
                          </a:solidFill>
                          <a:effectLst/>
                          <a:latin typeface="Times New Roman"/>
                        </a:rPr>
                        <a:t>Global Average Pooling Layer</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i="0" u="none" strike="noStrike" noProof="0" dirty="0">
                          <a:solidFill>
                            <a:srgbClr val="000000"/>
                          </a:solidFill>
                          <a:effectLst/>
                          <a:latin typeface="Times New Roman"/>
                        </a:rPr>
                        <a:t>1</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404169"/>
                  </a:ext>
                </a:extLst>
              </a:tr>
              <a:tr h="438493">
                <a:tc>
                  <a:txBody>
                    <a:bodyPr/>
                    <a:lstStyle/>
                    <a:p>
                      <a:pPr lvl="0" algn="ctr">
                        <a:buNone/>
                      </a:pPr>
                      <a:r>
                        <a:rPr lang="en-US" sz="2000" b="0" i="0" u="none" strike="noStrike" noProof="0" dirty="0">
                          <a:solidFill>
                            <a:srgbClr val="000000"/>
                          </a:solidFill>
                          <a:effectLst/>
                          <a:latin typeface="Times New Roman"/>
                        </a:rPr>
                        <a:t>Dense Layer</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i="0" u="none" strike="noStrike" noProof="0" dirty="0">
                          <a:solidFill>
                            <a:srgbClr val="000000"/>
                          </a:solidFill>
                          <a:effectLst/>
                          <a:latin typeface="Times New Roman"/>
                        </a:rPr>
                        <a:t>2</a:t>
                      </a:r>
                      <a:endParaRPr lang="en-US" sz="2000" dirty="0"/>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4413254"/>
                  </a:ext>
                </a:extLst>
              </a:tr>
              <a:tr h="438493">
                <a:tc>
                  <a:txBody>
                    <a:bodyPr/>
                    <a:lstStyle/>
                    <a:p>
                      <a:pPr lvl="0" algn="ctr">
                        <a:buNone/>
                      </a:pPr>
                      <a:r>
                        <a:rPr lang="en-US" sz="2000" b="0" dirty="0">
                          <a:effectLst/>
                          <a:latin typeface="Times New Roman"/>
                          <a:cs typeface="Times New Roman"/>
                        </a:rPr>
                        <a:t>Epochs</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dirty="0">
                          <a:effectLst/>
                          <a:latin typeface="Times New Roman"/>
                          <a:cs typeface="Times New Roman"/>
                        </a:rPr>
                        <a:t>150</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472697"/>
                  </a:ext>
                </a:extLst>
              </a:tr>
              <a:tr h="438493">
                <a:tc>
                  <a:txBody>
                    <a:bodyPr/>
                    <a:lstStyle/>
                    <a:p>
                      <a:pPr lvl="0" algn="ctr">
                        <a:buNone/>
                      </a:pPr>
                      <a:r>
                        <a:rPr lang="en-US" sz="2000" b="0" i="0" u="none" strike="noStrike" noProof="0" dirty="0">
                          <a:solidFill>
                            <a:srgbClr val="000000"/>
                          </a:solidFill>
                          <a:effectLst/>
                          <a:latin typeface="Times New Roman"/>
                        </a:rPr>
                        <a:t>Activation Function</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i="0" u="none" strike="noStrike" noProof="0" dirty="0">
                          <a:solidFill>
                            <a:srgbClr val="000000"/>
                          </a:solidFill>
                          <a:effectLst/>
                          <a:latin typeface="Times New Roman"/>
                        </a:rPr>
                        <a:t>ReLU, SoftMax</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060851"/>
                  </a:ext>
                </a:extLst>
              </a:tr>
              <a:tr h="438493">
                <a:tc>
                  <a:txBody>
                    <a:bodyPr/>
                    <a:lstStyle/>
                    <a:p>
                      <a:pPr lvl="0" algn="ctr">
                        <a:buNone/>
                      </a:pPr>
                      <a:r>
                        <a:rPr lang="en-US" sz="2000" b="0" i="0" u="none" strike="noStrike" noProof="0" dirty="0">
                          <a:solidFill>
                            <a:srgbClr val="000000"/>
                          </a:solidFill>
                          <a:effectLst/>
                          <a:latin typeface="Times New Roman"/>
                        </a:rPr>
                        <a:t>Callbacks</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i="0" u="none" strike="noStrike" noProof="0" dirty="0">
                          <a:solidFill>
                            <a:srgbClr val="000000"/>
                          </a:solidFill>
                          <a:effectLst/>
                          <a:latin typeface="Times New Roman"/>
                        </a:rPr>
                        <a:t>Checkpoint, </a:t>
                      </a:r>
                      <a:r>
                        <a:rPr lang="en-US" sz="2000" b="0" dirty="0">
                          <a:effectLst/>
                          <a:latin typeface="Times New Roman"/>
                          <a:cs typeface="Times New Roman"/>
                        </a:rPr>
                        <a:t>Early Stop</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0417527"/>
                  </a:ext>
                </a:extLst>
              </a:tr>
              <a:tr h="737100">
                <a:tc>
                  <a:txBody>
                    <a:bodyPr/>
                    <a:lstStyle/>
                    <a:p>
                      <a:pPr lvl="0" algn="ctr">
                        <a:buNone/>
                      </a:pPr>
                      <a:r>
                        <a:rPr lang="en-US" sz="2000" b="0" i="0" u="none" strike="noStrike" noProof="0" dirty="0">
                          <a:solidFill>
                            <a:srgbClr val="000000"/>
                          </a:solidFill>
                          <a:effectLst/>
                          <a:latin typeface="Times New Roman"/>
                        </a:rPr>
                        <a:t>Optimizer</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i="0" u="none" strike="noStrike" noProof="0" dirty="0">
                          <a:solidFill>
                            <a:srgbClr val="000000"/>
                          </a:solidFill>
                          <a:effectLst/>
                          <a:latin typeface="Times New Roman"/>
                        </a:rPr>
                        <a:t>Adam (Default learning rate = 0.001)</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661877"/>
                  </a:ext>
                </a:extLst>
              </a:tr>
              <a:tr h="511225">
                <a:tc>
                  <a:txBody>
                    <a:bodyPr/>
                    <a:lstStyle/>
                    <a:p>
                      <a:pPr lvl="0" algn="ctr">
                        <a:buNone/>
                      </a:pPr>
                      <a:r>
                        <a:rPr lang="en-US" sz="2000" b="0" i="0" u="none" strike="noStrike" noProof="0" dirty="0">
                          <a:solidFill>
                            <a:srgbClr val="000000"/>
                          </a:solidFill>
                          <a:effectLst/>
                          <a:latin typeface="Times New Roman"/>
                        </a:rPr>
                        <a:t>Image Size</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i="0" u="none" strike="noStrike" noProof="0" dirty="0">
                          <a:solidFill>
                            <a:srgbClr val="000000"/>
                          </a:solidFill>
                          <a:effectLst/>
                          <a:latin typeface="Times New Roman"/>
                        </a:rPr>
                        <a:t>224 x 224 x 3</a:t>
                      </a:r>
                      <a:endParaRPr lang="en-US" sz="2000" b="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451923"/>
                  </a:ext>
                </a:extLst>
              </a:tr>
              <a:tr h="438493">
                <a:tc>
                  <a:txBody>
                    <a:bodyPr/>
                    <a:lstStyle/>
                    <a:p>
                      <a:pPr lvl="0" algn="ctr">
                        <a:buNone/>
                      </a:pPr>
                      <a:r>
                        <a:rPr lang="en-US" sz="2000" b="0" i="0" u="none" strike="noStrike" noProof="0" dirty="0">
                          <a:solidFill>
                            <a:srgbClr val="000000"/>
                          </a:solidFill>
                          <a:effectLst/>
                          <a:latin typeface="Times New Roman"/>
                        </a:rPr>
                        <a:t>Batch Size</a:t>
                      </a:r>
                      <a:endParaRPr lang="en-US" sz="2000" b="0" dirty="0">
                        <a:latin typeface="Times New Roman"/>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2000" b="0" dirty="0">
                          <a:effectLst/>
                          <a:latin typeface="Times New Roman"/>
                          <a:cs typeface="Times New Roman"/>
                        </a:rPr>
                        <a:t>32</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031856"/>
                  </a:ext>
                </a:extLst>
              </a:tr>
            </a:tbl>
          </a:graphicData>
        </a:graphic>
      </p:graphicFrame>
    </p:spTree>
    <p:extLst>
      <p:ext uri="{BB962C8B-B14F-4D97-AF65-F5344CB8AC3E}">
        <p14:creationId xmlns:p14="http://schemas.microsoft.com/office/powerpoint/2010/main" val="220826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09DBFE-79B8-CEC1-99AA-6341FB4C6EA4}"/>
              </a:ext>
            </a:extLst>
          </p:cNvPr>
          <p:cNvSpPr txBox="1"/>
          <p:nvPr/>
        </p:nvSpPr>
        <p:spPr>
          <a:xfrm>
            <a:off x="176980" y="1182664"/>
            <a:ext cx="11818375" cy="5632311"/>
          </a:xfrm>
          <a:prstGeom prst="rect">
            <a:avLst/>
          </a:prstGeom>
          <a:noFill/>
        </p:spPr>
        <p:txBody>
          <a:bodyPr wrap="square">
            <a:spAutoFit/>
          </a:bodyPr>
          <a:lstStyle/>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Convolutional Layers: </a:t>
            </a:r>
            <a:r>
              <a:rPr lang="en-IN" sz="2000" dirty="0">
                <a:latin typeface="Times New Roman" panose="02020603050405020304" pitchFamily="18" charset="0"/>
                <a:cs typeface="Times New Roman" panose="02020603050405020304" pitchFamily="18" charset="0"/>
              </a:rPr>
              <a:t>These layers scan the images to detect important features like edges and textures.</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Max Pooling Layer: </a:t>
            </a:r>
            <a:r>
              <a:rPr lang="en-IN" sz="2000" dirty="0">
                <a:latin typeface="Times New Roman" panose="02020603050405020304" pitchFamily="18" charset="0"/>
                <a:cs typeface="Times New Roman" panose="02020603050405020304" pitchFamily="18" charset="0"/>
              </a:rPr>
              <a:t>These layers reduce the size of the feature maps by keeping only the most important information, which helps to simplify the model.</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Global Average Pooling Layer: </a:t>
            </a:r>
            <a:r>
              <a:rPr lang="en-IN" sz="2000" dirty="0">
                <a:latin typeface="Times New Roman" panose="02020603050405020304" pitchFamily="18" charset="0"/>
                <a:cs typeface="Times New Roman" panose="02020603050405020304" pitchFamily="18" charset="0"/>
              </a:rPr>
              <a:t>This layer reduces the size of the feature maps even further by taking the average value from each map, which helps the model focus on the overall pattern.</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Dense Layer: </a:t>
            </a:r>
            <a:r>
              <a:rPr lang="en-IN" sz="2000" dirty="0">
                <a:latin typeface="Times New Roman" panose="02020603050405020304" pitchFamily="18" charset="0"/>
                <a:cs typeface="Times New Roman" panose="02020603050405020304" pitchFamily="18" charset="0"/>
              </a:rPr>
              <a:t>These layers are fully connected and are used for making final decisions, such as classifying the image.</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Epochs: </a:t>
            </a:r>
            <a:r>
              <a:rPr lang="en-IN" sz="2000" dirty="0">
                <a:latin typeface="Times New Roman" panose="02020603050405020304" pitchFamily="18" charset="0"/>
                <a:cs typeface="Times New Roman" panose="02020603050405020304" pitchFamily="18" charset="0"/>
              </a:rPr>
              <a:t>This is the number of times the entire dataset is passed through the model during training. More epochs can help the model learn better, but too many can lead to overfitting.</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0586117-F8AA-7BA3-0946-7A80B631A216}"/>
              </a:ext>
            </a:extLst>
          </p:cNvPr>
          <p:cNvSpPr txBox="1"/>
          <p:nvPr/>
        </p:nvSpPr>
        <p:spPr>
          <a:xfrm>
            <a:off x="-88491" y="186813"/>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Terms used in Proposed CNN Model Architecture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685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DC5E3-920E-7058-E44C-160176E43C2B}"/>
              </a:ext>
            </a:extLst>
          </p:cNvPr>
          <p:cNvSpPr txBox="1"/>
          <p:nvPr/>
        </p:nvSpPr>
        <p:spPr>
          <a:xfrm>
            <a:off x="191728" y="985537"/>
            <a:ext cx="11808543" cy="563231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Callbacks (Checkpoint, Early Stop)</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Checkpoint: </a:t>
            </a:r>
            <a:r>
              <a:rPr lang="en-US" sz="2000" dirty="0">
                <a:latin typeface="Times New Roman" panose="02020603050405020304" pitchFamily="18" charset="0"/>
                <a:cs typeface="Times New Roman" panose="02020603050405020304" pitchFamily="18" charset="0"/>
              </a:rPr>
              <a:t>This saves the model at certain points during training so that you can resume training later if needed.</a:t>
            </a:r>
          </a:p>
          <a:p>
            <a:pPr algn="just"/>
            <a:r>
              <a:rPr lang="en-US"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Early Stop: </a:t>
            </a:r>
            <a:r>
              <a:rPr lang="en-US" sz="2000" dirty="0">
                <a:latin typeface="Times New Roman" panose="02020603050405020304" pitchFamily="18" charset="0"/>
                <a:cs typeface="Times New Roman" panose="02020603050405020304" pitchFamily="18" charset="0"/>
              </a:rPr>
              <a:t>This stops training early if the model stops improving, preventing overfitting.</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Activation Function (ReLU, SoftMax):</a:t>
            </a:r>
          </a:p>
          <a:p>
            <a:pPr algn="just"/>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ReLU: </a:t>
            </a:r>
            <a:r>
              <a:rPr lang="en-IN" sz="2000" dirty="0">
                <a:latin typeface="Times New Roman" panose="02020603050405020304" pitchFamily="18" charset="0"/>
                <a:cs typeface="Times New Roman" panose="02020603050405020304" pitchFamily="18" charset="0"/>
              </a:rPr>
              <a:t>A function that helps the model learn by turning off neurons with negative output, making training faster and more effective.</a:t>
            </a:r>
          </a:p>
          <a:p>
            <a:pPr algn="just"/>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SoftMax: </a:t>
            </a:r>
            <a:r>
              <a:rPr lang="en-IN" sz="2000" dirty="0">
                <a:latin typeface="Times New Roman" panose="02020603050405020304" pitchFamily="18" charset="0"/>
                <a:cs typeface="Times New Roman" panose="02020603050405020304" pitchFamily="18" charset="0"/>
              </a:rPr>
              <a:t>A function used at the end of the model to convert the output into probabilities, so the model can make a final prediction.</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Optimizer: </a:t>
            </a:r>
            <a:r>
              <a:rPr lang="en-IN" sz="2000" dirty="0">
                <a:latin typeface="Times New Roman" panose="02020603050405020304" pitchFamily="18" charset="0"/>
                <a:cs typeface="Times New Roman" panose="02020603050405020304" pitchFamily="18" charset="0"/>
              </a:rPr>
              <a:t>This is the method used to adjust the model's parameters to minimize errors. The Adam optimizer is widely used and adjusts the learning rate during training.</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Image Size: </a:t>
            </a:r>
            <a:r>
              <a:rPr lang="en-IN" sz="2000" dirty="0">
                <a:latin typeface="Times New Roman" panose="02020603050405020304" pitchFamily="18" charset="0"/>
                <a:cs typeface="Times New Roman" panose="02020603050405020304" pitchFamily="18" charset="0"/>
              </a:rPr>
              <a:t>This is the size of the input images, with 224x224 pixels and 3 color channels (Red, Green, Blue).</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Batch Size: </a:t>
            </a:r>
            <a:r>
              <a:rPr lang="en-IN" sz="2000" dirty="0">
                <a:latin typeface="Times New Roman" panose="02020603050405020304" pitchFamily="18" charset="0"/>
                <a:cs typeface="Times New Roman" panose="02020603050405020304" pitchFamily="18" charset="0"/>
              </a:rPr>
              <a:t>This is the number of images the model processes at a time during training. A batch size of 32 means the model processes 32 images before updating its parameters.</a:t>
            </a:r>
          </a:p>
        </p:txBody>
      </p:sp>
    </p:spTree>
    <p:extLst>
      <p:ext uri="{BB962C8B-B14F-4D97-AF65-F5344CB8AC3E}">
        <p14:creationId xmlns:p14="http://schemas.microsoft.com/office/powerpoint/2010/main" val="100827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ABDEC-12C7-43C9-BA76-CB8B708F8FB7}"/>
              </a:ext>
            </a:extLst>
          </p:cNvPr>
          <p:cNvSpPr txBox="1"/>
          <p:nvPr/>
        </p:nvSpPr>
        <p:spPr>
          <a:xfrm>
            <a:off x="0" y="167148"/>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Results</a:t>
            </a:r>
            <a:endParaRPr lang="en-IN" sz="36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C835AC8-5172-C5AD-9143-F228A9B02973}"/>
              </a:ext>
            </a:extLst>
          </p:cNvPr>
          <p:cNvGraphicFramePr>
            <a:graphicFrameLocks noGrp="1"/>
          </p:cNvGraphicFramePr>
          <p:nvPr>
            <p:extLst>
              <p:ext uri="{D42A27DB-BD31-4B8C-83A1-F6EECF244321}">
                <p14:modId xmlns:p14="http://schemas.microsoft.com/office/powerpoint/2010/main" val="468217394"/>
              </p:ext>
            </p:extLst>
          </p:nvPr>
        </p:nvGraphicFramePr>
        <p:xfrm>
          <a:off x="285136" y="1203959"/>
          <a:ext cx="11641394" cy="5158593"/>
        </p:xfrm>
        <a:graphic>
          <a:graphicData uri="http://schemas.openxmlformats.org/drawingml/2006/table">
            <a:tbl>
              <a:tblPr firstRow="1" bandRow="1">
                <a:tableStyleId>{22838BEF-8BB2-4498-84A7-C5851F593DF1}</a:tableStyleId>
              </a:tblPr>
              <a:tblGrid>
                <a:gridCol w="3849044">
                  <a:extLst>
                    <a:ext uri="{9D8B030D-6E8A-4147-A177-3AD203B41FA5}">
                      <a16:colId xmlns:a16="http://schemas.microsoft.com/office/drawing/2014/main" val="2540946594"/>
                    </a:ext>
                  </a:extLst>
                </a:gridCol>
                <a:gridCol w="3896175">
                  <a:extLst>
                    <a:ext uri="{9D8B030D-6E8A-4147-A177-3AD203B41FA5}">
                      <a16:colId xmlns:a16="http://schemas.microsoft.com/office/drawing/2014/main" val="3175890497"/>
                    </a:ext>
                  </a:extLst>
                </a:gridCol>
                <a:gridCol w="3896175">
                  <a:extLst>
                    <a:ext uri="{9D8B030D-6E8A-4147-A177-3AD203B41FA5}">
                      <a16:colId xmlns:a16="http://schemas.microsoft.com/office/drawing/2014/main" val="2911178711"/>
                    </a:ext>
                  </a:extLst>
                </a:gridCol>
              </a:tblGrid>
              <a:tr h="1053133">
                <a:tc>
                  <a:txBody>
                    <a:bodyPr/>
                    <a:lstStyle/>
                    <a:p>
                      <a:pPr algn="ctr"/>
                      <a:r>
                        <a:rPr lang="en-US" sz="2000" dirty="0">
                          <a:latin typeface="Times New Roman" panose="02020603050405020304" pitchFamily="18" charset="0"/>
                          <a:cs typeface="Times New Roman" panose="02020603050405020304" pitchFamily="18" charset="0"/>
                        </a:rPr>
                        <a:t>Model </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Training Accuracy</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Validation Accuracy</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4336827"/>
                  </a:ext>
                </a:extLst>
              </a:tr>
              <a:tr h="1053133">
                <a:tc>
                  <a:txBody>
                    <a:bodyPr/>
                    <a:lstStyle/>
                    <a:p>
                      <a:pPr algn="ctr"/>
                      <a:r>
                        <a:rPr lang="en-US" sz="2000" b="1" dirty="0">
                          <a:latin typeface="Times New Roman" panose="02020603050405020304" pitchFamily="18" charset="0"/>
                          <a:cs typeface="Times New Roman" panose="02020603050405020304" pitchFamily="18" charset="0"/>
                        </a:rPr>
                        <a:t>Proposed CNN (10000 images)</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0.96</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0.92</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35026963"/>
                  </a:ext>
                </a:extLst>
              </a:tr>
              <a:tr h="1053133">
                <a:tc>
                  <a:txBody>
                    <a:bodyPr/>
                    <a:lstStyle/>
                    <a:p>
                      <a:pPr algn="ctr"/>
                      <a:r>
                        <a:rPr lang="en-US" sz="2000" b="1" dirty="0">
                          <a:latin typeface="Times New Roman" panose="02020603050405020304" pitchFamily="18" charset="0"/>
                          <a:cs typeface="Times New Roman" panose="02020603050405020304" pitchFamily="18" charset="0"/>
                        </a:rPr>
                        <a:t>VGG16</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0.75</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0.77</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86484149"/>
                  </a:ext>
                </a:extLst>
              </a:tr>
              <a:tr h="946061">
                <a:tc>
                  <a:txBody>
                    <a:bodyPr/>
                    <a:lstStyle/>
                    <a:p>
                      <a:pPr algn="ctr"/>
                      <a:r>
                        <a:rPr lang="en-US" sz="2000" b="1" dirty="0">
                          <a:latin typeface="Times New Roman" panose="02020603050405020304" pitchFamily="18" charset="0"/>
                          <a:cs typeface="Times New Roman" panose="02020603050405020304" pitchFamily="18" charset="0"/>
                        </a:rPr>
                        <a:t>DenseNet </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0.76</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0.80</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61827916"/>
                  </a:ext>
                </a:extLst>
              </a:tr>
              <a:tr h="1053133">
                <a:tc>
                  <a:txBody>
                    <a:bodyPr/>
                    <a:lstStyle/>
                    <a:p>
                      <a:pPr algn="ctr"/>
                      <a:r>
                        <a:rPr lang="en-US" sz="2000" b="1" dirty="0">
                          <a:latin typeface="Times New Roman" panose="02020603050405020304" pitchFamily="18" charset="0"/>
                          <a:cs typeface="Times New Roman" panose="02020603050405020304" pitchFamily="18" charset="0"/>
                        </a:rPr>
                        <a:t>MobileNet </a:t>
                      </a:r>
                    </a:p>
                    <a:p>
                      <a:pPr algn="ctr"/>
                      <a:r>
                        <a:rPr lang="en-US" sz="2000" b="1" dirty="0">
                          <a:latin typeface="Times New Roman" panose="02020603050405020304" pitchFamily="18" charset="0"/>
                          <a:cs typeface="Times New Roman" panose="02020603050405020304" pitchFamily="18" charset="0"/>
                        </a:rPr>
                        <a:t>(Teachable Machine Website)</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latin typeface="Times New Roman" panose="02020603050405020304" pitchFamily="18" charset="0"/>
                          <a:cs typeface="Times New Roman" panose="02020603050405020304" pitchFamily="18" charset="0"/>
                        </a:rPr>
                        <a:t>0.97</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latin typeface="Times New Roman" panose="02020603050405020304" pitchFamily="18" charset="0"/>
                          <a:cs typeface="Times New Roman" panose="02020603050405020304" pitchFamily="18" charset="0"/>
                        </a:rPr>
                        <a:t>0.98</a:t>
                      </a:r>
                      <a:endParaRPr lang="en-IN" sz="20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59525691"/>
                  </a:ext>
                </a:extLst>
              </a:tr>
            </a:tbl>
          </a:graphicData>
        </a:graphic>
      </p:graphicFrame>
    </p:spTree>
    <p:extLst>
      <p:ext uri="{BB962C8B-B14F-4D97-AF65-F5344CB8AC3E}">
        <p14:creationId xmlns:p14="http://schemas.microsoft.com/office/powerpoint/2010/main" val="270223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E4B119-7566-26DD-5C7D-E718A7DAB20C}"/>
              </a:ext>
            </a:extLst>
          </p:cNvPr>
          <p:cNvPicPr>
            <a:picLocks noChangeAspect="1"/>
          </p:cNvPicPr>
          <p:nvPr/>
        </p:nvPicPr>
        <p:blipFill>
          <a:blip r:embed="rId2"/>
          <a:stretch>
            <a:fillRect/>
          </a:stretch>
        </p:blipFill>
        <p:spPr>
          <a:xfrm>
            <a:off x="270387" y="1788973"/>
            <a:ext cx="11651226" cy="4577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36BA7AC7-E9EC-4FFE-3BD1-FE11D079ADBB}"/>
              </a:ext>
            </a:extLst>
          </p:cNvPr>
          <p:cNvSpPr txBox="1"/>
          <p:nvPr/>
        </p:nvSpPr>
        <p:spPr>
          <a:xfrm>
            <a:off x="0" y="167950"/>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Proposed CNN Accuracy Graph</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64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C42F69-B7DA-69C4-2485-7369D7D3A119}"/>
              </a:ext>
            </a:extLst>
          </p:cNvPr>
          <p:cNvSpPr txBox="1"/>
          <p:nvPr/>
        </p:nvSpPr>
        <p:spPr>
          <a:xfrm>
            <a:off x="0" y="138524"/>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Proposed CNN Model Result</a:t>
            </a:r>
            <a:endParaRPr lang="en-IN"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D05E02D-65B9-934F-29F0-C74366FB9E25}"/>
              </a:ext>
            </a:extLst>
          </p:cNvPr>
          <p:cNvPicPr>
            <a:picLocks noChangeAspect="1"/>
          </p:cNvPicPr>
          <p:nvPr/>
        </p:nvPicPr>
        <p:blipFill>
          <a:blip r:embed="rId2"/>
          <a:stretch>
            <a:fillRect/>
          </a:stretch>
        </p:blipFill>
        <p:spPr>
          <a:xfrm>
            <a:off x="7368436" y="1446214"/>
            <a:ext cx="4220164" cy="1192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6AC58EA4-C4BF-A78A-B5A1-4066A2E9B33E}"/>
              </a:ext>
            </a:extLst>
          </p:cNvPr>
          <p:cNvPicPr>
            <a:picLocks noChangeAspect="1"/>
          </p:cNvPicPr>
          <p:nvPr/>
        </p:nvPicPr>
        <p:blipFill>
          <a:blip r:embed="rId3"/>
          <a:stretch>
            <a:fillRect/>
          </a:stretch>
        </p:blipFill>
        <p:spPr>
          <a:xfrm>
            <a:off x="7368436" y="3026419"/>
            <a:ext cx="4220164" cy="35259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a:extLst>
              <a:ext uri="{FF2B5EF4-FFF2-40B4-BE49-F238E27FC236}">
                <a16:creationId xmlns:a16="http://schemas.microsoft.com/office/drawing/2014/main" id="{2DA270E3-5BE5-95C2-BD9D-F0515AE31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73" y="1446214"/>
            <a:ext cx="6909005" cy="5106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753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FA2442-B139-058E-A86B-7A86F00CC606}"/>
              </a:ext>
            </a:extLst>
          </p:cNvPr>
          <p:cNvPicPr>
            <a:picLocks noChangeAspect="1"/>
          </p:cNvPicPr>
          <p:nvPr/>
        </p:nvPicPr>
        <p:blipFill>
          <a:blip r:embed="rId2"/>
          <a:stretch>
            <a:fillRect/>
          </a:stretch>
        </p:blipFill>
        <p:spPr>
          <a:xfrm>
            <a:off x="771832" y="1281283"/>
            <a:ext cx="10648335" cy="5357317"/>
          </a:xfrm>
          <a:prstGeom prst="rect">
            <a:avLst/>
          </a:prstGeom>
        </p:spPr>
      </p:pic>
      <p:sp>
        <p:nvSpPr>
          <p:cNvPr id="4" name="TextBox 3">
            <a:extLst>
              <a:ext uri="{FF2B5EF4-FFF2-40B4-BE49-F238E27FC236}">
                <a16:creationId xmlns:a16="http://schemas.microsoft.com/office/drawing/2014/main" id="{1A04B2C0-2D64-DEB3-9ABE-ECBF638757F3}"/>
              </a:ext>
            </a:extLst>
          </p:cNvPr>
          <p:cNvSpPr txBox="1"/>
          <p:nvPr/>
        </p:nvSpPr>
        <p:spPr>
          <a:xfrm>
            <a:off x="-1" y="219400"/>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DenseNet Model Result (Pre - Trained)</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41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93FCB3-6B3D-61EF-9F60-5C338DA8F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43" y="1430592"/>
            <a:ext cx="5388077" cy="4483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506A9BA-80E1-897F-16E4-76967A2B5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606" y="924232"/>
            <a:ext cx="4385187" cy="5496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036FF4CB-120F-C244-74E7-4D6E150036BB}"/>
              </a:ext>
            </a:extLst>
          </p:cNvPr>
          <p:cNvSpPr txBox="1"/>
          <p:nvPr/>
        </p:nvSpPr>
        <p:spPr>
          <a:xfrm>
            <a:off x="0" y="175926"/>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MobileNet Model Result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14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A3B2F-11B0-6414-5AFA-43945A40D9FC}"/>
              </a:ext>
            </a:extLst>
          </p:cNvPr>
          <p:cNvSpPr txBox="1"/>
          <p:nvPr/>
        </p:nvSpPr>
        <p:spPr>
          <a:xfrm>
            <a:off x="0" y="169357"/>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Contents</a:t>
            </a:r>
            <a:endParaRPr lang="en-IN" sz="3200" dirty="0"/>
          </a:p>
        </p:txBody>
      </p:sp>
      <p:sp>
        <p:nvSpPr>
          <p:cNvPr id="3" name="TextBox 2">
            <a:extLst>
              <a:ext uri="{FF2B5EF4-FFF2-40B4-BE49-F238E27FC236}">
                <a16:creationId xmlns:a16="http://schemas.microsoft.com/office/drawing/2014/main" id="{7B4E2C3C-D3BE-CAE4-FA0A-B4291D8B4C1E}"/>
              </a:ext>
            </a:extLst>
          </p:cNvPr>
          <p:cNvSpPr txBox="1"/>
          <p:nvPr/>
        </p:nvSpPr>
        <p:spPr>
          <a:xfrm>
            <a:off x="432619" y="2010190"/>
            <a:ext cx="5142271" cy="3539430"/>
          </a:xfrm>
          <a:prstGeom prst="rect">
            <a:avLst/>
          </a:prstGeom>
          <a:noFill/>
        </p:spPr>
        <p:txBody>
          <a:bodyPr wrap="square" rtlCol="0">
            <a:spAutoFit/>
          </a:bodyPr>
          <a:lstStyle/>
          <a:p>
            <a:pPr marL="342900" indent="-342900" algn="just">
              <a:lnSpc>
                <a:spcPct val="100000"/>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Crop Biology</a:t>
            </a:r>
          </a:p>
          <a:p>
            <a:pPr marL="342900" indent="-342900" algn="just">
              <a:lnSpc>
                <a:spcPct val="100000"/>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Objective</a:t>
            </a:r>
          </a:p>
          <a:p>
            <a:pPr marL="342900" indent="-342900" algn="just">
              <a:lnSpc>
                <a:spcPct val="100000"/>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Data </a:t>
            </a:r>
          </a:p>
          <a:p>
            <a:pPr marL="342900" indent="-342900" algn="just">
              <a:lnSpc>
                <a:spcPct val="100000"/>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Methodology</a:t>
            </a:r>
          </a:p>
          <a:p>
            <a:pPr marL="342900" indent="-342900" algn="just">
              <a:lnSpc>
                <a:spcPct val="100000"/>
              </a:lnSpc>
              <a:buFont typeface="Arial" panose="020B0604020202020204" pitchFamily="34" charset="0"/>
              <a:buChar char="•"/>
            </a:pPr>
            <a:r>
              <a:rPr lang="en-IN" sz="2800" b="1" dirty="0">
                <a:solidFill>
                  <a:srgbClr val="000000"/>
                </a:solidFill>
                <a:latin typeface="Times New Roman" panose="02020603050405020304" pitchFamily="18" charset="0"/>
                <a:cs typeface="Times New Roman" panose="02020603050405020304" pitchFamily="18" charset="0"/>
              </a:rPr>
              <a:t>Deep Learning Techniques for Disease Prediction</a:t>
            </a:r>
            <a:endParaRPr lang="en-US" sz="2800" b="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Results</a:t>
            </a:r>
            <a:endParaRPr lang="en-US" sz="28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Conclusion </a:t>
            </a:r>
          </a:p>
        </p:txBody>
      </p:sp>
      <p:pic>
        <p:nvPicPr>
          <p:cNvPr id="1026" name="Picture 2" descr="Overall view of the proposed system | Download Scientific Diagram">
            <a:extLst>
              <a:ext uri="{FF2B5EF4-FFF2-40B4-BE49-F238E27FC236}">
                <a16:creationId xmlns:a16="http://schemas.microsoft.com/office/drawing/2014/main" id="{A1E93112-44F4-C889-08D3-4384D7833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742" y="2010190"/>
            <a:ext cx="4729316" cy="3628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693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350B32-66AD-3202-D7E5-89432022F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155" y="1081550"/>
            <a:ext cx="7033161" cy="5211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49A6B91-C5B5-F47D-4449-F3296BD02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025" y="248264"/>
            <a:ext cx="2565124" cy="636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242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9DA25-1835-CE9E-9BCF-50BF1BE1C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1111045"/>
            <a:ext cx="11336593" cy="5270090"/>
          </a:xfrm>
          <a:prstGeom prst="rect">
            <a:avLst/>
          </a:prstGeom>
        </p:spPr>
      </p:pic>
    </p:spTree>
    <p:extLst>
      <p:ext uri="{BB962C8B-B14F-4D97-AF65-F5344CB8AC3E}">
        <p14:creationId xmlns:p14="http://schemas.microsoft.com/office/powerpoint/2010/main" val="317786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390EF-F314-D20B-3E92-1CED096C112F}"/>
              </a:ext>
            </a:extLst>
          </p:cNvPr>
          <p:cNvSpPr txBox="1"/>
          <p:nvPr/>
        </p:nvSpPr>
        <p:spPr>
          <a:xfrm>
            <a:off x="0" y="275303"/>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18F427-C374-6B50-E3C5-7BF74933A546}"/>
              </a:ext>
            </a:extLst>
          </p:cNvPr>
          <p:cNvSpPr txBox="1"/>
          <p:nvPr/>
        </p:nvSpPr>
        <p:spPr>
          <a:xfrm>
            <a:off x="147483" y="1686257"/>
            <a:ext cx="11897034" cy="440120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MobileNet Model: </a:t>
            </a:r>
            <a:r>
              <a:rPr lang="en-US" sz="2000" dirty="0">
                <a:latin typeface="Times New Roman" panose="02020603050405020304" pitchFamily="18" charset="0"/>
                <a:cs typeface="Times New Roman" panose="02020603050405020304" pitchFamily="18" charset="0"/>
              </a:rPr>
              <a:t>Achieved the highest performance with a training accuracy of 0.97 and validation accuracy of 0.98. It is the most suitable for deployment on mobile or edge devices due to its high efficiency and low computational cost.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CNN Model: </a:t>
            </a:r>
            <a:r>
              <a:rPr lang="en-US" sz="2000" dirty="0">
                <a:latin typeface="Times New Roman" panose="02020603050405020304" pitchFamily="18" charset="0"/>
                <a:cs typeface="Times New Roman" panose="02020603050405020304" pitchFamily="18" charset="0"/>
              </a:rPr>
              <a:t>Showed strong performance with a training accuracy of 0.96 and validation accuracy of 0.92. Performance may vary depending on architectural adjustments.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DenseNet Model: </a:t>
            </a:r>
            <a:r>
              <a:rPr lang="en-US" sz="2000" dirty="0">
                <a:latin typeface="Times New Roman" panose="02020603050405020304" pitchFamily="18" charset="0"/>
                <a:cs typeface="Times New Roman" panose="02020603050405020304" pitchFamily="18" charset="0"/>
              </a:rPr>
              <a:t>Achieved a moderate training accuracy of 0.76 and a slightly higher validation accuracy of 0.80.</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VGG16 Model: </a:t>
            </a:r>
            <a:r>
              <a:rPr lang="en-US" sz="2000" dirty="0">
                <a:latin typeface="Times New Roman" panose="02020603050405020304" pitchFamily="18" charset="0"/>
                <a:cs typeface="Times New Roman" panose="02020603050405020304" pitchFamily="18" charset="0"/>
              </a:rPr>
              <a:t>Performed adequately with a training accuracy of 0.75 and validation accuracy of 0.77.</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MobileNet is the best choice for tomato leaf disease classification, providing an excellent balance of high accuracy and computational efficiency, especially suitable for mobile or edge device applications.</a:t>
            </a:r>
          </a:p>
        </p:txBody>
      </p:sp>
    </p:spTree>
    <p:extLst>
      <p:ext uri="{BB962C8B-B14F-4D97-AF65-F5344CB8AC3E}">
        <p14:creationId xmlns:p14="http://schemas.microsoft.com/office/powerpoint/2010/main" val="4276131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siness Thank-You Letter Examples">
            <a:extLst>
              <a:ext uri="{FF2B5EF4-FFF2-40B4-BE49-F238E27FC236}">
                <a16:creationId xmlns:a16="http://schemas.microsoft.com/office/drawing/2014/main" id="{8C9CF8C8-A184-2CFF-6522-6833602D3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872197"/>
            <a:ext cx="12191998" cy="5985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861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4CE443-909A-91CB-85AC-E169B501D2C5}"/>
              </a:ext>
            </a:extLst>
          </p:cNvPr>
          <p:cNvGraphicFramePr>
            <a:graphicFrameLocks noGrp="1"/>
          </p:cNvGraphicFramePr>
          <p:nvPr>
            <p:extLst>
              <p:ext uri="{D42A27DB-BD31-4B8C-83A1-F6EECF244321}">
                <p14:modId xmlns:p14="http://schemas.microsoft.com/office/powerpoint/2010/main" val="762482909"/>
              </p:ext>
            </p:extLst>
          </p:nvPr>
        </p:nvGraphicFramePr>
        <p:xfrm>
          <a:off x="1160206" y="1809136"/>
          <a:ext cx="9871587" cy="2762863"/>
        </p:xfrm>
        <a:graphic>
          <a:graphicData uri="http://schemas.openxmlformats.org/drawingml/2006/table">
            <a:tbl>
              <a:tblPr firstRow="1" bandRow="1">
                <a:tableStyleId>{5C22544A-7EE6-4342-B048-85BDC9FD1C3A}</a:tableStyleId>
              </a:tblPr>
              <a:tblGrid>
                <a:gridCol w="3290529">
                  <a:extLst>
                    <a:ext uri="{9D8B030D-6E8A-4147-A177-3AD203B41FA5}">
                      <a16:colId xmlns:a16="http://schemas.microsoft.com/office/drawing/2014/main" val="2666018784"/>
                    </a:ext>
                  </a:extLst>
                </a:gridCol>
                <a:gridCol w="3290529">
                  <a:extLst>
                    <a:ext uri="{9D8B030D-6E8A-4147-A177-3AD203B41FA5}">
                      <a16:colId xmlns:a16="http://schemas.microsoft.com/office/drawing/2014/main" val="675021917"/>
                    </a:ext>
                  </a:extLst>
                </a:gridCol>
                <a:gridCol w="3290529">
                  <a:extLst>
                    <a:ext uri="{9D8B030D-6E8A-4147-A177-3AD203B41FA5}">
                      <a16:colId xmlns:a16="http://schemas.microsoft.com/office/drawing/2014/main" val="1318529123"/>
                    </a:ext>
                  </a:extLst>
                </a:gridCol>
              </a:tblGrid>
              <a:tr h="715259">
                <a:tc>
                  <a:txBody>
                    <a:bodyPr/>
                    <a:lstStyle/>
                    <a:p>
                      <a:pPr algn="ctr"/>
                      <a:r>
                        <a:rPr lang="en-US" sz="2800" dirty="0">
                          <a:latin typeface="Times New Roman" panose="02020603050405020304" pitchFamily="18" charset="0"/>
                          <a:cs typeface="Times New Roman" panose="02020603050405020304" pitchFamily="18" charset="0"/>
                        </a:rPr>
                        <a:t>Name</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Student ID</a:t>
                      </a:r>
                      <a:endParaRPr lang="en-IN" sz="280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Signature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5594101"/>
                  </a:ext>
                </a:extLst>
              </a:tr>
              <a:tr h="511901">
                <a:tc>
                  <a:txBody>
                    <a:bodyPr/>
                    <a:lstStyle/>
                    <a:p>
                      <a:pPr algn="ctr"/>
                      <a:r>
                        <a:rPr lang="en-US" sz="2400" b="0" dirty="0">
                          <a:latin typeface="Times New Roman" panose="02020603050405020304" pitchFamily="18" charset="0"/>
                          <a:cs typeface="Times New Roman" panose="02020603050405020304" pitchFamily="18" charset="0"/>
                        </a:rPr>
                        <a:t>Meet Borda</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202319008</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1595934259"/>
                  </a:ext>
                </a:extLst>
              </a:tr>
              <a:tr h="511901">
                <a:tc>
                  <a:txBody>
                    <a:bodyPr/>
                    <a:lstStyle/>
                    <a:p>
                      <a:pPr algn="ctr"/>
                      <a:r>
                        <a:rPr lang="en-US" sz="2400" b="0" dirty="0">
                          <a:latin typeface="Times New Roman" panose="02020603050405020304" pitchFamily="18" charset="0"/>
                          <a:cs typeface="Times New Roman" panose="02020603050405020304" pitchFamily="18" charset="0"/>
                        </a:rPr>
                        <a:t>Deep Pethani</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202319011</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a16="http://schemas.microsoft.com/office/drawing/2014/main" val="1376122612"/>
                  </a:ext>
                </a:extLst>
              </a:tr>
              <a:tr h="511901">
                <a:tc>
                  <a:txBody>
                    <a:bodyPr/>
                    <a:lstStyle/>
                    <a:p>
                      <a:pPr algn="ctr"/>
                      <a:r>
                        <a:rPr lang="en-US" sz="2400" b="0" dirty="0">
                          <a:latin typeface="Times New Roman" panose="02020603050405020304" pitchFamily="18" charset="0"/>
                          <a:cs typeface="Times New Roman" panose="02020603050405020304" pitchFamily="18" charset="0"/>
                        </a:rPr>
                        <a:t>Nidhi Gusai</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202319015</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a16="http://schemas.microsoft.com/office/drawing/2014/main" val="441265925"/>
                  </a:ext>
                </a:extLst>
              </a:tr>
              <a:tr h="511901">
                <a:tc>
                  <a:txBody>
                    <a:bodyPr/>
                    <a:lstStyle/>
                    <a:p>
                      <a:pPr algn="ctr"/>
                      <a:r>
                        <a:rPr lang="en-US" sz="2400" b="0" dirty="0">
                          <a:latin typeface="Times New Roman" panose="02020603050405020304" pitchFamily="18" charset="0"/>
                          <a:cs typeface="Times New Roman" panose="02020603050405020304" pitchFamily="18" charset="0"/>
                        </a:rPr>
                        <a:t>Divya Prajapati</a:t>
                      </a:r>
                      <a:endParaRPr lang="en-IN" sz="2400" b="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202319024</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670066155"/>
                  </a:ext>
                </a:extLst>
              </a:tr>
            </a:tbl>
          </a:graphicData>
        </a:graphic>
      </p:graphicFrame>
    </p:spTree>
    <p:extLst>
      <p:ext uri="{BB962C8B-B14F-4D97-AF65-F5344CB8AC3E}">
        <p14:creationId xmlns:p14="http://schemas.microsoft.com/office/powerpoint/2010/main" val="26038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D7122-4A27-3251-BF0B-FBA72DDBD1D9}"/>
              </a:ext>
            </a:extLst>
          </p:cNvPr>
          <p:cNvSpPr txBox="1"/>
          <p:nvPr/>
        </p:nvSpPr>
        <p:spPr>
          <a:xfrm>
            <a:off x="0" y="393290"/>
            <a:ext cx="1219199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Crop</a:t>
            </a:r>
            <a:r>
              <a:rPr lang="en-US" sz="32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Biology</a:t>
            </a:r>
            <a:endParaRPr lang="en-IN" sz="3600" b="1" dirty="0">
              <a:latin typeface="Times New Roman" panose="02020603050405020304" pitchFamily="18" charset="0"/>
              <a:cs typeface="Times New Roman" panose="02020603050405020304" pitchFamily="18" charset="0"/>
            </a:endParaRPr>
          </a:p>
        </p:txBody>
      </p:sp>
      <p:pic>
        <p:nvPicPr>
          <p:cNvPr id="2052" name="Picture 4" descr="Agricare Global">
            <a:extLst>
              <a:ext uri="{FF2B5EF4-FFF2-40B4-BE49-F238E27FC236}">
                <a16:creationId xmlns:a16="http://schemas.microsoft.com/office/drawing/2014/main" id="{177EC0D4-60DC-B1E9-A7F0-E79724256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5407" y="2163096"/>
            <a:ext cx="3352799" cy="28808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0C1D27-A6D5-6B20-2BB1-3E3240DF936B}"/>
              </a:ext>
            </a:extLst>
          </p:cNvPr>
          <p:cNvSpPr txBox="1"/>
          <p:nvPr/>
        </p:nvSpPr>
        <p:spPr>
          <a:xfrm>
            <a:off x="363794" y="1853541"/>
            <a:ext cx="7737987" cy="335713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Scientific Name: </a:t>
            </a:r>
            <a:r>
              <a:rPr lang="en-IN" sz="2400" i="1" dirty="0">
                <a:latin typeface="Times New Roman" panose="02020603050405020304" pitchFamily="18" charset="0"/>
                <a:cs typeface="Times New Roman" panose="02020603050405020304" pitchFamily="18" charset="0"/>
              </a:rPr>
              <a:t>Solanum lycopersicum</a:t>
            </a:r>
            <a:endParaRPr lang="en-IN" sz="2400" i="1" dirty="0">
              <a:solidFill>
                <a:srgbClr val="370E00"/>
              </a:solidFill>
              <a:effectLst/>
              <a:highlight>
                <a:srgbClr val="FFDBCE"/>
              </a:highlight>
              <a:latin typeface="Google Sans"/>
            </a:endParaRP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Optimum Temp. : </a:t>
            </a:r>
            <a:r>
              <a:rPr lang="en-IN" sz="2400" dirty="0">
                <a:latin typeface="Times New Roman" panose="02020603050405020304" pitchFamily="18" charset="0"/>
                <a:cs typeface="Times New Roman" panose="02020603050405020304" pitchFamily="18" charset="0"/>
              </a:rPr>
              <a:t>21°C - 29°C </a:t>
            </a: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Type of soil : </a:t>
            </a:r>
            <a:r>
              <a:rPr lang="en-IN" sz="2400" dirty="0">
                <a:latin typeface="Times New Roman" panose="02020603050405020304" pitchFamily="18" charset="0"/>
                <a:cs typeface="Times New Roman" panose="02020603050405020304" pitchFamily="18" charset="0"/>
              </a:rPr>
              <a:t>Loamy Soil</a:t>
            </a: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Optimum Relative Humidity : </a:t>
            </a:r>
            <a:r>
              <a:rPr lang="en-IN" sz="2400" dirty="0">
                <a:latin typeface="Times New Roman" panose="02020603050405020304" pitchFamily="18" charset="0"/>
                <a:cs typeface="Times New Roman" panose="02020603050405020304" pitchFamily="18" charset="0"/>
              </a:rPr>
              <a:t>60 – 70%</a:t>
            </a: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Optimum Soil Temperature :</a:t>
            </a:r>
            <a:r>
              <a:rPr lang="en-IN" sz="2400" dirty="0">
                <a:latin typeface="Times New Roman" panose="02020603050405020304" pitchFamily="18" charset="0"/>
                <a:cs typeface="Times New Roman" panose="02020603050405020304" pitchFamily="18" charset="0"/>
              </a:rPr>
              <a:t> 18°C - 24°C </a:t>
            </a: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Optimum Yield : </a:t>
            </a:r>
            <a:r>
              <a:rPr lang="en-US" sz="2400" dirty="0">
                <a:latin typeface="Times New Roman" panose="02020603050405020304" pitchFamily="18" charset="0"/>
                <a:cs typeface="Times New Roman" panose="02020603050405020304" pitchFamily="18" charset="0"/>
              </a:rPr>
              <a:t>45,000 - 67,000 kg/ha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F7A21-B452-8F59-E85D-F234CA63DB5F}"/>
              </a:ext>
            </a:extLst>
          </p:cNvPr>
          <p:cNvSpPr txBox="1"/>
          <p:nvPr/>
        </p:nvSpPr>
        <p:spPr>
          <a:xfrm>
            <a:off x="113071" y="2073621"/>
            <a:ext cx="11965858" cy="1953868"/>
          </a:xfrm>
          <a:prstGeom prst="rect">
            <a:avLst/>
          </a:prstGeom>
          <a:noFill/>
        </p:spPr>
        <p:txBody>
          <a:bodyPr wrap="square" lIns="91440" tIns="45720" rIns="91440" bIns="45720" anchor="t">
            <a:spAutoFit/>
          </a:bodyPr>
          <a:lstStyle/>
          <a:p>
            <a:pPr marL="800100" lvl="1" indent="-342900" algn="just">
              <a:lnSpc>
                <a:spcPct val="150000"/>
              </a:lnSpc>
              <a:buFont typeface="Arial" panose="020B0604020202020204" pitchFamily="34" charset="0"/>
              <a:buChar char="•"/>
            </a:pPr>
            <a:r>
              <a:rPr lang="en-IN" sz="2800" dirty="0">
                <a:latin typeface="Times New Roman"/>
                <a:cs typeface="Times New Roman"/>
              </a:rPr>
              <a:t>To develop different DL models for leaf disease detection of Tomato crop.</a:t>
            </a:r>
          </a:p>
          <a:p>
            <a:pPr marL="800100" lvl="1" indent="-342900" algn="just">
              <a:lnSpc>
                <a:spcPct val="150000"/>
              </a:lnSpc>
              <a:buFont typeface="Arial" panose="020B0604020202020204" pitchFamily="34" charset="0"/>
              <a:buChar char="•"/>
            </a:pPr>
            <a:r>
              <a:rPr lang="en-IN" sz="2800" dirty="0">
                <a:latin typeface="Times New Roman"/>
                <a:cs typeface="Times New Roman"/>
              </a:rPr>
              <a:t>To evaluate the performance of the models for disease detection.</a:t>
            </a:r>
          </a:p>
          <a:p>
            <a:pPr marL="800100" lvl="1" indent="-342900" algn="just">
              <a:lnSpc>
                <a:spcPct val="150000"/>
              </a:lnSpc>
              <a:buFont typeface="Arial" panose="020B0604020202020204" pitchFamily="34" charset="0"/>
              <a:buChar char="•"/>
            </a:pPr>
            <a:r>
              <a:rPr lang="en-IN" sz="2800" dirty="0">
                <a:latin typeface="Times New Roman"/>
                <a:ea typeface="+mn-lt"/>
                <a:cs typeface="+mn-lt"/>
              </a:rPr>
              <a:t>To explore the architecture and performance of the lightweight model.</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940441-B8DB-263D-2A36-0EF573F8BE91}"/>
              </a:ext>
            </a:extLst>
          </p:cNvPr>
          <p:cNvSpPr txBox="1"/>
          <p:nvPr/>
        </p:nvSpPr>
        <p:spPr>
          <a:xfrm>
            <a:off x="-189780" y="309474"/>
            <a:ext cx="12191999" cy="646331"/>
          </a:xfrm>
          <a:prstGeom prst="rect">
            <a:avLst/>
          </a:prstGeom>
          <a:noFill/>
        </p:spPr>
        <p:txBody>
          <a:bodyPr wrap="square" lIns="91440" tIns="45720" rIns="91440" bIns="45720" rtlCol="0" anchor="t">
            <a:spAutoFit/>
          </a:bodyPr>
          <a:lstStyle/>
          <a:p>
            <a:pPr algn="ctr"/>
            <a:r>
              <a:rPr lang="en-IN" sz="3600" b="1"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409494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703DA-6C75-9A91-E72D-74EC916B7EFC}"/>
              </a:ext>
            </a:extLst>
          </p:cNvPr>
          <p:cNvSpPr txBox="1"/>
          <p:nvPr/>
        </p:nvSpPr>
        <p:spPr>
          <a:xfrm>
            <a:off x="0" y="235975"/>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Data</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F6F6C9-3FFD-4D9C-8664-74327222B94A}"/>
              </a:ext>
            </a:extLst>
          </p:cNvPr>
          <p:cNvSpPr txBox="1"/>
          <p:nvPr/>
        </p:nvSpPr>
        <p:spPr>
          <a:xfrm>
            <a:off x="373635" y="1495987"/>
            <a:ext cx="4994787" cy="4154984"/>
          </a:xfrm>
          <a:prstGeom prst="rect">
            <a:avLst/>
          </a:prstGeom>
          <a:noFill/>
        </p:spPr>
        <p:txBody>
          <a:bodyPr wrap="square" lIns="91440" tIns="45720" rIns="91440" bIns="45720" rtlCol="0" anchor="t">
            <a:spAutoFit/>
          </a:bodyPr>
          <a:lstStyle/>
          <a:p>
            <a:r>
              <a:rPr lang="en-US" sz="2400" b="1" dirty="0">
                <a:latin typeface="Times New Roman" panose="02020603050405020304" pitchFamily="18" charset="0"/>
                <a:cs typeface="Times New Roman" panose="02020603050405020304" pitchFamily="18" charset="0"/>
              </a:rPr>
              <a:t>Description of dataset:</a:t>
            </a:r>
            <a:endParaRPr lang="en-US" dirty="0"/>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 Dataset Source: </a:t>
            </a:r>
            <a:r>
              <a:rPr lang="en-US" sz="2400" dirty="0">
                <a:latin typeface="Times New Roman" panose="02020603050405020304" pitchFamily="18" charset="0"/>
                <a:cs typeface="Times New Roman" panose="02020603050405020304" pitchFamily="18" charset="0"/>
              </a:rPr>
              <a:t>Kaggle</a:t>
            </a:r>
          </a:p>
          <a:p>
            <a:r>
              <a:rPr lang="en-US" sz="2400" b="1" dirty="0">
                <a:latin typeface="Times New Roman" panose="02020603050405020304" pitchFamily="18" charset="0"/>
                <a:cs typeface="Times New Roman" panose="02020603050405020304" pitchFamily="18" charset="0"/>
              </a:rPr>
              <a:t>2. Total Images: </a:t>
            </a:r>
            <a:r>
              <a:rPr lang="en-US" sz="2400" dirty="0">
                <a:latin typeface="Times New Roman" panose="02020603050405020304" pitchFamily="18" charset="0"/>
                <a:cs typeface="Times New Roman" panose="02020603050405020304" pitchFamily="18" charset="0"/>
              </a:rPr>
              <a:t>26500</a:t>
            </a:r>
          </a:p>
          <a:p>
            <a:r>
              <a:rPr lang="en-US" sz="2400" b="1" dirty="0">
                <a:latin typeface="Times New Roman" panose="02020603050405020304" pitchFamily="18" charset="0"/>
                <a:cs typeface="Times New Roman" panose="02020603050405020304" pitchFamily="18" charset="0"/>
              </a:rPr>
              <a:t>3. Number of Classes: </a:t>
            </a:r>
            <a:r>
              <a:rPr lang="en-US" sz="2400" dirty="0">
                <a:latin typeface="Times New Roman" panose="02020603050405020304" pitchFamily="18" charset="0"/>
                <a:cs typeface="Times New Roman" panose="02020603050405020304" pitchFamily="18" charset="0"/>
              </a:rPr>
              <a:t>10</a:t>
            </a:r>
          </a:p>
          <a:p>
            <a:r>
              <a:rPr lang="en-US" sz="2400" b="1" dirty="0">
                <a:latin typeface="Times New Roman" panose="02020603050405020304" pitchFamily="18" charset="0"/>
                <a:cs typeface="Times New Roman" panose="02020603050405020304" pitchFamily="18" charset="0"/>
              </a:rPr>
              <a:t>4. Training Images: </a:t>
            </a:r>
            <a:r>
              <a:rPr lang="en-US" sz="2400" dirty="0">
                <a:latin typeface="Times New Roman" panose="02020603050405020304" pitchFamily="18" charset="0"/>
                <a:cs typeface="Times New Roman" panose="02020603050405020304" pitchFamily="18" charset="0"/>
              </a:rPr>
              <a:t>22000 (per class 2200 images)</a:t>
            </a:r>
          </a:p>
          <a:p>
            <a:r>
              <a:rPr lang="en-US" sz="2400" b="1" dirty="0">
                <a:latin typeface="Times New Roman" panose="02020603050405020304" pitchFamily="18" charset="0"/>
                <a:cs typeface="Times New Roman" panose="02020603050405020304" pitchFamily="18" charset="0"/>
              </a:rPr>
              <a:t>5. Validation Images: </a:t>
            </a:r>
            <a:r>
              <a:rPr lang="en-US" sz="2400" dirty="0">
                <a:latin typeface="Times New Roman" panose="02020603050405020304" pitchFamily="18" charset="0"/>
                <a:cs typeface="Times New Roman" panose="02020603050405020304" pitchFamily="18" charset="0"/>
              </a:rPr>
              <a:t>4500 (Per class 450 images)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95A81EA-4A74-8D84-BE65-00D391DDA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32" y="1113258"/>
            <a:ext cx="2831699" cy="28316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7690DBDA-BF40-A31A-12AD-93AAD7AD6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878" y="3429000"/>
            <a:ext cx="2831698" cy="28316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587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EA07C-CD98-6D95-B9D7-A4BAE965566A}"/>
              </a:ext>
            </a:extLst>
          </p:cNvPr>
          <p:cNvSpPr txBox="1"/>
          <p:nvPr/>
        </p:nvSpPr>
        <p:spPr>
          <a:xfrm>
            <a:off x="0" y="176981"/>
            <a:ext cx="12192000" cy="646331"/>
          </a:xfrm>
          <a:prstGeom prst="rect">
            <a:avLst/>
          </a:prstGeom>
          <a:noFill/>
        </p:spPr>
        <p:txBody>
          <a:bodyPr wrap="square" rtlCol="0">
            <a:spAutoFit/>
          </a:bodyPr>
          <a:lstStyle/>
          <a:p>
            <a:pPr algn="ctr"/>
            <a:r>
              <a:rPr lang="en-US" sz="3600" b="1" dirty="0">
                <a:solidFill>
                  <a:srgbClr val="000000"/>
                </a:solidFill>
                <a:latin typeface="Times New Roman" panose="02020603050405020304" pitchFamily="18" charset="0"/>
                <a:cs typeface="Times New Roman" panose="02020603050405020304" pitchFamily="18" charset="0"/>
              </a:rPr>
              <a:t>Glimpse</a:t>
            </a:r>
            <a:r>
              <a:rPr lang="en-US" sz="3200" b="1" dirty="0">
                <a:solidFill>
                  <a:srgbClr val="000000"/>
                </a:solidFill>
                <a:latin typeface="Times New Roman" panose="02020603050405020304" pitchFamily="18" charset="0"/>
                <a:cs typeface="Times New Roman" panose="02020603050405020304" pitchFamily="18" charset="0"/>
              </a:rPr>
              <a:t> of the Data </a:t>
            </a:r>
          </a:p>
        </p:txBody>
      </p:sp>
      <p:pic>
        <p:nvPicPr>
          <p:cNvPr id="4" name="Picture 3">
            <a:extLst>
              <a:ext uri="{FF2B5EF4-FFF2-40B4-BE49-F238E27FC236}">
                <a16:creationId xmlns:a16="http://schemas.microsoft.com/office/drawing/2014/main" id="{F5585E9B-6097-1515-DD89-E33346263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1344561"/>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2B6F77D-E487-FA26-B907-C4A855B2E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949" y="1344562"/>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850F3C5-5CF2-EC86-BF2E-B7D7D399F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040" y="1344560"/>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FDD27AA0-A0F8-41F7-97ED-C735CD7CC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8131" y="1344562"/>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1C828410-FB58-7E5D-CE13-433BA5B346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766" y="4304070"/>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E6A76C34-FDEC-34D6-4C7F-378B5C5596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9949" y="4304070"/>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C5E807EE-6264-2368-43BE-780891191A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4040" y="4304069"/>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5CEB26CF-6911-A4B1-51C1-A286EB2E1F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88131" y="4304069"/>
            <a:ext cx="1936955" cy="192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237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B516F9-31C5-6844-53EF-1B9E2C17534D}"/>
              </a:ext>
            </a:extLst>
          </p:cNvPr>
          <p:cNvSpPr txBox="1"/>
          <p:nvPr/>
        </p:nvSpPr>
        <p:spPr>
          <a:xfrm>
            <a:off x="0" y="167148"/>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Data Processing</a:t>
            </a:r>
            <a:endParaRPr lang="en-IN"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582F4B4-D86E-CB47-7F09-7C038DD6E92D}"/>
              </a:ext>
            </a:extLst>
          </p:cNvPr>
          <p:cNvSpPr txBox="1"/>
          <p:nvPr/>
        </p:nvSpPr>
        <p:spPr>
          <a:xfrm>
            <a:off x="119446" y="1089421"/>
            <a:ext cx="11956026" cy="2677656"/>
          </a:xfrm>
          <a:prstGeom prst="rect">
            <a:avLst/>
          </a:prstGeom>
          <a:noFill/>
        </p:spPr>
        <p:txBody>
          <a:bodyPr wrap="square" lIns="91440" tIns="45720" rIns="91440" bIns="45720" anchor="t">
            <a:spAutoFit/>
          </a:bodyPr>
          <a:lstStyle/>
          <a:p>
            <a:pPr algn="just"/>
            <a:r>
              <a:rPr lang="en-US" sz="2400" dirty="0">
                <a:latin typeface="Times New Roman" panose="02020603050405020304" pitchFamily="18" charset="0"/>
                <a:cs typeface="Times New Roman" panose="02020603050405020304" pitchFamily="18" charset="0"/>
              </a:rPr>
              <a:t>Removing backgrounds or unwanted parts from images in a dataset using Photoshop involves isolating and keeping only the main object inside images.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Image augmentation enhances model learning by creating variations of existing images through techniques like rotation, flipping, zooming, and color adjustments. This increases the diversity of training data, helps prevent overfitting, and improves the model's ability to generalize to new, unseen images, leading to better performance.</a:t>
            </a:r>
          </a:p>
        </p:txBody>
      </p:sp>
      <p:pic>
        <p:nvPicPr>
          <p:cNvPr id="10" name="Picture 9">
            <a:extLst>
              <a:ext uri="{FF2B5EF4-FFF2-40B4-BE49-F238E27FC236}">
                <a16:creationId xmlns:a16="http://schemas.microsoft.com/office/drawing/2014/main" id="{6A7ECEE3-361D-833A-75E5-40A2A594F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69" y="4039829"/>
            <a:ext cx="2519516" cy="2519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BD057182-D35E-8B45-94B8-37A200BC4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651" y="4027047"/>
            <a:ext cx="2478959" cy="2519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2169B382-8B5C-D58B-C11F-1F4C280A3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5376" y="4039829"/>
            <a:ext cx="2478959" cy="2519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245F8FED-A4DA-30A1-EFAC-B6F378174E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5054" y="4027047"/>
            <a:ext cx="2478959" cy="2519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406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ADAB0-A930-7BFE-72B1-1B6AFE1DD3CE}"/>
              </a:ext>
            </a:extLst>
          </p:cNvPr>
          <p:cNvSpPr txBox="1"/>
          <p:nvPr/>
        </p:nvSpPr>
        <p:spPr>
          <a:xfrm>
            <a:off x="0" y="216310"/>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pic>
        <p:nvPicPr>
          <p:cNvPr id="1044" name="Picture 20">
            <a:extLst>
              <a:ext uri="{FF2B5EF4-FFF2-40B4-BE49-F238E27FC236}">
                <a16:creationId xmlns:a16="http://schemas.microsoft.com/office/drawing/2014/main" id="{35867533-0885-B597-BE77-29A60702A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621" y="2245288"/>
            <a:ext cx="8382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00C33E3-4FEA-7200-3469-103041113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006" y="2245288"/>
            <a:ext cx="8382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7BF6A018-3742-CE1C-5822-9F524C1EC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827" y="4811766"/>
            <a:ext cx="8382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B83F60FE-58AB-8179-48AB-731882D62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773" y="4772961"/>
            <a:ext cx="8382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84F5A2DE-FF85-EDE4-E2B4-37E4B2187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79" y="3339065"/>
            <a:ext cx="3619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07D5ED5-7E6A-1EC2-70F3-E30BF5322D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24" t="654" r="369" b="103"/>
          <a:stretch/>
        </p:blipFill>
        <p:spPr bwMode="auto">
          <a:xfrm>
            <a:off x="1468588" y="1488513"/>
            <a:ext cx="2613475" cy="18776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9D2D0A86-5EAF-D182-32CE-9DB4861C37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2027" y="4059746"/>
            <a:ext cx="2560738" cy="18587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E111169-5A07-F53B-CC27-2E02CD8084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883" y="4059746"/>
            <a:ext cx="2560738" cy="18463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ED9BA35-9BB1-1414-F2B6-9E80BEAFDD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2733" y="1482906"/>
            <a:ext cx="2390032" cy="193626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6212EEE8-9DA4-BAC2-B48E-A7240EB0B7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5821" y="4059747"/>
            <a:ext cx="2505720" cy="18463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8AE2641-8A23-63B6-2826-AB2E409982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5821" y="1482906"/>
            <a:ext cx="2538005" cy="193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6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159AC-AC88-7B17-433D-D2A72298825E}"/>
              </a:ext>
            </a:extLst>
          </p:cNvPr>
          <p:cNvSpPr txBox="1"/>
          <p:nvPr/>
        </p:nvSpPr>
        <p:spPr>
          <a:xfrm>
            <a:off x="0" y="167148"/>
            <a:ext cx="12192000" cy="646331"/>
          </a:xfrm>
          <a:prstGeom prst="rect">
            <a:avLst/>
          </a:prstGeom>
          <a:noFill/>
        </p:spPr>
        <p:txBody>
          <a:bodyPr wrap="square" rtlCol="0">
            <a:spAutoFit/>
          </a:bodyPr>
          <a:lstStyle/>
          <a:p>
            <a:pPr algn="ctr"/>
            <a:r>
              <a:rPr lang="en-US" sz="3600" b="1" dirty="0">
                <a:latin typeface="Times New Roman"/>
                <a:cs typeface="Times New Roman"/>
              </a:rPr>
              <a:t>Architecture Used</a:t>
            </a:r>
            <a:endParaRPr lang="en-IN" sz="3600" b="1" dirty="0"/>
          </a:p>
        </p:txBody>
      </p:sp>
      <p:graphicFrame>
        <p:nvGraphicFramePr>
          <p:cNvPr id="7" name="Table 6">
            <a:extLst>
              <a:ext uri="{FF2B5EF4-FFF2-40B4-BE49-F238E27FC236}">
                <a16:creationId xmlns:a16="http://schemas.microsoft.com/office/drawing/2014/main" id="{92F93162-2F1F-019E-4C99-4ABEC9CB5B16}"/>
              </a:ext>
            </a:extLst>
          </p:cNvPr>
          <p:cNvGraphicFramePr>
            <a:graphicFrameLocks noGrp="1"/>
          </p:cNvGraphicFramePr>
          <p:nvPr>
            <p:extLst>
              <p:ext uri="{D42A27DB-BD31-4B8C-83A1-F6EECF244321}">
                <p14:modId xmlns:p14="http://schemas.microsoft.com/office/powerpoint/2010/main" val="1028160779"/>
              </p:ext>
            </p:extLst>
          </p:nvPr>
        </p:nvGraphicFramePr>
        <p:xfrm>
          <a:off x="176980" y="1044130"/>
          <a:ext cx="11838040" cy="5394960"/>
        </p:xfrm>
        <a:graphic>
          <a:graphicData uri="http://schemas.openxmlformats.org/drawingml/2006/table">
            <a:tbl>
              <a:tblPr firstRow="1" bandRow="1">
                <a:tableStyleId>{69CF1AB2-1976-4502-BF36-3FF5EA218861}</a:tableStyleId>
              </a:tblPr>
              <a:tblGrid>
                <a:gridCol w="2367608">
                  <a:extLst>
                    <a:ext uri="{9D8B030D-6E8A-4147-A177-3AD203B41FA5}">
                      <a16:colId xmlns:a16="http://schemas.microsoft.com/office/drawing/2014/main" val="2444118946"/>
                    </a:ext>
                  </a:extLst>
                </a:gridCol>
                <a:gridCol w="2367608">
                  <a:extLst>
                    <a:ext uri="{9D8B030D-6E8A-4147-A177-3AD203B41FA5}">
                      <a16:colId xmlns:a16="http://schemas.microsoft.com/office/drawing/2014/main" val="360185751"/>
                    </a:ext>
                  </a:extLst>
                </a:gridCol>
                <a:gridCol w="2367608">
                  <a:extLst>
                    <a:ext uri="{9D8B030D-6E8A-4147-A177-3AD203B41FA5}">
                      <a16:colId xmlns:a16="http://schemas.microsoft.com/office/drawing/2014/main" val="1044708998"/>
                    </a:ext>
                  </a:extLst>
                </a:gridCol>
                <a:gridCol w="2367608">
                  <a:extLst>
                    <a:ext uri="{9D8B030D-6E8A-4147-A177-3AD203B41FA5}">
                      <a16:colId xmlns:a16="http://schemas.microsoft.com/office/drawing/2014/main" val="2760661633"/>
                    </a:ext>
                  </a:extLst>
                </a:gridCol>
                <a:gridCol w="2367608">
                  <a:extLst>
                    <a:ext uri="{9D8B030D-6E8A-4147-A177-3AD203B41FA5}">
                      <a16:colId xmlns:a16="http://schemas.microsoft.com/office/drawing/2014/main" val="1153129923"/>
                    </a:ext>
                  </a:extLst>
                </a:gridCol>
              </a:tblGrid>
              <a:tr h="370840">
                <a:tc>
                  <a:txBody>
                    <a:bodyPr/>
                    <a:lstStyle/>
                    <a:p>
                      <a:pPr algn="ctr" fontAlgn="b"/>
                      <a:r>
                        <a:rPr lang="en-US" sz="2000" b="1" dirty="0">
                          <a:effectLst/>
                          <a:latin typeface="Times New Roman" panose="02020603050405020304" pitchFamily="18" charset="0"/>
                          <a:cs typeface="Times New Roman" panose="02020603050405020304" pitchFamily="18" charset="0"/>
                        </a:rPr>
                        <a:t>Feature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dirty="0">
                          <a:effectLst/>
                          <a:latin typeface="Times New Roman" panose="02020603050405020304" pitchFamily="18" charset="0"/>
                          <a:cs typeface="Times New Roman" panose="02020603050405020304" pitchFamily="18" charset="0"/>
                        </a:rPr>
                        <a:t>Proposed CNN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dirty="0">
                          <a:effectLst/>
                          <a:latin typeface="Times New Roman" panose="02020603050405020304" pitchFamily="18" charset="0"/>
                          <a:cs typeface="Times New Roman" panose="02020603050405020304" pitchFamily="18" charset="0"/>
                        </a:rPr>
                        <a:t>VGG16</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dirty="0">
                          <a:effectLst/>
                          <a:latin typeface="Times New Roman" panose="02020603050405020304" pitchFamily="18" charset="0"/>
                          <a:cs typeface="Times New Roman" panose="02020603050405020304" pitchFamily="18" charset="0"/>
                        </a:rPr>
                        <a:t>DenseNet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dirty="0">
                          <a:effectLst/>
                          <a:latin typeface="Times New Roman" panose="02020603050405020304" pitchFamily="18" charset="0"/>
                          <a:cs typeface="Times New Roman" panose="02020603050405020304" pitchFamily="18" charset="0"/>
                        </a:rPr>
                        <a:t>MobileNet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787863"/>
                  </a:ext>
                </a:extLst>
              </a:tr>
              <a:tr h="370840">
                <a:tc>
                  <a:txBody>
                    <a:bodyPr/>
                    <a:lstStyle/>
                    <a:p>
                      <a:pPr algn="ctr" fontAlgn="base"/>
                      <a:r>
                        <a:rPr lang="en-US" sz="2000" b="1" dirty="0">
                          <a:effectLst/>
                          <a:latin typeface="Times New Roman" panose="02020603050405020304" pitchFamily="18" charset="0"/>
                          <a:cs typeface="Times New Roman" panose="02020603050405020304" pitchFamily="18" charset="0"/>
                        </a:rPr>
                        <a:t>Architecture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Standard convolutional network</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Pre-trained deep CNN</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Deep CNN with dense connections</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latin typeface="Times New Roman" panose="02020603050405020304" pitchFamily="18" charset="0"/>
                          <a:cs typeface="Times New Roman" panose="02020603050405020304" pitchFamily="18" charset="0"/>
                        </a:rPr>
                        <a:t>Lightweight CNN optimized for mobile</a:t>
                      </a:r>
                      <a:endParaRPr lang="en-US" sz="2000" dirty="0">
                        <a:effectLst/>
                        <a:latin typeface="Times New Roman" panose="02020603050405020304" pitchFamily="18" charset="0"/>
                        <a:cs typeface="Times New Roman" panose="02020603050405020304" pitchFamily="18" charset="0"/>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294621"/>
                  </a:ext>
                </a:extLst>
              </a:tr>
              <a:tr h="370840">
                <a:tc>
                  <a:txBody>
                    <a:bodyPr/>
                    <a:lstStyle/>
                    <a:p>
                      <a:pPr algn="ctr" fontAlgn="base"/>
                      <a:r>
                        <a:rPr lang="en-US" sz="2000" b="1" dirty="0">
                          <a:effectLst/>
                          <a:latin typeface="Times New Roman" panose="02020603050405020304" pitchFamily="18" charset="0"/>
                          <a:cs typeface="Times New Roman" panose="02020603050405020304" pitchFamily="18" charset="0"/>
                        </a:rPr>
                        <a:t>Parameters</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Varies (depends on architecture)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138 million</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8 million (for DenseNet-121)</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Around 4 million (for MobileNetV1)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70707"/>
                  </a:ext>
                </a:extLst>
              </a:tr>
              <a:tr h="370840">
                <a:tc>
                  <a:txBody>
                    <a:bodyPr/>
                    <a:lstStyle/>
                    <a:p>
                      <a:pPr algn="ctr" fontAlgn="base"/>
                      <a:r>
                        <a:rPr lang="en-US" sz="2000" b="1" dirty="0">
                          <a:effectLst/>
                          <a:latin typeface="Times New Roman" panose="02020603050405020304" pitchFamily="18" charset="0"/>
                          <a:cs typeface="Times New Roman" panose="02020603050405020304" pitchFamily="18" charset="0"/>
                        </a:rPr>
                        <a:t>Training Time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Varies (depends on model complexity)</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Longer due to depth</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Longer, but more efficient parameter usage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latin typeface="Times New Roman" panose="02020603050405020304" pitchFamily="18" charset="0"/>
                          <a:cs typeface="Times New Roman" panose="02020603050405020304" pitchFamily="18" charset="0"/>
                        </a:rPr>
                        <a:t>Faster due to fewer parameters and efficient depth wise separable convolutions</a:t>
                      </a:r>
                      <a:endParaRPr lang="en-US" sz="2000" dirty="0">
                        <a:effectLst/>
                        <a:latin typeface="Times New Roman" panose="02020603050405020304" pitchFamily="18" charset="0"/>
                        <a:cs typeface="Times New Roman" panose="02020603050405020304" pitchFamily="18" charset="0"/>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45692"/>
                  </a:ext>
                </a:extLst>
              </a:tr>
              <a:tr h="370840">
                <a:tc>
                  <a:txBody>
                    <a:bodyPr/>
                    <a:lstStyle/>
                    <a:p>
                      <a:pPr algn="ctr" fontAlgn="base"/>
                      <a:r>
                        <a:rPr lang="en-US" sz="2000" b="1" dirty="0">
                          <a:effectLst/>
                          <a:latin typeface="Times New Roman" panose="02020603050405020304" pitchFamily="18" charset="0"/>
                          <a:cs typeface="Times New Roman" panose="02020603050405020304" pitchFamily="18" charset="0"/>
                        </a:rPr>
                        <a:t>Performance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Good, but varies by architecture</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High accuracy on various tasks</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effectLst/>
                          <a:latin typeface="Times New Roman" panose="02020603050405020304" pitchFamily="18" charset="0"/>
                          <a:cs typeface="Times New Roman" panose="02020603050405020304" pitchFamily="18" charset="0"/>
                        </a:rPr>
                        <a:t>Often outperforms VGG16 due to better information flow</a:t>
                      </a: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2000" dirty="0">
                          <a:latin typeface="Times New Roman" panose="02020603050405020304" pitchFamily="18" charset="0"/>
                          <a:cs typeface="Times New Roman" panose="02020603050405020304" pitchFamily="18" charset="0"/>
                        </a:rPr>
                        <a:t>Good accuracy with reduced computational cost, suitable for mobile and edge devices</a:t>
                      </a:r>
                      <a:endParaRPr lang="en-US" sz="2000" dirty="0">
                        <a:effectLst/>
                        <a:latin typeface="Times New Roman" panose="02020603050405020304" pitchFamily="18" charset="0"/>
                        <a:cs typeface="Times New Roman" panose="02020603050405020304" pitchFamily="18" charset="0"/>
                      </a:endParaRPr>
                    </a:p>
                  </a:txBody>
                  <a:tcPr marL="76200" marR="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7116491"/>
                  </a:ext>
                </a:extLst>
              </a:tr>
            </a:tbl>
          </a:graphicData>
        </a:graphic>
      </p:graphicFrame>
    </p:spTree>
    <p:extLst>
      <p:ext uri="{BB962C8B-B14F-4D97-AF65-F5344CB8AC3E}">
        <p14:creationId xmlns:p14="http://schemas.microsoft.com/office/powerpoint/2010/main" val="4070649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1006</Words>
  <Application>Microsoft Office PowerPoint</Application>
  <PresentationFormat>Widescreen</PresentationFormat>
  <Paragraphs>169</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Google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PRAJAPATI</dc:creator>
  <cp:lastModifiedBy>DIVYA PRAJAPATI</cp:lastModifiedBy>
  <cp:revision>226</cp:revision>
  <dcterms:created xsi:type="dcterms:W3CDTF">2024-08-27T12:30:14Z</dcterms:created>
  <dcterms:modified xsi:type="dcterms:W3CDTF">2024-09-04T08:09:46Z</dcterms:modified>
</cp:coreProperties>
</file>