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rPr>
                <a:solidFill>
                  <a:srgbClr val="FF7F50"/>
                </a:solidFill>
                <a:latin typeface="Arial"/>
              </a:rPr>
              <a:t>The Moon: Earth's Celestial Companion</a:t>
            </a:r>
          </a:p>
        </p:txBody>
      </p:sp>
      <p:sp>
        <p:nvSpPr>
          <p:cNvPr id="3" name="Subtitle 2"/>
          <p:cNvSpPr>
            <a:spLocks noGrp="1"/>
          </p:cNvSpPr>
          <p:nvPr>
            <p:ph type="subTitle" idx="1"/>
          </p:nvPr>
        </p:nvSpPr>
        <p:spPr/>
        <p:txBody>
          <a:bodyPr/>
          <a:lstStyle/>
          <a:p>
            <a:r>
              <a:rPr>
                <a:solidFill>
                  <a:srgbClr val="FF7F50"/>
                </a:solidFill>
                <a:latin typeface="Arial"/>
              </a:rPr>
              <a:t>Explore the mysteries and marvels of Earth's only natural satellite, the Moon.</a:t>
            </a:r>
          </a:p>
        </p:txBody>
      </p:sp>
      <p:pic>
        <p:nvPicPr>
          <p:cNvPr id="4" name="Picture 3" descr="placeholder_for_moon_general_image.png"/>
          <p:cNvPicPr>
            <a:picLocks noChangeAspect="1"/>
          </p:cNvPicPr>
          <p:nvPr/>
        </p:nvPicPr>
        <p:blipFill>
          <a:blip r:embed="rId2"/>
          <a:stretch>
            <a:fillRect/>
          </a:stretch>
        </p:blipFill>
        <p:spPr>
          <a:xfrm>
            <a:off x="457200" y="457200"/>
            <a:ext cx="914400" cy="914400"/>
          </a:xfrm>
          <a:prstGeom prst="rect">
            <a:avLst/>
          </a:prstGeom>
        </p:spPr>
      </p:pic>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FF7F50"/>
                </a:solidFill>
                <a:latin typeface="Arial"/>
              </a:rPr>
              <a:t>Key Facts About the Moon</a:t>
            </a:r>
          </a:p>
        </p:txBody>
      </p:sp>
      <p:sp>
        <p:nvSpPr>
          <p:cNvPr id="3" name="Content Placeholder 2"/>
          <p:cNvSpPr>
            <a:spLocks noGrp="1"/>
          </p:cNvSpPr>
          <p:nvPr>
            <p:ph idx="1"/>
          </p:nvPr>
        </p:nvSpPr>
        <p:spPr/>
        <p:txBody>
          <a:bodyPr/>
          <a:lstStyle/>
          <a:p>
            <a:r>
              <a:rPr>
                <a:solidFill>
                  <a:srgbClr val="FF7F50"/>
                </a:solidFill>
                <a:latin typeface="Arial"/>
              </a:rPr>
              <a:t>The Moon is a barren, airless world, yet it profoundly influences our planet. Source: NASA, Lunar Reconnaissance Orbiter.</a:t>
            </a:r>
          </a:p>
          <a:p>
            <a:pPr lvl="1"/>
            <a:r>
              <a:rPr>
                <a:solidFill>
                  <a:srgbClr val="FF7F50"/>
                </a:solidFill>
                <a:latin typeface="Arial"/>
              </a:rPr>
              <a:t>Diameter: Approximately 3,474 km (2,159 miles), about one-quarter the size of Earth.</a:t>
            </a:r>
          </a:p>
          <a:p>
            <a:pPr lvl="1"/>
            <a:r>
              <a:rPr>
                <a:solidFill>
                  <a:srgbClr val="FF7F50"/>
                </a:solidFill>
                <a:latin typeface="Arial"/>
              </a:rPr>
              <a:t>Orbit: Orbits Earth every 27.3 days, resulting in its phases.</a:t>
            </a:r>
          </a:p>
          <a:p>
            <a:pPr lvl="1"/>
            <a:r>
              <a:rPr>
                <a:solidFill>
                  <a:srgbClr val="FF7F50"/>
                </a:solidFill>
                <a:latin typeface="Arial"/>
              </a:rPr>
              <a:t>Surface: Covered in craters, maria (dark plains), and highlands.</a:t>
            </a:r>
          </a:p>
          <a:p>
            <a:pPr lvl="1"/>
            <a:r>
              <a:rPr>
                <a:solidFill>
                  <a:srgbClr val="FF7F50"/>
                </a:solidFill>
                <a:latin typeface="Arial"/>
              </a:rPr>
              <a:t>Tidally Locked: Always shows the same face to Earth due to tidal forces.</a:t>
            </a:r>
          </a:p>
        </p:txBody>
      </p:sp>
      <p:pic>
        <p:nvPicPr>
          <p:cNvPr id="4" name="Picture 3" descr="placeholder_for_moon_facts_image.png"/>
          <p:cNvPicPr>
            <a:picLocks noChangeAspect="1"/>
          </p:cNvPicPr>
          <p:nvPr/>
        </p:nvPicPr>
        <p:blipFill>
          <a:blip r:embed="rId2"/>
          <a:stretch>
            <a:fillRect/>
          </a:stretch>
        </p:blipFill>
        <p:spPr>
          <a:xfrm>
            <a:off x="457200" y="457200"/>
            <a:ext cx="914400" cy="9144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rPr>
                <a:solidFill>
                  <a:srgbClr val="FF7F50"/>
                </a:solidFill>
                <a:latin typeface="Arial"/>
              </a:rPr>
              <a:t>Lunar Phases and Eclipses</a:t>
            </a:r>
          </a:p>
        </p:txBody>
      </p:sp>
      <p:graphicFrame>
        <p:nvGraphicFramePr>
          <p:cNvPr id="3" name="Table 2"/>
          <p:cNvGraphicFramePr>
            <a:graphicFrameLocks noGrp="1"/>
          </p:cNvGraphicFramePr>
          <p:nvPr/>
        </p:nvGraphicFramePr>
        <p:xfrm>
          <a:off x="1828800" y="1828800"/>
          <a:ext cx="5486400" cy="731520"/>
        </p:xfrm>
        <a:graphic>
          <a:graphicData uri="http://schemas.openxmlformats.org/drawingml/2006/table">
            <a:tbl>
              <a:tblPr firstRow="1" bandRow="1">
                <a:tableStyleId>{5C22544A-7EE6-4342-B048-85BDC9FD1C3A}</a:tableStyleId>
              </a:tblPr>
              <a:tblGrid>
                <a:gridCol w="1828800"/>
                <a:gridCol w="3657600"/>
              </a:tblGrid>
              <a:tr h="243840">
                <a:tc>
                  <a:txBody>
                    <a:bodyPr/>
                    <a:lstStyle/>
                    <a:p>
                      <a:r>
                        <a:rPr>
                          <a:solidFill>
                            <a:srgbClr val="FF7F50"/>
                          </a:solidFill>
                          <a:latin typeface="Arial"/>
                        </a:rPr>
                        <a:t>Lunar Phases: Result from the changing angles at which we see the Sunlit portion of the Moon as it orbits Earth.</a:t>
                      </a:r>
                    </a:p>
                  </a:txBody>
                  <a:tcPr/>
                </a:tc>
                <a:tc>
                  <a:txBody>
                    <a:bodyPr/>
                    <a:lstStyle/>
                    <a:p>
                      <a:r>
                        <a:rPr>
                          <a:solidFill>
                            <a:srgbClr val="FF7F50"/>
                          </a:solidFill>
                          <a:latin typeface="Arial"/>
                        </a:rPr>
                        <a:t>Lunar Eclipses: Occur when the Earth passes between the Sun and Moon, casting a shadow on the Moon.</a:t>
                      </a:r>
                    </a:p>
                  </a:txBody>
                  <a:tcPr/>
                </a:tc>
              </a:tr>
              <a:tr h="243840">
                <a:tc>
                  <a:txBody>
                    <a:bodyPr/>
                    <a:lstStyle/>
                    <a:p>
                      <a:r>
                        <a:rPr>
                          <a:solidFill>
                            <a:srgbClr val="FF7F50"/>
                          </a:solidFill>
                          <a:latin typeface="Arial"/>
                        </a:rPr>
                        <a:t>Phases include New Moon, Crescent, Quarter, Gibbous, and Full Moon.</a:t>
                      </a:r>
                    </a:p>
                  </a:txBody>
                  <a:tcPr/>
                </a:tc>
                <a:tc>
                  <a:txBody>
                    <a:bodyPr/>
                    <a:lstStyle/>
                    <a:p>
                      <a:r>
                        <a:rPr>
                          <a:solidFill>
                            <a:srgbClr val="FF7F50"/>
                          </a:solidFill>
                          <a:latin typeface="Arial"/>
                        </a:rPr>
                        <a:t>Solar Eclipses: Occur when the Moon passes between the Sun and Earth, blocking the Sun's light.</a:t>
                      </a:r>
                    </a:p>
                  </a:txBody>
                  <a:tcPr/>
                </a:tc>
              </a:tr>
              <a:tr h="243840">
                <a:tc>
                  <a:txBody>
                    <a:bodyPr/>
                    <a:lstStyle/>
                    <a:p>
                      <a:r>
                        <a:rPr>
                          <a:solidFill>
                            <a:srgbClr val="FF7F50"/>
                          </a:solidFill>
                          <a:latin typeface="Arial"/>
                        </a:rPr>
                        <a:t>Cycles approximately every 29.5 days (synodic month).</a:t>
                      </a:r>
                    </a:p>
                  </a:txBody>
                  <a:tcPr/>
                </a:tc>
                <a:tc>
                  <a:txBody>
                    <a:bodyPr/>
                    <a:lstStyle/>
                    <a:p>
                      <a:r>
                        <a:rPr>
                          <a:solidFill>
                            <a:srgbClr val="FF7F50"/>
                          </a:solidFill>
                          <a:latin typeface="Arial"/>
                        </a:rPr>
                        <a:t>Both types require precise alignment of Sun, Earth, and Moon.</a:t>
                      </a:r>
                    </a:p>
                  </a:txBody>
                  <a:tcPr/>
                </a:tc>
              </a:tr>
            </a:tbl>
          </a:graphicData>
        </a:graphic>
      </p:graphicFrame>
      <p:pic>
        <p:nvPicPr>
          <p:cNvPr id="4" name="Picture 3" descr="placeholder_for_moon_phaseseclipses_diagram.png"/>
          <p:cNvPicPr>
            <a:picLocks noChangeAspect="1"/>
          </p:cNvPicPr>
          <p:nvPr/>
        </p:nvPicPr>
        <p:blipFill>
          <a:blip r:embed="rId2"/>
          <a:stretch>
            <a:fillRect/>
          </a:stretch>
        </p:blipFill>
        <p:spPr>
          <a:xfrm>
            <a:off x="457200" y="457200"/>
            <a:ext cx="914400" cy="9144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914400" y="914400"/>
            <a:ext cx="914400" cy="914400"/>
          </a:xfrm>
          <a:prstGeom prst="rect">
            <a:avLst/>
          </a:prstGeom>
          <a:noFill/>
        </p:spPr>
        <p:txBody>
          <a:bodyPr wrap="none">
            <a:spAutoFit/>
          </a:bodyPr>
          <a:lstStyle/>
          <a:p>
            <a:r>
              <a:rPr>
                <a:solidFill>
                  <a:srgbClr val="FF7F50"/>
                </a:solidFill>
                <a:latin typeface="Arial"/>
              </a:rPr>
              <a:t>The Apollo program marked humanity's first steps on another celestial body. Between 1969 and 1972, six Apollo missions landed on the Moon, bringing back invaluable samples and data. Future missions, like Artemis, aim to establish a sustained human presence and prepare for journeys to Mars. Source: European Space Agency (ESA).</a:t>
            </a:r>
          </a:p>
        </p:txBody>
      </p:sp>
      <p:pic>
        <p:nvPicPr>
          <p:cNvPr id="3" name="Picture 2" descr="placeholder_for_apollo_astronaut_or_artemis_mission_concept.png"/>
          <p:cNvPicPr>
            <a:picLocks noChangeAspect="1"/>
          </p:cNvPicPr>
          <p:nvPr/>
        </p:nvPicPr>
        <p:blipFill>
          <a:blip r:embed="rId2"/>
          <a:stretch>
            <a:fillRect/>
          </a:stretch>
        </p:blipFill>
        <p:spPr>
          <a:xfrm>
            <a:off x="457200" y="457200"/>
            <a:ext cx="914400" cy="9144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