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529" r:id="rId3"/>
    <p:sldId id="571" r:id="rId4"/>
    <p:sldId id="1498" r:id="rId5"/>
    <p:sldId id="582" r:id="rId6"/>
    <p:sldId id="657" r:id="rId7"/>
    <p:sldId id="659" r:id="rId8"/>
    <p:sldId id="658" r:id="rId9"/>
    <p:sldId id="660" r:id="rId10"/>
    <p:sldId id="640" r:id="rId11"/>
    <p:sldId id="661" r:id="rId12"/>
    <p:sldId id="585" r:id="rId13"/>
    <p:sldId id="631" r:id="rId14"/>
    <p:sldId id="638" r:id="rId15"/>
    <p:sldId id="639" r:id="rId16"/>
    <p:sldId id="1466" r:id="rId17"/>
    <p:sldId id="1463" r:id="rId18"/>
    <p:sldId id="1499" r:id="rId19"/>
    <p:sldId id="1474" r:id="rId20"/>
    <p:sldId id="1476" r:id="rId21"/>
    <p:sldId id="1473" r:id="rId22"/>
    <p:sldId id="646" r:id="rId23"/>
    <p:sldId id="647" r:id="rId24"/>
    <p:sldId id="1477" r:id="rId25"/>
    <p:sldId id="1475" r:id="rId26"/>
    <p:sldId id="1479" r:id="rId27"/>
    <p:sldId id="650" r:id="rId28"/>
    <p:sldId id="648" r:id="rId29"/>
    <p:sldId id="651" r:id="rId30"/>
    <p:sldId id="649" r:id="rId31"/>
    <p:sldId id="1500" r:id="rId32"/>
    <p:sldId id="1374" r:id="rId33"/>
    <p:sldId id="1375" r:id="rId34"/>
    <p:sldId id="1400" r:id="rId35"/>
    <p:sldId id="1470" r:id="rId36"/>
    <p:sldId id="1454" r:id="rId37"/>
    <p:sldId id="1471" r:id="rId38"/>
    <p:sldId id="1469" r:id="rId39"/>
    <p:sldId id="665" r:id="rId40"/>
    <p:sldId id="626" r:id="rId41"/>
    <p:sldId id="66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416"/>
    <a:srgbClr val="0000FF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82"/>
    <p:restoredTop sz="76309" autoAdjust="0"/>
  </p:normalViewPr>
  <p:slideViewPr>
    <p:cSldViewPr>
      <p:cViewPr varScale="1">
        <p:scale>
          <a:sx n="95" d="100"/>
          <a:sy n="95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857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3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70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31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21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555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798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499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518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5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029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Proof sketch on the board. Use the reciprocity law  (x/N) = (N/x) (-1)^{(x-1)(N-1)/4}  and (x/N) = (x mod N / N) and the supplementary facts (1 // N) = (-1)^{n-1/2}  and (2 // N) = (-1)^{n^2-1/8}.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578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95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Need CRT.  E.g. x = 1 mod 3 and x = 2 mod 5 =&gt; x is unique mod 15.  x = c_3 * 1 + c_5 * 2.  c_3 = 10 is 1 mod 3 and 0 mod 5.  c_5 = 6 is 1 mod 5 and 0 mod 3. So x = 10*1+6*2 = 22 = 7 mod 15.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68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23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709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603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669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37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0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954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314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43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same kind of problems with </a:t>
            </a:r>
            <a:r>
              <a:rPr lang="en-US" baseline="0" dirty="0" err="1"/>
              <a:t>fhe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890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755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685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624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838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16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80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85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3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647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60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5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9F1F-6480-4C70-B2FA-BA8A0780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9AA8-9734-4BF3-B765-B6D6DA530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F70A-E8BF-49CE-95C1-B682D828A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0B10-6661-455B-BB94-5B71FDED7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BE24-AC29-4FF4-ADC6-35745F5ED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C519-6A07-4F9B-BB38-ED3C6DD52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DFC7-3B6F-4FBE-A4FF-4EE991A62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B428-9972-4656-AF57-9E452F34D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CDCB-AB58-484D-8F01-FB01F46F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1C52-D49A-4C73-8E66-75469B7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485C-AB55-4910-BC55-38AFE8FA6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84A2-B24B-476A-B461-1402D306B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09B1FC-1568-4664-B399-59FB0FF91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8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8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10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871296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Trapdoor Permutations to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IND-Secure Public-key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/>
              <p:nvPr/>
            </p:nvSpPr>
            <p:spPr>
              <a:xfrm>
                <a:off x="539552" y="1700808"/>
                <a:ext cx="8298309" cy="3529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Sample function index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The public key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the private key is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bit: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Pick a random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𝒓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 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𝒄</m:t>
                        </m:r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=(</m:t>
                        </m:r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𝑭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𝒓</m:t>
                        </m:r>
                      </m:e>
                    </m:d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𝑯𝑪𝑩</m:t>
                    </m:r>
                    <m:d>
                      <m:d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𝒓</m:t>
                        </m:r>
                      </m:e>
                    </m:d>
                    <m:nary>
                      <m:naryPr>
                        <m:chr m:val="⨁"/>
                        <m:subHide m:val="on"/>
                        <m:supHide m:val="on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</m:nary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Recover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using the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and using it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298309" cy="3529492"/>
              </a:xfrm>
              <a:prstGeom prst="rect">
                <a:avLst/>
              </a:prstGeom>
              <a:blipFill>
                <a:blip r:embed="rId3"/>
                <a:stretch>
                  <a:fillRect l="-1069" t="-1075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E958453-F523-2A4B-98A0-A932A65CE8A2}"/>
              </a:ext>
            </a:extLst>
          </p:cNvPr>
          <p:cNvSpPr/>
          <p:nvPr/>
        </p:nvSpPr>
        <p:spPr>
          <a:xfrm>
            <a:off x="1025501" y="5445224"/>
            <a:ext cx="7971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IND-secure: 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Proof by Hybrid argument (exercise). </a:t>
            </a:r>
          </a:p>
        </p:txBody>
      </p:sp>
    </p:spTree>
    <p:extLst>
      <p:ext uri="{BB962C8B-B14F-4D97-AF65-F5344CB8AC3E}">
        <p14:creationId xmlns:p14="http://schemas.microsoft.com/office/powerpoint/2010/main" val="24486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Permutations: Candidates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B41A4-022E-724A-A311-4D21BB41B959}"/>
              </a:ext>
            </a:extLst>
          </p:cNvPr>
          <p:cNvSpPr/>
          <p:nvPr/>
        </p:nvSpPr>
        <p:spPr>
          <a:xfrm>
            <a:off x="611560" y="1988840"/>
            <a:ext cx="797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Trapdoor Permutations are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exceedingly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6146E-1CAE-CC4C-83AF-A7908DE720BF}"/>
              </a:ext>
            </a:extLst>
          </p:cNvPr>
          <p:cNvSpPr/>
          <p:nvPr/>
        </p:nvSpPr>
        <p:spPr>
          <a:xfrm>
            <a:off x="611560" y="3429000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candidates (both need factoring to be hard):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C8D93-4881-2C45-ACC0-AC8347CCAFAA}"/>
              </a:ext>
            </a:extLst>
          </p:cNvPr>
          <p:cNvSpPr/>
          <p:nvPr/>
        </p:nvSpPr>
        <p:spPr>
          <a:xfrm>
            <a:off x="720080" y="4221088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RSA (Rivest-Shamir-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Adleman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32357-9594-494A-A64E-91EDC845520C}"/>
              </a:ext>
            </a:extLst>
          </p:cNvPr>
          <p:cNvSpPr/>
          <p:nvPr/>
        </p:nvSpPr>
        <p:spPr>
          <a:xfrm>
            <a:off x="720080" y="5000110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Rabin/Blum-Williams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A17AC-8EC0-1048-97CF-2F675E9253C1}"/>
              </a:ext>
            </a:extLst>
          </p:cNvPr>
          <p:cNvSpPr/>
          <p:nvPr/>
        </p:nvSpPr>
        <p:spPr>
          <a:xfrm>
            <a:off x="720080" y="4221088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RSA (Rivest-Shamir-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Adleman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Function</a:t>
            </a:r>
          </a:p>
        </p:txBody>
      </p:sp>
    </p:spTree>
    <p:extLst>
      <p:ext uri="{BB962C8B-B14F-4D97-AF65-F5344CB8AC3E}">
        <p14:creationId xmlns:p14="http://schemas.microsoft.com/office/powerpoint/2010/main" val="10329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Review: Number Theory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1556D-5705-EC4B-AC68-98772836312C}"/>
              </a:ext>
            </a:extLst>
          </p:cNvPr>
          <p:cNvSpPr/>
          <p:nvPr/>
        </p:nvSpPr>
        <p:spPr>
          <a:xfrm>
            <a:off x="611560" y="1476073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review some number theory from L5-7.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CBE32B-A629-D444-97EA-5EAED2EFEE59}"/>
                  </a:ext>
                </a:extLst>
              </p:cNvPr>
              <p:cNvSpPr/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 product of two large primes.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CBE32B-A629-D444-97EA-5EAED2EFE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13F1BC-EE4B-2D4B-BDCF-D25CC7B7E21B}"/>
                  </a:ext>
                </a:extLst>
              </p:cNvPr>
              <p:cNvSpPr/>
              <p:nvPr/>
            </p:nvSpPr>
            <p:spPr>
              <a:xfrm>
                <a:off x="611561" y="2940913"/>
                <a:ext cx="8121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Fact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∈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: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gcd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a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N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=1}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group.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13F1BC-EE4B-2D4B-BDCF-D25CC7B7E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2940913"/>
                <a:ext cx="8121950" cy="523220"/>
              </a:xfrm>
              <a:prstGeom prst="rect">
                <a:avLst/>
              </a:prstGeom>
              <a:blipFill>
                <a:blip r:embed="rId4"/>
                <a:stretch>
                  <a:fillRect l="-171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3A8D8A-AA7B-1A42-8373-A50754968726}"/>
                  </a:ext>
                </a:extLst>
              </p:cNvPr>
              <p:cNvSpPr/>
              <p:nvPr/>
            </p:nvSpPr>
            <p:spPr>
              <a:xfrm>
                <a:off x="971600" y="3613665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group operation is multiplication mod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3A8D8A-AA7B-1A42-8373-A50754968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13665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27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E78BEBB-2E36-1C4B-95C7-0F314F307158}"/>
              </a:ext>
            </a:extLst>
          </p:cNvPr>
          <p:cNvSpPr/>
          <p:nvPr/>
        </p:nvSpPr>
        <p:spPr>
          <a:xfrm>
            <a:off x="968406" y="4149080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inverses exist and are easy to compute (how so?)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2C1B5C-5CE8-D944-ADC9-85FD1B70ED92}"/>
              </a:ext>
            </a:extLst>
          </p:cNvPr>
          <p:cNvSpPr/>
          <p:nvPr/>
        </p:nvSpPr>
        <p:spPr>
          <a:xfrm>
            <a:off x="971601" y="4725144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order of the group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F79693-F9A2-A54B-8862-775B05D3427D}"/>
                  </a:ext>
                </a:extLst>
              </p:cNvPr>
              <p:cNvSpPr/>
              <p:nvPr/>
            </p:nvSpPr>
            <p:spPr>
              <a:xfrm>
                <a:off x="5004048" y="4705980"/>
                <a:ext cx="38144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ϕ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𝑞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−1)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F79693-F9A2-A54B-8862-775B05D34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705980"/>
                <a:ext cx="3814442" cy="523220"/>
              </a:xfrm>
              <a:prstGeom prst="rect">
                <a:avLst/>
              </a:prstGeom>
              <a:blipFill>
                <a:blip r:embed="rId6"/>
                <a:stretch>
                  <a:fillRect r="-3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5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Today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0" lang="el-G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ϕ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3C0B5-5956-EC4F-97B3-A7B597DE7210}"/>
                  </a:ext>
                </a:extLst>
              </p:cNvPr>
              <p:cNvSpPr/>
              <p:nvPr/>
            </p:nvSpPr>
            <p:spPr>
              <a:xfrm>
                <a:off x="483151" y="5589240"/>
                <a:ext cx="8532440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=1}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3C0B5-5956-EC4F-97B3-A7B597DE7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51" y="5589240"/>
                <a:ext cx="8532440" cy="542136"/>
              </a:xfrm>
              <a:prstGeom prst="rect">
                <a:avLst/>
              </a:prstGeom>
              <a:blipFill>
                <a:blip r:embed="rId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A29BAF-DFFF-E943-B348-5F7B205C772F}"/>
                  </a:ext>
                </a:extLst>
              </p:cNvPr>
              <p:cNvSpPr/>
              <p:nvPr/>
            </p:nvSpPr>
            <p:spPr>
              <a:xfrm>
                <a:off x="467544" y="2852936"/>
                <a:ext cx="8532440" cy="99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Key Fact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ϕ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it is easy to compute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A29BAF-DFFF-E943-B348-5F7B205C7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52936"/>
                <a:ext cx="8532440" cy="990977"/>
              </a:xfrm>
              <a:prstGeom prst="rect">
                <a:avLst/>
              </a:prstGeom>
              <a:blipFill>
                <a:blip r:embed="rId5"/>
                <a:stretch>
                  <a:fillRect l="-1486" t="-6329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8406FE-8DB2-7B4D-BF84-15E4D0D37537}"/>
                  </a:ext>
                </a:extLst>
              </p:cNvPr>
              <p:cNvSpPr/>
              <p:nvPr/>
            </p:nvSpPr>
            <p:spPr>
              <a:xfrm>
                <a:off x="465802" y="3987110"/>
                <a:ext cx="8532440" cy="55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kumimoji="0" lang="el-GR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ϕ</m:t>
                        </m:r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e>
                        </m:d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l-GR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ϕ</m:t>
                        </m:r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8406FE-8DB2-7B4D-BF84-15E4D0D37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2" y="3987110"/>
                <a:ext cx="8532440" cy="552267"/>
              </a:xfrm>
              <a:prstGeom prst="rect">
                <a:avLst/>
              </a:prstGeom>
              <a:blipFill>
                <a:blip r:embed="rId6"/>
                <a:stretch>
                  <a:fillRect l="-1486" t="-2273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CBF51FA-071F-3E41-83DE-4A165E5111F8}"/>
              </a:ext>
            </a:extLst>
          </p:cNvPr>
          <p:cNvSpPr/>
          <p:nvPr/>
        </p:nvSpPr>
        <p:spPr>
          <a:xfrm>
            <a:off x="2483768" y="4429138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some integer k)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364EBE-262D-7B41-AE91-2896AEACC360}"/>
              </a:ext>
            </a:extLst>
          </p:cNvPr>
          <p:cNvSpPr/>
          <p:nvPr/>
        </p:nvSpPr>
        <p:spPr>
          <a:xfrm>
            <a:off x="6516216" y="4065368"/>
            <a:ext cx="2232248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4F94A6-674E-3445-80A8-AF0BD467C43C}"/>
              </a:ext>
            </a:extLst>
          </p:cNvPr>
          <p:cNvSpPr/>
          <p:nvPr/>
        </p:nvSpPr>
        <p:spPr>
          <a:xfrm>
            <a:off x="4211960" y="4005064"/>
            <a:ext cx="4496145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E4501-ECA4-AD44-A051-211DEAB60D93}"/>
              </a:ext>
            </a:extLst>
          </p:cNvPr>
          <p:cNvSpPr/>
          <p:nvPr/>
        </p:nvSpPr>
        <p:spPr>
          <a:xfrm>
            <a:off x="2483769" y="3998246"/>
            <a:ext cx="5934200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0A4313-06EF-644A-ADE5-013CEF13845C}"/>
              </a:ext>
            </a:extLst>
          </p:cNvPr>
          <p:cNvSpPr/>
          <p:nvPr/>
        </p:nvSpPr>
        <p:spPr>
          <a:xfrm>
            <a:off x="467544" y="5013176"/>
            <a:ext cx="8532440" cy="54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gives us the RSA trapdoor permutation collection.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BD59A7-3606-AB4E-BA05-53643AA56768}"/>
                  </a:ext>
                </a:extLst>
              </p:cNvPr>
              <p:cNvSpPr/>
              <p:nvPr/>
            </p:nvSpPr>
            <p:spPr>
              <a:xfrm>
                <a:off x="467544" y="6165304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Trapdoor for inversion: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ϕ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BD59A7-3606-AB4E-BA05-53643AA56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165304"/>
                <a:ext cx="8532440" cy="523220"/>
              </a:xfrm>
              <a:prstGeom prst="rect">
                <a:avLst/>
              </a:prstGeom>
              <a:blipFill>
                <a:blip r:embed="rId7"/>
                <a:stretch>
                  <a:fillRect l="-1486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Today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0" lang="el-G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ϕ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5BD59A7-3606-AB4E-BA05-53643AA56768}"/>
              </a:ext>
            </a:extLst>
          </p:cNvPr>
          <p:cNvSpPr/>
          <p:nvPr/>
        </p:nvSpPr>
        <p:spPr>
          <a:xfrm>
            <a:off x="417728" y="2924944"/>
            <a:ext cx="8906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Hardness of inversion without trapdoor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RSA assumption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0D779-B7C1-B34D-A61D-6633A5AC32AD}"/>
              </a:ext>
            </a:extLst>
          </p:cNvPr>
          <p:cNvSpPr/>
          <p:nvPr/>
        </p:nvSpPr>
        <p:spPr>
          <a:xfrm>
            <a:off x="432048" y="4705980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know that if factoring is easy, RSA is broken (and that’s the only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way to break RSA)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B37D3-ACE4-2D42-B854-4EBD69AACF30}"/>
              </a:ext>
            </a:extLst>
          </p:cNvPr>
          <p:cNvSpPr/>
          <p:nvPr/>
        </p:nvSpPr>
        <p:spPr>
          <a:xfrm>
            <a:off x="432048" y="5930116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 Open Problem:  Are factoring and RSA equivalent?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1746AC-D308-664E-9E74-ED490C9512FA}"/>
                  </a:ext>
                </a:extLst>
              </p:cNvPr>
              <p:cNvSpPr/>
              <p:nvPr/>
            </p:nvSpPr>
            <p:spPr>
              <a:xfrm>
                <a:off x="566265" y="3625860"/>
                <a:ext cx="8254207" cy="523220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(as above)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 N, hard to compute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1746AC-D308-664E-9E74-ED490C9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65" y="3625860"/>
                <a:ext cx="8254207" cy="523220"/>
              </a:xfrm>
              <a:prstGeom prst="rect">
                <a:avLst/>
              </a:prstGeom>
              <a:blipFill>
                <a:blip r:embed="rId4"/>
                <a:stretch>
                  <a:fillRect l="-1534" t="-11628" b="-255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Today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0" lang="el-G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ϕ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5BD59A7-3606-AB4E-BA05-53643AA56768}"/>
              </a:ext>
            </a:extLst>
          </p:cNvPr>
          <p:cNvSpPr/>
          <p:nvPr/>
        </p:nvSpPr>
        <p:spPr>
          <a:xfrm>
            <a:off x="417728" y="2996952"/>
            <a:ext cx="8798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Hardcore bits (galore) for the RSA trapdoor one-way perm: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70D779-B7C1-B34D-A61D-6633A5AC32AD}"/>
                  </a:ext>
                </a:extLst>
              </p:cNvPr>
              <p:cNvSpPr/>
              <p:nvPr/>
            </p:nvSpPr>
            <p:spPr>
              <a:xfrm>
                <a:off x="683568" y="3724243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Goldreich-Levin bit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GL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;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2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70D779-B7C1-B34D-A61D-6633A5AC3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724243"/>
                <a:ext cx="8532440" cy="523220"/>
              </a:xfrm>
              <a:prstGeom prst="rect">
                <a:avLst/>
              </a:prstGeom>
              <a:blipFill>
                <a:blip r:embed="rId4"/>
                <a:stretch>
                  <a:fillRect l="-1189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FCFB6-1E22-914C-8B89-9F2AB69F64D3}"/>
                  </a:ext>
                </a:extLst>
              </p:cNvPr>
              <p:cNvSpPr/>
              <p:nvPr/>
            </p:nvSpPr>
            <p:spPr>
              <a:xfrm>
                <a:off x="683568" y="4417948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least significant bit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LSB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FCFB6-1E22-914C-8B89-9F2AB69F6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17948"/>
                <a:ext cx="8532440" cy="523220"/>
              </a:xfrm>
              <a:prstGeom prst="rect">
                <a:avLst/>
              </a:prstGeom>
              <a:blipFill>
                <a:blip r:embed="rId5"/>
                <a:stretch>
                  <a:fillRect l="-1189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D44C2-6D93-6446-B605-3BA8332F3BE1}"/>
                  </a:ext>
                </a:extLst>
              </p:cNvPr>
              <p:cNvSpPr/>
              <p:nvPr/>
            </p:nvSpPr>
            <p:spPr>
              <a:xfrm>
                <a:off x="683568" y="5085184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“most significant bit”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𝐻𝐴𝐿𝐹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iff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D44C2-6D93-6446-B605-3BA8332F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85184"/>
                <a:ext cx="8532440" cy="523220"/>
              </a:xfrm>
              <a:prstGeom prst="rect">
                <a:avLst/>
              </a:prstGeom>
              <a:blipFill>
                <a:blip r:embed="rId6"/>
                <a:stretch>
                  <a:fillRect l="-118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9D54B-3C55-7647-8AC5-6759C89361E4}"/>
                  </a:ext>
                </a:extLst>
              </p:cNvPr>
              <p:cNvSpPr/>
              <p:nvPr/>
            </p:nvSpPr>
            <p:spPr>
              <a:xfrm>
                <a:off x="683568" y="5786100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fact, any single bit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hardcore.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9D54B-3C55-7647-8AC5-6759C8936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786100"/>
                <a:ext cx="8532440" cy="523220"/>
              </a:xfrm>
              <a:prstGeom prst="rect">
                <a:avLst/>
              </a:prstGeom>
              <a:blipFill>
                <a:blip r:embed="rId7"/>
                <a:stretch>
                  <a:fillRect l="-1189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RSA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5325ED-1B82-2046-BC5D-661C2C3DCBD2}"/>
                  </a:ext>
                </a:extLst>
              </p:cNvPr>
              <p:cNvSpPr/>
              <p:nvPr/>
            </p:nvSpPr>
            <p:spPr>
              <a:xfrm>
                <a:off x="611560" y="1196752"/>
                <a:ext cx="797183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such that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𝜙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5325ED-1B82-2046-BC5D-661C2C3DC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971837" cy="1815882"/>
              </a:xfrm>
              <a:prstGeom prst="rect">
                <a:avLst/>
              </a:prstGeom>
              <a:blipFill>
                <a:blip r:embed="rId3"/>
                <a:stretch>
                  <a:fillRect l="-143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80A1A5-F8A1-8B4A-A14C-447FF8556630}"/>
                  </a:ext>
                </a:extLst>
              </p:cNvPr>
              <p:cNvSpPr/>
              <p:nvPr/>
            </p:nvSpPr>
            <p:spPr>
              <a:xfrm>
                <a:off x="600201" y="3278013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bit: Generate random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LSB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80A1A5-F8A1-8B4A-A14C-447FF8556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3278013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272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1C908B-85E3-9449-9A8C-114D463683A9}"/>
                  </a:ext>
                </a:extLst>
              </p:cNvPr>
              <p:cNvSpPr/>
              <p:nvPr/>
            </p:nvSpPr>
            <p:spPr>
              <a:xfrm>
                <a:off x="611560" y="458112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Recover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via RSA inversion.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1C908B-85E3-9449-9A8C-114D46368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81128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43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FFA5FA-3D29-EB41-BB7E-04D2FD639FB3}"/>
                  </a:ext>
                </a:extLst>
              </p:cNvPr>
              <p:cNvSpPr/>
              <p:nvPr/>
            </p:nvSpPr>
            <p:spPr>
              <a:xfrm>
                <a:off x="611560" y="5571237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IND-secure under the RSA assumption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(as above)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 N, hard to compute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FFA5FA-3D29-EB41-BB7E-04D2FD639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71237"/>
                <a:ext cx="7971837" cy="954107"/>
              </a:xfrm>
              <a:prstGeom prst="rect">
                <a:avLst/>
              </a:prstGeom>
              <a:blipFill>
                <a:blip r:embed="rId6"/>
                <a:stretch>
                  <a:fillRect l="-1752" t="-6579" r="-31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8-10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830197" y="162880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 of Public-key Encryption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322090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408499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2544029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08518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</p:spTree>
    <p:extLst>
      <p:ext uri="{BB962C8B-B14F-4D97-AF65-F5344CB8AC3E}">
        <p14:creationId xmlns:p14="http://schemas.microsoft.com/office/powerpoint/2010/main" val="18754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187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r="-117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323528" y="2110750"/>
                <a:ext cx="8208912" cy="103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Define the Legendre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 x is a square, -1 if x is not a square, and 0 if x = 0 mod P.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10750"/>
                <a:ext cx="8208912" cy="1030218"/>
              </a:xfrm>
              <a:prstGeom prst="rect">
                <a:avLst/>
              </a:prstGeom>
              <a:blipFill>
                <a:blip r:embed="rId4"/>
                <a:stretch>
                  <a:fillRect l="-1546" t="-2439" r="-773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907704" y="4574629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608004" y="457462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3023828" y="486266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4862661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589140" y="48450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40" y="4845014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713234" y="517597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4" y="5175971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297410" y="5388113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10" y="5388113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626868" y="5368234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68" y="5368234"/>
                <a:ext cx="2291730" cy="722442"/>
              </a:xfrm>
              <a:prstGeom prst="rect">
                <a:avLst/>
              </a:prstGeom>
              <a:blipFill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071600-CDB3-7A4A-92C5-C0AB4E553A99}"/>
              </a:ext>
            </a:extLst>
          </p:cNvPr>
          <p:cNvCxnSpPr>
            <a:cxnSpLocks/>
          </p:cNvCxnSpPr>
          <p:nvPr/>
        </p:nvCxnSpPr>
        <p:spPr>
          <a:xfrm>
            <a:off x="4644008" y="2407493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F75079-BCC4-3445-9B6A-718D28E01A04}"/>
              </a:ext>
            </a:extLst>
          </p:cNvPr>
          <p:cNvCxnSpPr>
            <a:cxnSpLocks/>
          </p:cNvCxnSpPr>
          <p:nvPr/>
        </p:nvCxnSpPr>
        <p:spPr>
          <a:xfrm>
            <a:off x="3023828" y="573325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AEDD83-4694-DD4A-A751-F21D57FAE35A}"/>
              </a:ext>
            </a:extLst>
          </p:cNvPr>
          <p:cNvCxnSpPr>
            <a:cxnSpLocks/>
          </p:cNvCxnSpPr>
          <p:nvPr/>
        </p:nvCxnSpPr>
        <p:spPr>
          <a:xfrm>
            <a:off x="5292080" y="572910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023828" y="3437711"/>
                <a:ext cx="3060340" cy="59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So: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437711"/>
                <a:ext cx="3060340" cy="599331"/>
              </a:xfrm>
              <a:prstGeom prst="rect">
                <a:avLst/>
              </a:prstGeom>
              <a:blipFill>
                <a:blip r:embed="rId10"/>
                <a:stretch>
                  <a:fillRect l="-4132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3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187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r="-117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323528" y="2110750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easy to compute square roots mod P. We will show it for the case where P = 3 (mod 4).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The square roots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  <a:blipFill>
                <a:blip r:embed="rId4"/>
                <a:stretch>
                  <a:fillRect l="-146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  <a:blipFill>
                <a:blip r:embed="rId5"/>
                <a:stretch>
                  <a:fillRect l="-1420" t="-69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8-10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830197" y="162880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 of Public-key Encryption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322090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408499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2544029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08518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97868" y="357587"/>
            <a:ext cx="694826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95536" y="1476073"/>
                <a:ext cx="87129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Now, let N = PQ be a product of two primes and look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76073"/>
                <a:ext cx="8712968" cy="523220"/>
              </a:xfrm>
              <a:prstGeom prst="rect">
                <a:avLst/>
              </a:prstGeom>
              <a:blipFill>
                <a:blip r:embed="rId3"/>
                <a:stretch>
                  <a:fillRect l="-145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4502621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4502621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47906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4790653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4773006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4773006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475656" y="421458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21458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5316105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5316105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529622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5296226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371255" y="2148312"/>
                <a:ext cx="8449217" cy="15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Define the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to be +1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a square mod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or a non-square mod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55" y="2148312"/>
                <a:ext cx="8449217" cy="1598964"/>
              </a:xfrm>
              <a:prstGeom prst="rect">
                <a:avLst/>
              </a:prstGeom>
              <a:blipFill>
                <a:blip r:embed="rId9"/>
                <a:stretch>
                  <a:fillRect l="-150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81945" y="404664"/>
            <a:ext cx="6230415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34099" y="141409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9" y="1414098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590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486397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486397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277442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2774429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275678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2756782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581945" y="2324088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45" y="2324088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3299881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3299881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3280002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3280002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357267"/>
                <a:ext cx="7971837" cy="116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1" dirty="0">
                    <a:solidFill>
                      <a:srgbClr val="FF0000"/>
                    </a:solidFill>
                  </a:rPr>
                  <a:t>Surprising fact</a:t>
                </a:r>
                <a:r>
                  <a:rPr lang="en-US" sz="2800" dirty="0"/>
                  <a:t>: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is computable in poly time without knowing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57267"/>
                <a:ext cx="7971837" cy="1168077"/>
              </a:xfrm>
              <a:prstGeom prst="rect">
                <a:avLst/>
              </a:prstGeom>
              <a:blipFill>
                <a:blip r:embed="rId9"/>
                <a:stretch>
                  <a:fillRect l="-1752" b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412776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iff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it is a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752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2231740" y="2811797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932040" y="2811797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6516216" y="263691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636912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54202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42024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5195" r="-207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925720" y="3823159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943707" y="2636912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883259" y="313095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9" y="3130951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883259" y="400927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9" y="4009277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/>
              <p:nvPr/>
            </p:nvSpPr>
            <p:spPr>
              <a:xfrm>
                <a:off x="827583" y="3086323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086323"/>
                <a:ext cx="4392488" cy="552972"/>
              </a:xfrm>
              <a:prstGeom prst="rect">
                <a:avLst/>
              </a:prstGeom>
              <a:blipFill>
                <a:blip r:embed="rId8"/>
                <a:stretch>
                  <a:fillRect l="-144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/>
              <p:nvPr/>
            </p:nvSpPr>
            <p:spPr>
              <a:xfrm>
                <a:off x="1079611" y="4018789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4018789"/>
                <a:ext cx="4392488" cy="552972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1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dirty="0"/>
                  <a:t> Suppose you know P and Q and you want to find the square root of x mod N.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658089" y="3015264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  <a:blipFill>
                <a:blip r:embed="rId6"/>
                <a:stretch>
                  <a:fillRect l="-1626" t="-3478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/>
              <p:nvPr/>
            </p:nvSpPr>
            <p:spPr>
              <a:xfrm>
                <a:off x="683568" y="6087676"/>
                <a:ext cx="77902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/>
                  <a:t> is a square root of x mod N.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087676"/>
                <a:ext cx="7790222" cy="523220"/>
              </a:xfrm>
              <a:prstGeom prst="rect">
                <a:avLst/>
              </a:prstGeom>
              <a:blipFill>
                <a:blip r:embed="rId7"/>
                <a:stretch>
                  <a:fillRect l="-162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4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58089" y="1935144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Suppose you know P and Q and you want to find the square root of x mod 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658089" y="3015264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  <a:blipFill>
                <a:blip r:embed="rId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  <a:blipFill>
                <a:blip r:embed="rId5"/>
                <a:stretch>
                  <a:fillRect l="-1626" t="-3478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53CEF8AF-0056-AE48-8B80-F0F6AF70B796}"/>
              </a:ext>
            </a:extLst>
          </p:cNvPr>
          <p:cNvSpPr/>
          <p:nvPr/>
        </p:nvSpPr>
        <p:spPr>
          <a:xfrm>
            <a:off x="683568" y="6087676"/>
            <a:ext cx="846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So, if x is a square, it has 4 distinct square roots mod N.</a:t>
            </a:r>
          </a:p>
        </p:txBody>
      </p:sp>
    </p:spTree>
    <p:extLst>
      <p:ext uri="{BB962C8B-B14F-4D97-AF65-F5344CB8AC3E}">
        <p14:creationId xmlns:p14="http://schemas.microsoft.com/office/powerpoint/2010/main" val="1381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Suppose you have a box that computes square roots mod N. Can we use it to factor N?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1162AD-16FC-8341-BF40-BB2A8CEC5E25}"/>
              </a:ext>
            </a:extLst>
          </p:cNvPr>
          <p:cNvSpPr/>
          <p:nvPr/>
        </p:nvSpPr>
        <p:spPr>
          <a:xfrm>
            <a:off x="3491880" y="3429000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/>
              <p:nvPr/>
            </p:nvSpPr>
            <p:spPr>
              <a:xfrm>
                <a:off x="3563888" y="3652082"/>
                <a:ext cx="724762" cy="633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652082"/>
                <a:ext cx="724762" cy="633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EDB0CE-6F4C-764C-A877-2A4FD475FCF8}"/>
              </a:ext>
            </a:extLst>
          </p:cNvPr>
          <p:cNvCxnSpPr>
            <a:endCxn id="2" idx="1"/>
          </p:cNvCxnSpPr>
          <p:nvPr/>
        </p:nvCxnSpPr>
        <p:spPr>
          <a:xfrm>
            <a:off x="2579003" y="3969060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69FC1-7AC0-014B-A204-0722B41BFE98}"/>
              </a:ext>
            </a:extLst>
          </p:cNvPr>
          <p:cNvCxnSpPr/>
          <p:nvPr/>
        </p:nvCxnSpPr>
        <p:spPr>
          <a:xfrm>
            <a:off x="4716016" y="3948826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/>
              <p:nvPr/>
            </p:nvSpPr>
            <p:spPr>
              <a:xfrm>
                <a:off x="2734669" y="3429000"/>
                <a:ext cx="6015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69" y="3429000"/>
                <a:ext cx="6015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/>
              <p:nvPr/>
            </p:nvSpPr>
            <p:spPr>
              <a:xfrm>
                <a:off x="4883258" y="3366033"/>
                <a:ext cx="33347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8" y="3366033"/>
                <a:ext cx="3334711" cy="523220"/>
              </a:xfrm>
              <a:prstGeom prst="rect">
                <a:avLst/>
              </a:prstGeom>
              <a:blipFill>
                <a:blip r:embed="rId6"/>
                <a:stretch>
                  <a:fillRect l="-75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/>
              <p:nvPr/>
            </p:nvSpPr>
            <p:spPr>
              <a:xfrm>
                <a:off x="730097" y="4812775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Feed the box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for a random z.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7" y="4812775"/>
                <a:ext cx="7971837" cy="523220"/>
              </a:xfrm>
              <a:prstGeom prst="rect">
                <a:avLst/>
              </a:prstGeom>
              <a:blipFill>
                <a:blip r:embed="rId7"/>
                <a:stretch>
                  <a:fillRect l="-1592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/>
              <p:nvPr/>
            </p:nvSpPr>
            <p:spPr>
              <a:xfrm>
                <a:off x="755576" y="5643245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Claim (</a:t>
                </a:r>
                <a:r>
                  <a:rPr lang="en-US" sz="2800" b="1" dirty="0" err="1"/>
                  <a:t>Pf</a:t>
                </a:r>
                <a:r>
                  <a:rPr lang="en-US" sz="2800" b="1" dirty="0"/>
                  <a:t> on the board)</a:t>
                </a:r>
                <a:r>
                  <a:rPr lang="en-US" sz="2800" dirty="0"/>
                  <a:t>: with probability 1/2,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 non-trivial factor of N.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43245"/>
                <a:ext cx="7971837" cy="954107"/>
              </a:xfrm>
              <a:prstGeom prst="rect">
                <a:avLst/>
              </a:prstGeom>
              <a:blipFill>
                <a:blip r:embed="rId8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259632" y="404664"/>
            <a:ext cx="67687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Recognizing Squares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10951" y="3212976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Quadratic </a:t>
            </a:r>
            <a:r>
              <a:rPr lang="en-US" sz="2800" u="sng" dirty="0" err="1"/>
              <a:t>Residuosity</a:t>
            </a:r>
            <a:r>
              <a:rPr lang="en-US" sz="2800" u="sng" dirty="0"/>
              <a:t> Assumption (QRA)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/>
              <p:nvPr/>
            </p:nvSpPr>
            <p:spPr>
              <a:xfrm>
                <a:off x="637320" y="4005064"/>
                <a:ext cx="797183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 </a:t>
                </a:r>
                <a:br>
                  <a:rPr lang="en-US" sz="2800" dirty="0"/>
                </a:br>
                <a:r>
                  <a:rPr lang="en-US" sz="2800" dirty="0"/>
                  <a:t>No PPT algorithm can distinguish between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from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given only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" y="4005064"/>
                <a:ext cx="7971837" cy="1815882"/>
              </a:xfrm>
              <a:prstGeom prst="rect">
                <a:avLst/>
              </a:prstGeom>
              <a:blipFill>
                <a:blip r:embed="rId4"/>
                <a:stretch>
                  <a:fillRect l="-1592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7522952-0B83-7E43-8EEC-B513592D8F10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also seems hard</a:t>
            </a:r>
          </a:p>
        </p:txBody>
      </p:sp>
    </p:spTree>
    <p:extLst>
      <p:ext uri="{BB962C8B-B14F-4D97-AF65-F5344CB8AC3E}">
        <p14:creationId xmlns:p14="http://schemas.microsoft.com/office/powerpoint/2010/main" val="15343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11560" y="1476073"/>
                <a:ext cx="797183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primes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𝑄𝑁𝑅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be some quadratic non-residue with Jacobi symbol +1.  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76073"/>
                <a:ext cx="7971837" cy="2246769"/>
              </a:xfrm>
              <a:prstGeom prst="rect">
                <a:avLst/>
              </a:prstGeom>
              <a:blipFill>
                <a:blip r:embed="rId3"/>
                <a:stretch>
                  <a:fillRect l="-1752" t="-2809" r="-1274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00201" y="4060229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4060229"/>
                <a:ext cx="7971837" cy="1384995"/>
              </a:xfrm>
              <a:prstGeom prst="rect">
                <a:avLst/>
              </a:prstGeom>
              <a:blipFill>
                <a:blip r:embed="rId4"/>
                <a:stretch>
                  <a:fillRect l="-143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11560" y="578726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Check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a quadratic residue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. If yes, output 0 else 1.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87261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3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589653" y="1628800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3" y="1628800"/>
                <a:ext cx="7971837" cy="1384995"/>
              </a:xfrm>
              <a:prstGeom prst="rect">
                <a:avLst/>
              </a:prstGeom>
              <a:blipFill>
                <a:blip r:embed="rId3"/>
                <a:stretch>
                  <a:fillRect l="-1431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7D51262-8950-6D49-8041-706FAE6C5E73}"/>
              </a:ext>
            </a:extLst>
          </p:cNvPr>
          <p:cNvSpPr/>
          <p:nvPr/>
        </p:nvSpPr>
        <p:spPr>
          <a:xfrm>
            <a:off x="611560" y="3445843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IND-security follows directly from the quadratic </a:t>
            </a:r>
            <a:r>
              <a:rPr lang="en-US" sz="2800" i="1" dirty="0" err="1"/>
              <a:t>residuosity</a:t>
            </a:r>
            <a:r>
              <a:rPr lang="en-US" sz="2800" i="1" dirty="0"/>
              <a:t> assumption.</a:t>
            </a:r>
          </a:p>
        </p:txBody>
      </p:sp>
    </p:spTree>
    <p:extLst>
      <p:ext uri="{BB962C8B-B14F-4D97-AF65-F5344CB8AC3E}">
        <p14:creationId xmlns:p14="http://schemas.microsoft.com/office/powerpoint/2010/main" val="36875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GM is a Homomorphic Encryption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/>
              <p:nvPr/>
            </p:nvSpPr>
            <p:spPr>
              <a:xfrm>
                <a:off x="632611" y="3501008"/>
                <a:ext cx="7971837" cy="961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bit: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1" y="3501008"/>
                <a:ext cx="7971837" cy="961802"/>
              </a:xfrm>
              <a:prstGeom prst="rect">
                <a:avLst/>
              </a:prstGeom>
              <a:blipFill>
                <a:blip r:embed="rId3"/>
                <a:stretch>
                  <a:fillRect l="-1590" t="-800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/>
              <p:nvPr/>
            </p:nvSpPr>
            <p:spPr>
              <a:xfrm>
                <a:off x="611560" y="1556792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and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, I can compute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5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/>
              <p:nvPr/>
            </p:nvSpPr>
            <p:spPr>
              <a:xfrm>
                <a:off x="611560" y="2504206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without knowing anything 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/>
                  <a:t> or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b="1" dirty="0"/>
                  <a:t>!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504206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75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/>
              <p:nvPr/>
            </p:nvSpPr>
            <p:spPr>
              <a:xfrm>
                <a:off x="611560" y="477145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 encryption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71454"/>
                <a:ext cx="7971837" cy="954107"/>
              </a:xfrm>
              <a:prstGeom prst="rect">
                <a:avLst/>
              </a:prstGeom>
              <a:blipFill>
                <a:blip r:embed="rId6"/>
                <a:stretch>
                  <a:fillRect l="-175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88640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0938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/>
              <p:nvPr/>
            </p:nvSpPr>
            <p:spPr>
              <a:xfrm>
                <a:off x="2627784" y="958570"/>
                <a:ext cx="477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={1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958570"/>
                <a:ext cx="4777333" cy="523220"/>
              </a:xfrm>
              <a:prstGeom prst="rect">
                <a:avLst/>
              </a:prstGeom>
              <a:blipFill>
                <a:blip r:embed="rId4"/>
                <a:stretch>
                  <a:fillRect r="-26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/>
              <p:nvPr/>
            </p:nvSpPr>
            <p:spPr>
              <a:xfrm>
                <a:off x="752033" y="2112784"/>
                <a:ext cx="821245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b="1" u="sng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Theorem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ar-A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is a 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group under multiplication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mod</a:t>
                </a:r>
                <a:r>
                  <a:rPr lang="en-US" sz="2800" spc="2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N.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3" y="2112784"/>
                <a:ext cx="8212455" cy="452120"/>
              </a:xfrm>
              <a:prstGeom prst="rect">
                <a:avLst/>
              </a:prstGeom>
              <a:blipFill>
                <a:blip r:embed="rId5"/>
                <a:stretch>
                  <a:fillRect l="-2315" t="-21622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/>
              <p:nvPr/>
            </p:nvSpPr>
            <p:spPr>
              <a:xfrm>
                <a:off x="752033" y="2780928"/>
                <a:ext cx="8212455" cy="8745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Inverses exist: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, there exist integers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s.t.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3" y="2780928"/>
                <a:ext cx="8212455" cy="874598"/>
              </a:xfrm>
              <a:prstGeom prst="rect">
                <a:avLst/>
              </a:prstGeom>
              <a:blipFill>
                <a:blip r:embed="rId6"/>
                <a:stretch>
                  <a:fillRect l="-2315" t="-10000" r="-154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/>
              <p:nvPr/>
            </p:nvSpPr>
            <p:spPr>
              <a:xfrm>
                <a:off x="2286000" y="360994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𝑏𝑁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Bezout’s</a:t>
                </a:r>
                <a:r>
                  <a:rPr lang="en-US" sz="2400" dirty="0"/>
                  <a:t> identity)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09940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 r="-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/>
              <p:nvPr/>
            </p:nvSpPr>
            <p:spPr>
              <a:xfrm>
                <a:off x="752033" y="4318788"/>
                <a:ext cx="8212455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.  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3" y="4318788"/>
                <a:ext cx="8212455" cy="443711"/>
              </a:xfrm>
              <a:prstGeom prst="rect">
                <a:avLst/>
              </a:prstGeom>
              <a:blipFill>
                <a:blip r:embed="rId8"/>
                <a:stretch>
                  <a:fillRect l="-2315" t="-19444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8-10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830197" y="162880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 of Public-key Encryption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322090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408499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2544029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08518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</p:spTree>
    <p:extLst>
      <p:ext uri="{BB962C8B-B14F-4D97-AF65-F5344CB8AC3E}">
        <p14:creationId xmlns:p14="http://schemas.microsoft.com/office/powerpoint/2010/main" val="14897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252048" y="3886199"/>
            <a:ext cx="7992360" cy="18039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Solving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7250676" y="2259447"/>
                <a:ext cx="231815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CA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CA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0" lang="en-CA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676" y="2259447"/>
                <a:ext cx="2318154" cy="589892"/>
              </a:xfrm>
              <a:prstGeom prst="rect">
                <a:avLst/>
              </a:prstGeom>
              <a:blipFill>
                <a:blip r:embed="rId3"/>
                <a:stretch>
                  <a:fillRect l="-3825" b="-106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8599" y="1600200"/>
            <a:ext cx="5556334" cy="1600201"/>
            <a:chOff x="-4876801" y="1860045"/>
            <a:chExt cx="5556334" cy="1600201"/>
          </a:xfrm>
        </p:grpSpPr>
        <p:sp>
          <p:nvSpPr>
            <p:cNvPr id="19" name="Rounded Rectangle 18"/>
            <p:cNvSpPr/>
            <p:nvPr/>
          </p:nvSpPr>
          <p:spPr>
            <a:xfrm>
              <a:off x="-4876801" y="1860045"/>
              <a:ext cx="5556333" cy="16002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-4635768" y="2188605"/>
                  <a:ext cx="5315301" cy="81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en-CA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CA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CA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0" lang="en-CA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CA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CA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35768" y="2188605"/>
                  <a:ext cx="5315301" cy="819583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ight Arrow 38"/>
          <p:cNvSpPr/>
          <p:nvPr/>
        </p:nvSpPr>
        <p:spPr>
          <a:xfrm>
            <a:off x="5376026" y="5949280"/>
            <a:ext cx="1644246" cy="6660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7260684" y="6115707"/>
                <a:ext cx="231815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en-CA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𝑠</m:t>
                        </m:r>
                      </m:e>
                    </m:acc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0684" y="6115707"/>
                <a:ext cx="2318154" cy="589892"/>
              </a:xfrm>
              <a:prstGeom prst="rect">
                <a:avLst/>
              </a:prstGeom>
              <a:blipFill rotWithShape="0">
                <a:blip r:embed="rId5"/>
                <a:stretch>
                  <a:fillRect l="-3947" t="-2062" b="-13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28600" y="3325924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about: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6668" y="5147412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 are “small” numbers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025964" y="1671700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Easy!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704" y="4274096"/>
                <a:ext cx="7707623" cy="819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CA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CA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04" y="4274096"/>
                <a:ext cx="7707623" cy="819583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340640" y="5647420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Very hard!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43A006F-59E8-ED44-B110-4555B4B678CF}"/>
              </a:ext>
            </a:extLst>
          </p:cNvPr>
          <p:cNvSpPr/>
          <p:nvPr/>
        </p:nvSpPr>
        <p:spPr>
          <a:xfrm>
            <a:off x="6025965" y="2160475"/>
            <a:ext cx="1079861" cy="6660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17F64-9390-3243-8EB7-D5FFF577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72" y="6375899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large dimensions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60AB7D4-0619-774A-BFD5-DE5A240F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04" y="197768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Solving 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Noisy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394125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2770" grpId="0"/>
      <p:bldP spid="39" grpId="0" animBg="1"/>
      <p:bldP spid="40" grpId="0"/>
      <p:bldP spid="22" grpId="0"/>
      <p:bldP spid="16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Learning with Errors (LWE)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257800" y="1915165"/>
            <a:ext cx="850681" cy="6660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6368646" y="1915164"/>
                <a:ext cx="231815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𝒔</m:t>
                    </m:r>
                  </m:oMath>
                </a14:m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8646" y="1915164"/>
                <a:ext cx="2318154" cy="589892"/>
              </a:xfrm>
              <a:prstGeom prst="rect">
                <a:avLst/>
              </a:prstGeom>
              <a:blipFill rotWithShape="0">
                <a:blip r:embed="rId3"/>
                <a:stretch>
                  <a:fillRect l="-6842" t="-12371" b="-329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71600" y="1722404"/>
            <a:ext cx="2819400" cy="938626"/>
            <a:chOff x="-1751096" y="4976361"/>
            <a:chExt cx="2819400" cy="938626"/>
          </a:xfrm>
        </p:grpSpPr>
        <p:sp>
          <p:nvSpPr>
            <p:cNvPr id="28" name="Rounded Rectangle 27"/>
            <p:cNvSpPr/>
            <p:nvPr/>
          </p:nvSpPr>
          <p:spPr>
            <a:xfrm>
              <a:off x="-1751096" y="4976361"/>
              <a:ext cx="2819400" cy="9386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-1674896" y="5072775"/>
                  <a:ext cx="2682639" cy="726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(</a:t>
                  </a:r>
                  <a:r>
                    <a:rPr kumimoji="0" lang="en-US" sz="3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𝒔</m:t>
                      </m:r>
                    </m:oMath>
                  </a14:m>
                  <a:r>
                    <a:rPr kumimoji="0" lang="en-US" sz="3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+</a:t>
                  </a:r>
                  <a:r>
                    <a:rPr kumimoji="0" lang="en-US" sz="32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e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1674896" y="5072775"/>
                  <a:ext cx="2682639" cy="726527"/>
                </a:xfrm>
                <a:prstGeom prst="rect">
                  <a:avLst/>
                </a:prstGeom>
                <a:blipFill>
                  <a:blip r:embed="rId4"/>
                  <a:stretch>
                    <a:fillRect l="-6604" t="-5172" b="-2586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741321" y="3185531"/>
                <a:ext cx="4610100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: random “small” error vector)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21" y="3185531"/>
                <a:ext cx="4610100" cy="457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28600" y="3550838"/>
            <a:ext cx="4035593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Decisional LWE: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71854" y="1889593"/>
            <a:ext cx="1219200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LWE: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108481" y="4124965"/>
            <a:ext cx="2629085" cy="761999"/>
            <a:chOff x="1790515" y="2279511"/>
            <a:chExt cx="2629085" cy="761999"/>
          </a:xfrm>
        </p:grpSpPr>
        <p:sp>
          <p:nvSpPr>
            <p:cNvPr id="45" name="Rounded Rectangle 44"/>
            <p:cNvSpPr/>
            <p:nvPr/>
          </p:nvSpPr>
          <p:spPr>
            <a:xfrm>
              <a:off x="1790515" y="2357466"/>
              <a:ext cx="1740120" cy="6840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019300" y="2279511"/>
              <a:ext cx="2400300" cy="726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, 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33500" y="4236638"/>
            <a:ext cx="2819400" cy="938626"/>
            <a:chOff x="1143000" y="1912594"/>
            <a:chExt cx="2819400" cy="938626"/>
          </a:xfrm>
        </p:grpSpPr>
        <p:sp>
          <p:nvSpPr>
            <p:cNvPr id="48" name="Rounded Rectangle 47"/>
            <p:cNvSpPr/>
            <p:nvPr/>
          </p:nvSpPr>
          <p:spPr>
            <a:xfrm>
              <a:off x="1143000" y="1912594"/>
              <a:ext cx="2819400" cy="9386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1333500" y="1992000"/>
                  <a:ext cx="2552700" cy="726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(</a:t>
                  </a:r>
                  <a:r>
                    <a:rPr kumimoji="0" lang="en-US" sz="3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, </a:t>
                  </a:r>
                  <a:r>
                    <a:rPr kumimoji="0" lang="en-US" sz="3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s</a:t>
                  </a:r>
                  <a:r>
                    <a:rPr kumimoji="0" lang="en-US" sz="3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+</a:t>
                  </a:r>
                  <a14:m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</a:rPr>
                        <m:t>𝑒</m:t>
                      </m:r>
                    </m:oMath>
                  </a14:m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3500" y="1992000"/>
                  <a:ext cx="2552700" cy="726527"/>
                </a:xfrm>
                <a:prstGeom prst="rect">
                  <a:avLst/>
                </a:prstGeom>
                <a:blipFill>
                  <a:blip r:embed="rId6"/>
                  <a:stretch>
                    <a:fillRect l="-7463" t="-5172" b="-2413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886450" y="4810764"/>
            <a:ext cx="2647950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(b uniformly random)</a:t>
            </a:r>
          </a:p>
        </p:txBody>
      </p:sp>
      <p:sp>
        <p:nvSpPr>
          <p:cNvPr id="51" name="Rectangle 97"/>
          <p:cNvSpPr>
            <a:spLocks noChangeArrowheads="1"/>
          </p:cNvSpPr>
          <p:nvPr/>
        </p:nvSpPr>
        <p:spPr bwMode="auto">
          <a:xfrm>
            <a:off x="4241766" y="4167446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</a:t>
            </a:r>
            <a:endParaRPr kumimoji="0" lang="en-US" altLang="en-US" sz="8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59308" y="3941692"/>
            <a:ext cx="397077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1776307" y="2753364"/>
                <a:ext cx="4332174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(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A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𝑛𝑋𝑚</m:t>
                        </m:r>
                      </m:sup>
                    </m:sSubSup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Cambria Math" panose="02040503050406030204" pitchFamily="18" charset="0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random “small” secret vector   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6307" y="2753364"/>
                <a:ext cx="4332174" cy="457199"/>
              </a:xfrm>
              <a:prstGeom prst="rect">
                <a:avLst/>
              </a:prstGeom>
              <a:blipFill>
                <a:blip r:embed="rId7"/>
                <a:stretch>
                  <a:fillRect l="-585" t="-21622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2639387" y="1002268"/>
            <a:ext cx="386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[Regev05, following BFKL93, Ale03]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8375" y="6093296"/>
            <a:ext cx="7491977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“Decisional LWE is as hard as LWE”.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81550" y="1421217"/>
            <a:ext cx="2209800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very hard!</a:t>
            </a:r>
          </a:p>
        </p:txBody>
      </p:sp>
    </p:spTree>
    <p:extLst>
      <p:ext uri="{BB962C8B-B14F-4D97-AF65-F5344CB8AC3E}">
        <p14:creationId xmlns:p14="http://schemas.microsoft.com/office/powerpoint/2010/main" val="23995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0" grpId="0"/>
      <p:bldP spid="51" grpId="0"/>
      <p:bldP spid="5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= Uniformly random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blipFill rotWithShape="0">
                <a:blip r:embed="rId3"/>
                <a:stretch>
                  <a:fillRect l="-937" t="-202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Encryption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</a:t>
                </a:r>
                <a:r>
                  <a:rPr kumimoji="0" lang="en-US" sz="24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(m):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// m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{0,1}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Sample uniformly random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“short” noise 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Symbol" pitchFamily="18" charset="2"/>
                      </a:rPr>
                      <m:t>𝑍</m:t>
                    </m:r>
                  </m:oMath>
                </a14:m>
                <a:b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ciphertext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b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+ e + m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blipFill>
                <a:blip r:embed="rId4"/>
                <a:stretch>
                  <a:fillRect l="-1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905000"/>
            <a:ext cx="8305800" cy="472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10100" y="1562100"/>
            <a:ext cx="4457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= security parameter, q = “small” prime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5143500"/>
            <a:ext cx="8458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): Output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Round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 −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 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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mod q)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95400" y="6096000"/>
            <a:ext cx="5410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correctness as long as |e| &lt; q/4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06082-D0A0-384D-8F51-4B738801B6CE}"/>
              </a:ext>
            </a:extLst>
          </p:cNvPr>
          <p:cNvSpPr/>
          <p:nvPr/>
        </p:nvSpPr>
        <p:spPr>
          <a:xfrm>
            <a:off x="6838950" y="4140505"/>
            <a:ext cx="685378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838700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58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334644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3A8DF-230B-CB44-84C9-61A2B7FDF455}"/>
              </a:ext>
            </a:extLst>
          </p:cNvPr>
          <p:cNvSpPr/>
          <p:nvPr/>
        </p:nvSpPr>
        <p:spPr>
          <a:xfrm>
            <a:off x="558964" y="1992283"/>
            <a:ext cx="8822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is an incredibly cool scheme. In particular, additively homomorphic.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/>
              <p:nvPr/>
            </p:nvSpPr>
            <p:spPr>
              <a:xfrm>
                <a:off x="760881" y="3259425"/>
                <a:ext cx="39905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b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+ e + m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3259425"/>
                <a:ext cx="3990516" cy="523220"/>
              </a:xfrm>
              <a:prstGeom prst="rect">
                <a:avLst/>
              </a:prstGeom>
              <a:blipFill>
                <a:blip r:embed="rId3"/>
                <a:stretch>
                  <a:fillRect t="-11905" r="-22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/>
              <p:nvPr/>
            </p:nvSpPr>
            <p:spPr>
              <a:xfrm>
                <a:off x="760881" y="4028198"/>
                <a:ext cx="45323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b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+ e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+ m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4028198"/>
                <a:ext cx="4532331" cy="523220"/>
              </a:xfrm>
              <a:prstGeom prst="rect">
                <a:avLst/>
              </a:prstGeom>
              <a:blipFill>
                <a:blip r:embed="rId4"/>
                <a:stretch>
                  <a:fillRect l="-560" t="-9524" r="-168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F744A-8AEA-A24C-AD9A-510CCB21637D}"/>
              </a:ext>
            </a:extLst>
          </p:cNvPr>
          <p:cNvCxnSpPr>
            <a:cxnSpLocks/>
          </p:cNvCxnSpPr>
          <p:nvPr/>
        </p:nvCxnSpPr>
        <p:spPr>
          <a:xfrm>
            <a:off x="467544" y="4725144"/>
            <a:ext cx="8409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/>
              <p:nvPr/>
            </p:nvSpPr>
            <p:spPr>
              <a:xfrm>
                <a:off x="753668" y="5016265"/>
                <a:ext cx="7362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+</a:t>
                </a:r>
                <a:r>
                  <a:rPr kumimoji="0" lang="en-US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b+ b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a +a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+ 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e+e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) + 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m+m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68" y="5016265"/>
                <a:ext cx="7362208" cy="523220"/>
              </a:xfrm>
              <a:prstGeom prst="rect">
                <a:avLst/>
              </a:prstGeom>
              <a:blipFill>
                <a:blip r:embed="rId5"/>
                <a:stretch>
                  <a:fillRect t="-11905" r="-3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/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/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 words: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is an encryption of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m+m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(mod 2)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  <a:blipFill>
                <a:blip r:embed="rId7"/>
                <a:stretch>
                  <a:fillRect l="-129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26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/>
              <p:nvPr/>
            </p:nvSpPr>
            <p:spPr>
              <a:xfrm>
                <a:off x="558964" y="1970837"/>
                <a:ext cx="858503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Here is a crazy idea.  Public key has an encryption of 0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 and an encryption of 1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).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If you want to encrypt 0,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and if you want to encrypt 1,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4" y="1970837"/>
                <a:ext cx="8585036" cy="1815882"/>
              </a:xfrm>
              <a:prstGeom prst="rect">
                <a:avLst/>
              </a:prstGeom>
              <a:blipFill>
                <a:blip r:embed="rId2"/>
                <a:stretch>
                  <a:fillRect l="-1329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BD8166D-2291-D343-A660-C86F8B8C8F16}"/>
              </a:ext>
            </a:extLst>
          </p:cNvPr>
          <p:cNvSpPr/>
          <p:nvPr/>
        </p:nvSpPr>
        <p:spPr>
          <a:xfrm>
            <a:off x="539552" y="4275093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Well, turns out to be a crazy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bad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idea.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193E4-6987-BF49-B8EE-205F5FCFAA7A}"/>
              </a:ext>
            </a:extLst>
          </p:cNvPr>
          <p:cNvSpPr/>
          <p:nvPr/>
        </p:nvSpPr>
        <p:spPr>
          <a:xfrm>
            <a:off x="539552" y="5229200"/>
            <a:ext cx="8822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If only we could produce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fresh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encryptions of 0 or 1 given just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11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/>
              <p:nvPr/>
            </p:nvSpPr>
            <p:spPr>
              <a:xfrm>
                <a:off x="558964" y="1700808"/>
                <a:ext cx="826150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Here is another crazy idea.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Public key has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many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 encryptions of 0 and an encryption of 1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).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4" y="1700808"/>
                <a:ext cx="8261508" cy="1815882"/>
              </a:xfrm>
              <a:prstGeom prst="rect">
                <a:avLst/>
              </a:prstGeom>
              <a:blipFill>
                <a:blip r:embed="rId2"/>
                <a:stretch>
                  <a:fillRect l="-1380" t="-3472" r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AA4B53E-C445-4144-86E8-F8DC0817B052}"/>
              </a:ext>
            </a:extLst>
          </p:cNvPr>
          <p:cNvSpPr/>
          <p:nvPr/>
        </p:nvSpPr>
        <p:spPr>
          <a:xfrm>
            <a:off x="565352" y="6093296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one turns out to be a crazy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good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idea.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C5D5AF-F630-1E45-B542-D08F8E788ED1}"/>
                  </a:ext>
                </a:extLst>
              </p:cNvPr>
              <p:cNvSpPr/>
              <p:nvPr/>
            </p:nvSpPr>
            <p:spPr>
              <a:xfrm>
                <a:off x="577548" y="2852936"/>
                <a:ext cx="878497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If you want to encrypt 0, output a random linear combination of the 0-encryptions.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If you want to encrypt 1, output a random linear combination of the 0-encryptions plus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C5D5AF-F630-1E45-B542-D08F8E788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48" y="2852936"/>
                <a:ext cx="8784976" cy="2677656"/>
              </a:xfrm>
              <a:prstGeom prst="rect">
                <a:avLst/>
              </a:prstGeom>
              <a:blipFill>
                <a:blip r:embed="rId3"/>
                <a:stretch>
                  <a:fillRect l="-1299" b="-5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2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 Uniformly random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201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556792"/>
            <a:ext cx="83058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Public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pk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𝑖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𝑓𝑟𝑜𝑚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 1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𝑡𝑜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𝑝𝑜𝑙𝑦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,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𝒔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201" t="-78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90600" y="6390084"/>
            <a:ext cx="8458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Security:  decisional LWE + “Leftover Hash Lemma”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7224B1D-D801-8849-AAA5-C3109E29E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4088904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Encrypting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: pick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random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𝑚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𝒄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7224B1D-D801-8849-AAA5-C3109E29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088904"/>
                <a:ext cx="8458200" cy="1619251"/>
              </a:xfrm>
              <a:prstGeom prst="rect">
                <a:avLst/>
              </a:prstGeom>
              <a:blipFill>
                <a:blip r:embed="rId4"/>
                <a:stretch>
                  <a:fillRect l="-1201" t="-39844" b="-1117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1BBD76DF-1C6F-0845-8C2A-48F594B9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877272"/>
            <a:ext cx="8458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Correctness: additive homomorphism</a:t>
            </a:r>
          </a:p>
        </p:txBody>
      </p:sp>
    </p:spTree>
    <p:extLst>
      <p:ext uri="{BB962C8B-B14F-4D97-AF65-F5344CB8AC3E}">
        <p14:creationId xmlns:p14="http://schemas.microsoft.com/office/powerpoint/2010/main" val="6629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Practical Considerations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67CA-751E-6941-98AE-EF7B214F90DB}"/>
              </a:ext>
            </a:extLst>
          </p:cNvPr>
          <p:cNvSpPr/>
          <p:nvPr/>
        </p:nvSpPr>
        <p:spPr>
          <a:xfrm>
            <a:off x="611154" y="1844824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 want to encrypt to Bob. How do I know his public key?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1D3AF-2974-A845-A618-FA03A20EC274}"/>
              </a:ext>
            </a:extLst>
          </p:cNvPr>
          <p:cNvSpPr/>
          <p:nvPr/>
        </p:nvSpPr>
        <p:spPr>
          <a:xfrm>
            <a:off x="1043608" y="2708920"/>
            <a:ext cx="79669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Public-key Infrastructure: a directory of identities together with their public keys.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10E5B-060D-1B45-B9F2-2AE2CFD7CF8C}"/>
              </a:ext>
            </a:extLst>
          </p:cNvPr>
          <p:cNvSpPr/>
          <p:nvPr/>
        </p:nvSpPr>
        <p:spPr>
          <a:xfrm>
            <a:off x="1043608" y="3915053"/>
            <a:ext cx="796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Needs to be “authenticated”: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694E6-7BF4-DD49-89ED-B80D8C8C5CAE}"/>
              </a:ext>
            </a:extLst>
          </p:cNvPr>
          <p:cNvSpPr/>
          <p:nvPr/>
        </p:nvSpPr>
        <p:spPr>
          <a:xfrm>
            <a:off x="1043608" y="4438273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otherwise Eve could replace Bob’s </a:t>
            </a:r>
            <a:r>
              <a:rPr lang="en-US" sz="2800" dirty="0" err="1">
                <a:solidFill>
                  <a:prstClr val="black"/>
                </a:solidFill>
              </a:rPr>
              <a:t>pk</a:t>
            </a:r>
            <a:r>
              <a:rPr lang="en-US" sz="2800" dirty="0">
                <a:solidFill>
                  <a:prstClr val="black"/>
                </a:solidFill>
              </a:rPr>
              <a:t> with her own.</a:t>
            </a:r>
          </a:p>
        </p:txBody>
      </p:sp>
    </p:spTree>
    <p:extLst>
      <p:ext uri="{BB962C8B-B14F-4D97-AF65-F5344CB8AC3E}">
        <p14:creationId xmlns:p14="http://schemas.microsoft.com/office/powerpoint/2010/main" val="14271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Practical Considerations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67CA-751E-6941-98AE-EF7B214F90DB}"/>
              </a:ext>
            </a:extLst>
          </p:cNvPr>
          <p:cNvSpPr/>
          <p:nvPr/>
        </p:nvSpPr>
        <p:spPr>
          <a:xfrm>
            <a:off x="611154" y="1268760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Public-key encryption is orders of magnitude slower than secret-key encryption.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/>
              <p:nvPr/>
            </p:nvSpPr>
            <p:spPr>
              <a:xfrm>
                <a:off x="611154" y="2464093"/>
                <a:ext cx="828132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We mostly showed </a:t>
                </a:r>
                <a:r>
                  <a:rPr lang="en-US" sz="2800" dirty="0">
                    <a:solidFill>
                      <a:srgbClr val="0000FF"/>
                    </a:solidFill>
                  </a:rPr>
                  <a:t>(except El Gamal) </a:t>
                </a:r>
                <a:r>
                  <a:rPr lang="en-US" sz="2800" dirty="0"/>
                  <a:t>how to encrypt bit-by-bit! Super-duper inefficient.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Exponentiation takes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 as opposed to typically linear time for secret key encryption (AES).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itself is large for PKE (RSA: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en-US" sz="2800" dirty="0"/>
                  <a:t>) compared to SKE (AES: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sz="2800" dirty="0"/>
                  <a:t>).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54" y="2464093"/>
                <a:ext cx="8281326" cy="2677656"/>
              </a:xfrm>
              <a:prstGeom prst="rect">
                <a:avLst/>
              </a:prstGeom>
              <a:blipFill>
                <a:blip r:embed="rId3"/>
                <a:stretch>
                  <a:fillRect l="-1685" t="-2830" r="-459"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BCBB90B-1090-4A4A-B9F1-8AF13CE94F8B}"/>
              </a:ext>
            </a:extLst>
          </p:cNvPr>
          <p:cNvSpPr/>
          <p:nvPr/>
        </p:nvSpPr>
        <p:spPr>
          <a:xfrm>
            <a:off x="683162" y="5589240"/>
            <a:ext cx="82813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Can solve problem 1 and minimize problems 2&amp;3 using </a:t>
            </a:r>
            <a:r>
              <a:rPr lang="en-US" sz="2800" b="1" dirty="0"/>
              <a:t>hybrid encryption</a:t>
            </a:r>
            <a:r>
              <a:rPr lang="en-US" sz="28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B3BD82-8478-A74A-A64F-740B35B7B5D2}"/>
              </a:ext>
            </a:extLst>
          </p:cNvPr>
          <p:cNvSpPr/>
          <p:nvPr/>
        </p:nvSpPr>
        <p:spPr>
          <a:xfrm>
            <a:off x="4367971" y="5048603"/>
            <a:ext cx="399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(For Elliptic Curve El-Gamal, it’s 320 bits)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43982-FB24-8540-99EE-B5355159B360}"/>
              </a:ext>
            </a:extLst>
          </p:cNvPr>
          <p:cNvSpPr/>
          <p:nvPr/>
        </p:nvSpPr>
        <p:spPr>
          <a:xfrm>
            <a:off x="3995936" y="2555613"/>
            <a:ext cx="2520280" cy="36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94346C-9B6B-D44E-8219-B2284F450CAE}"/>
              </a:ext>
            </a:extLst>
          </p:cNvPr>
          <p:cNvSpPr/>
          <p:nvPr/>
        </p:nvSpPr>
        <p:spPr>
          <a:xfrm>
            <a:off x="2231739" y="2801804"/>
            <a:ext cx="1152128" cy="2376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654418-3DDA-FE45-BBD0-F5D1E0FE77DF}"/>
              </a:ext>
            </a:extLst>
          </p:cNvPr>
          <p:cNvSpPr/>
          <p:nvPr/>
        </p:nvSpPr>
        <p:spPr>
          <a:xfrm>
            <a:off x="5622853" y="2564904"/>
            <a:ext cx="1152128" cy="30243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47872B-EA98-0F4D-9B18-80DF64CA1D70}"/>
              </a:ext>
            </a:extLst>
          </p:cNvPr>
          <p:cNvCxnSpPr>
            <a:cxnSpLocks/>
          </p:cNvCxnSpPr>
          <p:nvPr/>
        </p:nvCxnSpPr>
        <p:spPr>
          <a:xfrm>
            <a:off x="2987824" y="1916832"/>
            <a:ext cx="276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4210654" y="1259508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CEF0DDCE-28AF-2641-B035-F679A71696B1}"/>
              </a:ext>
            </a:extLst>
          </p:cNvPr>
          <p:cNvSpPr txBox="1">
            <a:spLocks noChangeArrowheads="1"/>
          </p:cNvSpPr>
          <p:nvPr/>
        </p:nvSpPr>
        <p:spPr>
          <a:xfrm>
            <a:off x="2231739" y="5116497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domain</a:t>
            </a: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3D438B08-65EF-284E-947E-A1A1AB2876F4}"/>
              </a:ext>
            </a:extLst>
          </p:cNvPr>
          <p:cNvSpPr txBox="1">
            <a:spLocks noChangeArrowheads="1"/>
          </p:cNvSpPr>
          <p:nvPr/>
        </p:nvSpPr>
        <p:spPr>
          <a:xfrm>
            <a:off x="5694862" y="5538107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>
            <a:off x="3641661" y="3212976"/>
            <a:ext cx="16504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>
            <a:off x="3707904" y="2326531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Easy to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B6155-D818-0243-8FD4-3A3FE1598A0F}"/>
              </a:ext>
            </a:extLst>
          </p:cNvPr>
          <p:cNvCxnSpPr>
            <a:cxnSpLocks/>
          </p:cNvCxnSpPr>
          <p:nvPr/>
        </p:nvCxnSpPr>
        <p:spPr>
          <a:xfrm flipH="1">
            <a:off x="3707904" y="4293096"/>
            <a:ext cx="1556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3">
            <a:extLst>
              <a:ext uri="{FF2B5EF4-FFF2-40B4-BE49-F238E27FC236}">
                <a16:creationId xmlns:a16="http://schemas.microsoft.com/office/drawing/2014/main" id="{531D150F-D62C-204F-B351-7FFB4C2EFC7C}"/>
              </a:ext>
            </a:extLst>
          </p:cNvPr>
          <p:cNvSpPr txBox="1">
            <a:spLocks noChangeArrowheads="1"/>
          </p:cNvSpPr>
          <p:nvPr/>
        </p:nvSpPr>
        <p:spPr>
          <a:xfrm>
            <a:off x="3822822" y="3513219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Hard to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ADC06-EFD5-4443-95FC-4AB102233B28}"/>
              </a:ext>
            </a:extLst>
          </p:cNvPr>
          <p:cNvCxnSpPr>
            <a:cxnSpLocks/>
          </p:cNvCxnSpPr>
          <p:nvPr/>
        </p:nvCxnSpPr>
        <p:spPr>
          <a:xfrm flipH="1">
            <a:off x="3779911" y="5483511"/>
            <a:ext cx="1526317" cy="0"/>
          </a:xfrm>
          <a:prstGeom prst="straightConnector1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>
            <a:extLst>
              <a:ext uri="{FF2B5EF4-FFF2-40B4-BE49-F238E27FC236}">
                <a16:creationId xmlns:a16="http://schemas.microsoft.com/office/drawing/2014/main" id="{33D90923-F324-FA42-A959-486364B4D374}"/>
              </a:ext>
            </a:extLst>
          </p:cNvPr>
          <p:cNvSpPr txBox="1">
            <a:spLocks noChangeArrowheads="1"/>
          </p:cNvSpPr>
          <p:nvPr/>
        </p:nvSpPr>
        <p:spPr>
          <a:xfrm>
            <a:off x="3937572" y="4674011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Easy to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A0C3729C-C7D9-FD41-B2A2-8015127BA8A6}"/>
              </a:ext>
            </a:extLst>
          </p:cNvPr>
          <p:cNvSpPr txBox="1">
            <a:spLocks noChangeArrowheads="1"/>
          </p:cNvSpPr>
          <p:nvPr/>
        </p:nvSpPr>
        <p:spPr>
          <a:xfrm>
            <a:off x="3937740" y="5466099"/>
            <a:ext cx="136848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given a trapdoor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15D679-2D90-5147-AF33-ADB7CB2CD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42" y="5828730"/>
            <a:ext cx="1212814" cy="1023804"/>
          </a:xfrm>
          <a:prstGeom prst="rect">
            <a:avLst/>
          </a:prstGeom>
        </p:spPr>
      </p:pic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5899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One-way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D0836F-BF2B-B440-A22B-B621FFBDF597}"/>
              </a:ext>
            </a:extLst>
          </p:cNvPr>
          <p:cNvGrpSpPr/>
          <p:nvPr/>
        </p:nvGrpSpPr>
        <p:grpSpPr>
          <a:xfrm>
            <a:off x="5635227" y="2886939"/>
            <a:ext cx="1512167" cy="3157914"/>
            <a:chOff x="7769198" y="2564904"/>
            <a:chExt cx="1512167" cy="315791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F23965-F62F-7746-B716-79D9FD35387F}"/>
                </a:ext>
              </a:extLst>
            </p:cNvPr>
            <p:cNvSpPr/>
            <p:nvPr/>
          </p:nvSpPr>
          <p:spPr>
            <a:xfrm>
              <a:off x="7769198" y="2564904"/>
              <a:ext cx="1152128" cy="23762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4F019D4-0021-1749-BACD-2367B7EED49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769198" y="4879597"/>
              <a:ext cx="1512167" cy="8432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rPr>
                <a:t>range</a:t>
              </a:r>
            </a:p>
          </p:txBody>
        </p:sp>
      </p:grpSp>
      <p:sp>
        <p:nvSpPr>
          <p:cNvPr id="25" name="Subtitle 1">
            <a:extLst>
              <a:ext uri="{FF2B5EF4-FFF2-40B4-BE49-F238E27FC236}">
                <a16:creationId xmlns:a16="http://schemas.microsoft.com/office/drawing/2014/main" id="{0C1591BB-0B38-DB4D-8619-7AE6C7201A06}"/>
              </a:ext>
            </a:extLst>
          </p:cNvPr>
          <p:cNvSpPr txBox="1">
            <a:spLocks/>
          </p:cNvSpPr>
          <p:nvPr/>
        </p:nvSpPr>
        <p:spPr>
          <a:xfrm>
            <a:off x="111460" y="43950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One-way Permutations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6" name="Rectangle 63">
            <a:extLst>
              <a:ext uri="{FF2B5EF4-FFF2-40B4-BE49-F238E27FC236}">
                <a16:creationId xmlns:a16="http://schemas.microsoft.com/office/drawing/2014/main" id="{D71FD569-B94A-4043-90F9-C42C24FA2FBB}"/>
              </a:ext>
            </a:extLst>
          </p:cNvPr>
          <p:cNvSpPr txBox="1">
            <a:spLocks noChangeArrowheads="1"/>
          </p:cNvSpPr>
          <p:nvPr/>
        </p:nvSpPr>
        <p:spPr>
          <a:xfrm>
            <a:off x="5553287" y="5959717"/>
            <a:ext cx="3590713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Domain = Range</a:t>
            </a:r>
          </a:p>
        </p:txBody>
      </p:sp>
    </p:spTree>
    <p:extLst>
      <p:ext uri="{BB962C8B-B14F-4D97-AF65-F5344CB8AC3E}">
        <p14:creationId xmlns:p14="http://schemas.microsoft.com/office/powerpoint/2010/main" val="23410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2" grpId="0"/>
      <p:bldP spid="17" grpId="0"/>
      <p:bldP spid="19" grpId="0"/>
      <p:bldP spid="21" grpId="0"/>
      <p:bldP spid="21" grpId="1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Hybrid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CBB90B-1090-4A4A-B9F1-8AF13CE94F8B}"/>
                  </a:ext>
                </a:extLst>
              </p:cNvPr>
              <p:cNvSpPr/>
              <p:nvPr/>
            </p:nvSpPr>
            <p:spPr>
              <a:xfrm>
                <a:off x="683568" y="1772816"/>
                <a:ext cx="82813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encrypt a long message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(think 1 GB):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CBB90B-1090-4A4A-B9F1-8AF13CE94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8281326" cy="523220"/>
              </a:xfrm>
              <a:prstGeom prst="rect">
                <a:avLst/>
              </a:prstGeom>
              <a:blipFill>
                <a:blip r:embed="rId3"/>
                <a:stretch>
                  <a:fillRect l="-153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6F08E3A-8E03-AF4B-90AD-7943AD356C71}"/>
              </a:ext>
            </a:extLst>
          </p:cNvPr>
          <p:cNvSpPr/>
          <p:nvPr/>
        </p:nvSpPr>
        <p:spPr>
          <a:xfrm>
            <a:off x="1223831" y="2538482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Pick a random key K </a:t>
            </a:r>
            <a:r>
              <a:rPr lang="en-US" sz="2800" dirty="0"/>
              <a:t>(think 128 bits) for a secret-key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9BE339-F0F4-B040-BACA-15C58CFB3E6A}"/>
                  </a:ext>
                </a:extLst>
              </p:cNvPr>
              <p:cNvSpPr/>
              <p:nvPr/>
            </p:nvSpPr>
            <p:spPr>
              <a:xfrm>
                <a:off x="1223831" y="3625860"/>
                <a:ext cx="720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u="sng" dirty="0"/>
                  <a:t>Encrypt K with the PKE</a:t>
                </a:r>
                <a:r>
                  <a:rPr lang="en-US" sz="2800" b="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𝑃𝐾𝐸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9BE339-F0F4-B040-BACA-15C58CFB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31" y="3625860"/>
                <a:ext cx="7200800" cy="523220"/>
              </a:xfrm>
              <a:prstGeom prst="rect">
                <a:avLst/>
              </a:prstGeom>
              <a:blipFill>
                <a:blip r:embed="rId4"/>
                <a:stretch>
                  <a:fillRect l="-176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BBE153-1539-5F4A-AE29-F21CAD66DD27}"/>
                  </a:ext>
                </a:extLst>
              </p:cNvPr>
              <p:cNvSpPr/>
              <p:nvPr/>
            </p:nvSpPr>
            <p:spPr>
              <a:xfrm>
                <a:off x="1242391" y="4417948"/>
                <a:ext cx="720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u="sng" dirty="0"/>
                  <a:t>Encrypt m with the SKE</a:t>
                </a:r>
                <a:r>
                  <a:rPr lang="en-US" sz="28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SKE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BBE153-1539-5F4A-AE29-F21CAD66D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91" y="4417948"/>
                <a:ext cx="7200800" cy="523220"/>
              </a:xfrm>
              <a:prstGeom prst="rect">
                <a:avLst/>
              </a:prstGeom>
              <a:blipFill>
                <a:blip r:embed="rId5"/>
                <a:stretch>
                  <a:fillRect l="-1761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950A1D-4DFC-6F48-805C-12194613196F}"/>
                  </a:ext>
                </a:extLst>
              </p:cNvPr>
              <p:cNvSpPr/>
              <p:nvPr/>
            </p:nvSpPr>
            <p:spPr>
              <a:xfrm>
                <a:off x="702127" y="5418507"/>
                <a:ext cx="86051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decrypt: recover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800" dirty="0"/>
                  <a:t>. Then using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, recover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950A1D-4DFC-6F48-805C-121946131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7" y="5418507"/>
                <a:ext cx="8605159" cy="523220"/>
              </a:xfrm>
              <a:prstGeom prst="rect">
                <a:avLst/>
              </a:prstGeom>
              <a:blipFill>
                <a:blip r:embed="rId6"/>
                <a:stretch>
                  <a:fillRect l="-132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3511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trapdoor: There is a PPT algorithm </a:t>
                </a:r>
                <a14:m>
                  <m:oMath xmlns:m="http://schemas.openxmlformats.org/officeDocument/2006/math"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𝐺𝑒𝑛</m:t>
                    </m:r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that outputs a function index </a:t>
                </a:r>
                <a14:m>
                  <m:oMath xmlns:m="http://schemas.openxmlformats.org/officeDocument/2006/math"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together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3511859"/>
              </a:xfrm>
              <a:prstGeom prst="rect">
                <a:avLst/>
              </a:prstGeom>
              <a:blipFill>
                <a:blip r:embed="rId3"/>
                <a:stretch>
                  <a:fillRect l="-1376" t="-143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3542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3542636"/>
              </a:xfrm>
              <a:prstGeom prst="rect">
                <a:avLst/>
              </a:prstGeom>
              <a:blipFill>
                <a:blip r:embed="rId3"/>
                <a:stretch>
                  <a:fillRect l="-1376" t="-142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4404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an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4404411"/>
              </a:xfrm>
              <a:prstGeom prst="rect">
                <a:avLst/>
              </a:prstGeom>
              <a:blipFill>
                <a:blip r:embed="rId3"/>
                <a:stretch>
                  <a:fillRect l="-1376" t="-114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5697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an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 is one-way: that is, for every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p.p.t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there is a negligible function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𝜇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s.t.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5697072"/>
              </a:xfrm>
              <a:prstGeom prst="rect">
                <a:avLst/>
              </a:prstGeom>
              <a:blipFill>
                <a:blip r:embed="rId3"/>
                <a:stretch>
                  <a:fillRect l="-1376" t="-88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55E639-C646-D84C-A2AF-E911363BDA89}"/>
                  </a:ext>
                </a:extLst>
              </p:cNvPr>
              <p:cNvSpPr/>
              <p:nvPr/>
            </p:nvSpPr>
            <p:spPr>
              <a:xfrm>
                <a:off x="1022310" y="5589240"/>
                <a:ext cx="8100392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  <m: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←</m:t>
                                  </m:r>
                                  <m: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𝑮𝒆𝒏</m:t>
                                  </m:r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𝟏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𝒏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; 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;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;</m:t>
                                  </m:r>
                                </m:e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: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55E639-C646-D84C-A2AF-E911363BD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0" y="5589240"/>
                <a:ext cx="8100392" cy="82246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871296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Trapdoor Permutations to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IND-Secure Public-key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/>
              <p:nvPr/>
            </p:nvSpPr>
            <p:spPr>
              <a:xfrm>
                <a:off x="539552" y="1700808"/>
                <a:ext cx="8298309" cy="3613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Sample function index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The public key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the private key is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as the ciphertext.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computed using the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298309" cy="3613425"/>
              </a:xfrm>
              <a:prstGeom prst="rect">
                <a:avLst/>
              </a:prstGeom>
              <a:blipFill>
                <a:blip r:embed="rId3"/>
                <a:stretch>
                  <a:fillRect l="-1069" t="-1053" r="-152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F039BCC-54B6-2542-A256-C352508F4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83" y="5450160"/>
            <a:ext cx="1397000" cy="1219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2CEBAB-3C7E-F142-809E-A9C36248FDD3}"/>
              </a:ext>
            </a:extLst>
          </p:cNvPr>
          <p:cNvSpPr/>
          <p:nvPr/>
        </p:nvSpPr>
        <p:spPr>
          <a:xfrm>
            <a:off x="2843808" y="5592142"/>
            <a:ext cx="7971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Could reveal partial info about m!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not IND-secure!</a:t>
            </a:r>
          </a:p>
        </p:txBody>
      </p:sp>
    </p:spTree>
    <p:extLst>
      <p:ext uri="{BB962C8B-B14F-4D97-AF65-F5344CB8AC3E}">
        <p14:creationId xmlns:p14="http://schemas.microsoft.com/office/powerpoint/2010/main" val="15305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46162</TotalTime>
  <Words>3251</Words>
  <Application>Microsoft Macintosh PowerPoint</Application>
  <PresentationFormat>On-screen Show (4:3)</PresentationFormat>
  <Paragraphs>345</Paragraphs>
  <Slides>40</Slides>
  <Notes>37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American Typewriter</vt:lpstr>
      <vt:lpstr>Arial</vt:lpstr>
      <vt:lpstr>Calibri</vt:lpstr>
      <vt:lpstr>Cambria Math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Linear Equations</vt:lpstr>
      <vt:lpstr>Learning with Errors (LWE)</vt:lpstr>
      <vt:lpstr>Basic (Secret-key) Encryption</vt:lpstr>
      <vt:lpstr>Basic (Secret-key) Encryption</vt:lpstr>
      <vt:lpstr>Public-key Encryption</vt:lpstr>
      <vt:lpstr>Public-key Encryption</vt:lpstr>
      <vt:lpstr>Public-key Encryption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1140</cp:revision>
  <dcterms:created xsi:type="dcterms:W3CDTF">2014-03-14T23:52:55Z</dcterms:created>
  <dcterms:modified xsi:type="dcterms:W3CDTF">2022-10-11T22:37:51Z</dcterms:modified>
</cp:coreProperties>
</file>