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29" r:id="rId2"/>
    <p:sldId id="677" r:id="rId3"/>
    <p:sldId id="627" r:id="rId4"/>
    <p:sldId id="665" r:id="rId5"/>
    <p:sldId id="667" r:id="rId6"/>
    <p:sldId id="670" r:id="rId7"/>
    <p:sldId id="678" r:id="rId8"/>
    <p:sldId id="668" r:id="rId9"/>
    <p:sldId id="679" r:id="rId10"/>
    <p:sldId id="579" r:id="rId11"/>
    <p:sldId id="680" r:id="rId12"/>
    <p:sldId id="675" r:id="rId13"/>
    <p:sldId id="676" r:id="rId14"/>
    <p:sldId id="681" r:id="rId15"/>
    <p:sldId id="671" r:id="rId16"/>
    <p:sldId id="682" r:id="rId17"/>
    <p:sldId id="683" r:id="rId18"/>
    <p:sldId id="684" r:id="rId19"/>
    <p:sldId id="685" r:id="rId20"/>
    <p:sldId id="690" r:id="rId21"/>
    <p:sldId id="688" r:id="rId22"/>
    <p:sldId id="689" r:id="rId23"/>
    <p:sldId id="691" r:id="rId24"/>
    <p:sldId id="692" r:id="rId25"/>
    <p:sldId id="6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90EA"/>
    <a:srgbClr val="1E177C"/>
    <a:srgbClr val="762416"/>
    <a:srgbClr val="EA968D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6194" autoAdjust="0"/>
  </p:normalViewPr>
  <p:slideViewPr>
    <p:cSldViewPr>
      <p:cViewPr varScale="1">
        <p:scale>
          <a:sx n="84" d="100"/>
          <a:sy n="84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6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935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95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461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68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58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94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61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097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62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39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264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244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164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41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944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53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93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83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02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88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53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3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8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020.png"/><Relationship Id="rId7" Type="http://schemas.openxmlformats.org/officeDocument/2006/relationships/image" Target="../media/image10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0.png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Relationship Id="rId9" Type="http://schemas.openxmlformats.org/officeDocument/2006/relationships/image" Target="../media/image10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12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462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Worlds in Crypto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4072C032-4500-FA47-9A8D-32E5A99D969F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22506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374C2-7912-AE46-93F5-B3C834CA316C}"/>
              </a:ext>
            </a:extLst>
          </p:cNvPr>
          <p:cNvCxnSpPr>
            <a:cxnSpLocks/>
          </p:cNvCxnSpPr>
          <p:nvPr/>
        </p:nvCxnSpPr>
        <p:spPr>
          <a:xfrm flipV="1">
            <a:off x="4824028" y="5490458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3">
            <a:extLst>
              <a:ext uri="{FF2B5EF4-FFF2-40B4-BE49-F238E27FC236}">
                <a16:creationId xmlns:a16="http://schemas.microsoft.com/office/drawing/2014/main" id="{C972F493-01EC-CB4B-80A2-4D47867B525D}"/>
              </a:ext>
            </a:extLst>
          </p:cNvPr>
          <p:cNvSpPr txBox="1">
            <a:spLocks noChangeArrowheads="1"/>
          </p:cNvSpPr>
          <p:nvPr/>
        </p:nvSpPr>
        <p:spPr>
          <a:xfrm>
            <a:off x="5112060" y="4815612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D387A389-CA48-3F41-A3F3-15CD43D52B3F}"/>
              </a:ext>
            </a:extLst>
          </p:cNvPr>
          <p:cNvSpPr txBox="1">
            <a:spLocks noChangeArrowheads="1"/>
          </p:cNvSpPr>
          <p:nvPr/>
        </p:nvSpPr>
        <p:spPr>
          <a:xfrm>
            <a:off x="7600474" y="412748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Secret-key encryption</a:t>
            </a:r>
            <a:endParaRPr lang="en-US" altLang="en-US" sz="16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9B933B-4ED5-CA4E-A034-9B87716F2AA1}"/>
              </a:ext>
            </a:extLst>
          </p:cNvPr>
          <p:cNvGrpSpPr/>
          <p:nvPr/>
        </p:nvGrpSpPr>
        <p:grpSpPr>
          <a:xfrm>
            <a:off x="1385607" y="2602649"/>
            <a:ext cx="6214867" cy="3657280"/>
            <a:chOff x="1385607" y="2602649"/>
            <a:chExt cx="6214867" cy="365728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E304C1-E54F-7147-9703-C6E07048B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160" y="4833156"/>
              <a:ext cx="57606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C16200D9-9419-1944-B9A9-69EAE5C90E5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415831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PRF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7F90F474-A56F-5546-B540-6D104335FED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689738" y="5153035"/>
              <a:ext cx="1096018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UOWHF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804F08-89EB-1C46-BD6B-24F233F18E4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3447927" y="5827881"/>
              <a:ext cx="67910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89A9A3-22CB-2942-BE4F-B0A2E94F4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293" y="4269019"/>
              <a:ext cx="736275" cy="8840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3">
              <a:extLst>
                <a:ext uri="{FF2B5EF4-FFF2-40B4-BE49-F238E27FC236}">
                  <a16:creationId xmlns:a16="http://schemas.microsoft.com/office/drawing/2014/main" id="{CCFE5980-CF04-A043-B3EA-1FF718893D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85607" y="3594173"/>
              <a:ext cx="1521557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 dirty="0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Digital Signatures</a:t>
              </a:r>
              <a:endParaRPr lang="en-US" alt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BEDC6B-D0C0-D540-951A-2F01E340E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242" y="3594173"/>
              <a:ext cx="0" cy="5658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206CFA58-80FE-A449-9D5A-33E181EB801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290740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PRP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E39334-A76E-F047-8FB9-89EBC6608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5063" y="4269020"/>
              <a:ext cx="881082" cy="564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53916590-F815-7542-ABF0-7E445228A34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79912" y="3618250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Bit Commitment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0937A6-C50C-BA46-8BB1-C5F670505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9888" y="3276344"/>
              <a:ext cx="0" cy="368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FCFE6862-5499-B045-8E9B-42B41EC2858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07659" y="2602649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Zero-Knowledge  proofs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A25B9F8-5DE9-854C-8A60-5B3FFF744286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7167772" y="4464907"/>
              <a:ext cx="432702" cy="18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63">
            <a:extLst>
              <a:ext uri="{FF2B5EF4-FFF2-40B4-BE49-F238E27FC236}">
                <a16:creationId xmlns:a16="http://schemas.microsoft.com/office/drawing/2014/main" id="{80DE944B-BF64-3342-AE59-AD5DC3EBBF98}"/>
              </a:ext>
            </a:extLst>
          </p:cNvPr>
          <p:cNvSpPr txBox="1">
            <a:spLocks noChangeArrowheads="1"/>
          </p:cNvSpPr>
          <p:nvPr/>
        </p:nvSpPr>
        <p:spPr>
          <a:xfrm>
            <a:off x="3807659" y="131399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Public-key encryption</a:t>
            </a:r>
            <a:endParaRPr lang="en-US" altLang="en-US" sz="16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0" name="Rectangle 63">
            <a:extLst>
              <a:ext uri="{FF2B5EF4-FFF2-40B4-BE49-F238E27FC236}">
                <a16:creationId xmlns:a16="http://schemas.microsoft.com/office/drawing/2014/main" id="{79FCB0B7-9D6D-A04E-A208-7F42F10212FA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476672"/>
            <a:ext cx="754016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7192F5-6DE5-5C48-8562-B82DDC253B83}"/>
              </a:ext>
            </a:extLst>
          </p:cNvPr>
          <p:cNvCxnSpPr>
            <a:cxnSpLocks/>
          </p:cNvCxnSpPr>
          <p:nvPr/>
        </p:nvCxnSpPr>
        <p:spPr>
          <a:xfrm flipV="1">
            <a:off x="4509973" y="945314"/>
            <a:ext cx="0" cy="3686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070EE4-C84B-7F45-9082-A237CC0CCB61}"/>
              </a:ext>
            </a:extLst>
          </p:cNvPr>
          <p:cNvCxnSpPr/>
          <p:nvPr/>
        </p:nvCxnSpPr>
        <p:spPr>
          <a:xfrm>
            <a:off x="-612576" y="2204864"/>
            <a:ext cx="1029714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3">
            <a:extLst>
              <a:ext uri="{FF2B5EF4-FFF2-40B4-BE49-F238E27FC236}">
                <a16:creationId xmlns:a16="http://schemas.microsoft.com/office/drawing/2014/main" id="{406B8D09-0761-0547-9064-B01A9FAFB4E9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12554"/>
            <a:ext cx="900100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1" name="Rectangle 63">
            <a:extLst>
              <a:ext uri="{FF2B5EF4-FFF2-40B4-BE49-F238E27FC236}">
                <a16:creationId xmlns:a16="http://schemas.microsoft.com/office/drawing/2014/main" id="{79DDF82E-C414-6D4A-BA06-6DB311B154DB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5123996"/>
            <a:ext cx="1096018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CRHF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7B1B28-9398-524D-956B-1064862B96C6}"/>
              </a:ext>
            </a:extLst>
          </p:cNvPr>
          <p:cNvCxnSpPr>
            <a:cxnSpLocks/>
          </p:cNvCxnSpPr>
          <p:nvPr/>
        </p:nvCxnSpPr>
        <p:spPr>
          <a:xfrm flipV="1">
            <a:off x="1253856" y="4269019"/>
            <a:ext cx="593151" cy="854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3">
            <a:extLst>
              <a:ext uri="{FF2B5EF4-FFF2-40B4-BE49-F238E27FC236}">
                <a16:creationId xmlns:a16="http://schemas.microsoft.com/office/drawing/2014/main" id="{A5200735-E182-E549-899B-4E4EB00B508D}"/>
              </a:ext>
            </a:extLst>
          </p:cNvPr>
          <p:cNvSpPr txBox="1">
            <a:spLocks noChangeArrowheads="1"/>
          </p:cNvSpPr>
          <p:nvPr/>
        </p:nvSpPr>
        <p:spPr>
          <a:xfrm>
            <a:off x="306394" y="2402317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Minicrypt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sp>
        <p:nvSpPr>
          <p:cNvPr id="36" name="Rectangle 63">
            <a:extLst>
              <a:ext uri="{FF2B5EF4-FFF2-40B4-BE49-F238E27FC236}">
                <a16:creationId xmlns:a16="http://schemas.microsoft.com/office/drawing/2014/main" id="{7CA00584-F482-F04C-8DDA-F7716B545376}"/>
              </a:ext>
            </a:extLst>
          </p:cNvPr>
          <p:cNvSpPr txBox="1">
            <a:spLocks noChangeArrowheads="1"/>
          </p:cNvSpPr>
          <p:nvPr/>
        </p:nvSpPr>
        <p:spPr>
          <a:xfrm>
            <a:off x="370348" y="1028770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Cryptomania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1E176-C73D-684A-99A7-C6D5D73DDD19}"/>
              </a:ext>
            </a:extLst>
          </p:cNvPr>
          <p:cNvSpPr/>
          <p:nvPr/>
        </p:nvSpPr>
        <p:spPr>
          <a:xfrm>
            <a:off x="3447927" y="2402317"/>
            <a:ext cx="2492225" cy="225081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63691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Direct Constructions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8CED9415-F5D2-F34C-9AB6-31181A5381FD}"/>
              </a:ext>
            </a:extLst>
          </p:cNvPr>
          <p:cNvSpPr txBox="1">
            <a:spLocks noChangeArrowheads="1"/>
          </p:cNvSpPr>
          <p:nvPr/>
        </p:nvSpPr>
        <p:spPr>
          <a:xfrm>
            <a:off x="542369" y="3212976"/>
            <a:ext cx="835292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“Hash-and-Sign”: Secure in the random oracle model.  </a:t>
            </a:r>
          </a:p>
        </p:txBody>
      </p:sp>
    </p:spTree>
    <p:extLst>
      <p:ext uri="{BB962C8B-B14F-4D97-AF65-F5344CB8AC3E}">
        <p14:creationId xmlns:p14="http://schemas.microsoft.com/office/powerpoint/2010/main" val="24736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551966AE-AF8D-0D46-823A-B534129B5B33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4791938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4791938" cy="561456"/>
              </a:xfrm>
              <a:prstGeom prst="rect">
                <a:avLst/>
              </a:prstGeom>
              <a:blipFill>
                <a:blip r:embed="rId6"/>
                <a:stretch>
                  <a:fillRect l="-26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395536" y="3140968"/>
            <a:ext cx="8424936" cy="3312368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573016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Pick a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and output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 as the forgery.</a:t>
                </a:r>
                <a:r>
                  <a:rPr lang="en-US" sz="28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 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7992888" cy="1440160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3">
            <a:extLst>
              <a:ext uri="{FF2B5EF4-FFF2-40B4-BE49-F238E27FC236}">
                <a16:creationId xmlns:a16="http://schemas.microsoft.com/office/drawing/2014/main" id="{18EE0532-D1E9-A744-93A3-C0902F30E8B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97152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Malleable!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229200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Given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you can produce a signature of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,3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7992888" cy="1440160"/>
              </a:xfrm>
              <a:prstGeom prst="rect">
                <a:avLst/>
              </a:prstGeom>
              <a:blipFill>
                <a:blip r:embed="rId6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386CF97-A11D-2F46-9FBA-AD3ABD24C9CB}"/>
              </a:ext>
            </a:extLst>
          </p:cNvPr>
          <p:cNvSpPr/>
          <p:nvPr/>
        </p:nvSpPr>
        <p:spPr>
          <a:xfrm>
            <a:off x="4139952" y="5949280"/>
            <a:ext cx="19442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395536" y="3140968"/>
            <a:ext cx="8424936" cy="2520280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Fundamental Issues</a:t>
            </a:r>
            <a:r>
              <a:rPr lang="en-US" sz="2800" dirty="0">
                <a:ea typeface="American Typewriter" charset="0"/>
                <a:cs typeface="American Typewriter" charset="0"/>
              </a:rPr>
              <a:t>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FAFB82D-0551-684C-BC70-1E191E638DF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573016"/>
            <a:ext cx="799288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1. Can ”reverse-engineer” the message starting from the signature  (Attack 1)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043FA74-8E48-934A-B0DF-9284FFCEEFC7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25144"/>
            <a:ext cx="799288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2. Algebraic structure allows malleability (Attack 2)</a:t>
            </a:r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 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5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So, what is H? Some very complicated “hash” function.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 should be at least one-way to prevent Attack #1.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95406" y="5661248"/>
            <a:ext cx="901309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Hard to “algebraically manipulate” H(m) into H(related m’).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0534D-9E20-5746-A3A8-4F1EA7A4D0A7}"/>
              </a:ext>
            </a:extLst>
          </p:cNvPr>
          <p:cNvSpPr/>
          <p:nvPr/>
        </p:nvSpPr>
        <p:spPr>
          <a:xfrm>
            <a:off x="3779912" y="6278234"/>
            <a:ext cx="3535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(to prevent Attack #2.)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95406" y="5589240"/>
            <a:ext cx="9013098" cy="13681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Collision-resistance does not seem to be enough.  </a:t>
            </a:r>
            <a:r>
              <a:rPr lang="en-US" sz="2800" dirty="0">
                <a:ea typeface="American Typewriter" charset="0"/>
                <a:cs typeface="American Typewriter" charset="0"/>
              </a:rPr>
              <a:t>(Given a CRHF h(m), you may be able to produce h(m’) for related m’.)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5A345E1-6318-4645-A9C4-2065BDD5687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268760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Want: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is “non-malleable”. 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B66D75EE-8D6D-A142-9E9F-06064581EA3B}"/>
              </a:ext>
            </a:extLst>
          </p:cNvPr>
          <p:cNvSpPr txBox="1">
            <a:spLocks noChangeArrowheads="1"/>
          </p:cNvSpPr>
          <p:nvPr/>
        </p:nvSpPr>
        <p:spPr>
          <a:xfrm>
            <a:off x="519832" y="1894441"/>
            <a:ext cx="8372648" cy="11881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Given H(m), it is hard to produce H(m’) for any 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non-trivially related </a:t>
            </a:r>
            <a:r>
              <a:rPr lang="en-US" sz="2800" dirty="0">
                <a:ea typeface="American Typewriter" charset="0"/>
                <a:cs typeface="American Typewriter" charset="0"/>
              </a:rPr>
              <a:t>m’.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6741" y="2924944"/>
                <a:ext cx="9123457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For every PPT adv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and “every non-trivial relation”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</a:t>
                </a: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: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41" y="2924944"/>
                <a:ext cx="9123457" cy="1188132"/>
              </a:xfrm>
              <a:prstGeom prst="rect">
                <a:avLst/>
              </a:prstGeo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4CAD4F2-8503-A640-BAD9-73749E257982}"/>
              </a:ext>
            </a:extLst>
          </p:cNvPr>
          <p:cNvSpPr/>
          <p:nvPr/>
        </p:nvSpPr>
        <p:spPr>
          <a:xfrm>
            <a:off x="4211960" y="3082573"/>
            <a:ext cx="3888432" cy="346427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9" y="-2619672"/>
            <a:ext cx="3175000" cy="4165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228038-9225-434F-AB7C-0A3F118773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8512" r="6909" b="11970"/>
          <a:stretch/>
        </p:blipFill>
        <p:spPr>
          <a:xfrm>
            <a:off x="7765537" y="846154"/>
            <a:ext cx="669710" cy="9335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6CA790-B915-1C43-B4D4-4FBFE14942FC}"/>
              </a:ext>
            </a:extLst>
          </p:cNvPr>
          <p:cNvSpPr/>
          <p:nvPr/>
        </p:nvSpPr>
        <p:spPr>
          <a:xfrm>
            <a:off x="502635" y="2966403"/>
            <a:ext cx="8094623" cy="111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87984" y="4557537"/>
                <a:ext cx="5636344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How about the relation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𝑦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84" y="4557537"/>
                <a:ext cx="5636344" cy="1188132"/>
              </a:xfrm>
              <a:prstGeom prst="rect">
                <a:avLst/>
              </a:prstGeom>
              <a:blipFill>
                <a:blip r:embed="rId5"/>
                <a:stretch>
                  <a:fillRect l="-224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63691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Assuming the existence of one-way functions and collision-resistant hash function families, there are digital signature schemes.  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ubtitle 1">
            <a:extLst>
              <a:ext uri="{FF2B5EF4-FFF2-40B4-BE49-F238E27FC236}">
                <a16:creationId xmlns:a16="http://schemas.microsoft.com/office/drawing/2014/main" id="{C33B41F9-E281-2F45-B51D-C41E8BE88389}"/>
              </a:ext>
            </a:extLst>
          </p:cNvPr>
          <p:cNvSpPr txBox="1">
            <a:spLocks/>
          </p:cNvSpPr>
          <p:nvPr/>
        </p:nvSpPr>
        <p:spPr>
          <a:xfrm>
            <a:off x="179512" y="2060848"/>
            <a:ext cx="237824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showed: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89193A0-D5D3-9A40-8CDF-F2DD5F0CFE11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340768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Proxy: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“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behaves like a random function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”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6A4D3D-1AE5-854A-ACA9-63C9DA81B7C7}"/>
              </a:ext>
            </a:extLst>
          </p:cNvPr>
          <p:cNvGrpSpPr/>
          <p:nvPr/>
        </p:nvGrpSpPr>
        <p:grpSpPr>
          <a:xfrm>
            <a:off x="683568" y="3966317"/>
            <a:ext cx="3490630" cy="1908212"/>
            <a:chOff x="1278513" y="3032956"/>
            <a:chExt cx="3490630" cy="1908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a14:m>
                  <a:r>
                    <a:rPr lang="en-US" sz="6000" dirty="0">
                      <a:latin typeface="+mn-lt"/>
                      <a:ea typeface="American Typewriter" charset="0"/>
                      <a:cs typeface="American Typewriter" charset="0"/>
                    </a:rPr>
                    <a:t>(</a:t>
                  </a:r>
                </a:p>
              </p:txBody>
            </p:sp>
          </mc:Choice>
          <mc:Fallback xmlns="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blipFill>
                  <a:blip r:embed="rId3"/>
                  <a:stretch>
                    <a:fillRect l="-12150" r="-1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A55C8CBB-5C29-014A-89D0-B11E7FC0E83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19872" y="3032956"/>
              <a:ext cx="1349271" cy="19082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dirty="0">
                  <a:latin typeface="+mn-lt"/>
                  <a:ea typeface="American Typewriter" charset="0"/>
                  <a:cs typeface="American Typewriter" charset="0"/>
                </a:rPr>
                <a:t>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73F45B-5102-BF41-99AF-016253C80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2339751" y="3717032"/>
              <a:ext cx="1152129" cy="5760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2060848"/>
                <a:ext cx="6768752" cy="11159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(A PRF also behaves like a random function,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sz="2800" b="1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publicly computable.)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060848"/>
                <a:ext cx="6768752" cy="1115949"/>
              </a:xfrm>
              <a:prstGeom prst="rect">
                <a:avLst/>
              </a:prstGeom>
              <a:blipFill>
                <a:blip r:embed="rId5"/>
                <a:stretch>
                  <a:fillRect l="-1685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9" y="-2619672"/>
            <a:ext cx="3175000" cy="4165600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8010A820-A136-F746-ACAA-2182A96ACAC7}"/>
              </a:ext>
            </a:extLst>
          </p:cNvPr>
          <p:cNvSpPr txBox="1">
            <a:spLocks noChangeArrowheads="1"/>
          </p:cNvSpPr>
          <p:nvPr/>
        </p:nvSpPr>
        <p:spPr>
          <a:xfrm>
            <a:off x="686732" y="3212977"/>
            <a:ext cx="143389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Reality: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270C4FC5-540C-984E-AE24-199434C8A2BC}"/>
              </a:ext>
            </a:extLst>
          </p:cNvPr>
          <p:cNvSpPr txBox="1">
            <a:spLocks noChangeArrowheads="1"/>
          </p:cNvSpPr>
          <p:nvPr/>
        </p:nvSpPr>
        <p:spPr>
          <a:xfrm>
            <a:off x="4758142" y="3212976"/>
            <a:ext cx="435036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Random Oracle Heuristic: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6401" y="3966317"/>
                <a:ext cx="1017767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01" y="3966317"/>
                <a:ext cx="1017767" cy="1908212"/>
              </a:xfrm>
              <a:prstGeom prst="rect">
                <a:avLst/>
              </a:prstGeom>
              <a:blipFill>
                <a:blip r:embed="rId7"/>
                <a:stretch>
                  <a:fillRect l="-9756" r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11716" y="3984319"/>
                <a:ext cx="1349271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16" y="3984319"/>
                <a:ext cx="1349271" cy="1908212"/>
              </a:xfrm>
              <a:prstGeom prst="rect">
                <a:avLst/>
              </a:prstGeom>
              <a:blipFill>
                <a:blip r:embed="rId8"/>
                <a:stretch>
                  <a:fillRect l="-27103" r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F25195-445E-DA44-8AC9-74F91A0D4E4B}"/>
              </a:ext>
            </a:extLst>
          </p:cNvPr>
          <p:cNvSpPr/>
          <p:nvPr/>
        </p:nvSpPr>
        <p:spPr>
          <a:xfrm>
            <a:off x="2031630" y="4628035"/>
            <a:ext cx="441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a typeface="American Typewriter" charset="0"/>
                <a:cs typeface="American Typewriter" charset="0"/>
              </a:rPr>
              <a:t>H</a:t>
            </a:r>
            <a:endParaRPr lang="en-US" sz="3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86D5B6-37C5-B84B-9EA5-67B3D659B4C1}"/>
              </a:ext>
            </a:extLst>
          </p:cNvPr>
          <p:cNvGrpSpPr/>
          <p:nvPr/>
        </p:nvGrpSpPr>
        <p:grpSpPr>
          <a:xfrm>
            <a:off x="5992333" y="4304795"/>
            <a:ext cx="819383" cy="461665"/>
            <a:chOff x="6127639" y="5170839"/>
            <a:chExt cx="819383" cy="46166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DC8923-F7BC-E24A-8433-3FD2C989B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6127639" y="5193196"/>
              <a:ext cx="819383" cy="409691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B4FBAB-38E4-E747-8BB0-DB409D458484}"/>
                </a:ext>
              </a:extLst>
            </p:cNvPr>
            <p:cNvSpPr/>
            <p:nvPr/>
          </p:nvSpPr>
          <p:spPr>
            <a:xfrm>
              <a:off x="6325074" y="5170839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ea typeface="American Typewriter" charset="0"/>
                  <a:cs typeface="American Typewriter" charset="0"/>
                </a:rPr>
                <a:t>H</a:t>
              </a:r>
              <a:endParaRPr lang="en-US" sz="2400" b="1" dirty="0"/>
            </a:p>
          </p:txBody>
        </p:sp>
      </p:grpSp>
      <p:sp>
        <p:nvSpPr>
          <p:cNvPr id="29" name="Rectangle 63">
            <a:extLst>
              <a:ext uri="{FF2B5EF4-FFF2-40B4-BE49-F238E27FC236}">
                <a16:creationId xmlns:a16="http://schemas.microsoft.com/office/drawing/2014/main" id="{89DAC2C6-9E60-D54B-BA47-1645DE636D58}"/>
              </a:ext>
            </a:extLst>
          </p:cNvPr>
          <p:cNvSpPr txBox="1">
            <a:spLocks noChangeArrowheads="1"/>
          </p:cNvSpPr>
          <p:nvPr/>
        </p:nvSpPr>
        <p:spPr>
          <a:xfrm>
            <a:off x="4764205" y="5659387"/>
            <a:ext cx="448972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H is virtually a black box.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0" name="Rectangle 63">
            <a:extLst>
              <a:ext uri="{FF2B5EF4-FFF2-40B4-BE49-F238E27FC236}">
                <a16:creationId xmlns:a16="http://schemas.microsoft.com/office/drawing/2014/main" id="{CBA39279-1D04-FB45-B6F7-57A31D9E5DF4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5689004"/>
            <a:ext cx="435036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The only way to compute H is by calling the oracle.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2" grpId="0"/>
      <p:bldP spid="24" grpId="0"/>
      <p:bldP spid="4" grpId="0"/>
      <p:bldP spid="29" grpId="0"/>
      <p:bldP spid="29" grpId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980728"/>
                <a:ext cx="8869082" cy="13356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Assume there is a PPT adversary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that breaks the EUF-CMA security of hashed RSA in the random oracle model.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980728"/>
                <a:ext cx="8869082" cy="1335636"/>
              </a:xfrm>
              <a:prstGeom prst="rect">
                <a:avLst/>
              </a:prstGeom>
              <a:blipFill>
                <a:blip r:embed="rId3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911979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911979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7A6D062-DC92-4648-BBAD-C301A9C288FC}"/>
              </a:ext>
            </a:extLst>
          </p:cNvPr>
          <p:cNvGrpSpPr/>
          <p:nvPr/>
        </p:nvGrpSpPr>
        <p:grpSpPr>
          <a:xfrm>
            <a:off x="3322431" y="3128003"/>
            <a:ext cx="3553825" cy="1412053"/>
            <a:chOff x="3322431" y="3128003"/>
            <a:chExt cx="3553825" cy="141205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FEAEF5-C9C6-A345-852D-BACAECAC7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6447" y="4513529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63">
              <a:extLst>
                <a:ext uri="{FF2B5EF4-FFF2-40B4-BE49-F238E27FC236}">
                  <a16:creationId xmlns:a16="http://schemas.microsoft.com/office/drawing/2014/main" id="{4C4E8246-CF38-5D47-89C2-46EC47DB504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322431" y="4023035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ea typeface="American Typewriter" charset="0"/>
                  <a:cs typeface="American Typewriter" charset="0"/>
                </a:rPr>
                <a:t>“Give me a signature of m”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33B7B0-20BF-4C48-B19E-9821232C9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3021" y="3645024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F0CF9081-01A1-0C49-80B4-0B0B6607087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51920" y="3128003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ea typeface="American Typewriter" charset="0"/>
                  <a:cs typeface="American Typewriter" charset="0"/>
                </a:rPr>
                <a:t>“Give me H(m)”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FD073B-AC32-B744-89B5-0EC9B2634BE1}"/>
              </a:ext>
            </a:extLst>
          </p:cNvPr>
          <p:cNvCxnSpPr>
            <a:cxnSpLocks/>
          </p:cNvCxnSpPr>
          <p:nvPr/>
        </p:nvCxnSpPr>
        <p:spPr>
          <a:xfrm>
            <a:off x="3513021" y="2911979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2BEE2FAC-5311-C943-BC46-12760B717CC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62354" y="2363928"/>
                <a:ext cx="720080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</m:oMath>
                  </m:oMathPara>
                </a14:m>
                <a:endParaRPr lang="en-US" sz="28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2BEE2FAC-5311-C943-BC46-12760B71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54" y="2363928"/>
                <a:ext cx="720080" cy="51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0768CD-54DA-2E4D-B554-C27BF1F3265D}"/>
              </a:ext>
            </a:extLst>
          </p:cNvPr>
          <p:cNvCxnSpPr>
            <a:cxnSpLocks/>
          </p:cNvCxnSpPr>
          <p:nvPr/>
        </p:nvCxnSpPr>
        <p:spPr>
          <a:xfrm>
            <a:off x="3614654" y="5466120"/>
            <a:ext cx="2418747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01DDDBFE-C592-DB49-AFDF-252C247E41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51920" y="4918069"/>
                <a:ext cx="1800202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01DDDBFE-C592-DB49-AFDF-252C247E4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918069"/>
                <a:ext cx="1800202" cy="51702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4C1BC302-A020-F04E-9A6B-E87DCCDDAFF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3463" y="4483609"/>
                <a:ext cx="3102393" cy="204173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Then, there is an algorithm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ℬ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that solves the RSA problem.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4C1BC302-A020-F04E-9A6B-E87DCCDDA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3" y="4483609"/>
                <a:ext cx="3102393" cy="2041735"/>
              </a:xfrm>
              <a:prstGeom prst="rect">
                <a:avLst/>
              </a:prstGeom>
              <a:blipFill>
                <a:blip r:embed="rId7"/>
                <a:stretch>
                  <a:fillRect l="-4082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7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9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-2738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81196"/>
                <a:ext cx="8365026" cy="13356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Assume there is a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-query) PPT adversary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that breaks the EUF-CMA security of hashed RSA in the random oracle model.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81196"/>
                <a:ext cx="8365026" cy="1335636"/>
              </a:xfrm>
              <a:prstGeom prst="rect">
                <a:avLst/>
              </a:prstGeom>
              <a:blipFill>
                <a:blip r:embed="rId3"/>
                <a:stretch>
                  <a:fillRect l="-15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B7379D-A4B7-5F49-A222-C18D3C3BB620}"/>
              </a:ext>
            </a:extLst>
          </p:cNvPr>
          <p:cNvSpPr/>
          <p:nvPr/>
        </p:nvSpPr>
        <p:spPr>
          <a:xfrm>
            <a:off x="1218705" y="1954582"/>
            <a:ext cx="7889799" cy="478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/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CE67-7366-3348-A5DF-E0466354F6B5}"/>
              </a:ext>
            </a:extLst>
          </p:cNvPr>
          <p:cNvCxnSpPr>
            <a:cxnSpLocks/>
          </p:cNvCxnSpPr>
          <p:nvPr/>
        </p:nvCxnSpPr>
        <p:spPr>
          <a:xfrm>
            <a:off x="3513021" y="2550198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52B23-A7E3-804D-8FF3-7CFE3F1B2BC3}"/>
              </a:ext>
            </a:extLst>
          </p:cNvPr>
          <p:cNvCxnSpPr>
            <a:cxnSpLocks/>
          </p:cNvCxnSpPr>
          <p:nvPr/>
        </p:nvCxnSpPr>
        <p:spPr>
          <a:xfrm>
            <a:off x="104382" y="3067219"/>
            <a:ext cx="939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3">
            <a:extLst>
              <a:ext uri="{FF2B5EF4-FFF2-40B4-BE49-F238E27FC236}">
                <a16:creationId xmlns:a16="http://schemas.microsoft.com/office/drawing/2014/main" id="{34B04384-7A19-134B-AF84-1C0F6918245A}"/>
              </a:ext>
            </a:extLst>
          </p:cNvPr>
          <p:cNvSpPr txBox="1">
            <a:spLocks noChangeArrowheads="1"/>
          </p:cNvSpPr>
          <p:nvPr/>
        </p:nvSpPr>
        <p:spPr>
          <a:xfrm>
            <a:off x="3737429" y="2774488"/>
            <a:ext cx="3024336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a typeface="American Typewriter" charset="0"/>
                <a:cs typeface="American Typewriter" charset="0"/>
              </a:rPr>
              <a:t>Hash Query: m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86B11-0EED-8449-9F1D-6F9473706865}"/>
              </a:ext>
            </a:extLst>
          </p:cNvPr>
          <p:cNvCxnSpPr>
            <a:cxnSpLocks/>
          </p:cNvCxnSpPr>
          <p:nvPr/>
        </p:nvCxnSpPr>
        <p:spPr>
          <a:xfrm flipH="1">
            <a:off x="3513021" y="3283243"/>
            <a:ext cx="2664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1B3AC5-3745-7D45-BFF0-4C29C378AADC}"/>
              </a:ext>
            </a:extLst>
          </p:cNvPr>
          <p:cNvGrpSpPr/>
          <p:nvPr/>
        </p:nvGrpSpPr>
        <p:grpSpPr>
          <a:xfrm>
            <a:off x="3635896" y="3401492"/>
            <a:ext cx="3393256" cy="1033879"/>
            <a:chOff x="3635896" y="3763273"/>
            <a:chExt cx="3393256" cy="10338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AFEFFA-92C9-794C-9A2D-B226EBC8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293096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blipFill>
                  <a:blip r:embed="rId8"/>
                  <a:stretch>
                    <a:fillRect l="-4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latin typeface="+mn-lt"/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blipFill>
                  <a:blip r:embed="rId9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F615B-C8AA-364A-A86C-0DD5F92BE026}"/>
              </a:ext>
            </a:extLst>
          </p:cNvPr>
          <p:cNvGrpSpPr/>
          <p:nvPr/>
        </p:nvGrpSpPr>
        <p:grpSpPr>
          <a:xfrm>
            <a:off x="3491880" y="4494507"/>
            <a:ext cx="3248744" cy="517021"/>
            <a:chOff x="3491880" y="4494507"/>
            <a:chExt cx="3248744" cy="5170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1F19FD-A420-4A4A-8D9D-B784C2CCA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20679620-8DAD-8842-8D29-E716942428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6288" y="4494507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ea typeface="American Typewriter" charset="0"/>
                  <a:cs typeface="American Typewriter" charset="0"/>
                </a:rPr>
                <a:t>Sign Query: m</a:t>
              </a:r>
              <a:endParaRPr lang="en-US" sz="24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sp>
        <p:nvSpPr>
          <p:cNvPr id="32" name="Rectangle 63">
            <a:extLst>
              <a:ext uri="{FF2B5EF4-FFF2-40B4-BE49-F238E27FC236}">
                <a16:creationId xmlns:a16="http://schemas.microsoft.com/office/drawing/2014/main" id="{D8F1DEEC-9275-0C47-9264-5636057704E6}"/>
              </a:ext>
            </a:extLst>
          </p:cNvPr>
          <p:cNvSpPr txBox="1">
            <a:spLocks noChangeArrowheads="1"/>
          </p:cNvSpPr>
          <p:nvPr/>
        </p:nvSpPr>
        <p:spPr>
          <a:xfrm>
            <a:off x="3137345" y="3364128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“trap”</a:t>
            </a:r>
          </a:p>
        </p:txBody>
      </p:sp>
      <p:sp>
        <p:nvSpPr>
          <p:cNvPr id="33" name="Rectangle 63">
            <a:extLst>
              <a:ext uri="{FF2B5EF4-FFF2-40B4-BE49-F238E27FC236}">
                <a16:creationId xmlns:a16="http://schemas.microsoft.com/office/drawing/2014/main" id="{951FD81E-1B38-C743-BD8A-7E6116B4CEC7}"/>
              </a:ext>
            </a:extLst>
          </p:cNvPr>
          <p:cNvSpPr txBox="1">
            <a:spLocks noChangeArrowheads="1"/>
          </p:cNvSpPr>
          <p:nvPr/>
        </p:nvSpPr>
        <p:spPr>
          <a:xfrm>
            <a:off x="2423794" y="3960718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“normal”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418C4-2900-BF4A-B9E3-DDD23AEAAD48}"/>
              </a:ext>
            </a:extLst>
          </p:cNvPr>
          <p:cNvGrpSpPr/>
          <p:nvPr/>
        </p:nvGrpSpPr>
        <p:grpSpPr>
          <a:xfrm>
            <a:off x="3635896" y="5134312"/>
            <a:ext cx="3262239" cy="1022710"/>
            <a:chOff x="3635896" y="5134312"/>
            <a:chExt cx="3262239" cy="10227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1A73C1-7A23-194D-A6DC-8B588BFB6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5672472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!abort!</a:t>
                  </a:r>
                </a:p>
              </p:txBody>
            </p:sp>
          </mc:Choice>
          <mc:Fallback xmlns="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blipFill>
                  <a:blip r:embed="rId10"/>
                  <a:stretch>
                    <a:fillRect t="-2439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blipFill>
                  <a:blip r:embed="rId11"/>
                  <a:stretch>
                    <a:fillRect l="-2917" t="-2439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67AAEA67-1E30-3541-87B0-67F3852214B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3425408"/>
                <a:ext cx="2251455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Pick random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67AAEA67-1E30-3541-87B0-67F385221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425408"/>
                <a:ext cx="2251455" cy="517021"/>
              </a:xfrm>
              <a:prstGeom prst="rect">
                <a:avLst/>
              </a:prstGeom>
              <a:blipFill>
                <a:blip r:embed="rId12"/>
                <a:stretch>
                  <a:fillRect l="-39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4BC1E-D4B6-3C45-AD11-38EFBDA87CF7}"/>
              </a:ext>
            </a:extLst>
          </p:cNvPr>
          <p:cNvGrpSpPr/>
          <p:nvPr/>
        </p:nvGrpSpPr>
        <p:grpSpPr>
          <a:xfrm>
            <a:off x="3563888" y="6130349"/>
            <a:ext cx="3240360" cy="517021"/>
            <a:chOff x="3491880" y="4494507"/>
            <a:chExt cx="3240360" cy="5170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BAB67F-8B50-F845-BD48-71CE3B33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07904" y="4494507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Forgery: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4494507"/>
                  <a:ext cx="3024336" cy="517021"/>
                </a:xfrm>
                <a:prstGeom prst="rect">
                  <a:avLst/>
                </a:prstGeom>
                <a:blipFill>
                  <a:blip r:embed="rId13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11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32" grpId="0"/>
      <p:bldP spid="33" grpId="0"/>
      <p:bldP spid="40" grpId="0"/>
      <p:bldP spid="4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-2738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574669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Claim: To produce a successful forgery,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must have queried the hash oracle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800" dirty="0" err="1">
                    <a:ea typeface="American Typewriter" charset="0"/>
                    <a:cs typeface="American Typewriter" charset="0"/>
                  </a:rPr>
                  <a:t>W.p.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the trap.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74669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7" r="-759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B7379D-A4B7-5F49-A222-C18D3C3BB620}"/>
              </a:ext>
            </a:extLst>
          </p:cNvPr>
          <p:cNvSpPr/>
          <p:nvPr/>
        </p:nvSpPr>
        <p:spPr>
          <a:xfrm>
            <a:off x="1218705" y="1954582"/>
            <a:ext cx="7889799" cy="478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/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CE67-7366-3348-A5DF-E0466354F6B5}"/>
              </a:ext>
            </a:extLst>
          </p:cNvPr>
          <p:cNvCxnSpPr>
            <a:cxnSpLocks/>
          </p:cNvCxnSpPr>
          <p:nvPr/>
        </p:nvCxnSpPr>
        <p:spPr>
          <a:xfrm>
            <a:off x="3513021" y="2550198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52B23-A7E3-804D-8FF3-7CFE3F1B2BC3}"/>
              </a:ext>
            </a:extLst>
          </p:cNvPr>
          <p:cNvCxnSpPr>
            <a:cxnSpLocks/>
          </p:cNvCxnSpPr>
          <p:nvPr/>
        </p:nvCxnSpPr>
        <p:spPr>
          <a:xfrm>
            <a:off x="104382" y="3067219"/>
            <a:ext cx="939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3">
            <a:extLst>
              <a:ext uri="{FF2B5EF4-FFF2-40B4-BE49-F238E27FC236}">
                <a16:creationId xmlns:a16="http://schemas.microsoft.com/office/drawing/2014/main" id="{34B04384-7A19-134B-AF84-1C0F6918245A}"/>
              </a:ext>
            </a:extLst>
          </p:cNvPr>
          <p:cNvSpPr txBox="1">
            <a:spLocks noChangeArrowheads="1"/>
          </p:cNvSpPr>
          <p:nvPr/>
        </p:nvSpPr>
        <p:spPr>
          <a:xfrm>
            <a:off x="3737429" y="2774488"/>
            <a:ext cx="3024336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a typeface="American Typewriter" charset="0"/>
                <a:cs typeface="American Typewriter" charset="0"/>
              </a:rPr>
              <a:t>Hash Query: m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86B11-0EED-8449-9F1D-6F9473706865}"/>
              </a:ext>
            </a:extLst>
          </p:cNvPr>
          <p:cNvCxnSpPr>
            <a:cxnSpLocks/>
          </p:cNvCxnSpPr>
          <p:nvPr/>
        </p:nvCxnSpPr>
        <p:spPr>
          <a:xfrm flipH="1">
            <a:off x="3513021" y="3283243"/>
            <a:ext cx="2664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1B3AC5-3745-7D45-BFF0-4C29C378AADC}"/>
              </a:ext>
            </a:extLst>
          </p:cNvPr>
          <p:cNvGrpSpPr/>
          <p:nvPr/>
        </p:nvGrpSpPr>
        <p:grpSpPr>
          <a:xfrm>
            <a:off x="3635896" y="3401492"/>
            <a:ext cx="3393256" cy="1033879"/>
            <a:chOff x="3635896" y="3763273"/>
            <a:chExt cx="3393256" cy="10338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AFEFFA-92C9-794C-9A2D-B226EBC8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293096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blipFill>
                  <a:blip r:embed="rId8"/>
                  <a:stretch>
                    <a:fillRect l="-4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latin typeface="+mn-lt"/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blipFill>
                  <a:blip r:embed="rId9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F615B-C8AA-364A-A86C-0DD5F92BE026}"/>
              </a:ext>
            </a:extLst>
          </p:cNvPr>
          <p:cNvGrpSpPr/>
          <p:nvPr/>
        </p:nvGrpSpPr>
        <p:grpSpPr>
          <a:xfrm>
            <a:off x="3491880" y="4494507"/>
            <a:ext cx="3248744" cy="517021"/>
            <a:chOff x="3491880" y="4494507"/>
            <a:chExt cx="3248744" cy="5170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1F19FD-A420-4A4A-8D9D-B784C2CCA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20679620-8DAD-8842-8D29-E716942428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6288" y="4494507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ea typeface="American Typewriter" charset="0"/>
                  <a:cs typeface="American Typewriter" charset="0"/>
                </a:rPr>
                <a:t>Sign Query: m</a:t>
              </a:r>
              <a:endParaRPr lang="en-US" sz="24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418C4-2900-BF4A-B9E3-DDD23AEAAD48}"/>
              </a:ext>
            </a:extLst>
          </p:cNvPr>
          <p:cNvGrpSpPr/>
          <p:nvPr/>
        </p:nvGrpSpPr>
        <p:grpSpPr>
          <a:xfrm>
            <a:off x="3635896" y="5134312"/>
            <a:ext cx="3262239" cy="1022710"/>
            <a:chOff x="3635896" y="5134312"/>
            <a:chExt cx="3262239" cy="10227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1A73C1-7A23-194D-A6DC-8B588BFB6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5672472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!abort!</a:t>
                  </a:r>
                </a:p>
              </p:txBody>
            </p:sp>
          </mc:Choice>
          <mc:Fallback xmlns="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blipFill>
                  <a:blip r:embed="rId10"/>
                  <a:stretch>
                    <a:fillRect t="-2439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blipFill>
                  <a:blip r:embed="rId11"/>
                  <a:stretch>
                    <a:fillRect l="-2917" t="-2439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4BC1E-D4B6-3C45-AD11-38EFBDA87CF7}"/>
              </a:ext>
            </a:extLst>
          </p:cNvPr>
          <p:cNvGrpSpPr/>
          <p:nvPr/>
        </p:nvGrpSpPr>
        <p:grpSpPr>
          <a:xfrm>
            <a:off x="3563888" y="6130349"/>
            <a:ext cx="3312368" cy="517021"/>
            <a:chOff x="3491880" y="4494507"/>
            <a:chExt cx="3312368" cy="5170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BAB67F-8B50-F845-BD48-71CE3B33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Forgery: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blipFill>
                  <a:blip r:embed="rId12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6178161"/>
                <a:ext cx="302433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ea typeface="American Typewriter" charset="0"/>
                    <a:cs typeface="American Typewriter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yay!</a:t>
                </a:r>
              </a:p>
            </p:txBody>
          </p:sp>
        </mc:Choice>
        <mc:Fallback xmlns=""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178161"/>
                <a:ext cx="3024336" cy="517021"/>
              </a:xfrm>
              <a:prstGeom prst="rect">
                <a:avLst/>
              </a:prstGeom>
              <a:blipFill>
                <a:blip r:embed="rId13"/>
                <a:stretch>
                  <a:fillRect l="-2917" t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80526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805264"/>
                <a:ext cx="1348571" cy="517021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16BAEC-49D7-6F4F-A412-19BE3D5FEE82}"/>
              </a:ext>
            </a:extLst>
          </p:cNvPr>
          <p:cNvCxnSpPr>
            <a:cxnSpLocks/>
          </p:cNvCxnSpPr>
          <p:nvPr/>
        </p:nvCxnSpPr>
        <p:spPr>
          <a:xfrm flipH="1">
            <a:off x="176390" y="6371792"/>
            <a:ext cx="936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3">
            <a:extLst>
              <a:ext uri="{FF2B5EF4-FFF2-40B4-BE49-F238E27FC236}">
                <a16:creationId xmlns:a16="http://schemas.microsoft.com/office/drawing/2014/main" id="{FC4D1703-1A9A-324F-A4F3-E038C0394E8E}"/>
              </a:ext>
            </a:extLst>
          </p:cNvPr>
          <p:cNvSpPr txBox="1">
            <a:spLocks noChangeArrowheads="1"/>
          </p:cNvSpPr>
          <p:nvPr/>
        </p:nvSpPr>
        <p:spPr>
          <a:xfrm>
            <a:off x="2009064" y="5887916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“trap”</a:t>
            </a:r>
          </a:p>
        </p:txBody>
      </p:sp>
    </p:spTree>
    <p:extLst>
      <p:ext uri="{BB962C8B-B14F-4D97-AF65-F5344CB8AC3E}">
        <p14:creationId xmlns:p14="http://schemas.microsoft.com/office/powerpoint/2010/main" val="2157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Bottomline: Hashed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9487" y="1366757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In practice, we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𝐻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be the SHA-3 hash function.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" y="1366757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37037C5-BDB2-EB4B-AB01-A6189023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04257"/>
            <a:ext cx="4171652" cy="2085826"/>
          </a:xfrm>
          <a:prstGeom prst="rect">
            <a:avLst/>
          </a:prstGeom>
        </p:spPr>
      </p:pic>
      <p:sp>
        <p:nvSpPr>
          <p:cNvPr id="33" name="Rectangle 63">
            <a:extLst>
              <a:ext uri="{FF2B5EF4-FFF2-40B4-BE49-F238E27FC236}">
                <a16:creationId xmlns:a16="http://schemas.microsoft.com/office/drawing/2014/main" id="{06CD9B43-9667-F046-84BA-1AAD3C593D19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18477"/>
            <a:ext cx="8365026" cy="26109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… and believe that </a:t>
            </a:r>
            <a:r>
              <a:rPr lang="en-US" sz="2800" dirty="0">
                <a:ea typeface="American Typewriter" charset="0"/>
                <a:cs typeface="American Typewriter" charset="0"/>
              </a:rPr>
              <a:t>SHA-3 ”acts like a random function”. That’s the heuristic. On the one hand, it doesn’t make any sense, but on the other, it has served us well so far. No attacks against RSA + SHA-3, for example.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0FB59BFD-859F-744C-A022-F12F58B597D3}"/>
              </a:ext>
            </a:extLst>
          </p:cNvPr>
          <p:cNvSpPr txBox="1">
            <a:spLocks noChangeArrowheads="1"/>
          </p:cNvSpPr>
          <p:nvPr/>
        </p:nvSpPr>
        <p:spPr>
          <a:xfrm>
            <a:off x="1901655" y="598237"/>
            <a:ext cx="5340690" cy="11261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(PKCS Standard, used everywhere)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Many Variants of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8CED9415-F5D2-F34C-9AB6-31181A5381FD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3429000"/>
            <a:ext cx="748883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Ring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Protection for Whistleblowers 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6949593-533B-9B42-B6C5-E4E6DA4B9895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149080"/>
            <a:ext cx="86409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Threshold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Protecting against loss of secret key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262410B4-A705-D947-AA45-46C3758FF62E}"/>
              </a:ext>
            </a:extLst>
          </p:cNvPr>
          <p:cNvSpPr txBox="1">
            <a:spLocks noChangeArrowheads="1"/>
          </p:cNvSpPr>
          <p:nvPr/>
        </p:nvSpPr>
        <p:spPr>
          <a:xfrm>
            <a:off x="129063" y="2636912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Aggregate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Compressing many signatures into one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FEB347F6-4EF0-0D41-B3C4-A85F06F62D3A}"/>
              </a:ext>
            </a:extLst>
          </p:cNvPr>
          <p:cNvSpPr txBox="1">
            <a:spLocks noChangeArrowheads="1"/>
          </p:cNvSpPr>
          <p:nvPr/>
        </p:nvSpPr>
        <p:spPr>
          <a:xfrm>
            <a:off x="3660981" y="4854195"/>
            <a:ext cx="91101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…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3706C4C1-2E9E-2244-A8F4-BC2A8DADF0A7}"/>
              </a:ext>
            </a:extLst>
          </p:cNvPr>
          <p:cNvSpPr txBox="1">
            <a:spLocks/>
          </p:cNvSpPr>
          <p:nvPr/>
        </p:nvSpPr>
        <p:spPr>
          <a:xfrm>
            <a:off x="-14953" y="155679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(on the board)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2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Collision-Resistant Hash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 compressing </a:t>
                </a:r>
                <a:r>
                  <a:rPr lang="en-US" sz="2800" b="1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family of functions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) for which it is computationally hard to find collisions.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blipFill>
                <a:blip r:embed="rId3"/>
                <a:stretch>
                  <a:fillRect l="-1250" t="-2609" r="-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07504" y="2708920"/>
            <a:ext cx="8784976" cy="1800200"/>
            <a:chOff x="251520" y="2708920"/>
            <a:chExt cx="8784976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1" dirty="0">
                      <a:solidFill>
                        <a:srgbClr val="0000FF"/>
                      </a:solidFill>
                      <a:ea typeface="American Typewriter" charset="0"/>
                      <a:cs typeface="American Typewriter" charset="0"/>
                    </a:rPr>
                    <a:t>Def</a:t>
                  </a:r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ℋ</m:t>
                      </m:r>
                    </m:oMath>
                  </a14:m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 is collision-resistant if for every PPT algorithm A, there is a negligible function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800" b="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800" b="0" dirty="0" err="1">
                      <a:latin typeface="+mn-lt"/>
                      <a:ea typeface="American Typewriter" charset="0"/>
                      <a:cs typeface="American Typewriter" charset="0"/>
                    </a:rPr>
                    <a:t>s.t.</a:t>
                  </a:r>
                  <a:endParaRPr lang="en-US" sz="2800" b="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blipFill>
                  <a:blip r:embed="rId4"/>
                  <a:stretch>
                    <a:fillRect l="-1308" t="-32692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merican Typewriter" charset="0"/>
                                  </a:rPr>
                                  <m:t>ℋ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This compresses 2 log q bits into log p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log q + 1 bits.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blipFill>
                <a:blip r:embed="rId6"/>
                <a:stretch>
                  <a:fillRect l="-1567" r="-1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24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blipFill>
                <a:blip r:embed="rId6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39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blipFill>
                <a:blip r:embed="rId4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blipFill>
                <a:blip r:embed="rId5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blipFill>
                <a:blip r:embed="rId6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blipFill>
                <a:blip r:embed="rId7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>
            <a:extLst>
              <a:ext uri="{FF2B5EF4-FFF2-40B4-BE49-F238E27FC236}">
                <a16:creationId xmlns:a16="http://schemas.microsoft.com/office/drawing/2014/main" id="{BC404EDC-44F1-3949-ABC2-3BE1C48D8F19}"/>
              </a:ext>
            </a:extLst>
          </p:cNvPr>
          <p:cNvSpPr/>
          <p:nvPr/>
        </p:nvSpPr>
        <p:spPr>
          <a:xfrm>
            <a:off x="5783071" y="5624752"/>
            <a:ext cx="552156" cy="847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𝐷𝐿𝑂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blipFill>
                <a:blip r:embed="rId8"/>
                <a:stretch>
                  <a:fillRect l="-1156" r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(assume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wlog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blipFill>
                <a:blip r:embed="rId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5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 animBg="1"/>
      <p:bldP spid="13" grpId="0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63691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Assuming the hardnes</a:t>
              </a:r>
              <a:r>
                <a:rPr lang="en-US" sz="2800" dirty="0">
                  <a:ea typeface="American Typewriter" charset="0"/>
                  <a:cs typeface="American Typewriter" charset="0"/>
                </a:rPr>
                <a:t>s of the discrete logarithm problem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, there are digital signature schemes.  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3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Constructions of CRHFs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9D670B5-90E6-384F-9FCD-EABC97057F5D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From the hardness of factoring, lattice problems etc.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15B0A39B-EF76-6648-B895-B489AFC1B2B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6184"/>
            <a:ext cx="886908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Not known to follow from the existence of one-way functions or even one-way permutations…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D8A9AD61-A6C5-2D4C-8293-6F81AC99F5B5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605532"/>
            <a:ext cx="8437034" cy="16561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“Black-box separations”: Certain ways of constructing CRHF from OWF/OWP cannot work. </a:t>
            </a:r>
          </a:p>
          <a:p>
            <a:pPr algn="l"/>
            <a:r>
              <a:rPr lang="en-US" sz="2000" dirty="0">
                <a:ea typeface="American Typewriter" charset="0"/>
                <a:cs typeface="American Typewriter" charset="0"/>
              </a:rPr>
              <a:t>“Finding collisions on a one-way street”, Daniel Simon, </a:t>
            </a:r>
            <a:r>
              <a:rPr lang="en-US" sz="2000" dirty="0" err="1">
                <a:ea typeface="American Typewriter" charset="0"/>
                <a:cs typeface="American Typewriter" charset="0"/>
              </a:rPr>
              <a:t>Eurocrypt</a:t>
            </a:r>
            <a:r>
              <a:rPr lang="en-US" sz="2000" dirty="0">
                <a:ea typeface="American Typewriter" charset="0"/>
                <a:cs typeface="American Typewriter" charset="0"/>
              </a:rPr>
              <a:t> 1998.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Nevertheless, big open problem: OWF/OWP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 CRHF?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blipFill>
                <a:blip r:embed="rId3"/>
                <a:stretch>
                  <a:fillRect l="-1502" r="-15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8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3933056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Digital Signature schemes exist </a:t>
              </a:r>
              <a:r>
                <a:rPr lang="en-US" sz="2800" b="0" i="1" dirty="0">
                  <a:ea typeface="American Typewriter" charset="0"/>
                  <a:cs typeface="American Typewriter" charset="0"/>
                </a:rPr>
                <a:t>if and only if 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one-way functions exist.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63">
            <a:extLst>
              <a:ext uri="{FF2B5EF4-FFF2-40B4-BE49-F238E27FC236}">
                <a16:creationId xmlns:a16="http://schemas.microsoft.com/office/drawing/2014/main" id="{4ADCCB53-BA29-2948-9506-EFAB7B3B3480}"/>
              </a:ext>
            </a:extLst>
          </p:cNvPr>
          <p:cNvSpPr txBox="1">
            <a:spLocks noChangeArrowheads="1"/>
          </p:cNvSpPr>
          <p:nvPr/>
        </p:nvSpPr>
        <p:spPr>
          <a:xfrm>
            <a:off x="311430" y="1268760"/>
            <a:ext cx="8869082" cy="2808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It turns out that collision-resistant hashing is not necessary; something weaker called universal one-way hashing (UOWHF) suffices. Furthermore, UOWHFs can be constructed from one-way functions alone.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49536</TotalTime>
  <Words>1657</Words>
  <Application>Microsoft Macintosh PowerPoint</Application>
  <PresentationFormat>On-screen Show (4:3)</PresentationFormat>
  <Paragraphs>202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Aparna Ajit Gupte</cp:lastModifiedBy>
  <cp:revision>1247</cp:revision>
  <dcterms:created xsi:type="dcterms:W3CDTF">2014-03-14T23:52:55Z</dcterms:created>
  <dcterms:modified xsi:type="dcterms:W3CDTF">2021-11-04T15:10:30Z</dcterms:modified>
</cp:coreProperties>
</file>