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29" r:id="rId2"/>
    <p:sldId id="1525" r:id="rId3"/>
    <p:sldId id="1551" r:id="rId4"/>
    <p:sldId id="310" r:id="rId5"/>
    <p:sldId id="1526" r:id="rId6"/>
    <p:sldId id="1527" r:id="rId7"/>
    <p:sldId id="1533" r:id="rId8"/>
    <p:sldId id="1539" r:id="rId9"/>
    <p:sldId id="624" r:id="rId10"/>
    <p:sldId id="1534" r:id="rId11"/>
    <p:sldId id="1528" r:id="rId12"/>
    <p:sldId id="1535" r:id="rId13"/>
    <p:sldId id="1529" r:id="rId14"/>
    <p:sldId id="1536" r:id="rId15"/>
    <p:sldId id="1530" r:id="rId16"/>
    <p:sldId id="1552" r:id="rId17"/>
    <p:sldId id="1531" r:id="rId18"/>
    <p:sldId id="1540" r:id="rId19"/>
    <p:sldId id="1541" r:id="rId20"/>
    <p:sldId id="1553" r:id="rId21"/>
    <p:sldId id="1554" r:id="rId22"/>
    <p:sldId id="1544" r:id="rId23"/>
    <p:sldId id="1543" r:id="rId24"/>
    <p:sldId id="1555" r:id="rId25"/>
    <p:sldId id="1556" r:id="rId26"/>
    <p:sldId id="1557" r:id="rId27"/>
    <p:sldId id="1558" r:id="rId28"/>
    <p:sldId id="1559" r:id="rId29"/>
    <p:sldId id="15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6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717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84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0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54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69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37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169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43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334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53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98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459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Hybrid 1 explanation:   the real decryption algorithm uses one of the private keys, say either </a:t>
            </a:r>
            <a:r>
              <a:rPr lang="en-US" baseline="0" dirty="0" err="1"/>
              <a:t>sk</a:t>
            </a:r>
            <a:r>
              <a:rPr lang="en-US" baseline="0" dirty="0"/>
              <a:t>_{1,0} or </a:t>
            </a:r>
            <a:r>
              <a:rPr lang="en-US" baseline="0" dirty="0" err="1"/>
              <a:t>sk</a:t>
            </a:r>
            <a:r>
              <a:rPr lang="en-US" baseline="0" dirty="0"/>
              <a:t>_{1,1} to decrypt, depending on whether the first ciphertext was encrypted using </a:t>
            </a:r>
            <a:r>
              <a:rPr lang="en-US" baseline="0" dirty="0" err="1"/>
              <a:t>pk</a:t>
            </a:r>
            <a:r>
              <a:rPr lang="en-US" baseline="0" dirty="0"/>
              <a:t>_{1,0} or </a:t>
            </a:r>
            <a:r>
              <a:rPr lang="en-US" baseline="0" dirty="0" err="1"/>
              <a:t>pk</a:t>
            </a:r>
            <a:r>
              <a:rPr lang="en-US" baseline="0" dirty="0"/>
              <a:t>_{1,1} --- which in turns depends on whether the first bit of the verification key was 0 or 1.   in hybrid 1, we are potentially using a different private key to decrypt a different component ciphertext. That’s OK because we know by NIZK soundness that all ciphertexts encrypt the same message!</a:t>
            </a:r>
          </a:p>
          <a:p>
            <a:pPr marL="228600" indent="-228600">
              <a:buAutoNum type="arabicPeriod"/>
            </a:pPr>
            <a:r>
              <a:rPr lang="en-US" baseline="0" dirty="0"/>
              <a:t>Hybrid 2 explanation:  In the beginning of hybrid 2, the challenge ciphertext contains a NIZK proof of ciphertext well-formedness which uses the randomness underlying those ciphertexts.   By changing the NIZK proof into a simulated proof, we remove the dependence on randomness, effectively saying that the proof reveals nothing about the randomness underlying the ciphertexts, in turn paving the way to invoke CPA-security.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585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464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10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167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3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73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0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96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8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2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12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2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This captures the concern of malleability 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25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63.png"/><Relationship Id="rId5" Type="http://schemas.openxmlformats.org/officeDocument/2006/relationships/image" Target="../media/image5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2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3.png"/><Relationship Id="rId18" Type="http://schemas.openxmlformats.org/officeDocument/2006/relationships/image" Target="../media/image128.png"/><Relationship Id="rId3" Type="http://schemas.openxmlformats.org/officeDocument/2006/relationships/image" Target="../media/image73.png"/><Relationship Id="rId21" Type="http://schemas.openxmlformats.org/officeDocument/2006/relationships/image" Target="../media/image130.png"/><Relationship Id="rId7" Type="http://schemas.openxmlformats.org/officeDocument/2006/relationships/image" Target="../media/image67.png"/><Relationship Id="rId12" Type="http://schemas.openxmlformats.org/officeDocument/2006/relationships/image" Target="../media/image103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00.png"/><Relationship Id="rId5" Type="http://schemas.openxmlformats.org/officeDocument/2006/relationships/image" Target="../media/image75.png"/><Relationship Id="rId15" Type="http://schemas.openxmlformats.org/officeDocument/2006/relationships/image" Target="../media/image60.png"/><Relationship Id="rId10" Type="http://schemas.openxmlformats.org/officeDocument/2006/relationships/image" Target="../media/image84.png"/><Relationship Id="rId19" Type="http://schemas.openxmlformats.org/officeDocument/2006/relationships/image" Target="../media/image129.png"/><Relationship Id="rId4" Type="http://schemas.openxmlformats.org/officeDocument/2006/relationships/image" Target="../media/image74.png"/><Relationship Id="rId9" Type="http://schemas.openxmlformats.org/officeDocument/2006/relationships/image" Target="../media/image83.png"/><Relationship Id="rId14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3.png"/><Relationship Id="rId18" Type="http://schemas.openxmlformats.org/officeDocument/2006/relationships/image" Target="../media/image13.png"/><Relationship Id="rId3" Type="http://schemas.openxmlformats.org/officeDocument/2006/relationships/image" Target="../media/image73.png"/><Relationship Id="rId21" Type="http://schemas.openxmlformats.org/officeDocument/2006/relationships/image" Target="../media/image55.png"/><Relationship Id="rId7" Type="http://schemas.openxmlformats.org/officeDocument/2006/relationships/image" Target="../media/image7.png"/><Relationship Id="rId12" Type="http://schemas.openxmlformats.org/officeDocument/2006/relationships/image" Target="../media/image103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100.png"/><Relationship Id="rId5" Type="http://schemas.openxmlformats.org/officeDocument/2006/relationships/image" Target="../media/image75.png"/><Relationship Id="rId15" Type="http://schemas.openxmlformats.org/officeDocument/2006/relationships/image" Target="../media/image60.png"/><Relationship Id="rId19" Type="http://schemas.openxmlformats.org/officeDocument/2006/relationships/image" Target="../media/image16.png"/><Relationship Id="rId4" Type="http://schemas.openxmlformats.org/officeDocument/2006/relationships/image" Target="../media/image74.png"/><Relationship Id="rId9" Type="http://schemas.openxmlformats.org/officeDocument/2006/relationships/image" Target="../media/image9.png"/><Relationship Id="rId14" Type="http://schemas.openxmlformats.org/officeDocument/2006/relationships/image" Target="../media/image1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7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59.png"/><Relationship Id="rId4" Type="http://schemas.openxmlformats.org/officeDocument/2006/relationships/image" Target="../media/image74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archiv.infsec.ethz.ch/education/fs08/secsem/bleichenbacher98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17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D9AA9B7-3297-7549-8CE0-DE9310FF3A50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792088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Proofs of Knowledge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should help!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F6BFABF0-52FE-7A46-B9E8-68E02E851DDC}"/>
              </a:ext>
            </a:extLst>
          </p:cNvPr>
          <p:cNvSpPr txBox="1">
            <a:spLocks/>
          </p:cNvSpPr>
          <p:nvPr/>
        </p:nvSpPr>
        <p:spPr>
          <a:xfrm>
            <a:off x="755576" y="2636912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Idea: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encrypting party attaches an NIZK proof of knowledge of the underlying message to the ciphertext.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3BAD5F40-EBE6-C748-97A9-394CDFA0E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4152529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proof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𝑡h𝑎𝑡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“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𝑘𝑛𝑜𝑤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”)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3BAD5F40-EBE6-C748-97A9-394CDFA0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52529"/>
                <a:ext cx="8818039" cy="572615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8311467B-0800-9140-8849-29ABD6AF3648}"/>
              </a:ext>
            </a:extLst>
          </p:cNvPr>
          <p:cNvSpPr txBox="1">
            <a:spLocks/>
          </p:cNvSpPr>
          <p:nvPr/>
        </p:nvSpPr>
        <p:spPr>
          <a:xfrm>
            <a:off x="755576" y="5085184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idea will turn out to be useful, but NIZK proofs themselves can be malleable!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3ECA1F6A-D231-7E48-A21F-1EAF9F4FC356}"/>
              </a:ext>
            </a:extLst>
          </p:cNvPr>
          <p:cNvSpPr txBox="1">
            <a:spLocks/>
          </p:cNvSpPr>
          <p:nvPr/>
        </p:nvSpPr>
        <p:spPr>
          <a:xfrm>
            <a:off x="-252536" y="980728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(Intuition)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0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1C0D148E-9BD7-1D43-8097-AD739D7C41E2}"/>
              </a:ext>
            </a:extLst>
          </p:cNvPr>
          <p:cNvSpPr txBox="1">
            <a:spLocks/>
          </p:cNvSpPr>
          <p:nvPr/>
        </p:nvSpPr>
        <p:spPr>
          <a:xfrm>
            <a:off x="611560" y="321297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GOAL: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 to modify an encryption of m into an encryption of a related message, say m+1.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EE6447EB-2B6A-BD44-AEF1-C47BDBF53F65}"/>
              </a:ext>
            </a:extLst>
          </p:cNvPr>
          <p:cNvSpPr txBox="1">
            <a:spLocks/>
          </p:cNvSpPr>
          <p:nvPr/>
        </p:nvSpPr>
        <p:spPr>
          <a:xfrm>
            <a:off x="611560" y="321297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GOAL: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 to modify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encryption of m into an encryption of a related message, say m+1.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D9AA9B7-3297-7549-8CE0-DE9310FF3A50}"/>
              </a:ext>
            </a:extLst>
          </p:cNvPr>
          <p:cNvSpPr txBox="1">
            <a:spLocks/>
          </p:cNvSpPr>
          <p:nvPr/>
        </p:nvSpPr>
        <p:spPr>
          <a:xfrm>
            <a:off x="611560" y="213285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should help!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84ECD6E-A5C1-344F-BED6-B499D0602B8E}"/>
              </a:ext>
            </a:extLst>
          </p:cNvPr>
          <p:cNvSpPr txBox="1">
            <a:spLocks/>
          </p:cNvSpPr>
          <p:nvPr/>
        </p:nvSpPr>
        <p:spPr>
          <a:xfrm>
            <a:off x="-252536" y="980728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(Intuition)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0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FC68F821-C307-7D47-96E9-9651524A8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8560" y="2132856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𝑝𝑘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𝑆𝑖𝑔𝑛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𝑠𝑔𝑘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𝑣𝑘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FC68F821-C307-7D47-96E9-9651524A8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2132856"/>
                <a:ext cx="8818039" cy="572615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2E150F3B-3ADE-4146-B1BE-4323F669A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05679" y="2139330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𝑝𝑘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2E150F3B-3ADE-4146-B1BE-4323F669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679" y="2139330"/>
                <a:ext cx="8818039" cy="572615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3AA6E1E2-7982-2442-9325-BE1F8FE30F96}"/>
              </a:ext>
            </a:extLst>
          </p:cNvPr>
          <p:cNvSpPr txBox="1">
            <a:spLocks/>
          </p:cNvSpPr>
          <p:nvPr/>
        </p:nvSpPr>
        <p:spPr>
          <a:xfrm>
            <a:off x="683568" y="1340768"/>
            <a:ext cx="7920880" cy="63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start with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5D33BC29-83AF-6447-94B4-91C57355F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785288"/>
                <a:ext cx="7884368" cy="12961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where the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encryptor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produces a signing / verification key pair by running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𝑠𝑔𝑘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𝑣𝑘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5D33BC29-83AF-6447-94B4-91C57355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5288"/>
                <a:ext cx="7884368" cy="1296144"/>
              </a:xfrm>
              <a:prstGeom prst="rect">
                <a:avLst/>
              </a:prstGeom>
              <a:blipFill>
                <a:blip r:embed="rId5"/>
                <a:stretch>
                  <a:fillRect l="-1125" t="-2913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ubtitle 1">
            <a:extLst>
              <a:ext uri="{FF2B5EF4-FFF2-40B4-BE49-F238E27FC236}">
                <a16:creationId xmlns:a16="http://schemas.microsoft.com/office/drawing/2014/main" id="{9198898D-8E86-AF4A-8FAF-751B6D970D20}"/>
              </a:ext>
            </a:extLst>
          </p:cNvPr>
          <p:cNvSpPr txBox="1">
            <a:spLocks/>
          </p:cNvSpPr>
          <p:nvPr/>
        </p:nvSpPr>
        <p:spPr>
          <a:xfrm>
            <a:off x="683568" y="3861048"/>
            <a:ext cx="7920880" cy="63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CCA-secure/non-malleable?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84FE9-5322-1E4E-84A0-5252F1477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16" y="4014174"/>
            <a:ext cx="2438772" cy="2438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066AEFC5-D1A4-FA4C-9C69-9634115149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485" y="4517335"/>
                <a:ext cx="4725889" cy="1208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the adversary changes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all bets are off! 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066AEFC5-D1A4-FA4C-9C69-96341151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5" y="4517335"/>
                <a:ext cx="4725889" cy="1208824"/>
              </a:xfrm>
              <a:prstGeom prst="rect">
                <a:avLst/>
              </a:prstGeom>
              <a:blipFill>
                <a:blip r:embed="rId7"/>
                <a:stretch>
                  <a:fillRect l="-2413"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7398E838-A305-134C-922A-DAD1999C7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207" y="5517232"/>
                <a:ext cx="5806009" cy="1208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Lesson: NEED to “tie” the ciphertext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 a “meaningful” way.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7398E838-A305-134C-922A-DAD1999C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7" y="5517232"/>
                <a:ext cx="5806009" cy="1208824"/>
              </a:xfrm>
              <a:prstGeom prst="rect">
                <a:avLst/>
              </a:prstGeom>
              <a:blipFill>
                <a:blip r:embed="rId8"/>
                <a:stretch>
                  <a:fillRect l="-1965" t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  <p:bldP spid="9" grpId="0"/>
      <p:bldP spid="10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Observation: </a:t>
                </a:r>
                <a:b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IND-CPA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“Different-Key Non-malleability”</a:t>
                </a:r>
              </a:p>
            </p:txBody>
          </p:sp>
        </mc:Choice>
        <mc:Fallback xmlns="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  <a:blipFill>
                <a:blip r:embed="rId3"/>
                <a:stretch>
                  <a:fillRect l="-137" t="-6667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2348880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Different-Key NM: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can an adversary produce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?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2348880"/>
                <a:ext cx="8263172" cy="1368152"/>
              </a:xfrm>
              <a:prstGeom prst="rect">
                <a:avLst/>
              </a:prstGeom>
              <a:blipFill>
                <a:blip r:embed="rId4"/>
                <a:stretch>
                  <a:fillRect l="-1380" t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AA2B52F3-A947-2146-A0B3-2724B1DB4C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3721697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NO! Suppose she could. Then, I can come up with a reduction that breaks the IND-CPA security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AA2B52F3-A947-2146-A0B3-2724B1DB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3721697"/>
                <a:ext cx="8263172" cy="1368152"/>
              </a:xfrm>
              <a:prstGeom prst="rect">
                <a:avLst/>
              </a:prstGeom>
              <a:blipFill>
                <a:blip r:embed="rId5"/>
                <a:stretch>
                  <a:fillRect l="-1380" t="-3670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8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Observation: </a:t>
                </a:r>
                <a:b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IND-CPA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“Different-Key Non-malleability”</a:t>
                </a:r>
              </a:p>
            </p:txBody>
          </p:sp>
        </mc:Choice>
        <mc:Fallback xmlns="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  <a:blipFill>
                <a:blip r:embed="rId3"/>
                <a:stretch>
                  <a:fillRect l="-137" t="-6667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2060848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Different-Key NM: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can an adversary produce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?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2060848"/>
                <a:ext cx="8263172" cy="1368152"/>
              </a:xfrm>
              <a:prstGeom prst="rect">
                <a:avLst/>
              </a:prstGeom>
              <a:blipFill>
                <a:blip r:embed="rId4"/>
                <a:stretch>
                  <a:fillRect l="-1380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A75A9E-A5D1-DB45-A7B5-72C0F1440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63" y="4577595"/>
            <a:ext cx="1192785" cy="11875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84765-9219-B94F-87B7-95185C7810E1}"/>
              </a:ext>
            </a:extLst>
          </p:cNvPr>
          <p:cNvSpPr/>
          <p:nvPr/>
        </p:nvSpPr>
        <p:spPr>
          <a:xfrm>
            <a:off x="7020272" y="4051312"/>
            <a:ext cx="3401366" cy="299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FC9A4793-D144-7A41-B4F4-59B6285D01D2}"/>
              </a:ext>
            </a:extLst>
          </p:cNvPr>
          <p:cNvSpPr txBox="1">
            <a:spLocks/>
          </p:cNvSpPr>
          <p:nvPr/>
        </p:nvSpPr>
        <p:spPr>
          <a:xfrm>
            <a:off x="7164288" y="5953851"/>
            <a:ext cx="1827888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Diff-Key NM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CA083F-C60C-E142-A88B-ADAA96E4657A}"/>
              </a:ext>
            </a:extLst>
          </p:cNvPr>
          <p:cNvCxnSpPr>
            <a:cxnSpLocks/>
          </p:cNvCxnSpPr>
          <p:nvPr/>
        </p:nvCxnSpPr>
        <p:spPr>
          <a:xfrm>
            <a:off x="4694767" y="4544412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DD5DFC-2D27-8C44-8AB9-28E88E34C7C3}"/>
                  </a:ext>
                </a:extLst>
              </p:cNvPr>
              <p:cNvSpPr/>
              <p:nvPr/>
            </p:nvSpPr>
            <p:spPr>
              <a:xfrm>
                <a:off x="5197095" y="4035086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DD5DFC-2D27-8C44-8AB9-28E88E34C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95" y="4035086"/>
                <a:ext cx="887073" cy="400110"/>
              </a:xfrm>
              <a:prstGeom prst="rect">
                <a:avLst/>
              </a:prstGeom>
              <a:blipFill>
                <a:blip r:embed="rId6"/>
                <a:stretch>
                  <a:fillRect l="-1408" r="-563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D2AD7-5AB6-D84C-900E-F0FA7BDC2392}"/>
              </a:ext>
            </a:extLst>
          </p:cNvPr>
          <p:cNvCxnSpPr>
            <a:cxnSpLocks/>
          </p:cNvCxnSpPr>
          <p:nvPr/>
        </p:nvCxnSpPr>
        <p:spPr>
          <a:xfrm>
            <a:off x="4682078" y="5371793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A88DA6-83D2-104D-9020-FE03161957A8}"/>
                  </a:ext>
                </a:extLst>
              </p:cNvPr>
              <p:cNvSpPr/>
              <p:nvPr/>
            </p:nvSpPr>
            <p:spPr>
              <a:xfrm>
                <a:off x="4716016" y="4854759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𝐶𝑃𝐴𝐸𝑛𝑐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A88DA6-83D2-104D-9020-FE0316195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854759"/>
                <a:ext cx="887073" cy="400110"/>
              </a:xfrm>
              <a:prstGeom prst="rect">
                <a:avLst/>
              </a:prstGeom>
              <a:blipFill>
                <a:blip r:embed="rId7"/>
                <a:stretch>
                  <a:fillRect r="-11408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00BBE2-9129-8E41-BD93-9E5415D6BF6C}"/>
              </a:ext>
            </a:extLst>
          </p:cNvPr>
          <p:cNvCxnSpPr>
            <a:cxnSpLocks/>
          </p:cNvCxnSpPr>
          <p:nvPr/>
        </p:nvCxnSpPr>
        <p:spPr>
          <a:xfrm>
            <a:off x="4682078" y="6237312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FBE9F7-A565-6446-B6A9-2CD7B2DABD39}"/>
                  </a:ext>
                </a:extLst>
              </p:cNvPr>
              <p:cNvSpPr/>
              <p:nvPr/>
            </p:nvSpPr>
            <p:spPr>
              <a:xfrm>
                <a:off x="4362528" y="5765194"/>
                <a:ext cx="28017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𝑪𝑷𝑨𝑬𝒏𝒄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FBE9F7-A565-6446-B6A9-2CD7B2DA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28" y="5765194"/>
                <a:ext cx="2801760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8F4B43E-78BA-C548-BD41-0B56EBB074C3}"/>
              </a:ext>
            </a:extLst>
          </p:cNvPr>
          <p:cNvSpPr/>
          <p:nvPr/>
        </p:nvSpPr>
        <p:spPr>
          <a:xfrm>
            <a:off x="2541301" y="3758669"/>
            <a:ext cx="7503305" cy="3486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26938FB-5CE3-EE4E-804A-73AEC8236D3F}"/>
              </a:ext>
            </a:extLst>
          </p:cNvPr>
          <p:cNvSpPr txBox="1">
            <a:spLocks/>
          </p:cNvSpPr>
          <p:nvPr/>
        </p:nvSpPr>
        <p:spPr>
          <a:xfrm>
            <a:off x="2541301" y="3320126"/>
            <a:ext cx="5953447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Reduction = CPA adversary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132B2F-396B-A44B-903E-110CE49BC355}"/>
              </a:ext>
            </a:extLst>
          </p:cNvPr>
          <p:cNvCxnSpPr>
            <a:cxnSpLocks/>
          </p:cNvCxnSpPr>
          <p:nvPr/>
        </p:nvCxnSpPr>
        <p:spPr>
          <a:xfrm>
            <a:off x="218383" y="4514546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158F4-7DAF-3D42-9F9C-B41B269B653D}"/>
                  </a:ext>
                </a:extLst>
              </p:cNvPr>
              <p:cNvSpPr/>
              <p:nvPr/>
            </p:nvSpPr>
            <p:spPr>
              <a:xfrm>
                <a:off x="720711" y="4005220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158F4-7DAF-3D42-9F9C-B41B269B6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1" y="4005220"/>
                <a:ext cx="887073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2446BC-E4B7-8A4E-A3CA-F602150023D1}"/>
              </a:ext>
            </a:extLst>
          </p:cNvPr>
          <p:cNvCxnSpPr>
            <a:cxnSpLocks/>
          </p:cNvCxnSpPr>
          <p:nvPr/>
        </p:nvCxnSpPr>
        <p:spPr>
          <a:xfrm>
            <a:off x="240650" y="5316459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41F8FB-0BC7-8D4D-84E5-F616BCDE0F56}"/>
                  </a:ext>
                </a:extLst>
              </p:cNvPr>
              <p:cNvSpPr/>
              <p:nvPr/>
            </p:nvSpPr>
            <p:spPr>
              <a:xfrm>
                <a:off x="274588" y="4799425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𝐶𝑃𝐴𝐸𝑛𝑐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41F8FB-0BC7-8D4D-84E5-F616BCDE0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8" y="4799425"/>
                <a:ext cx="887073" cy="400110"/>
              </a:xfrm>
              <a:prstGeom prst="rect">
                <a:avLst/>
              </a:prstGeom>
              <a:blipFill>
                <a:blip r:embed="rId10"/>
                <a:stretch>
                  <a:fillRect r="-11571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0AEDA8C5-C4B7-6941-BED2-EC550B6C6D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3907" y="3894767"/>
                <a:ext cx="5953447" cy="793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𝒑</m:t>
                    </m:r>
                    <m:sSup>
                      <m:sSup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𝒔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0AEDA8C5-C4B7-6941-BED2-EC550B6C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07" y="3894767"/>
                <a:ext cx="5953447" cy="793811"/>
              </a:xfrm>
              <a:prstGeom prst="rect">
                <a:avLst/>
              </a:prstGeom>
              <a:blipFill>
                <a:blip r:embed="rId11"/>
                <a:stretch>
                  <a:fillRect l="-1489" t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ubtitle 1">
            <a:extLst>
              <a:ext uri="{FF2B5EF4-FFF2-40B4-BE49-F238E27FC236}">
                <a16:creationId xmlns:a16="http://schemas.microsoft.com/office/drawing/2014/main" id="{9876DDE3-4EE3-D246-8BCB-28371FE3B881}"/>
              </a:ext>
            </a:extLst>
          </p:cNvPr>
          <p:cNvSpPr txBox="1">
            <a:spLocks/>
          </p:cNvSpPr>
          <p:nvPr/>
        </p:nvSpPr>
        <p:spPr>
          <a:xfrm>
            <a:off x="2663906" y="5965249"/>
            <a:ext cx="1880497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Decrypt and </a:t>
            </a: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subtract 1.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40E887-46C8-814F-9A0E-33FF1902A329}"/>
              </a:ext>
            </a:extLst>
          </p:cNvPr>
          <p:cNvCxnSpPr>
            <a:cxnSpLocks/>
          </p:cNvCxnSpPr>
          <p:nvPr/>
        </p:nvCxnSpPr>
        <p:spPr>
          <a:xfrm flipH="1">
            <a:off x="274588" y="6224392"/>
            <a:ext cx="19803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195D0A-9EB3-6345-82F6-918932F12BC9}"/>
                  </a:ext>
                </a:extLst>
              </p:cNvPr>
              <p:cNvSpPr/>
              <p:nvPr/>
            </p:nvSpPr>
            <p:spPr>
              <a:xfrm>
                <a:off x="777615" y="5805264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195D0A-9EB3-6345-82F6-918932F12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5" y="5805264"/>
                <a:ext cx="88707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8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3" grpId="0"/>
      <p:bldP spid="25" grpId="0"/>
      <p:bldP spid="26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220B6B18-CE92-9946-B34A-C462728A51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628800"/>
                <a:ext cx="83351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CCA Public Key: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public keys of the CPA scheme 						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=|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|)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220B6B18-CE92-9946-B34A-C462728A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8335180" cy="1368152"/>
              </a:xfrm>
              <a:prstGeom prst="rect">
                <a:avLst/>
              </a:prstGeom>
              <a:blipFill>
                <a:blip r:embed="rId3"/>
                <a:stretch>
                  <a:fillRect l="-1368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3377A-4560-CF4E-A32E-75E69F76E315}"/>
              </a:ext>
            </a:extLst>
          </p:cNvPr>
          <p:cNvGrpSpPr/>
          <p:nvPr/>
        </p:nvGrpSpPr>
        <p:grpSpPr>
          <a:xfrm>
            <a:off x="981572" y="2327764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98FA632-1024-A44A-AB60-DB782F8510DC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98FA632-1024-A44A-AB60-DB782F851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4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2332AC7-72E7-8942-8C8F-3AD09EF89BD9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2332AC7-72E7-8942-8C8F-3AD09EF89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5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808C8D-987E-DB4F-B45D-1F5093C121CB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808C8D-987E-DB4F-B45D-1F5093C12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6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264717-465A-5744-AAF3-0FEECF7FA80D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264717-465A-5744-AAF3-0FEECF7F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7"/>
                  <a:stretch>
                    <a:fillRect l="-241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27AAEF-4DDB-9647-B2AB-0B3DE1FF588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27AAEF-4DDB-9647-B2AB-0B3DE1FF5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8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188E05-B500-0947-A1D3-6AC63B21B01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188E05-B500-0947-A1D3-6AC63B21B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9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707BADD-B599-7A46-9B41-3EC48D2AC4A9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707BADD-B599-7A46-9B41-3EC48D2AC4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8E3089A5-C82A-7546-9DB2-6E6CE718287F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52EA1BC1-BDEA-5149-B531-DD2A3A5511B7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1">
            <a:extLst>
              <a:ext uri="{FF2B5EF4-FFF2-40B4-BE49-F238E27FC236}">
                <a16:creationId xmlns:a16="http://schemas.microsoft.com/office/drawing/2014/main" id="{934B1335-5479-214C-8945-C8B3606155FA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85A64-63C8-1C4B-835B-D0F67F9A6D70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11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12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2C355C9-AEA2-4644-8151-840B65F3B443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F59DA0B1-F04D-2F4C-AB0C-8506DF1D1908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15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17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8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934B1335-5479-214C-8945-C8B3606155FA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85A64-63C8-1C4B-835B-D0F67F9A6D70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2C355C9-AEA2-4644-8151-840B65F3B443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F59DA0B1-F04D-2F4C-AB0C-8506DF1D1908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9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0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ubtitle 1">
                <a:extLst>
                  <a:ext uri="{FF2B5EF4-FFF2-40B4-BE49-F238E27FC236}">
                    <a16:creationId xmlns:a16="http://schemas.microsoft.com/office/drawing/2014/main" id="{4510A863-6AD7-B746-A3ED-8255742B0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673" y="860644"/>
                <a:ext cx="8028778" cy="23869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Non-malleability rationale: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Either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Adversary keeps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same (in which case she has to break the signature scheme); or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She changes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 which case she breaks the diff-NM game, and therefore CPA security.</a:t>
                </a:r>
              </a:p>
            </p:txBody>
          </p:sp>
        </mc:Choice>
        <mc:Fallback xmlns="">
          <p:sp>
            <p:nvSpPr>
              <p:cNvPr id="27" name="Subtitle 1">
                <a:extLst>
                  <a:ext uri="{FF2B5EF4-FFF2-40B4-BE49-F238E27FC236}">
                    <a16:creationId xmlns:a16="http://schemas.microsoft.com/office/drawing/2014/main" id="{4510A863-6AD7-B746-A3ED-8255742B0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3" y="860644"/>
                <a:ext cx="8028778" cy="2386914"/>
              </a:xfrm>
              <a:prstGeom prst="rect">
                <a:avLst/>
              </a:prstGeom>
              <a:blipFill>
                <a:blip r:embed="rId11"/>
                <a:stretch>
                  <a:fillRect l="-1417" t="-2632" b="-6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Call it a day?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9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0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EB9344AA-B6D2-3B47-A381-6EA700D43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387" y="1772816"/>
                <a:ext cx="8497101" cy="1466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We are not done!!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Adversary could create ill-formed ciphertexts (e.g. the different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𝑐𝑡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 encrypt different messages) and uses it for a </a:t>
                </a:r>
                <a:r>
                  <a:rPr lang="en-US" sz="28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Bleichenbacher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-like attack.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EB9344AA-B6D2-3B47-A381-6EA700D4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7" y="1772816"/>
                <a:ext cx="8497101" cy="1466148"/>
              </a:xfrm>
              <a:prstGeom prst="rect">
                <a:avLst/>
              </a:prstGeom>
              <a:blipFill>
                <a:blip r:embed="rId11"/>
                <a:stretch>
                  <a:fillRect l="-1490" t="-4274" b="-34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Proofs to the Rescue…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3140968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4221088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364502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3645024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4321470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321470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4947327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4947327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8" t="-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69EFF99D-463D-8544-9A76-951A5076E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268760"/>
                <a:ext cx="83351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CCA Public Key: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public keys of the CPA scheme 						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69EFF99D-463D-8544-9A76-951A5076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335180" cy="1368152"/>
              </a:xfrm>
              <a:prstGeom prst="rect">
                <a:avLst/>
              </a:prstGeom>
              <a:blipFill>
                <a:blip r:embed="rId10"/>
                <a:stretch>
                  <a:fillRect l="-1368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BA435D-05B2-7741-A260-4534B90F8B80}"/>
              </a:ext>
            </a:extLst>
          </p:cNvPr>
          <p:cNvGrpSpPr/>
          <p:nvPr/>
        </p:nvGrpSpPr>
        <p:grpSpPr>
          <a:xfrm>
            <a:off x="981572" y="1844824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11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12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13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14"/>
                  <a:stretch>
                    <a:fillRect l="-2410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16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AAB1E770-361B-C048-9F34-76C1A0CDB815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F554F606-473F-4345-B575-65CFD5E2DC2C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55700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CCB17CA6-A90E-0242-BCCA-BEEC1A6B95EA}"/>
                  </a:ext>
                </a:extLst>
              </p:cNvPr>
              <p:cNvSpPr/>
              <p:nvPr/>
            </p:nvSpPr>
            <p:spPr>
              <a:xfrm>
                <a:off x="233393" y="2938891"/>
                <a:ext cx="4448497" cy="1753107"/>
              </a:xfrm>
              <a:prstGeom prst="wedgeRectCallout">
                <a:avLst>
                  <a:gd name="adj1" fmla="val 57075"/>
                  <a:gd name="adj2" fmla="val 101947"/>
                </a:avLst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NP statement</a:t>
                </a:r>
                <a:r>
                  <a:rPr lang="en-US" sz="2800" dirty="0">
                    <a:solidFill>
                      <a:schemeClr val="tx1"/>
                    </a:solidFill>
                  </a:rPr>
                  <a:t>: “there exist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𝐶𝑃𝐴𝐸𝑛𝑐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CCB17CA6-A90E-0242-BCCA-BEEC1A6B9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93" y="2938891"/>
                <a:ext cx="4448497" cy="1753107"/>
              </a:xfrm>
              <a:prstGeom prst="wedgeRectCallout">
                <a:avLst>
                  <a:gd name="adj1" fmla="val 57075"/>
                  <a:gd name="adj2" fmla="val 101947"/>
                </a:avLst>
              </a:prstGeom>
              <a:blipFill>
                <a:blip r:embed="rId18"/>
                <a:stretch>
                  <a:fillRect l="-211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/>
              <p:nvPr/>
            </p:nvSpPr>
            <p:spPr>
              <a:xfrm>
                <a:off x="5577112" y="2137035"/>
                <a:ext cx="1035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𝑪𝑹𝑺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12" y="2137035"/>
                <a:ext cx="1035861" cy="523220"/>
              </a:xfrm>
              <a:prstGeom prst="rect">
                <a:avLst/>
              </a:prstGeom>
              <a:blipFill>
                <a:blip r:embed="rId19"/>
                <a:stretch>
                  <a:fillRect l="-10843" t="-12195" r="-120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DF7A5D-430C-D94C-8B42-DC98AAB97CA0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DF7A5D-430C-D94C-8B42-DC98AAB97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20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b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𝑪𝑻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21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 animBg="1"/>
      <p:bldP spid="2" grpId="1" animBg="1"/>
      <p:bldP spid="36" grpId="0"/>
      <p:bldP spid="37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Are there other attacks?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A0E78-3F8B-C547-B6BD-4AACD7160446}"/>
              </a:ext>
            </a:extLst>
          </p:cNvPr>
          <p:cNvSpPr/>
          <p:nvPr/>
        </p:nvSpPr>
        <p:spPr>
          <a:xfrm>
            <a:off x="2321496" y="1177588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Did we miss anything else?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899592" y="321297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Turns out NO. We can prove that this is CCA-secure.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2852936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saw: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NIZK for all of NP 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30454" y="74469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Encryption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2648907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3729027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838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3829409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3829409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4455266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4455266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5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1">
            <a:extLst>
              <a:ext uri="{FF2B5EF4-FFF2-40B4-BE49-F238E27FC236}">
                <a16:creationId xmlns:a16="http://schemas.microsoft.com/office/drawing/2014/main" id="{69EFF99D-463D-8544-9A76-951A5076E90C}"/>
              </a:ext>
            </a:extLst>
          </p:cNvPr>
          <p:cNvSpPr txBox="1">
            <a:spLocks/>
          </p:cNvSpPr>
          <p:nvPr/>
        </p:nvSpPr>
        <p:spPr>
          <a:xfrm>
            <a:off x="485292" y="815596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Keys: 						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BA435D-05B2-7741-A260-4534B90F8B80}"/>
              </a:ext>
            </a:extLst>
          </p:cNvPr>
          <p:cNvGrpSpPr/>
          <p:nvPr/>
        </p:nvGrpSpPr>
        <p:grpSpPr>
          <a:xfrm>
            <a:off x="1259632" y="1391660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11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12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13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14"/>
                  <a:stretch>
                    <a:fillRect l="-2410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16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AAB1E770-361B-C048-9F34-76C1A0CDB815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F554F606-473F-4345-B575-65CFD5E2DC2C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50131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/>
              <p:nvPr/>
            </p:nvSpPr>
            <p:spPr>
              <a:xfrm>
                <a:off x="5696379" y="1683871"/>
                <a:ext cx="1035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79" y="1683871"/>
                <a:ext cx="1035861" cy="523220"/>
              </a:xfrm>
              <a:prstGeom prst="rect">
                <a:avLst/>
              </a:prstGeom>
              <a:blipFill>
                <a:blip r:embed="rId18"/>
                <a:stretch>
                  <a:fillRect l="-121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56084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𝐶𝑇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08404"/>
                <a:ext cx="6900793" cy="523220"/>
              </a:xfrm>
              <a:prstGeom prst="rect">
                <a:avLst/>
              </a:prstGeom>
              <a:blipFill>
                <a:blip r:embed="rId19"/>
                <a:stretch>
                  <a:fillRect l="-183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284DB5E-6060-8147-98BF-11414294F17D}"/>
              </a:ext>
            </a:extLst>
          </p:cNvPr>
          <p:cNvSpPr/>
          <p:nvPr/>
        </p:nvSpPr>
        <p:spPr>
          <a:xfrm>
            <a:off x="449113" y="1676233"/>
            <a:ext cx="75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8DEFB-34B8-9041-925F-81A351DE7F51}"/>
              </a:ext>
            </a:extLst>
          </p:cNvPr>
          <p:cNvSpPr/>
          <p:nvPr/>
        </p:nvSpPr>
        <p:spPr>
          <a:xfrm>
            <a:off x="6924495" y="1693714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itchFamily="18" charset="0"/>
                <a:cs typeface="Arial Unicode MS" pitchFamily="34" charset="-128"/>
              </a:rPr>
              <a:t>S</a:t>
            </a:r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5594C5-A460-2144-9023-FF35E746D3B5}"/>
                  </a:ext>
                </a:extLst>
              </p:cNvPr>
              <p:cNvSpPr/>
              <p:nvPr/>
            </p:nvSpPr>
            <p:spPr>
              <a:xfrm>
                <a:off x="7693355" y="1295519"/>
                <a:ext cx="99597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5594C5-A460-2144-9023-FF35E746D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55" y="1295519"/>
                <a:ext cx="995978" cy="542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10F4AD-C7E4-9349-B6BE-FFBA05439099}"/>
                  </a:ext>
                </a:extLst>
              </p:cNvPr>
              <p:cNvSpPr/>
              <p:nvPr/>
            </p:nvSpPr>
            <p:spPr>
              <a:xfrm>
                <a:off x="7693355" y="1854619"/>
                <a:ext cx="99597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10F4AD-C7E4-9349-B6BE-FFBA05439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55" y="1854619"/>
                <a:ext cx="995978" cy="542136"/>
              </a:xfrm>
              <a:prstGeom prst="rect">
                <a:avLst/>
              </a:prstGeom>
              <a:blipFill>
                <a:blip r:embed="rId21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ket 33">
            <a:extLst>
              <a:ext uri="{FF2B5EF4-FFF2-40B4-BE49-F238E27FC236}">
                <a16:creationId xmlns:a16="http://schemas.microsoft.com/office/drawing/2014/main" id="{767385C4-37C8-7A43-9C3E-984113FBE60D}"/>
              </a:ext>
            </a:extLst>
          </p:cNvPr>
          <p:cNvSpPr/>
          <p:nvPr/>
        </p:nvSpPr>
        <p:spPr>
          <a:xfrm>
            <a:off x="7690561" y="1349036"/>
            <a:ext cx="61586" cy="10751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29626866-9A46-C14A-BE6A-A1B7E6586DDF}"/>
              </a:ext>
            </a:extLst>
          </p:cNvPr>
          <p:cNvSpPr/>
          <p:nvPr/>
        </p:nvSpPr>
        <p:spPr>
          <a:xfrm flipH="1">
            <a:off x="8548245" y="1367391"/>
            <a:ext cx="141088" cy="10751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30454" y="74469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Encryption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836712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1916832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1340768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1340768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83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2017214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2017214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2643071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2643071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5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3200981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3796209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𝐶𝑇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796209"/>
                <a:ext cx="6900793" cy="523220"/>
              </a:xfrm>
              <a:prstGeom prst="rect">
                <a:avLst/>
              </a:prstGeom>
              <a:blipFill>
                <a:blip r:embed="rId10"/>
                <a:stretch>
                  <a:fillRect l="-1835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1">
            <a:extLst>
              <a:ext uri="{FF2B5EF4-FFF2-40B4-BE49-F238E27FC236}">
                <a16:creationId xmlns:a16="http://schemas.microsoft.com/office/drawing/2014/main" id="{B6A6642E-7885-D640-9369-119BA5658E23}"/>
              </a:ext>
            </a:extLst>
          </p:cNvPr>
          <p:cNvSpPr txBox="1">
            <a:spLocks/>
          </p:cNvSpPr>
          <p:nvPr/>
        </p:nvSpPr>
        <p:spPr>
          <a:xfrm>
            <a:off x="601116" y="4444750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Decryption: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F2B2AB-5BC5-CA4B-B8FB-00892F9C1B1F}"/>
              </a:ext>
            </a:extLst>
          </p:cNvPr>
          <p:cNvSpPr/>
          <p:nvPr/>
        </p:nvSpPr>
        <p:spPr>
          <a:xfrm>
            <a:off x="1607753" y="50131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Check the signature.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97AD4B-D575-B346-BF44-2D3392C8212C}"/>
              </a:ext>
            </a:extLst>
          </p:cNvPr>
          <p:cNvSpPr/>
          <p:nvPr/>
        </p:nvSpPr>
        <p:spPr>
          <a:xfrm>
            <a:off x="1619672" y="55700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Check the NIZK proof.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705172-1C12-834F-9826-D37C52C386E9}"/>
                  </a:ext>
                </a:extLst>
              </p:cNvPr>
              <p:cNvSpPr/>
              <p:nvPr/>
            </p:nvSpPr>
            <p:spPr>
              <a:xfrm>
                <a:off x="1629749" y="6125802"/>
                <a:ext cx="6900793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Decrypt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𝑠𝑘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𝑣𝑘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705172-1C12-834F-9826-D37C52C38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749" y="6125802"/>
                <a:ext cx="6900793" cy="560218"/>
              </a:xfrm>
              <a:prstGeom prst="rect">
                <a:avLst/>
              </a:prstGeom>
              <a:blipFill>
                <a:blip r:embed="rId11"/>
                <a:stretch>
                  <a:fillRect l="-1838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1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CCA game with the adversary.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3D815-93CA-1048-AAC5-0E82608075D9}"/>
              </a:ext>
            </a:extLst>
          </p:cNvPr>
          <p:cNvSpPr/>
          <p:nvPr/>
        </p:nvSpPr>
        <p:spPr>
          <a:xfrm>
            <a:off x="755576" y="1607599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We will use her to break either the NIZK soundness/ZK, the signature scheme or the CPA-secure 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CCA game with the adversary.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61DB3-6947-F84A-9D4F-02F6B3D78AA7}"/>
              </a:ext>
            </a:extLst>
          </p:cNvPr>
          <p:cNvSpPr/>
          <p:nvPr/>
        </p:nvSpPr>
        <p:spPr>
          <a:xfrm>
            <a:off x="755576" y="162880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0: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Play the CCA game as prescribed.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/>
              <p:nvPr/>
            </p:nvSpPr>
            <p:spPr>
              <a:xfrm>
                <a:off x="755576" y="2276872"/>
                <a:ext cx="813690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1: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𝒗𝒌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  <m:r>
                      <a:rPr lang="el-G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sSup>
                      <m:sSupPr>
                        <m:ctrlPr>
                          <a:rPr lang="el-G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𝒗𝒌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b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				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(Otherwise break signature)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8136904" cy="954107"/>
              </a:xfrm>
              <a:prstGeom prst="rect">
                <a:avLst/>
              </a:prstGeom>
              <a:blipFill>
                <a:blip r:embed="rId3"/>
                <a:stretch>
                  <a:fillRect l="-1402"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AEA2DF-8D2D-E943-B83E-AF746CBD48F7}"/>
              </a:ext>
            </a:extLst>
          </p:cNvPr>
          <p:cNvSpPr/>
          <p:nvPr/>
        </p:nvSpPr>
        <p:spPr>
          <a:xfrm>
            <a:off x="755576" y="3212976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Observe that this means each query ciphertext-tuple involves a different public-key from the challenge ciphertext. Use the “different private-key” to decrypt. </a:t>
            </a:r>
            <a:b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(If the adv sees a difference, she broke NIZK soundness)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6105F-CFC4-0844-90D7-C68DB2671F5F}"/>
                  </a:ext>
                </a:extLst>
              </p:cNvPr>
              <p:cNvSpPr/>
              <p:nvPr/>
            </p:nvSpPr>
            <p:spPr>
              <a:xfrm>
                <a:off x="755576" y="5085184"/>
                <a:ext cx="9001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2: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Now change the CRS/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into simulated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CRS/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!</a:t>
                </a:r>
                <a:b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						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(OK by ZK)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6105F-CFC4-0844-90D7-C68DB267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85184"/>
                <a:ext cx="9001000" cy="954107"/>
              </a:xfrm>
              <a:prstGeom prst="rect">
                <a:avLst/>
              </a:prstGeom>
              <a:blipFill>
                <a:blip r:embed="rId4"/>
                <a:stretch>
                  <a:fillRect l="-1268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4BC1798-5732-3040-B122-2428A5E88F1C}"/>
              </a:ext>
            </a:extLst>
          </p:cNvPr>
          <p:cNvSpPr/>
          <p:nvPr/>
        </p:nvSpPr>
        <p:spPr>
          <a:xfrm>
            <a:off x="755576" y="6074132"/>
            <a:ext cx="9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If the Adv wins in this hybrid, she breaks </a:t>
            </a:r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IND-CPA!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118C2B14-74C2-EB40-9CD7-1C5436E7D8F8}"/>
              </a:ext>
            </a:extLst>
          </p:cNvPr>
          <p:cNvSpPr txBox="1">
            <a:spLocks/>
          </p:cNvSpPr>
          <p:nvPr/>
        </p:nvSpPr>
        <p:spPr>
          <a:xfrm>
            <a:off x="248108" y="1916832"/>
            <a:ext cx="871638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Another Application of NIZK: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70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30454" y="74469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Bellare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-Goldwasser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2648907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Signature of M: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𝑃𝑅𝐹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𝐾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  <a:blipFill>
                <a:blip r:embed="rId3"/>
                <a:stretch>
                  <a:fillRect l="-55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4135931" y="3152963"/>
                <a:ext cx="45227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𝐼𝑍𝐾</m:t>
                    </m:r>
                  </m:oMath>
                </a14:m>
                <a:r>
                  <a:rPr lang="en-US" dirty="0"/>
                  <a:t>  </a:t>
                </a:r>
                <a:r>
                  <a:rPr lang="en-US" sz="2800" dirty="0"/>
                  <a:t>Proof of Correctness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 Unicode MS" pitchFamily="34" charset="-128"/>
                  </a:rPr>
                  <a:t>π</a:t>
                </a:r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31" y="3152963"/>
                <a:ext cx="4522777" cy="523220"/>
              </a:xfrm>
              <a:prstGeom prst="rect">
                <a:avLst/>
              </a:prstGeom>
              <a:blipFill>
                <a:blip r:embed="rId4"/>
                <a:stretch>
                  <a:fillRect l="-560" t="-11905" r="-28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1">
            <a:extLst>
              <a:ext uri="{FF2B5EF4-FFF2-40B4-BE49-F238E27FC236}">
                <a16:creationId xmlns:a16="http://schemas.microsoft.com/office/drawing/2014/main" id="{69EFF99D-463D-8544-9A76-951A5076E90C}"/>
              </a:ext>
            </a:extLst>
          </p:cNvPr>
          <p:cNvSpPr txBox="1">
            <a:spLocks/>
          </p:cNvSpPr>
          <p:nvPr/>
        </p:nvSpPr>
        <p:spPr>
          <a:xfrm>
            <a:off x="485292" y="1196752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Keys: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84DB5E-6060-8147-98BF-11414294F17D}"/>
              </a:ext>
            </a:extLst>
          </p:cNvPr>
          <p:cNvSpPr/>
          <p:nvPr/>
        </p:nvSpPr>
        <p:spPr>
          <a:xfrm>
            <a:off x="449113" y="1795148"/>
            <a:ext cx="2682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SK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 PRF seed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FE89FF-0858-AF42-A0E8-6F3B4124CC30}"/>
              </a:ext>
            </a:extLst>
          </p:cNvPr>
          <p:cNvSpPr/>
          <p:nvPr/>
        </p:nvSpPr>
        <p:spPr>
          <a:xfrm>
            <a:off x="3293428" y="1793932"/>
            <a:ext cx="5365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VK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 C: Commitment to K; NIZK CRS.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ular Callout 38">
                <a:extLst>
                  <a:ext uri="{FF2B5EF4-FFF2-40B4-BE49-F238E27FC236}">
                    <a16:creationId xmlns:a16="http://schemas.microsoft.com/office/drawing/2014/main" id="{D8BEA3FB-8C19-BB43-A02C-F5553025BFC6}"/>
                  </a:ext>
                </a:extLst>
              </p:cNvPr>
              <p:cNvSpPr/>
              <p:nvPr/>
            </p:nvSpPr>
            <p:spPr>
              <a:xfrm>
                <a:off x="2267744" y="4202775"/>
                <a:ext cx="5040560" cy="1753107"/>
              </a:xfrm>
              <a:prstGeom prst="wedgeRectCallout">
                <a:avLst>
                  <a:gd name="adj1" fmla="val 26068"/>
                  <a:gd name="adj2" fmla="val -75747"/>
                </a:avLst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NP statement</a:t>
                </a:r>
                <a:r>
                  <a:rPr lang="en-US" sz="2800" dirty="0">
                    <a:solidFill>
                      <a:schemeClr val="tx1"/>
                    </a:solidFill>
                  </a:rPr>
                  <a:t>: “there exist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𝐶𝑜𝑚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𝑃𝑅𝐹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𝐾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>
          <p:sp>
            <p:nvSpPr>
              <p:cNvPr id="39" name="Rectangular Callout 38">
                <a:extLst>
                  <a:ext uri="{FF2B5EF4-FFF2-40B4-BE49-F238E27FC236}">
                    <a16:creationId xmlns:a16="http://schemas.microsoft.com/office/drawing/2014/main" id="{D8BEA3FB-8C19-BB43-A02C-F5553025B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02775"/>
                <a:ext cx="5040560" cy="1753107"/>
              </a:xfrm>
              <a:prstGeom prst="wedgeRectCallout">
                <a:avLst>
                  <a:gd name="adj1" fmla="val 26068"/>
                  <a:gd name="adj2" fmla="val -75747"/>
                </a:avLst>
              </a:prstGeom>
              <a:blipFill>
                <a:blip r:embed="rId5"/>
                <a:stretch>
                  <a:fillRect l="-225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ubtitle 1">
            <a:extLst>
              <a:ext uri="{FF2B5EF4-FFF2-40B4-BE49-F238E27FC236}">
                <a16:creationId xmlns:a16="http://schemas.microsoft.com/office/drawing/2014/main" id="{36B6A3BD-B18F-4D4B-A07E-83D3B558703D}"/>
              </a:ext>
            </a:extLst>
          </p:cNvPr>
          <p:cNvSpPr txBox="1">
            <a:spLocks/>
          </p:cNvSpPr>
          <p:nvPr/>
        </p:nvSpPr>
        <p:spPr>
          <a:xfrm>
            <a:off x="562271" y="4063969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Verification: 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Check the NIZK Proof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68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37" grpId="0"/>
      <p:bldP spid="39" grpId="0" animBg="1"/>
      <p:bldP spid="39" grpId="1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EUF-CMA game with the adversary.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61DB3-6947-F84A-9D4F-02F6B3D78AA7}"/>
              </a:ext>
            </a:extLst>
          </p:cNvPr>
          <p:cNvSpPr/>
          <p:nvPr/>
        </p:nvSpPr>
        <p:spPr>
          <a:xfrm>
            <a:off x="755576" y="162880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0: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Play the EUF-CMA game as prescribed.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/>
              <p:nvPr/>
            </p:nvSpPr>
            <p:spPr>
              <a:xfrm>
                <a:off x="755576" y="2276872"/>
                <a:ext cx="813690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1: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Change the verification algorithm (for the forged signature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) to also 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𝑃𝑅𝐹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𝐾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, in addition to the NIZK check.</a:t>
                </a:r>
                <a:b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b="1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(Adv wins in H1 with essentially the same prob. as in H0; otherwise break NIZK soundness)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8136904" cy="2246769"/>
              </a:xfrm>
              <a:prstGeom prst="rect">
                <a:avLst/>
              </a:prstGeom>
              <a:blipFill>
                <a:blip r:embed="rId3"/>
                <a:stretch>
                  <a:fillRect l="-1558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EUF-CMA game with the adversary.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61DB3-6947-F84A-9D4F-02F6B3D78AA7}"/>
              </a:ext>
            </a:extLst>
          </p:cNvPr>
          <p:cNvSpPr/>
          <p:nvPr/>
        </p:nvSpPr>
        <p:spPr>
          <a:xfrm>
            <a:off x="755576" y="162880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0: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Play the EUF-CMA game as prescribed.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/>
              <p:nvPr/>
            </p:nvSpPr>
            <p:spPr>
              <a:xfrm>
                <a:off x="755576" y="2276872"/>
                <a:ext cx="813690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1: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Change the verification algorithm (for the forged signature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) to also 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𝑃𝑅𝐹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𝐾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, in addition to the NIZK check.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8136904" cy="1384995"/>
              </a:xfrm>
              <a:prstGeom prst="rect">
                <a:avLst/>
              </a:prstGeom>
              <a:blipFill>
                <a:blip r:embed="rId3"/>
                <a:stretch>
                  <a:fillRect l="-1558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6595A04-9D7C-864F-BCFD-D9375256CDB3}"/>
              </a:ext>
            </a:extLst>
          </p:cNvPr>
          <p:cNvSpPr/>
          <p:nvPr/>
        </p:nvSpPr>
        <p:spPr>
          <a:xfrm>
            <a:off x="755576" y="3844205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2: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Change CRS to simulated CRS. To answer signature queries, use simulated NIZK proofs.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5E041C-6CC0-9349-BC28-450A9C164016}"/>
              </a:ext>
            </a:extLst>
          </p:cNvPr>
          <p:cNvSpPr/>
          <p:nvPr/>
        </p:nvSpPr>
        <p:spPr>
          <a:xfrm>
            <a:off x="755576" y="48691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(OK by Zero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EUF-CMA game with the adversary.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61DB3-6947-F84A-9D4F-02F6B3D78AA7}"/>
              </a:ext>
            </a:extLst>
          </p:cNvPr>
          <p:cNvSpPr/>
          <p:nvPr/>
        </p:nvSpPr>
        <p:spPr>
          <a:xfrm>
            <a:off x="755576" y="162880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0: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Play the EUF-CMA game as prescribed.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/>
              <p:nvPr/>
            </p:nvSpPr>
            <p:spPr>
              <a:xfrm>
                <a:off x="755576" y="2276872"/>
                <a:ext cx="813690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1: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Change the verification algorithm (for the forged signature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) to also 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𝑃𝑅𝐹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𝐾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, in addition to the NIZK check.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8136904" cy="1384995"/>
              </a:xfrm>
              <a:prstGeom prst="rect">
                <a:avLst/>
              </a:prstGeom>
              <a:blipFill>
                <a:blip r:embed="rId3"/>
                <a:stretch>
                  <a:fillRect l="-1558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6595A04-9D7C-864F-BCFD-D9375256CDB3}"/>
              </a:ext>
            </a:extLst>
          </p:cNvPr>
          <p:cNvSpPr/>
          <p:nvPr/>
        </p:nvSpPr>
        <p:spPr>
          <a:xfrm>
            <a:off x="755576" y="3844205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2: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Change CRS to simulated CRS. To answer signature queries, use simulated NIZK proofs.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700798-451C-FF46-80D5-70F57B99B825}"/>
                  </a:ext>
                </a:extLst>
              </p:cNvPr>
              <p:cNvSpPr/>
              <p:nvPr/>
            </p:nvSpPr>
            <p:spPr>
              <a:xfrm>
                <a:off x="755576" y="4851157"/>
                <a:ext cx="81369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3: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Let</a:t>
                </a:r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itchFamily="18" charset="0"/>
                    <a:cs typeface="Arial Unicode MS" pitchFamily="34" charset="-128"/>
                  </a:rPr>
                  <a:t>C be a commitment to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0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string.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700798-451C-FF46-80D5-70F57B99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51157"/>
                <a:ext cx="8136904" cy="523220"/>
              </a:xfrm>
              <a:prstGeom prst="rect">
                <a:avLst/>
              </a:prstGeom>
              <a:blipFill>
                <a:blip r:embed="rId4"/>
                <a:stretch>
                  <a:fillRect l="-155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D729E43-9214-6B41-A4EB-9CB0EEFFEFC1}"/>
              </a:ext>
            </a:extLst>
          </p:cNvPr>
          <p:cNvSpPr/>
          <p:nvPr/>
        </p:nvSpPr>
        <p:spPr>
          <a:xfrm>
            <a:off x="755576" y="5426060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(OK by commitment hiding)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EUF-CMA game with the adversary.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61DB3-6947-F84A-9D4F-02F6B3D78AA7}"/>
              </a:ext>
            </a:extLst>
          </p:cNvPr>
          <p:cNvSpPr/>
          <p:nvPr/>
        </p:nvSpPr>
        <p:spPr>
          <a:xfrm>
            <a:off x="755576" y="162880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0: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Play the EUF-CMA game as prescribed.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/>
              <p:nvPr/>
            </p:nvSpPr>
            <p:spPr>
              <a:xfrm>
                <a:off x="755576" y="2276872"/>
                <a:ext cx="813690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1: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Change the verification algorithm (for the forged signature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) to also 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𝑃𝑅𝐹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𝐾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𝑀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, in addition to the NIZK check.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8136904" cy="1384995"/>
              </a:xfrm>
              <a:prstGeom prst="rect">
                <a:avLst/>
              </a:prstGeom>
              <a:blipFill>
                <a:blip r:embed="rId3"/>
                <a:stretch>
                  <a:fillRect l="-1558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6595A04-9D7C-864F-BCFD-D9375256CDB3}"/>
              </a:ext>
            </a:extLst>
          </p:cNvPr>
          <p:cNvSpPr/>
          <p:nvPr/>
        </p:nvSpPr>
        <p:spPr>
          <a:xfrm>
            <a:off x="755576" y="3844205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2: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Change CRS to simulated CRS. To answer signature queries, use simulated NIZK proofs.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700798-451C-FF46-80D5-70F57B99B825}"/>
                  </a:ext>
                </a:extLst>
              </p:cNvPr>
              <p:cNvSpPr/>
              <p:nvPr/>
            </p:nvSpPr>
            <p:spPr>
              <a:xfrm>
                <a:off x="755576" y="4851157"/>
                <a:ext cx="81369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3: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Let</a:t>
                </a:r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itchFamily="18" charset="0"/>
                    <a:cs typeface="Arial Unicode MS" pitchFamily="34" charset="-128"/>
                  </a:rPr>
                  <a:t>C be a commitment to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0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string.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700798-451C-FF46-80D5-70F57B99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51157"/>
                <a:ext cx="8136904" cy="523220"/>
              </a:xfrm>
              <a:prstGeom prst="rect">
                <a:avLst/>
              </a:prstGeom>
              <a:blipFill>
                <a:blip r:embed="rId4"/>
                <a:stretch>
                  <a:fillRect l="-155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7D0BD53-0F1C-D341-99E3-A9355324FFE2}"/>
              </a:ext>
            </a:extLst>
          </p:cNvPr>
          <p:cNvSpPr/>
          <p:nvPr/>
        </p:nvSpPr>
        <p:spPr>
          <a:xfrm>
            <a:off x="755576" y="554365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In hybrid 3, Adv is winning in the PRF game.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B13D7-85B4-4F47-ACCD-559A5D6150AC}"/>
              </a:ext>
            </a:extLst>
          </p:cNvPr>
          <p:cNvSpPr/>
          <p:nvPr/>
        </p:nvSpPr>
        <p:spPr>
          <a:xfrm>
            <a:off x="755576" y="6021288"/>
            <a:ext cx="5472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(Contradiction by PRF security)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was only the beginning…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19232" y="1391299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 vs. Arguments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: 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 against a computationally bounded prover. </a:t>
            </a: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DF5FEBF4-2F86-FC4F-A0A0-853C9F47152C}"/>
              </a:ext>
            </a:extLst>
          </p:cNvPr>
          <p:cNvSpPr txBox="1">
            <a:spLocks/>
          </p:cNvSpPr>
          <p:nvPr/>
        </p:nvSpPr>
        <p:spPr>
          <a:xfrm>
            <a:off x="519231" y="2626710"/>
            <a:ext cx="8601399" cy="102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Why?</a:t>
            </a:r>
            <a:endParaRPr lang="en-US" sz="2800" dirty="0"/>
          </a:p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547371" y="3497434"/>
            <a:ext cx="8133983" cy="180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1. It allows us to get perfect zero knowledge for all of NP.  Recall perfect ZK </a:t>
            </a:r>
            <a:r>
              <a:rPr lang="en-US" sz="2800" b="1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proofs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do not exist for NP-complete languages, unless the polynomial hierarchy collapses.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3" name="Subtitle 1">
            <a:extLst>
              <a:ext uri="{FF2B5EF4-FFF2-40B4-BE49-F238E27FC236}">
                <a16:creationId xmlns:a16="http://schemas.microsoft.com/office/drawing/2014/main" id="{33966934-3FDB-B04F-B1B2-20A9A8FC6456}"/>
              </a:ext>
            </a:extLst>
          </p:cNvPr>
          <p:cNvSpPr txBox="1">
            <a:spLocks/>
          </p:cNvSpPr>
          <p:nvPr/>
        </p:nvSpPr>
        <p:spPr>
          <a:xfrm>
            <a:off x="547371" y="5441651"/>
            <a:ext cx="8133983" cy="180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2. It allows us to get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very short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proofs = succinct arguments or SNARGs.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2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457200" y="31304"/>
            <a:ext cx="10058400" cy="7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600" b="1" dirty="0">
                <a:cs typeface="Arial" charset="0"/>
              </a:rPr>
              <a:t>The Evolution of Proofs</a:t>
            </a:r>
          </a:p>
        </p:txBody>
      </p:sp>
      <p:sp>
        <p:nvSpPr>
          <p:cNvPr id="14" name="Content Placeholder 2"/>
          <p:cNvSpPr>
            <a:spLocks/>
          </p:cNvSpPr>
          <p:nvPr/>
        </p:nvSpPr>
        <p:spPr bwMode="auto">
          <a:xfrm>
            <a:off x="827584" y="826876"/>
            <a:ext cx="6324600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CLASSICAL Proofs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622300" y="4383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Content Placeholder 2"/>
          <p:cNvSpPr>
            <a:spLocks/>
          </p:cNvSpPr>
          <p:nvPr/>
        </p:nvSpPr>
        <p:spPr bwMode="auto">
          <a:xfrm>
            <a:off x="1187624" y="1245604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Prover writes down a string (proof); Verifier checks. </a:t>
            </a:r>
          </a:p>
        </p:txBody>
      </p:sp>
      <p:sp>
        <p:nvSpPr>
          <p:cNvPr id="22" name="Content Placeholder 2"/>
          <p:cNvSpPr>
            <a:spLocks/>
          </p:cNvSpPr>
          <p:nvPr/>
        </p:nvSpPr>
        <p:spPr bwMode="auto">
          <a:xfrm>
            <a:off x="1187624" y="1664332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Complexity class </a:t>
            </a:r>
            <a:r>
              <a:rPr lang="en-US" altLang="en-US" sz="2400" b="1" dirty="0">
                <a:cs typeface="Arial" charset="0"/>
              </a:rPr>
              <a:t>NP</a:t>
            </a:r>
          </a:p>
        </p:txBody>
      </p:sp>
      <p:sp>
        <p:nvSpPr>
          <p:cNvPr id="23" name="Content Placeholder 2"/>
          <p:cNvSpPr>
            <a:spLocks/>
          </p:cNvSpPr>
          <p:nvPr/>
        </p:nvSpPr>
        <p:spPr bwMode="auto">
          <a:xfrm>
            <a:off x="827584" y="2253716"/>
            <a:ext cx="6324600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INTERACTIVE Proofs</a:t>
            </a:r>
          </a:p>
        </p:txBody>
      </p:sp>
      <p:sp>
        <p:nvSpPr>
          <p:cNvPr id="24" name="Content Placeholder 2"/>
          <p:cNvSpPr>
            <a:spLocks/>
          </p:cNvSpPr>
          <p:nvPr/>
        </p:nvSpPr>
        <p:spPr bwMode="auto">
          <a:xfrm>
            <a:off x="1187624" y="2685764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Prover and Verifier talk back and forth.</a:t>
            </a:r>
          </a:p>
        </p:txBody>
      </p:sp>
      <p:sp>
        <p:nvSpPr>
          <p:cNvPr id="25" name="Content Placeholder 2"/>
          <p:cNvSpPr>
            <a:spLocks/>
          </p:cNvSpPr>
          <p:nvPr/>
        </p:nvSpPr>
        <p:spPr bwMode="auto">
          <a:xfrm>
            <a:off x="1187624" y="3189820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Complexity class </a:t>
            </a:r>
            <a:r>
              <a:rPr lang="en-US" altLang="en-US" sz="2400" b="1" dirty="0">
                <a:cs typeface="Arial" charset="0"/>
              </a:rPr>
              <a:t>IP = PSPACE &gt;&gt; NP</a:t>
            </a:r>
          </a:p>
        </p:txBody>
      </p:sp>
      <p:sp>
        <p:nvSpPr>
          <p:cNvPr id="28" name="Content Placeholder 2"/>
          <p:cNvSpPr>
            <a:spLocks/>
          </p:cNvSpPr>
          <p:nvPr/>
        </p:nvSpPr>
        <p:spPr bwMode="auto">
          <a:xfrm>
            <a:off x="827584" y="3779204"/>
            <a:ext cx="734481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PROBABILISTICALLY CHECKABLE Proofs</a:t>
            </a:r>
          </a:p>
        </p:txBody>
      </p:sp>
      <p:sp>
        <p:nvSpPr>
          <p:cNvPr id="29" name="Content Placeholder 2"/>
          <p:cNvSpPr>
            <a:spLocks/>
          </p:cNvSpPr>
          <p:nvPr/>
        </p:nvSpPr>
        <p:spPr bwMode="auto">
          <a:xfrm>
            <a:off x="1187624" y="4283260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Non-interactive, but Verifier only looks at 3 bits of proof</a:t>
            </a:r>
          </a:p>
        </p:txBody>
      </p:sp>
      <p:sp>
        <p:nvSpPr>
          <p:cNvPr id="37" name="Content Placeholder 2"/>
          <p:cNvSpPr>
            <a:spLocks/>
          </p:cNvSpPr>
          <p:nvPr/>
        </p:nvSpPr>
        <p:spPr bwMode="auto">
          <a:xfrm>
            <a:off x="1187624" y="4787316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Complexity class </a:t>
            </a:r>
            <a:r>
              <a:rPr lang="en-US" altLang="en-US" sz="2400" b="1" dirty="0">
                <a:cs typeface="Arial" charset="0"/>
              </a:rPr>
              <a:t>NEXP &gt;&gt; PSPACE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7C229-D298-DD40-9B4B-52121C4EE09F}"/>
              </a:ext>
            </a:extLst>
          </p:cNvPr>
          <p:cNvSpPr>
            <a:spLocks/>
          </p:cNvSpPr>
          <p:nvPr/>
        </p:nvSpPr>
        <p:spPr bwMode="auto">
          <a:xfrm>
            <a:off x="827584" y="6155468"/>
            <a:ext cx="302433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Proofs in the Wild: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CA3B9-038F-4F4D-917C-F0DD5690D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84" y="5903168"/>
            <a:ext cx="2425700" cy="8382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FABC96-76A5-B948-9DEA-5E77D395E474}"/>
              </a:ext>
            </a:extLst>
          </p:cNvPr>
          <p:cNvSpPr>
            <a:spLocks/>
          </p:cNvSpPr>
          <p:nvPr/>
        </p:nvSpPr>
        <p:spPr bwMode="auto">
          <a:xfrm>
            <a:off x="827584" y="5360047"/>
            <a:ext cx="734481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MULTIPROVER interactive proofs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220502-1DFE-B04E-86DF-82ACC4DFFA8E}"/>
              </a:ext>
            </a:extLst>
          </p:cNvPr>
          <p:cNvSpPr>
            <a:spLocks/>
          </p:cNvSpPr>
          <p:nvPr/>
        </p:nvSpPr>
        <p:spPr bwMode="auto">
          <a:xfrm>
            <a:off x="6553548" y="6122791"/>
            <a:ext cx="302433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….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DE4C9E-F3F5-D34C-A044-57B7BFF9E0E2}"/>
              </a:ext>
            </a:extLst>
          </p:cNvPr>
          <p:cNvSpPr/>
          <p:nvPr/>
        </p:nvSpPr>
        <p:spPr>
          <a:xfrm>
            <a:off x="6732240" y="3137204"/>
            <a:ext cx="1952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Cambria Math" pitchFamily="18" charset="0"/>
                <a:cs typeface="Arial Unicode MS" pitchFamily="34" charset="-128"/>
              </a:rPr>
              <a:t>Graph </a:t>
            </a:r>
            <a:r>
              <a:rPr lang="en-US" sz="2400" b="1" dirty="0">
                <a:solidFill>
                  <a:srgbClr val="FF0000"/>
                </a:solidFill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400" dirty="0">
                <a:solidFill>
                  <a:srgbClr val="FF0000"/>
                </a:solidFill>
                <a:ea typeface="Cambria Math" pitchFamily="18" charset="0"/>
                <a:cs typeface="Arial Unicode MS" pitchFamily="34" charset="-128"/>
              </a:rPr>
              <a:t>-iso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7" grpId="0"/>
      <p:bldP spid="15" grpId="0"/>
      <p:bldP spid="16" grpId="0"/>
      <p:bldP spid="1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118C2B14-74C2-EB40-9CD7-1C5436E7D8F8}"/>
              </a:ext>
            </a:extLst>
          </p:cNvPr>
          <p:cNvSpPr txBox="1">
            <a:spLocks/>
          </p:cNvSpPr>
          <p:nvPr/>
        </p:nvSpPr>
        <p:spPr>
          <a:xfrm>
            <a:off x="248108" y="1916832"/>
            <a:ext cx="871638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 of NIZK: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Non-malleable and Chosen Ciphertext Secure Encryption Schemes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9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Non-Malleability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9" y="232998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324293" y="2807951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45" y="224520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71670" y="205903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pk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,m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70" y="2059036"/>
                <a:ext cx="2781015" cy="792088"/>
              </a:xfrm>
              <a:prstGeom prst="rect">
                <a:avLst/>
              </a:prstGeom>
              <a:blipFill>
                <a:blip r:embed="rId5"/>
                <a:stretch>
                  <a:fillRect l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357957" y="2325893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A8EF5C-D31D-6347-A092-A866E1F5ED58}"/>
              </a:ext>
            </a:extLst>
          </p:cNvPr>
          <p:cNvGrpSpPr/>
          <p:nvPr/>
        </p:nvGrpSpPr>
        <p:grpSpPr>
          <a:xfrm>
            <a:off x="3658869" y="4457790"/>
            <a:ext cx="1606616" cy="1923177"/>
            <a:chOff x="439281" y="332520"/>
            <a:chExt cx="1606616" cy="192317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2AF1C-3FFF-BC49-8000-0F02A5778801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872B4-286D-F240-B9C4-0D7235C12316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EDAB56-55FA-D044-AD33-27CF2DAFA043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2D2B89-A6EE-B84D-B660-1545539EC19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739481-64C2-204B-9207-2174F4664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C7FCA0-2667-B444-A39F-44FE8F47FC0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A99413-EEB4-284C-98B7-3BA5D8473E7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16A2491A-3B3B-F742-B82A-870A91E37E3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Bob</a:t>
              </a: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BA041946-3E1F-3043-AE7D-3260201ADA1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pk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FED4979D-8BC7-DA44-A973-C3AF53EF83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43513" y="141277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Dec(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sk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,c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FED4979D-8BC7-DA44-A973-C3AF53EF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13" y="1412776"/>
                <a:ext cx="2781015" cy="792088"/>
              </a:xfrm>
              <a:prstGeom prst="rect">
                <a:avLst/>
              </a:prstGeom>
              <a:blipFill>
                <a:blip r:embed="rId6"/>
                <a:stretch>
                  <a:fillRect l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63">
            <a:extLst>
              <a:ext uri="{FF2B5EF4-FFF2-40B4-BE49-F238E27FC236}">
                <a16:creationId xmlns:a16="http://schemas.microsoft.com/office/drawing/2014/main" id="{F500216B-1978-9443-911C-B4F4EE7397FB}"/>
              </a:ext>
            </a:extLst>
          </p:cNvPr>
          <p:cNvSpPr txBox="1">
            <a:spLocks noChangeArrowheads="1"/>
          </p:cNvSpPr>
          <p:nvPr/>
        </p:nvSpPr>
        <p:spPr>
          <a:xfrm>
            <a:off x="2900357" y="3816063"/>
            <a:ext cx="398108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Public-key directory</a:t>
            </a:r>
          </a:p>
        </p:txBody>
      </p:sp>
    </p:spTree>
    <p:extLst>
      <p:ext uri="{BB962C8B-B14F-4D97-AF65-F5344CB8AC3E}">
        <p14:creationId xmlns:p14="http://schemas.microsoft.com/office/powerpoint/2010/main" val="673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Active Attacks 1: Malleability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2998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411760" y="2807951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12" y="224520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59832" y="2059036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(pk,$100)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59036"/>
                <a:ext cx="3429087" cy="792088"/>
              </a:xfrm>
              <a:prstGeom prst="rect">
                <a:avLst/>
              </a:prstGeom>
              <a:blipFill>
                <a:blip r:embed="rId5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445424" y="2325893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6" name="Subtitle 1">
            <a:extLst>
              <a:ext uri="{FF2B5EF4-FFF2-40B4-BE49-F238E27FC236}">
                <a16:creationId xmlns:a16="http://schemas.microsoft.com/office/drawing/2014/main" id="{59692CB3-4A07-B54A-99D5-24A6E9DC3079}"/>
              </a:ext>
            </a:extLst>
          </p:cNvPr>
          <p:cNvSpPr txBox="1">
            <a:spLocks/>
          </p:cNvSpPr>
          <p:nvPr/>
        </p:nvSpPr>
        <p:spPr>
          <a:xfrm>
            <a:off x="395536" y="5373216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ATTACK: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 could modify (“maul”) an encryption of m into an encryption of a related message m’.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6DCAB0-4E92-AB45-A803-0BA5D0980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92" y="3838232"/>
            <a:ext cx="964342" cy="960149"/>
          </a:xfrm>
          <a:prstGeom prst="rect">
            <a:avLst/>
          </a:prstGeom>
        </p:spPr>
      </p:pic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E11FBFB-CFC8-F049-8A81-AFBFD899D66B}"/>
              </a:ext>
            </a:extLst>
          </p:cNvPr>
          <p:cNvCxnSpPr>
            <a:cxnSpLocks/>
          </p:cNvCxnSpPr>
          <p:nvPr/>
        </p:nvCxnSpPr>
        <p:spPr>
          <a:xfrm>
            <a:off x="2843808" y="2807951"/>
            <a:ext cx="922333" cy="895901"/>
          </a:xfrm>
          <a:prstGeom prst="curvedConnector3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383BC3-6396-3F4D-932F-37D78F10A724}"/>
              </a:ext>
            </a:extLst>
          </p:cNvPr>
          <p:cNvCxnSpPr>
            <a:cxnSpLocks/>
          </p:cNvCxnSpPr>
          <p:nvPr/>
        </p:nvCxnSpPr>
        <p:spPr>
          <a:xfrm flipV="1">
            <a:off x="4636560" y="3672047"/>
            <a:ext cx="1761459" cy="83707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BA5B019A-A2D0-DC4E-9910-BA9246213E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 rot="20066060">
                <a:off x="3948182" y="3266031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(pk,$101)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BA5B019A-A2D0-DC4E-9910-BA924621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66060">
                <a:off x="3948182" y="3266031"/>
                <a:ext cx="3429087" cy="792088"/>
              </a:xfrm>
              <a:prstGeom prst="rect">
                <a:avLst/>
              </a:prstGeom>
              <a:blipFill>
                <a:blip r:embed="rId7"/>
                <a:stretch>
                  <a:fillRect l="-738" b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4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Active Attacks 2: Chosen-Ciphertext Attack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2121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339752" y="2599179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4" y="2036435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850264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c*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pk,m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850264"/>
                <a:ext cx="3429087" cy="792088"/>
              </a:xfrm>
              <a:prstGeom prst="rect">
                <a:avLst/>
              </a:prstGeom>
              <a:blipFill>
                <a:blip r:embed="rId5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373416" y="2117121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6" name="Subtitle 1">
            <a:extLst>
              <a:ext uri="{FF2B5EF4-FFF2-40B4-BE49-F238E27FC236}">
                <a16:creationId xmlns:a16="http://schemas.microsoft.com/office/drawing/2014/main" id="{59692CB3-4A07-B54A-99D5-24A6E9DC3079}"/>
              </a:ext>
            </a:extLst>
          </p:cNvPr>
          <p:cNvSpPr txBox="1">
            <a:spLocks/>
          </p:cNvSpPr>
          <p:nvPr/>
        </p:nvSpPr>
        <p:spPr>
          <a:xfrm>
            <a:off x="395536" y="4797152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ATTACK: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 may have access to a decryption “oracle” and can use it to break security of a ”target” ciphertext </a:t>
            </a:r>
            <a:r>
              <a:rPr lang="en-US" sz="2400" i="1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c*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 or even extract the secret key!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6DCAB0-4E92-AB45-A803-0BA5D0980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71" y="3537379"/>
            <a:ext cx="964342" cy="960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98405-6904-BB45-967B-2FB617988ECC}"/>
              </a:ext>
            </a:extLst>
          </p:cNvPr>
          <p:cNvCxnSpPr>
            <a:cxnSpLocks/>
          </p:cNvCxnSpPr>
          <p:nvPr/>
        </p:nvCxnSpPr>
        <p:spPr>
          <a:xfrm flipV="1">
            <a:off x="5608696" y="2998934"/>
            <a:ext cx="872232" cy="7765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05AD4D-85B4-A14C-B324-E35C5491023F}"/>
              </a:ext>
            </a:extLst>
          </p:cNvPr>
          <p:cNvCxnSpPr>
            <a:cxnSpLocks/>
          </p:cNvCxnSpPr>
          <p:nvPr/>
        </p:nvCxnSpPr>
        <p:spPr>
          <a:xfrm flipH="1">
            <a:off x="5892189" y="3297506"/>
            <a:ext cx="710327" cy="69059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headEnd type="none"/>
            <a:tailEnd type="arrow"/>
          </a:ln>
          <a:effectLst/>
        </p:spPr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2AAFA4-ED5A-7946-B998-1C6E04B9EE00}"/>
              </a:ext>
            </a:extLst>
          </p:cNvPr>
          <p:cNvSpPr/>
          <p:nvPr/>
        </p:nvSpPr>
        <p:spPr>
          <a:xfrm>
            <a:off x="6560927" y="1700808"/>
            <a:ext cx="1539465" cy="1506973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36DA2A3B-B4C3-A049-82B1-9C24146095EF}"/>
              </a:ext>
            </a:extLst>
          </p:cNvPr>
          <p:cNvSpPr txBox="1">
            <a:spLocks/>
          </p:cNvSpPr>
          <p:nvPr/>
        </p:nvSpPr>
        <p:spPr>
          <a:xfrm>
            <a:off x="425620" y="5033941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fact,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  <a:hlinkClick r:id="rId7"/>
              </a:rPr>
              <a:t>Bleichenbacher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showed how to extract the entire secret key given only a “ciphertext verification” oracle.</a:t>
            </a:r>
          </a:p>
        </p:txBody>
      </p:sp>
    </p:spTree>
    <p:extLst>
      <p:ext uri="{BB962C8B-B14F-4D97-AF65-F5344CB8AC3E}">
        <p14:creationId xmlns:p14="http://schemas.microsoft.com/office/powerpoint/2010/main" val="2320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404664"/>
            <a:ext cx="8712968" cy="676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IND-CCA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8071B-CAD2-294F-9E6D-65E8FEFF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04" y="-27384"/>
            <a:ext cx="1524947" cy="1518316"/>
          </a:xfrm>
          <a:prstGeom prst="rect">
            <a:avLst/>
          </a:prstGeom>
        </p:spPr>
      </p:pic>
      <p:sp>
        <p:nvSpPr>
          <p:cNvPr id="5" name="Rectangle 63">
            <a:extLst>
              <a:ext uri="{FF2B5EF4-FFF2-40B4-BE49-F238E27FC236}">
                <a16:creationId xmlns:a16="http://schemas.microsoft.com/office/drawing/2014/main" id="{3E027AEC-C050-6649-BFAA-67304227AC56}"/>
              </a:ext>
            </a:extLst>
          </p:cNvPr>
          <p:cNvSpPr txBox="1">
            <a:spLocks noChangeArrowheads="1"/>
          </p:cNvSpPr>
          <p:nvPr/>
        </p:nvSpPr>
        <p:spPr>
          <a:xfrm>
            <a:off x="8127689" y="1211951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960F9-46F9-E74D-810D-DF6FB69FB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" y="-1"/>
            <a:ext cx="1199431" cy="1420685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CF59D266-FD5F-394B-A583-222A4ED4F723}"/>
              </a:ext>
            </a:extLst>
          </p:cNvPr>
          <p:cNvSpPr txBox="1">
            <a:spLocks noChangeArrowheads="1"/>
          </p:cNvSpPr>
          <p:nvPr/>
        </p:nvSpPr>
        <p:spPr>
          <a:xfrm>
            <a:off x="-55879" y="1211951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A1C94-C46D-6748-9094-E9766E80305D}"/>
              </a:ext>
            </a:extLst>
          </p:cNvPr>
          <p:cNvCxnSpPr>
            <a:cxnSpLocks/>
          </p:cNvCxnSpPr>
          <p:nvPr/>
        </p:nvCxnSpPr>
        <p:spPr>
          <a:xfrm>
            <a:off x="3491880" y="2044617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E10B9-E05A-5740-9CD8-E7C960500664}"/>
                  </a:ext>
                </a:extLst>
              </p:cNvPr>
              <p:cNvSpPr/>
              <p:nvPr/>
            </p:nvSpPr>
            <p:spPr>
              <a:xfrm>
                <a:off x="780601" y="1856233"/>
                <a:ext cx="23982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𝑝𝑘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E10B9-E05A-5740-9CD8-E7C960500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1" y="1856233"/>
                <a:ext cx="2398221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2BA248-AB8A-9643-A42A-8E9FA5AB54ED}"/>
                  </a:ext>
                </a:extLst>
              </p:cNvPr>
              <p:cNvSpPr/>
              <p:nvPr/>
            </p:nvSpPr>
            <p:spPr>
              <a:xfrm>
                <a:off x="4244732" y="1556792"/>
                <a:ext cx="533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2BA248-AB8A-9643-A42A-8E9FA5AB5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32" y="1556792"/>
                <a:ext cx="533608" cy="40011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91B51B-89C3-E549-8AB1-56DBD22114F0}"/>
                  </a:ext>
                </a:extLst>
              </p:cNvPr>
              <p:cNvSpPr/>
              <p:nvPr/>
            </p:nvSpPr>
            <p:spPr>
              <a:xfrm>
                <a:off x="-36512" y="3874533"/>
                <a:ext cx="12800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91B51B-89C3-E549-8AB1-56DBD2211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874533"/>
                <a:ext cx="1280029" cy="400110"/>
              </a:xfrm>
              <a:prstGeom prst="rect">
                <a:avLst/>
              </a:prstGeom>
              <a:blipFill>
                <a:blip r:embed="rId7"/>
                <a:stretch>
                  <a:fillRect t="-6061" r="-396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082C2D-9ECA-C049-B5DB-9CBF1E3EBA37}"/>
                  </a:ext>
                </a:extLst>
              </p:cNvPr>
              <p:cNvSpPr/>
              <p:nvPr/>
            </p:nvSpPr>
            <p:spPr>
              <a:xfrm>
                <a:off x="1066408" y="3871093"/>
                <a:ext cx="22068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𝐸𝑛𝑐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082C2D-9ECA-C049-B5DB-9CBF1E3EB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8" y="3871093"/>
                <a:ext cx="2206886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85E845D-9FFD-C940-90BD-FBFE285FF11F}"/>
              </a:ext>
            </a:extLst>
          </p:cNvPr>
          <p:cNvGrpSpPr/>
          <p:nvPr/>
        </p:nvGrpSpPr>
        <p:grpSpPr>
          <a:xfrm>
            <a:off x="3620883" y="5589240"/>
            <a:ext cx="2118257" cy="400110"/>
            <a:chOff x="3429258" y="4687931"/>
            <a:chExt cx="2118257" cy="40011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16D79F-808E-254D-9A39-026D2CAE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258" y="5088041"/>
              <a:ext cx="21182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4A73C4-C30E-B741-962E-9C935D7F0B3C}"/>
                    </a:ext>
                  </a:extLst>
                </p:cNvPr>
                <p:cNvSpPr/>
                <p:nvPr/>
              </p:nvSpPr>
              <p:spPr>
                <a:xfrm>
                  <a:off x="4208413" y="4687931"/>
                  <a:ext cx="445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4A73C4-C30E-B741-962E-9C935D7F0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413" y="4687931"/>
                  <a:ext cx="44595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84E58F93-D593-EC41-9149-9EC55FB7D9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367736" y="4653136"/>
                <a:ext cx="3237166" cy="24109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IND-CCA secure  if no PPT Eve can win with prob.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84E58F93-D593-EC41-9149-9EC55FB7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36" y="4653136"/>
                <a:ext cx="3237166" cy="2410960"/>
              </a:xfrm>
              <a:prstGeom prst="rect">
                <a:avLst/>
              </a:prstGeom>
              <a:blipFill>
                <a:blip r:embed="rId10"/>
                <a:stretch>
                  <a:fillRect l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68B59-D6F6-D748-B1FA-FAB9B82E207A}"/>
              </a:ext>
            </a:extLst>
          </p:cNvPr>
          <p:cNvGrpSpPr/>
          <p:nvPr/>
        </p:nvGrpSpPr>
        <p:grpSpPr>
          <a:xfrm>
            <a:off x="3563888" y="3458655"/>
            <a:ext cx="3676206" cy="884143"/>
            <a:chOff x="3372263" y="3267794"/>
            <a:chExt cx="3676206" cy="88414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A76A80-16CD-814D-BA40-99C7BC680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4151937"/>
              <a:ext cx="2232248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FB01B6-88EB-A84B-A901-E58C7320CAAF}"/>
                    </a:ext>
                  </a:extLst>
                </p:cNvPr>
                <p:cNvSpPr/>
                <p:nvPr/>
              </p:nvSpPr>
              <p:spPr>
                <a:xfrm>
                  <a:off x="4237352" y="3731763"/>
                  <a:ext cx="472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FB01B6-88EB-A84B-A901-E58C7320C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352" y="3731763"/>
                  <a:ext cx="47262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40AEE1-65D6-C041-8C2B-A7F8E9952F85}"/>
                    </a:ext>
                  </a:extLst>
                </p:cNvPr>
                <p:cNvSpPr/>
                <p:nvPr/>
              </p:nvSpPr>
              <p:spPr>
                <a:xfrm>
                  <a:off x="5003871" y="3270077"/>
                  <a:ext cx="20445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=|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40AEE1-65D6-C041-8C2B-A7F8E9952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871" y="3270077"/>
                  <a:ext cx="204459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AB0F46-B020-F949-A360-F9B482A4E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692333"/>
              <a:ext cx="21182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E938939-85B7-F049-9F1C-BB60135E178B}"/>
                    </a:ext>
                  </a:extLst>
                </p:cNvPr>
                <p:cNvSpPr/>
                <p:nvPr/>
              </p:nvSpPr>
              <p:spPr>
                <a:xfrm>
                  <a:off x="4020335" y="3267794"/>
                  <a:ext cx="10009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E938939-85B7-F049-9F1C-BB60135E1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335" y="3267794"/>
                  <a:ext cx="1000980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CA7AAC-7699-3E40-A67C-6763E4F8C589}"/>
              </a:ext>
            </a:extLst>
          </p:cNvPr>
          <p:cNvGrpSpPr/>
          <p:nvPr/>
        </p:nvGrpSpPr>
        <p:grpSpPr>
          <a:xfrm>
            <a:off x="3495937" y="2184817"/>
            <a:ext cx="2232248" cy="884143"/>
            <a:chOff x="3372263" y="3033388"/>
            <a:chExt cx="2232248" cy="88414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D64D99-87C4-BC4A-8C26-816AFEDF0D37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625DD11-4343-9046-BD56-CF8CB38760BB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625DD11-4343-9046-BD56-CF8CB3876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67BC48-FBFC-1B4E-8B2E-4D2F1B1C9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8BA97A-B8D0-7D4E-85CA-A958A82AB862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8BA97A-B8D0-7D4E-85CA-A958A82AB8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7C733-6EA5-004D-AA88-5111415E7013}"/>
              </a:ext>
            </a:extLst>
          </p:cNvPr>
          <p:cNvSpPr/>
          <p:nvPr/>
        </p:nvSpPr>
        <p:spPr>
          <a:xfrm>
            <a:off x="6300192" y="4724165"/>
            <a:ext cx="3401366" cy="299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F5A227-3708-D64F-9475-E18582D17725}"/>
              </a:ext>
            </a:extLst>
          </p:cNvPr>
          <p:cNvGrpSpPr/>
          <p:nvPr/>
        </p:nvGrpSpPr>
        <p:grpSpPr>
          <a:xfrm>
            <a:off x="3516427" y="4424016"/>
            <a:ext cx="2232248" cy="884143"/>
            <a:chOff x="3372263" y="3033388"/>
            <a:chExt cx="2232248" cy="88414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335EE9-3D29-D743-9E25-A2B14BBB9306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99F682-B04B-2A41-AED0-3B1D60DC8F94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99F682-B04B-2A41-AED0-3B1D60DC8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2AC798-E936-CA42-BA3B-3F3AF8BD9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FE96D76-1F6E-4D4B-BABC-66E66AFE81F3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FE96D76-1F6E-4D4B-BABC-66E66AFE81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F4F592-9ED4-8D45-8824-55DC3B9DBC9D}"/>
              </a:ext>
            </a:extLst>
          </p:cNvPr>
          <p:cNvGrpSpPr/>
          <p:nvPr/>
        </p:nvGrpSpPr>
        <p:grpSpPr>
          <a:xfrm>
            <a:off x="3491880" y="4413984"/>
            <a:ext cx="2232248" cy="884143"/>
            <a:chOff x="3372263" y="3033388"/>
            <a:chExt cx="2232248" cy="88414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B75F23-1050-684F-A3B9-BA89D45F255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DFCC4E-AD39-804E-9CA3-D8DCE9E3B2E2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DFCC4E-AD39-804E-9CA3-D8DCE9E3B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4785EED-E67C-F640-B5DB-721AB2710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679DBD8-0E1A-DC4A-B7B2-F20120D7DA47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1016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679DBD8-0E1A-DC4A-B7B2-F20120D7D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101688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Right Arrow 45">
            <a:extLst>
              <a:ext uri="{FF2B5EF4-FFF2-40B4-BE49-F238E27FC236}">
                <a16:creationId xmlns:a16="http://schemas.microsoft.com/office/drawing/2014/main" id="{7AF64D4F-8CC6-4B41-A5B9-4A0DD2D4ECF6}"/>
              </a:ext>
            </a:extLst>
          </p:cNvPr>
          <p:cNvSpPr/>
          <p:nvPr/>
        </p:nvSpPr>
        <p:spPr>
          <a:xfrm flipV="1">
            <a:off x="2497579" y="2384872"/>
            <a:ext cx="731520" cy="85404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>
            <a:extLst>
              <a:ext uri="{FF2B5EF4-FFF2-40B4-BE49-F238E27FC236}">
                <a16:creationId xmlns:a16="http://schemas.microsoft.com/office/drawing/2014/main" id="{C815CF91-6874-C946-B003-256DC369999C}"/>
              </a:ext>
            </a:extLst>
          </p:cNvPr>
          <p:cNvSpPr/>
          <p:nvPr/>
        </p:nvSpPr>
        <p:spPr>
          <a:xfrm flipV="1">
            <a:off x="2511449" y="4624071"/>
            <a:ext cx="731520" cy="85404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54030</TotalTime>
  <Words>2082</Words>
  <Application>Microsoft Macintosh PowerPoint</Application>
  <PresentationFormat>On-screen Show (4:3)</PresentationFormat>
  <Paragraphs>279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American Typewriter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1207</cp:revision>
  <dcterms:created xsi:type="dcterms:W3CDTF">2014-03-14T23:52:55Z</dcterms:created>
  <dcterms:modified xsi:type="dcterms:W3CDTF">2021-11-08T17:00:48Z</dcterms:modified>
</cp:coreProperties>
</file>