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71" r:id="rId2"/>
    <p:sldId id="1136" r:id="rId3"/>
    <p:sldId id="1175" r:id="rId4"/>
    <p:sldId id="1154" r:id="rId5"/>
    <p:sldId id="1171" r:id="rId6"/>
    <p:sldId id="1164" r:id="rId7"/>
    <p:sldId id="1172" r:id="rId8"/>
    <p:sldId id="1170" r:id="rId9"/>
    <p:sldId id="1173" r:id="rId10"/>
    <p:sldId id="1174" r:id="rId11"/>
    <p:sldId id="1177" r:id="rId12"/>
    <p:sldId id="1205" r:id="rId13"/>
    <p:sldId id="565" r:id="rId14"/>
    <p:sldId id="1180" r:id="rId15"/>
    <p:sldId id="1184" r:id="rId16"/>
    <p:sldId id="1185" r:id="rId17"/>
    <p:sldId id="1186" r:id="rId18"/>
    <p:sldId id="1187" r:id="rId19"/>
    <p:sldId id="1193" r:id="rId20"/>
    <p:sldId id="1194" r:id="rId21"/>
    <p:sldId id="1197" r:id="rId22"/>
    <p:sldId id="1198" r:id="rId23"/>
    <p:sldId id="1196" r:id="rId24"/>
    <p:sldId id="1199" r:id="rId25"/>
    <p:sldId id="1201" r:id="rId26"/>
    <p:sldId id="1200" r:id="rId27"/>
    <p:sldId id="1202" r:id="rId28"/>
    <p:sldId id="1206" r:id="rId29"/>
    <p:sldId id="1189" r:id="rId30"/>
    <p:sldId id="1191" r:id="rId31"/>
    <p:sldId id="1192" r:id="rId32"/>
    <p:sldId id="1190" r:id="rId33"/>
    <p:sldId id="1203" r:id="rId34"/>
    <p:sldId id="1182" r:id="rId35"/>
    <p:sldId id="1204" r:id="rId36"/>
    <p:sldId id="1183" r:id="rId37"/>
    <p:sldId id="1207" r:id="rId38"/>
    <p:sldId id="1208" r:id="rId39"/>
    <p:sldId id="1209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D68"/>
    <a:srgbClr val="FF3FAE"/>
    <a:srgbClr val="B73BF3"/>
    <a:srgbClr val="008000"/>
    <a:srgbClr val="FF0000"/>
    <a:srgbClr val="3366FF"/>
    <a:srgbClr val="FFFF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4"/>
    <p:restoredTop sz="80510" autoAdjust="0"/>
  </p:normalViewPr>
  <p:slideViewPr>
    <p:cSldViewPr>
      <p:cViewPr varScale="1">
        <p:scale>
          <a:sx n="100" d="100"/>
          <a:sy n="100" d="100"/>
        </p:scale>
        <p:origin x="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85" d="100"/>
        <a:sy n="8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84" y="-62"/>
      </p:cViewPr>
      <p:guideLst>
        <p:guide orient="horz" pos="2904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5888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5888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9A2E8F-7ABF-44F9-86E9-561587CEE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algn="r"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1688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4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723C05C1-84C5-4B39-BB4F-CC8B8F769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26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71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07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37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0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74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582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22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517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75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433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29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84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45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691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525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424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959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23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7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570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639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66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28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391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013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901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31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7305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3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5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44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4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83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09FD5-483D-441E-8A4E-A8ECAE7A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0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5C5F-0F50-4895-B050-3DC8A34C0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0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52761-3F43-43C1-B40C-96384808D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57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6950-5E82-44F5-A78D-4712FEE95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0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6B89-2C45-49D9-80A7-68FF0E977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4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BF1BD-F626-47C1-BBF3-A3BE37C84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9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07DFF-FE07-47DD-B076-2C48C9A1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8776-0F8C-40A7-8647-EFA45DE14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9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DA8B-38D5-4206-A305-5AC0AA8D5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87D42-31C2-40A9-ACF0-6B52B9DD7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37A5-1E94-4A41-8D1E-5A1BB3457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1CE3-BBAB-4CAD-96AB-4B44F7E17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B2DF1-197C-4E42-A66A-D1F012AC5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9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8D58E9-2269-452D-80B1-5E4570EA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19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NULL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NULL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8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NULL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NULL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NULL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67.png"/><Relationship Id="rId21" Type="http://schemas.openxmlformats.org/officeDocument/2006/relationships/image" Target="../media/image72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3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2.png"/><Relationship Id="rId20" Type="http://schemas.openxmlformats.org/officeDocument/2006/relationships/image" Target="../media/image71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86.png"/><Relationship Id="rId24" Type="http://schemas.openxmlformats.org/officeDocument/2006/relationships/image" Target="../media/image75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74.png"/><Relationship Id="rId28" Type="http://schemas.openxmlformats.org/officeDocument/2006/relationships/image" Target="NULL"/><Relationship Id="rId10" Type="http://schemas.openxmlformats.org/officeDocument/2006/relationships/image" Target="../media/image85.png"/><Relationship Id="rId19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81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61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9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61.png"/><Relationship Id="rId15" Type="http://schemas.openxmlformats.org/officeDocument/2006/relationships/image" Target="../media/image120.png"/><Relationship Id="rId10" Type="http://schemas.openxmlformats.org/officeDocument/2006/relationships/image" Target="../media/image137.png"/><Relationship Id="rId4" Type="http://schemas.openxmlformats.org/officeDocument/2006/relationships/image" Target="../media/image81.png"/><Relationship Id="rId9" Type="http://schemas.openxmlformats.org/officeDocument/2006/relationships/image" Target="../media/image136.png"/><Relationship Id="rId1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4" Type="http://schemas.openxmlformats.org/officeDocument/2006/relationships/image" Target="../media/image8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4" Type="http://schemas.openxmlformats.org/officeDocument/2006/relationships/image" Target="../media/image8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3" Type="http://schemas.openxmlformats.org/officeDocument/2006/relationships/image" Target="../media/image155.png"/><Relationship Id="rId21" Type="http://schemas.openxmlformats.org/officeDocument/2006/relationships/image" Target="../media/image203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4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19" Type="http://schemas.openxmlformats.org/officeDocument/2006/relationships/image" Target="../media/image201.png"/><Relationship Id="rId4" Type="http://schemas.openxmlformats.org/officeDocument/2006/relationships/image" Target="../media/image179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6.wmf"/><Relationship Id="rId4" Type="http://schemas.openxmlformats.org/officeDocument/2006/relationships/image" Target="../media/image1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124.png"/><Relationship Id="rId7" Type="http://schemas.openxmlformats.org/officeDocument/2006/relationships/image" Target="../media/image2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11" Type="http://schemas.openxmlformats.org/officeDocument/2006/relationships/image" Target="../media/image128.png"/><Relationship Id="rId5" Type="http://schemas.openxmlformats.org/officeDocument/2006/relationships/image" Target="../media/image126.wmf"/><Relationship Id="rId10" Type="http://schemas.openxmlformats.org/officeDocument/2006/relationships/image" Target="../media/image127.png"/><Relationship Id="rId4" Type="http://schemas.openxmlformats.org/officeDocument/2006/relationships/image" Target="../media/image125.jpe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129.png"/><Relationship Id="rId7" Type="http://schemas.openxmlformats.org/officeDocument/2006/relationships/image" Target="../media/image12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29.png"/><Relationship Id="rId7" Type="http://schemas.openxmlformats.org/officeDocument/2006/relationships/image" Target="../media/image12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2.png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19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NULL"/><Relationship Id="rId5" Type="http://schemas.openxmlformats.org/officeDocument/2006/relationships/image" Target="../media/image310.png"/><Relationship Id="rId15" Type="http://schemas.openxmlformats.org/officeDocument/2006/relationships/image" Target="../media/image9.png"/><Relationship Id="rId10" Type="http://schemas.openxmlformats.org/officeDocument/2006/relationships/image" Target="NULL"/><Relationship Id="rId4" Type="http://schemas.openxmlformats.org/officeDocument/2006/relationships/image" Target="../media/image21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4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Definition of Secret-Key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41CEE-3759-7D4E-B44C-5065D80E5613}"/>
              </a:ext>
            </a:extLst>
          </p:cNvPr>
          <p:cNvSpPr/>
          <p:nvPr/>
        </p:nvSpPr>
        <p:spPr>
          <a:xfrm>
            <a:off x="3113584" y="990600"/>
            <a:ext cx="28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(for many messages)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E1B77-FFC9-4E47-B759-EDA737F0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8808E-DE42-9E47-9FBF-B416122D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837" y="2114259"/>
            <a:ext cx="2004762" cy="124906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28F1E10-1717-E847-88CE-90265DAEF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28F1E10-1717-E847-88CE-90265DAE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>
            <a:extLst>
              <a:ext uri="{FF2B5EF4-FFF2-40B4-BE49-F238E27FC236}">
                <a16:creationId xmlns:a16="http://schemas.microsoft.com/office/drawing/2014/main" id="{19DB0ED6-C2DA-7F42-9F2F-A4771CA1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BB5B166A-1975-F64F-A914-DFDC3A493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111" y="1552138"/>
                <a:ext cx="30341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Left Oracle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𝐿𝑒𝑓𝑡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(∙,∙)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BB5B166A-1975-F64F-A914-DFDC3A49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111" y="1552138"/>
                <a:ext cx="3034198" cy="461665"/>
              </a:xfrm>
              <a:prstGeom prst="rect">
                <a:avLst/>
              </a:prstGeom>
              <a:blipFill>
                <a:blip r:embed="rId4"/>
                <a:stretch>
                  <a:fillRect l="-2917"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29312D5E-CFE1-684A-855D-DCDD1E3F4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979" y="5935004"/>
                <a:ext cx="4046557" cy="477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𝐿𝑒𝑓𝑡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(∙,∙)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29312D5E-CFE1-684A-855D-DCDD1E3F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79" y="5935004"/>
                <a:ext cx="4046557" cy="477503"/>
              </a:xfrm>
              <a:prstGeom prst="rect">
                <a:avLst/>
              </a:prstGeom>
              <a:blipFill>
                <a:blip r:embed="rId5"/>
                <a:stretch>
                  <a:fillRect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07BE416A-6AB4-3846-BA52-DD0BE5BB94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534604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51B7CE21-D08E-A947-AFE4-6A8FB6DAB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764" y="3363324"/>
                <a:ext cx="4204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51B7CE21-D08E-A947-AFE4-6A8FB6DAB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3764" y="3363324"/>
                <a:ext cx="4204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4FF2CBE-3BF3-C44C-A5B6-9F29DB0ADA9F}"/>
              </a:ext>
            </a:extLst>
          </p:cNvPr>
          <p:cNvGrpSpPr/>
          <p:nvPr/>
        </p:nvGrpSpPr>
        <p:grpSpPr>
          <a:xfrm>
            <a:off x="5062010" y="1547902"/>
            <a:ext cx="3501268" cy="3252698"/>
            <a:chOff x="5062010" y="1547902"/>
            <a:chExt cx="3501268" cy="3252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B79258A6-3307-CB44-A525-B621B0791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62010" y="1547902"/>
                  <a:ext cx="350126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lvl="0">
                    <a:defRPr/>
                  </a:pPr>
                  <a:r>
                    <a:rPr lang="en-US" baseline="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Right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charset="0"/>
                      <a:cs typeface="Arial" panose="020B0604020202020204" pitchFamily="34" charset="0"/>
                    </a:rPr>
                    <a:t> Oracle </a:t>
                  </a:r>
                  <a14:m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𝑅𝑖𝑔h𝑡</m:t>
                      </m:r>
                      <m:r>
                        <a:rPr lang="en-US" i="1" baseline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(∙,∙)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B79258A6-3307-CB44-A525-B621B0791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2010" y="1547902"/>
                  <a:ext cx="350126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27" t="-7895" b="-2368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3961892-7BA6-AF41-B92D-82465AC7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9EF5D53F-799B-784A-8154-210F0B65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63" y="2071013"/>
              <a:ext cx="2225908" cy="12055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378038C9-0F22-9A4C-A80F-D546FCC6C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EA9C5E34-2881-AE43-A147-F4CDF5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858000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D3C6ED18-7005-F243-A9F9-BE27B384EE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27160" y="3276600"/>
                  <a:ext cx="42043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D3C6ED18-7005-F243-A9F9-BE27B384E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7160" y="3276600"/>
                  <a:ext cx="4204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63DB12E7-5EA7-AD41-8E25-D09CC5AD7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3678" y="5945746"/>
                <a:ext cx="4477764" cy="477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𝑅𝑖𝑔h𝑡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(∙,∙)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63DB12E7-5EA7-AD41-8E25-D09CC5AD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678" y="5945746"/>
                <a:ext cx="4477764" cy="477503"/>
              </a:xfrm>
              <a:prstGeom prst="rect">
                <a:avLst/>
              </a:prstGeom>
              <a:blipFill>
                <a:blip r:embed="rId9"/>
                <a:stretch>
                  <a:fillRect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BCA1646-9D89-ED40-9148-0D4B6E861C00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A721C7C5-7521-144F-A32A-4AB9C33B80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5">
                  <a:extLst>
                    <a:ext uri="{FF2B5EF4-FFF2-40B4-BE49-F238E27FC236}">
                      <a16:creationId xmlns:a16="http://schemas.microsoft.com/office/drawing/2014/main" id="{940D4F7D-0AC2-3A47-91DA-4808FE6C9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66D4604D-56C4-2C49-B599-221675764B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5">
                  <a:extLst>
                    <a:ext uri="{FF2B5EF4-FFF2-40B4-BE49-F238E27FC236}">
                      <a16:creationId xmlns:a16="http://schemas.microsoft.com/office/drawing/2014/main" id="{A995BAE8-033F-E043-A1B7-BFBBF04009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03E596-7140-AD43-A3E0-73E5D773F496}"/>
              </a:ext>
            </a:extLst>
          </p:cNvPr>
          <p:cNvGrpSpPr/>
          <p:nvPr/>
        </p:nvGrpSpPr>
        <p:grpSpPr>
          <a:xfrm>
            <a:off x="181278" y="5410200"/>
            <a:ext cx="8581722" cy="1431964"/>
            <a:chOff x="-76200" y="5578680"/>
            <a:chExt cx="8581722" cy="1431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36EAF2D-67E0-7143-88B1-4980641153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36EAF2D-67E0-7143-88B1-498064115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8824" r="-8824" b="-234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6">
                  <a:extLst>
                    <a:ext uri="{FF2B5EF4-FFF2-40B4-BE49-F238E27FC236}">
                      <a16:creationId xmlns:a16="http://schemas.microsoft.com/office/drawing/2014/main" id="{19AB6AB1-3E86-274B-822B-5EF4DDDA0B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77200" y="603588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 Box 26">
                  <a:extLst>
                    <a:ext uri="{FF2B5EF4-FFF2-40B4-BE49-F238E27FC236}">
                      <a16:creationId xmlns:a16="http://schemas.microsoft.com/office/drawing/2014/main" id="{19AB6AB1-3E86-274B-822B-5EF4DDDA0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603588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6">
                  <a:extLst>
                    <a:ext uri="{FF2B5EF4-FFF2-40B4-BE49-F238E27FC236}">
                      <a16:creationId xmlns:a16="http://schemas.microsoft.com/office/drawing/2014/main" id="{5A07F2D3-B2B8-E849-A812-4B782C66C1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7707" y="6548979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 Box 26">
                  <a:extLst>
                    <a:ext uri="{FF2B5EF4-FFF2-40B4-BE49-F238E27FC236}">
                      <a16:creationId xmlns:a16="http://schemas.microsoft.com/office/drawing/2014/main" id="{5A07F2D3-B2B8-E849-A812-4B782C66C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57707" y="6548979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26">
                  <a:extLst>
                    <a:ext uri="{FF2B5EF4-FFF2-40B4-BE49-F238E27FC236}">
                      <a16:creationId xmlns:a16="http://schemas.microsoft.com/office/drawing/2014/main" id="{DB58EC3C-E9C0-BD40-A53D-3BC96BBDB9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Text Box 26">
                  <a:extLst>
                    <a:ext uri="{FF2B5EF4-FFF2-40B4-BE49-F238E27FC236}">
                      <a16:creationId xmlns:a16="http://schemas.microsoft.com/office/drawing/2014/main" id="{DB58EC3C-E9C0-BD40-A53D-3BC96BBDB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3514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964499DF-C30B-C549-AD21-56BE91E4B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2662535"/>
                <a:ext cx="18985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964499DF-C30B-C549-AD21-56BE91E4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662535"/>
                <a:ext cx="1898533" cy="400110"/>
              </a:xfrm>
              <a:prstGeom prst="rect">
                <a:avLst/>
              </a:prstGeom>
              <a:blipFill>
                <a:blip r:embed="rId16"/>
                <a:stretch>
                  <a:fillRect t="-9375" b="-28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B5B334C7-1514-D145-AB26-4068F99B9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B5B334C7-1514-D145-AB26-4068F99B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AC54302D-8735-2E4C-9A19-C1E3C1EDE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305" y="2611374"/>
                <a:ext cx="18985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AC54302D-8735-2E4C-9A19-C1E3C1ED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6305" y="2611374"/>
                <a:ext cx="1898533" cy="400110"/>
              </a:xfrm>
              <a:prstGeom prst="rect">
                <a:avLst/>
              </a:prstGeom>
              <a:blipFill>
                <a:blip r:embed="rId17"/>
                <a:stretch>
                  <a:fillRect t="-6061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utoShape 9">
            <a:extLst>
              <a:ext uri="{FF2B5EF4-FFF2-40B4-BE49-F238E27FC236}">
                <a16:creationId xmlns:a16="http://schemas.microsoft.com/office/drawing/2014/main" id="{748A652A-F111-5942-B575-E203E608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8D1A8CAB-A858-F94D-8EED-C5DBED833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305" y="3432396"/>
                <a:ext cx="12088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8D1A8CAB-A858-F94D-8EED-C5DBED83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305" y="3432396"/>
                <a:ext cx="1208856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utoShape 9">
            <a:extLst>
              <a:ext uri="{FF2B5EF4-FFF2-40B4-BE49-F238E27FC236}">
                <a16:creationId xmlns:a16="http://schemas.microsoft.com/office/drawing/2014/main" id="{826E5AA3-A296-1F4D-B967-70B5B0BE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867" y="3257958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7AB5A35B-F54B-B741-86EE-681190F2E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5172" y="3333662"/>
                <a:ext cx="12088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7AB5A35B-F54B-B741-86EE-681190F2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5172" y="3333662"/>
                <a:ext cx="120885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CAF4-E5F2-494F-963A-AC1E188B3468}"/>
              </a:ext>
            </a:extLst>
          </p:cNvPr>
          <p:cNvSpPr>
            <a:spLocks/>
          </p:cNvSpPr>
          <p:nvPr/>
        </p:nvSpPr>
        <p:spPr bwMode="auto">
          <a:xfrm>
            <a:off x="609600" y="1295400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Hybrid 0:  D gets access to the Left oracle.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81B84-2C51-074A-ACF8-F4A2AF04F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2554288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1: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function.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81B84-2C51-074A-ACF8-F4A2AF04F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54288"/>
                <a:ext cx="8712968" cy="722312"/>
              </a:xfrm>
              <a:prstGeom prst="rect">
                <a:avLst/>
              </a:prstGeom>
              <a:blipFill>
                <a:blip r:embed="rId3"/>
                <a:stretch>
                  <a:fillRect l="-1166" t="-51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69798D11-FC4E-2F4F-9887-04F07220B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600" y="1752600"/>
                <a:ext cx="33302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69798D11-FC4E-2F4F-9887-04F07220B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1752600"/>
                <a:ext cx="3330271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0EEA763-31D9-F14D-9D7A-BBB06E969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599" y="3045767"/>
                <a:ext cx="276979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0EEA763-31D9-F14D-9D7A-BBB06E96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599" y="3045767"/>
                <a:ext cx="2769797" cy="461665"/>
              </a:xfrm>
              <a:prstGeom prst="rect">
                <a:avLst/>
              </a:prstGeom>
              <a:blipFill>
                <a:blip r:embed="rId5"/>
                <a:stretch>
                  <a:fillRect r="-909" b="-19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B458E4-A82D-344E-BC06-5AAA28F8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3768079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2: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function.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B458E4-A82D-344E-BC06-5AAA28F8A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68079"/>
                <a:ext cx="8712968" cy="722312"/>
              </a:xfrm>
              <a:prstGeom prst="rect">
                <a:avLst/>
              </a:prstGeom>
              <a:blipFill>
                <a:blip r:embed="rId6"/>
                <a:stretch>
                  <a:fillRect l="-1166" t="-51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9D85E9-A592-D846-94D1-694EFA876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4724400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3: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 (like H1)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9D85E9-A592-D846-94D1-694EFA87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724400"/>
                <a:ext cx="8712968" cy="722312"/>
              </a:xfrm>
              <a:prstGeom prst="rect">
                <a:avLst/>
              </a:prstGeom>
              <a:blipFill>
                <a:blip r:embed="rId7"/>
                <a:stretch>
                  <a:fillRect l="-1166" t="-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161C26-3D40-2D4A-A734-95AF9EEB7D92}"/>
              </a:ext>
            </a:extLst>
          </p:cNvPr>
          <p:cNvSpPr>
            <a:spLocks/>
          </p:cNvSpPr>
          <p:nvPr/>
        </p:nvSpPr>
        <p:spPr bwMode="auto">
          <a:xfrm>
            <a:off x="609600" y="5752456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Hybrid 4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D gets access to the Right oracle (like H0)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C88A38E9-4920-234E-B1E9-473B0CED0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2503" y="6243935"/>
                <a:ext cx="33302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C88A38E9-4920-234E-B1E9-473B0CED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2503" y="6243935"/>
                <a:ext cx="3330271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8F2CFCA5-2D4C-614B-86CD-B177F0746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9803" y="5215879"/>
                <a:ext cx="276979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8F2CFCA5-2D4C-614B-86CD-B177F074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9803" y="5215879"/>
                <a:ext cx="2769797" cy="461665"/>
              </a:xfrm>
              <a:prstGeom prst="rect">
                <a:avLst/>
              </a:prstGeom>
              <a:blipFill>
                <a:blip r:embed="rId9"/>
                <a:stretch>
                  <a:fillRect r="-913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FC2B2-13ED-954B-A547-9B15DA46385C}"/>
                  </a:ext>
                </a:extLst>
              </p:cNvPr>
              <p:cNvSpPr/>
              <p:nvPr/>
            </p:nvSpPr>
            <p:spPr>
              <a:xfrm>
                <a:off x="6172200" y="2031068"/>
                <a:ext cx="26398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PRF security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FC2B2-13ED-954B-A547-9B15DA463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31068"/>
                <a:ext cx="2639888" cy="461665"/>
              </a:xfrm>
              <a:prstGeom prst="rect">
                <a:avLst/>
              </a:prstGeom>
              <a:blipFill>
                <a:blip r:embed="rId10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DFE502-D9C6-0141-BD24-092E1170D3A8}"/>
                  </a:ext>
                </a:extLst>
              </p:cNvPr>
              <p:cNvSpPr/>
              <p:nvPr/>
            </p:nvSpPr>
            <p:spPr>
              <a:xfrm>
                <a:off x="6172200" y="3120679"/>
                <a:ext cx="3124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birthday paradox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DFE502-D9C6-0141-BD24-092E1170D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120679"/>
                <a:ext cx="3124200" cy="461665"/>
              </a:xfrm>
              <a:prstGeom prst="rect">
                <a:avLst/>
              </a:prstGeom>
              <a:blipFill>
                <a:blip r:embed="rId11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A9F3A0BC-7F09-B24B-8557-21A9A406F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600" y="4191000"/>
                <a:ext cx="21017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A9F3A0BC-7F09-B24B-8557-21A9A406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191000"/>
                <a:ext cx="2101794" cy="461665"/>
              </a:xfrm>
              <a:prstGeom prst="rect">
                <a:avLst/>
              </a:prstGeom>
              <a:blipFill>
                <a:blip r:embed="rId12"/>
                <a:stretch>
                  <a:fillRect r="-1205" b="-162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841CFC-7F2E-1D4D-8317-C3BEF9AF2F75}"/>
                  </a:ext>
                </a:extLst>
              </p:cNvPr>
              <p:cNvSpPr/>
              <p:nvPr/>
            </p:nvSpPr>
            <p:spPr>
              <a:xfrm>
                <a:off x="6198368" y="4148735"/>
                <a:ext cx="3124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birthday paradox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841CFC-7F2E-1D4D-8317-C3BEF9AF2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68" y="4148735"/>
                <a:ext cx="3124200" cy="461665"/>
              </a:xfrm>
              <a:prstGeom prst="rect">
                <a:avLst/>
              </a:prstGeom>
              <a:blipFill>
                <a:blip r:embed="rId13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E3A178-F98A-A443-A30F-30C9273273E2}"/>
                  </a:ext>
                </a:extLst>
              </p:cNvPr>
              <p:cNvSpPr/>
              <p:nvPr/>
            </p:nvSpPr>
            <p:spPr>
              <a:xfrm>
                <a:off x="6172200" y="5215878"/>
                <a:ext cx="26398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PRF security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E3A178-F98A-A443-A30F-30C927327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15878"/>
                <a:ext cx="2639888" cy="461665"/>
              </a:xfrm>
              <a:prstGeom prst="rect">
                <a:avLst/>
              </a:prstGeom>
              <a:blipFill>
                <a:blip r:embed="rId1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BD3A858-A74E-BE45-A6B3-56CF0D5EE943}"/>
              </a:ext>
            </a:extLst>
          </p:cNvPr>
          <p:cNvSpPr/>
          <p:nvPr/>
        </p:nvSpPr>
        <p:spPr>
          <a:xfrm>
            <a:off x="6705600" y="3514683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w.h.p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all x’s distinct)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99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886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4437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5558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9895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724520" y="145405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99650-A635-434F-8FFA-DF31E2C3F0CF}"/>
              </a:ext>
            </a:extLst>
          </p:cNvPr>
          <p:cNvSpPr/>
          <p:nvPr/>
        </p:nvSpPr>
        <p:spPr bwMode="auto">
          <a:xfrm>
            <a:off x="381000" y="1124744"/>
            <a:ext cx="8610600" cy="1008856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8600" y="1400823"/>
                <a:ext cx="8712968" cy="1126046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PRG. Then, for every polynomial m(n), there is a PRG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G’: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0823"/>
                <a:ext cx="8712968" cy="1126046"/>
              </a:xfrm>
              <a:prstGeom prst="rect">
                <a:avLst/>
              </a:prstGeom>
              <a:blipFill>
                <a:blip r:embed="rId3"/>
                <a:stretch>
                  <a:fillRect l="-1016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Look Back at Length Extension…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1AD770C-2025-2248-A380-5B0463D6366F}"/>
              </a:ext>
            </a:extLst>
          </p:cNvPr>
          <p:cNvGrpSpPr/>
          <p:nvPr/>
        </p:nvGrpSpPr>
        <p:grpSpPr>
          <a:xfrm>
            <a:off x="4368800" y="5976006"/>
            <a:ext cx="1205556" cy="625972"/>
            <a:chOff x="4368800" y="5976006"/>
            <a:chExt cx="1205556" cy="62597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B2ADE2-6EF3-4140-8F88-E0F4A128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8800" y="6015638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66F451-C7FC-4E4A-B780-20FA45512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6363" y="5976006"/>
              <a:ext cx="607993" cy="625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2E2B43-C8C3-6740-816C-EE1C68856D58}"/>
              </a:ext>
            </a:extLst>
          </p:cNvPr>
          <p:cNvGrpSpPr/>
          <p:nvPr/>
        </p:nvGrpSpPr>
        <p:grpSpPr>
          <a:xfrm>
            <a:off x="1701800" y="4876800"/>
            <a:ext cx="4579627" cy="1085297"/>
            <a:chOff x="1701800" y="4876800"/>
            <a:chExt cx="4579627" cy="108529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A4A3BF-F3A3-0343-A3DE-EF23BDD20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650" y="4942602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BC63D1B-5974-0646-B08D-9746DED59F6E}"/>
                    </a:ext>
                  </a:extLst>
                </p:cNvPr>
                <p:cNvSpPr/>
                <p:nvPr/>
              </p:nvSpPr>
              <p:spPr>
                <a:xfrm>
                  <a:off x="4140200" y="5472133"/>
                  <a:ext cx="21412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BC63D1B-5974-0646-B08D-9746DED59F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0" y="5472133"/>
                  <a:ext cx="21412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588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90B13A9-D49C-0A49-9E52-BF15DFBE614D}"/>
                    </a:ext>
                  </a:extLst>
                </p:cNvPr>
                <p:cNvSpPr/>
                <p:nvPr/>
              </p:nvSpPr>
              <p:spPr>
                <a:xfrm>
                  <a:off x="1701800" y="5500432"/>
                  <a:ext cx="21483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a14:m>
                  <a:r>
                    <a:rPr lang="en-US" altLang="en-US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90B13A9-D49C-0A49-9E52-BF15DFBE6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800" y="5500432"/>
                  <a:ext cx="214834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85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856974-E580-354D-8855-8CC0E6926A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0050" y="4876800"/>
              <a:ext cx="612750" cy="69598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08A5E9-D2DF-4241-BAF3-342C0F42140E}"/>
              </a:ext>
            </a:extLst>
          </p:cNvPr>
          <p:cNvGrpSpPr/>
          <p:nvPr/>
        </p:nvGrpSpPr>
        <p:grpSpPr>
          <a:xfrm>
            <a:off x="1447800" y="3742987"/>
            <a:ext cx="3316939" cy="1089906"/>
            <a:chOff x="1447800" y="3742987"/>
            <a:chExt cx="3316939" cy="108990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0FB7D-7C09-6E41-9816-FF816AB34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54E033E-8555-9840-9DC5-83519A7A458C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54E033E-8555-9840-9DC5-83519A7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BA23AA3-87A8-4549-B8F8-69D5F409ED6F}"/>
                    </a:ext>
                  </a:extLst>
                </p:cNvPr>
                <p:cNvSpPr/>
                <p:nvPr/>
              </p:nvSpPr>
              <p:spPr>
                <a:xfrm>
                  <a:off x="1447800" y="4371228"/>
                  <a:ext cx="15714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BA23AA3-87A8-4549-B8F8-69D5F409E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371228"/>
                  <a:ext cx="157145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1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79F7E0-4DF6-1B4E-BE62-28D5D1395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7"/>
              <a:ext cx="494356" cy="64395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49D965-2FAE-AC45-921B-CD69DCF3402A}"/>
              </a:ext>
            </a:extLst>
          </p:cNvPr>
          <p:cNvGrpSpPr/>
          <p:nvPr/>
        </p:nvGrpSpPr>
        <p:grpSpPr>
          <a:xfrm>
            <a:off x="904452" y="2737645"/>
            <a:ext cx="2622998" cy="956965"/>
            <a:chOff x="904452" y="2737645"/>
            <a:chExt cx="2622998" cy="95696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9C5DC-9FBE-5C4D-AE17-758163C41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800" y="2737645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C2B407A-46DD-0749-BF58-669D2CEAC88D}"/>
                    </a:ext>
                  </a:extLst>
                </p:cNvPr>
                <p:cNvSpPr/>
                <p:nvPr/>
              </p:nvSpPr>
              <p:spPr>
                <a:xfrm>
                  <a:off x="904452" y="3232945"/>
                  <a:ext cx="9935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C2B407A-46DD-0749-BF58-669D2CEAC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52" y="3232945"/>
                  <a:ext cx="99354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BD2C0F-6346-9746-BD01-E1D108DC594A}"/>
                    </a:ext>
                  </a:extLst>
                </p:cNvPr>
                <p:cNvSpPr/>
                <p:nvPr/>
              </p:nvSpPr>
              <p:spPr>
                <a:xfrm>
                  <a:off x="2540000" y="3232944"/>
                  <a:ext cx="9874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BD2C0F-6346-9746-BD01-E1D108DC5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000" y="3232944"/>
                  <a:ext cx="98745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28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DBD294-A002-A04C-A029-CCFA01942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850" y="2738160"/>
              <a:ext cx="366122" cy="47753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1219200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1 bit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n bits 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1219200"/>
                <a:ext cx="8581520" cy="956916"/>
              </a:xfrm>
              <a:prstGeom prst="rect">
                <a:avLst/>
              </a:prstGeom>
              <a:blipFill>
                <a:blip r:embed="rId9"/>
                <a:stretch>
                  <a:fillRect l="-1183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Look Back at Length Extension…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83F62F81-6112-A14C-87F9-74203D39E7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47800" y="2176116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𝑠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83F62F81-6112-A14C-87F9-74203D39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176116"/>
                <a:ext cx="1752600" cy="53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F098B4D-548A-FA43-A11B-11BB17BD6924}"/>
              </a:ext>
            </a:extLst>
          </p:cNvPr>
          <p:cNvSpPr/>
          <p:nvPr/>
        </p:nvSpPr>
        <p:spPr bwMode="auto">
          <a:xfrm>
            <a:off x="146100" y="2078054"/>
            <a:ext cx="6407099" cy="4673600"/>
          </a:xfrm>
          <a:prstGeom prst="rect">
            <a:avLst/>
          </a:prstGeom>
          <a:solidFill>
            <a:schemeClr val="bg1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C2B1C3-A549-234F-864D-CCD863CE66F8}"/>
              </a:ext>
            </a:extLst>
          </p:cNvPr>
          <p:cNvGrpSpPr/>
          <p:nvPr/>
        </p:nvGrpSpPr>
        <p:grpSpPr>
          <a:xfrm>
            <a:off x="2209800" y="2362200"/>
            <a:ext cx="3573633" cy="4441750"/>
            <a:chOff x="2209800" y="2379733"/>
            <a:chExt cx="3573633" cy="44417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4D9A58-3043-C843-B3CB-B7807092350B}"/>
                </a:ext>
              </a:extLst>
            </p:cNvPr>
            <p:cNvSpPr/>
            <p:nvPr/>
          </p:nvSpPr>
          <p:spPr bwMode="auto">
            <a:xfrm>
              <a:off x="2209800" y="2379733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B06B4F-978F-C743-8BE7-07D33205863D}"/>
                </a:ext>
              </a:extLst>
            </p:cNvPr>
            <p:cNvSpPr/>
            <p:nvPr/>
          </p:nvSpPr>
          <p:spPr bwMode="auto">
            <a:xfrm>
              <a:off x="2836925" y="3350801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4B868B-0F34-764A-9F83-7FA13E1B6052}"/>
                </a:ext>
              </a:extLst>
            </p:cNvPr>
            <p:cNvSpPr/>
            <p:nvPr/>
          </p:nvSpPr>
          <p:spPr bwMode="auto">
            <a:xfrm>
              <a:off x="3734969" y="4503299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252070-A676-1641-8BB1-371F81D8DBA1}"/>
                </a:ext>
              </a:extLst>
            </p:cNvPr>
            <p:cNvSpPr/>
            <p:nvPr/>
          </p:nvSpPr>
          <p:spPr bwMode="auto">
            <a:xfrm>
              <a:off x="4680000" y="5634465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6DF4C7-F531-F845-8540-E9E53D354ACE}"/>
                </a:ext>
              </a:extLst>
            </p:cNvPr>
            <p:cNvSpPr/>
            <p:nvPr/>
          </p:nvSpPr>
          <p:spPr bwMode="auto">
            <a:xfrm>
              <a:off x="5577083" y="6610416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074D16F-50A0-CB4E-9189-3B38D7B8F474}"/>
                  </a:ext>
                </a:extLst>
              </p:cNvPr>
              <p:cNvSpPr/>
              <p:nvPr/>
            </p:nvSpPr>
            <p:spPr>
              <a:xfrm>
                <a:off x="4228156" y="2198292"/>
                <a:ext cx="4572000" cy="8375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Problem:</a:t>
                </a:r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Accessing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bit takes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074D16F-50A0-CB4E-9189-3B38D7B8F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6" y="2198292"/>
                <a:ext cx="4572000" cy="837537"/>
              </a:xfrm>
              <a:prstGeom prst="rect">
                <a:avLst/>
              </a:prstGeom>
              <a:blipFill>
                <a:blip r:embed="rId11"/>
                <a:stretch>
                  <a:fillRect l="-2216" t="-4478" r="-277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6BDB7942-1034-2D4D-A71E-3D41BCF75EFB}"/>
              </a:ext>
            </a:extLst>
          </p:cNvPr>
          <p:cNvGrpSpPr/>
          <p:nvPr/>
        </p:nvGrpSpPr>
        <p:grpSpPr>
          <a:xfrm>
            <a:off x="2438400" y="2748684"/>
            <a:ext cx="3091708" cy="3804516"/>
            <a:chOff x="2612798" y="2586395"/>
            <a:chExt cx="3091708" cy="380451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D898D7-E487-E841-B81D-D75CF7903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798" y="2586395"/>
              <a:ext cx="366122" cy="47753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DA909E8-2AE4-9C42-BD6B-345B11F68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2800" y="3581401"/>
              <a:ext cx="497345" cy="67116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EA7CF7-E337-524B-8D54-62B4D298C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2770" y="4709335"/>
              <a:ext cx="551174" cy="66506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16AEE8-6701-7D47-A364-9BC84BAE8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9728" y="5827999"/>
              <a:ext cx="584778" cy="56291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7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" y="1096022"/>
                <a:ext cx="9067800" cy="1494778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a PRG. Then, for every polynomials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(n),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(n),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there exists a PRF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96022"/>
                <a:ext cx="9067800" cy="1494778"/>
              </a:xfrm>
              <a:prstGeom prst="rect">
                <a:avLst/>
              </a:prstGeom>
              <a:blipFill>
                <a:blip r:embed="rId3"/>
                <a:stretch>
                  <a:fillRect l="-978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CCD56735-3BC9-AA4C-AA9B-0AF80A445AD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" y="2772422"/>
                <a:ext cx="9067800" cy="20281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Note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We will focus on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=ℓ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 output length could be made smaller (by truncation) or larger (by expansion with a PRG).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CCD56735-3BC9-AA4C-AA9B-0AF80A44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772422"/>
                <a:ext cx="9067800" cy="2028178"/>
              </a:xfrm>
              <a:prstGeom prst="rect">
                <a:avLst/>
              </a:prstGeom>
              <a:blipFill>
                <a:blip r:embed="rId4"/>
                <a:stretch>
                  <a:fillRect l="-112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9AF4F8E-1E9F-084B-A3AE-AA4EE469F6CF}"/>
              </a:ext>
            </a:extLst>
          </p:cNvPr>
          <p:cNvGrpSpPr/>
          <p:nvPr/>
        </p:nvGrpSpPr>
        <p:grpSpPr>
          <a:xfrm>
            <a:off x="4557506" y="3559538"/>
            <a:ext cx="3410768" cy="1089905"/>
            <a:chOff x="1353971" y="3742988"/>
            <a:chExt cx="3410768" cy="108990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D0E1D7-4496-D047-8D9A-DAE37D328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CB6916-80FA-6E4D-AD95-951D5F29A850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CB6916-80FA-6E4D-AD95-951D5F29A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0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3C90D68-092D-AC43-AFE7-419CA4A27D3D}"/>
                    </a:ext>
                  </a:extLst>
                </p:cNvPr>
                <p:cNvSpPr/>
                <p:nvPr/>
              </p:nvSpPr>
              <p:spPr>
                <a:xfrm>
                  <a:off x="1353971" y="4371228"/>
                  <a:ext cx="15714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3C90D68-092D-AC43-AFE7-419CA4A27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971" y="4371228"/>
                  <a:ext cx="157145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13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4695D1-92E2-0945-BCCE-A50DB94898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8"/>
              <a:ext cx="421095" cy="4931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both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 bits each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blipFill>
                <a:blip r:embed="rId5"/>
                <a:stretch>
                  <a:fillRect l="-1183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B4A2C-B562-C34D-B982-32CCF0CF9B0C}"/>
              </a:ext>
            </a:extLst>
          </p:cNvPr>
          <p:cNvGrpSpPr/>
          <p:nvPr/>
        </p:nvGrpSpPr>
        <p:grpSpPr>
          <a:xfrm>
            <a:off x="990600" y="3608408"/>
            <a:ext cx="3417885" cy="1089905"/>
            <a:chOff x="1353971" y="3742988"/>
            <a:chExt cx="3417885" cy="108990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656B9-7610-9F4D-9A12-C3E683816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2A704D-737B-1C4F-8847-26DAFBBCBD89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5714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2A704D-737B-1C4F-8847-26DAFBBCB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57145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307498-7415-E141-AF66-E6DCB4178EDB}"/>
                    </a:ext>
                  </a:extLst>
                </p:cNvPr>
                <p:cNvSpPr/>
                <p:nvPr/>
              </p:nvSpPr>
              <p:spPr>
                <a:xfrm>
                  <a:off x="1353971" y="4371228"/>
                  <a:ext cx="1578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307498-7415-E141-AF66-E6DCB417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971" y="4371228"/>
                  <a:ext cx="157857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6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DB17D5-AF7D-5943-9288-E1981208E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8"/>
              <a:ext cx="421095" cy="4931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E94E89-2224-8F4E-A8DE-B951A22E0100}"/>
              </a:ext>
            </a:extLst>
          </p:cNvPr>
          <p:cNvGrpSpPr/>
          <p:nvPr/>
        </p:nvGrpSpPr>
        <p:grpSpPr>
          <a:xfrm>
            <a:off x="2286832" y="2542731"/>
            <a:ext cx="4473342" cy="974313"/>
            <a:chOff x="236887" y="2737647"/>
            <a:chExt cx="4473342" cy="97431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2F3B1-8A4B-8140-83B1-D695EBAD183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733658" y="2737647"/>
              <a:ext cx="1476142" cy="51264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0F923C-0C36-AB49-B681-9D706155A19F}"/>
                    </a:ext>
                  </a:extLst>
                </p:cNvPr>
                <p:cNvSpPr/>
                <p:nvPr/>
              </p:nvSpPr>
              <p:spPr>
                <a:xfrm>
                  <a:off x="236887" y="3250295"/>
                  <a:ext cx="9935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0F923C-0C36-AB49-B681-9D706155A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87" y="3250295"/>
                  <a:ext cx="99354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7E0973-A8B3-324F-904E-861C9CAFCC26}"/>
                    </a:ext>
                  </a:extLst>
                </p:cNvPr>
                <p:cNvSpPr/>
                <p:nvPr/>
              </p:nvSpPr>
              <p:spPr>
                <a:xfrm>
                  <a:off x="3722779" y="3232944"/>
                  <a:ext cx="9874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7E0973-A8B3-324F-904E-861C9CAFC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779" y="3232944"/>
                  <a:ext cx="98745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266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7142FD-EC52-204B-8DC3-915319ECA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850" y="2738162"/>
              <a:ext cx="1730350" cy="494782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C9CA5A6-0125-8942-BE67-E0E2B11D12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97745" y="1981200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𝑠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C9CA5A6-0125-8942-BE67-E0E2B11D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45" y="1981200"/>
                <a:ext cx="1752600" cy="53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2385DB1-9388-CB48-BF9F-362BE8DD756E}"/>
              </a:ext>
            </a:extLst>
          </p:cNvPr>
          <p:cNvGrpSpPr/>
          <p:nvPr/>
        </p:nvGrpSpPr>
        <p:grpSpPr>
          <a:xfrm>
            <a:off x="1197574" y="4914098"/>
            <a:ext cx="6382886" cy="478419"/>
            <a:chOff x="1197574" y="5012160"/>
            <a:chExt cx="6382886" cy="4784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E6E01F-1700-8948-99AB-8A13C47DF41C}"/>
                </a:ext>
              </a:extLst>
            </p:cNvPr>
            <p:cNvGrpSpPr/>
            <p:nvPr/>
          </p:nvGrpSpPr>
          <p:grpSpPr>
            <a:xfrm>
              <a:off x="1197574" y="5019148"/>
              <a:ext cx="1027229" cy="471431"/>
              <a:chOff x="4368800" y="5976006"/>
              <a:chExt cx="1027229" cy="47143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8B7D296-E7A1-C648-ADA5-BBA0BC4A3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0DFE35C-1BE8-0D48-81EE-28E2793CC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91A268-0B8A-0148-8FC8-292C95E5834D}"/>
                </a:ext>
              </a:extLst>
            </p:cNvPr>
            <p:cNvGrpSpPr/>
            <p:nvPr/>
          </p:nvGrpSpPr>
          <p:grpSpPr>
            <a:xfrm>
              <a:off x="2930126" y="5019148"/>
              <a:ext cx="1027229" cy="471431"/>
              <a:chOff x="4368800" y="5976006"/>
              <a:chExt cx="1027229" cy="471431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F2A79CA-AA0E-A240-970D-83F215379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050A43-EF54-5144-8B97-09AECA614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006285-F852-8148-9BBD-245C19A6C884}"/>
                </a:ext>
              </a:extLst>
            </p:cNvPr>
            <p:cNvGrpSpPr/>
            <p:nvPr/>
          </p:nvGrpSpPr>
          <p:grpSpPr>
            <a:xfrm>
              <a:off x="4736730" y="5012160"/>
              <a:ext cx="1027229" cy="471431"/>
              <a:chOff x="4368800" y="5976006"/>
              <a:chExt cx="1027229" cy="47143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9C7BA26-22F6-A440-855E-85A934C9BE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C4F8650-27A7-454E-99EC-47018D7F7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BF7D930-CFF9-904D-8F7F-33F82F4A14B4}"/>
                </a:ext>
              </a:extLst>
            </p:cNvPr>
            <p:cNvGrpSpPr/>
            <p:nvPr/>
          </p:nvGrpSpPr>
          <p:grpSpPr>
            <a:xfrm>
              <a:off x="6553231" y="5012160"/>
              <a:ext cx="1027229" cy="471431"/>
              <a:chOff x="4368800" y="5976006"/>
              <a:chExt cx="1027229" cy="47143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BEF6325-F4BD-504D-A186-25683E437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A3069D1-C97E-2C4B-894C-C366AE0AE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1042877-C087-B546-9F0C-6515C6069F72}"/>
                  </a:ext>
                </a:extLst>
              </p:cNvPr>
              <p:cNvSpPr/>
              <p:nvPr/>
            </p:nvSpPr>
            <p:spPr>
              <a:xfrm>
                <a:off x="52923" y="5589890"/>
                <a:ext cx="19589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1042877-C087-B546-9F0C-6515C606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" y="5589890"/>
                <a:ext cx="1958934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8223C8-54BA-CC41-BC9D-954ACFBEF113}"/>
                  </a:ext>
                </a:extLst>
              </p:cNvPr>
              <p:cNvSpPr/>
              <p:nvPr/>
            </p:nvSpPr>
            <p:spPr>
              <a:xfrm>
                <a:off x="7116469" y="5589890"/>
                <a:ext cx="20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8223C8-54BA-CC41-BC9D-954ACFBEF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69" y="5589890"/>
                <a:ext cx="2017027" cy="400110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BC790BB-60B1-404B-9FF0-E0F548D142D2}"/>
                  </a:ext>
                </a:extLst>
              </p:cNvPr>
              <p:cNvSpPr/>
              <p:nvPr/>
            </p:nvSpPr>
            <p:spPr>
              <a:xfrm>
                <a:off x="2285341" y="5589890"/>
                <a:ext cx="2472665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000" b="1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1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0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  <m:r>
                              <a:rPr lang="en-US" sz="20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en-US" sz="20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b="1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b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BC790BB-60B1-404B-9FF0-E0F548D14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41" y="5589890"/>
                <a:ext cx="2472665" cy="43851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77DD23-E58E-EB49-836F-C2A6B654E11C}"/>
              </a:ext>
            </a:extLst>
          </p:cNvPr>
          <p:cNvSpPr/>
          <p:nvPr/>
        </p:nvSpPr>
        <p:spPr bwMode="auto">
          <a:xfrm>
            <a:off x="2692400" y="2480038"/>
            <a:ext cx="1460500" cy="2946473"/>
          </a:xfrm>
          <a:custGeom>
            <a:avLst/>
            <a:gdLst>
              <a:gd name="connsiteX0" fmla="*/ 1460500 w 1460500"/>
              <a:gd name="connsiteY0" fmla="*/ 0 h 2946473"/>
              <a:gd name="connsiteX1" fmla="*/ 1244600 w 1460500"/>
              <a:gd name="connsiteY1" fmla="*/ 38100 h 2946473"/>
              <a:gd name="connsiteX2" fmla="*/ 1168400 w 1460500"/>
              <a:gd name="connsiteY2" fmla="*/ 63500 h 2946473"/>
              <a:gd name="connsiteX3" fmla="*/ 1117600 w 1460500"/>
              <a:gd name="connsiteY3" fmla="*/ 88900 h 2946473"/>
              <a:gd name="connsiteX4" fmla="*/ 1054100 w 1460500"/>
              <a:gd name="connsiteY4" fmla="*/ 101600 h 2946473"/>
              <a:gd name="connsiteX5" fmla="*/ 952500 w 1460500"/>
              <a:gd name="connsiteY5" fmla="*/ 152400 h 2946473"/>
              <a:gd name="connsiteX6" fmla="*/ 914400 w 1460500"/>
              <a:gd name="connsiteY6" fmla="*/ 177800 h 2946473"/>
              <a:gd name="connsiteX7" fmla="*/ 787400 w 1460500"/>
              <a:gd name="connsiteY7" fmla="*/ 215900 h 2946473"/>
              <a:gd name="connsiteX8" fmla="*/ 736600 w 1460500"/>
              <a:gd name="connsiteY8" fmla="*/ 241300 h 2946473"/>
              <a:gd name="connsiteX9" fmla="*/ 698500 w 1460500"/>
              <a:gd name="connsiteY9" fmla="*/ 266700 h 2946473"/>
              <a:gd name="connsiteX10" fmla="*/ 660400 w 1460500"/>
              <a:gd name="connsiteY10" fmla="*/ 279400 h 2946473"/>
              <a:gd name="connsiteX11" fmla="*/ 622300 w 1460500"/>
              <a:gd name="connsiteY11" fmla="*/ 304800 h 2946473"/>
              <a:gd name="connsiteX12" fmla="*/ 546100 w 1460500"/>
              <a:gd name="connsiteY12" fmla="*/ 330200 h 2946473"/>
              <a:gd name="connsiteX13" fmla="*/ 508000 w 1460500"/>
              <a:gd name="connsiteY13" fmla="*/ 342900 h 2946473"/>
              <a:gd name="connsiteX14" fmla="*/ 469900 w 1460500"/>
              <a:gd name="connsiteY14" fmla="*/ 368300 h 2946473"/>
              <a:gd name="connsiteX15" fmla="*/ 393700 w 1460500"/>
              <a:gd name="connsiteY15" fmla="*/ 393700 h 2946473"/>
              <a:gd name="connsiteX16" fmla="*/ 355600 w 1460500"/>
              <a:gd name="connsiteY16" fmla="*/ 406400 h 2946473"/>
              <a:gd name="connsiteX17" fmla="*/ 317500 w 1460500"/>
              <a:gd name="connsiteY17" fmla="*/ 431800 h 2946473"/>
              <a:gd name="connsiteX18" fmla="*/ 241300 w 1460500"/>
              <a:gd name="connsiteY18" fmla="*/ 457200 h 2946473"/>
              <a:gd name="connsiteX19" fmla="*/ 203200 w 1460500"/>
              <a:gd name="connsiteY19" fmla="*/ 482600 h 2946473"/>
              <a:gd name="connsiteX20" fmla="*/ 127000 w 1460500"/>
              <a:gd name="connsiteY20" fmla="*/ 508000 h 2946473"/>
              <a:gd name="connsiteX21" fmla="*/ 88900 w 1460500"/>
              <a:gd name="connsiteY21" fmla="*/ 533400 h 2946473"/>
              <a:gd name="connsiteX22" fmla="*/ 12700 w 1460500"/>
              <a:gd name="connsiteY22" fmla="*/ 571500 h 2946473"/>
              <a:gd name="connsiteX23" fmla="*/ 0 w 1460500"/>
              <a:gd name="connsiteY23" fmla="*/ 609600 h 2946473"/>
              <a:gd name="connsiteX24" fmla="*/ 12700 w 1460500"/>
              <a:gd name="connsiteY24" fmla="*/ 673100 h 2946473"/>
              <a:gd name="connsiteX25" fmla="*/ 88900 w 1460500"/>
              <a:gd name="connsiteY25" fmla="*/ 825500 h 2946473"/>
              <a:gd name="connsiteX26" fmla="*/ 114300 w 1460500"/>
              <a:gd name="connsiteY26" fmla="*/ 863600 h 2946473"/>
              <a:gd name="connsiteX27" fmla="*/ 152400 w 1460500"/>
              <a:gd name="connsiteY27" fmla="*/ 901700 h 2946473"/>
              <a:gd name="connsiteX28" fmla="*/ 177800 w 1460500"/>
              <a:gd name="connsiteY28" fmla="*/ 939800 h 2946473"/>
              <a:gd name="connsiteX29" fmla="*/ 254000 w 1460500"/>
              <a:gd name="connsiteY29" fmla="*/ 1003300 h 2946473"/>
              <a:gd name="connsiteX30" fmla="*/ 381000 w 1460500"/>
              <a:gd name="connsiteY30" fmla="*/ 1193800 h 2946473"/>
              <a:gd name="connsiteX31" fmla="*/ 431800 w 1460500"/>
              <a:gd name="connsiteY31" fmla="*/ 1270000 h 2946473"/>
              <a:gd name="connsiteX32" fmla="*/ 457200 w 1460500"/>
              <a:gd name="connsiteY32" fmla="*/ 1308100 h 2946473"/>
              <a:gd name="connsiteX33" fmla="*/ 546100 w 1460500"/>
              <a:gd name="connsiteY33" fmla="*/ 1422400 h 2946473"/>
              <a:gd name="connsiteX34" fmla="*/ 571500 w 1460500"/>
              <a:gd name="connsiteY34" fmla="*/ 1473200 h 2946473"/>
              <a:gd name="connsiteX35" fmla="*/ 596900 w 1460500"/>
              <a:gd name="connsiteY35" fmla="*/ 1549400 h 2946473"/>
              <a:gd name="connsiteX36" fmla="*/ 622300 w 1460500"/>
              <a:gd name="connsiteY36" fmla="*/ 1587500 h 2946473"/>
              <a:gd name="connsiteX37" fmla="*/ 647700 w 1460500"/>
              <a:gd name="connsiteY37" fmla="*/ 1663700 h 2946473"/>
              <a:gd name="connsiteX38" fmla="*/ 774700 w 1460500"/>
              <a:gd name="connsiteY38" fmla="*/ 1854200 h 2946473"/>
              <a:gd name="connsiteX39" fmla="*/ 800100 w 1460500"/>
              <a:gd name="connsiteY39" fmla="*/ 1892300 h 2946473"/>
              <a:gd name="connsiteX40" fmla="*/ 889000 w 1460500"/>
              <a:gd name="connsiteY40" fmla="*/ 2006600 h 2946473"/>
              <a:gd name="connsiteX41" fmla="*/ 927100 w 1460500"/>
              <a:gd name="connsiteY41" fmla="*/ 2120900 h 2946473"/>
              <a:gd name="connsiteX42" fmla="*/ 965200 w 1460500"/>
              <a:gd name="connsiteY42" fmla="*/ 2235200 h 2946473"/>
              <a:gd name="connsiteX43" fmla="*/ 977900 w 1460500"/>
              <a:gd name="connsiteY43" fmla="*/ 2273300 h 2946473"/>
              <a:gd name="connsiteX44" fmla="*/ 914400 w 1460500"/>
              <a:gd name="connsiteY44" fmla="*/ 2324100 h 2946473"/>
              <a:gd name="connsiteX45" fmla="*/ 876300 w 1460500"/>
              <a:gd name="connsiteY45" fmla="*/ 2362200 h 2946473"/>
              <a:gd name="connsiteX46" fmla="*/ 838200 w 1460500"/>
              <a:gd name="connsiteY46" fmla="*/ 2387600 h 2946473"/>
              <a:gd name="connsiteX47" fmla="*/ 774700 w 1460500"/>
              <a:gd name="connsiteY47" fmla="*/ 2463800 h 2946473"/>
              <a:gd name="connsiteX48" fmla="*/ 685800 w 1460500"/>
              <a:gd name="connsiteY48" fmla="*/ 2565400 h 2946473"/>
              <a:gd name="connsiteX49" fmla="*/ 622300 w 1460500"/>
              <a:gd name="connsiteY49" fmla="*/ 2641600 h 2946473"/>
              <a:gd name="connsiteX50" fmla="*/ 596900 w 1460500"/>
              <a:gd name="connsiteY50" fmla="*/ 2679700 h 2946473"/>
              <a:gd name="connsiteX51" fmla="*/ 558800 w 1460500"/>
              <a:gd name="connsiteY51" fmla="*/ 2705100 h 2946473"/>
              <a:gd name="connsiteX52" fmla="*/ 520700 w 1460500"/>
              <a:gd name="connsiteY52" fmla="*/ 2743200 h 2946473"/>
              <a:gd name="connsiteX53" fmla="*/ 406400 w 1460500"/>
              <a:gd name="connsiteY53" fmla="*/ 2819400 h 2946473"/>
              <a:gd name="connsiteX54" fmla="*/ 368300 w 1460500"/>
              <a:gd name="connsiteY54" fmla="*/ 2844800 h 2946473"/>
              <a:gd name="connsiteX55" fmla="*/ 292100 w 1460500"/>
              <a:gd name="connsiteY55" fmla="*/ 2908300 h 2946473"/>
              <a:gd name="connsiteX56" fmla="*/ 254000 w 1460500"/>
              <a:gd name="connsiteY56" fmla="*/ 2946400 h 294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0500" h="2946473">
                <a:moveTo>
                  <a:pt x="1460500" y="0"/>
                </a:moveTo>
                <a:cubicBezTo>
                  <a:pt x="1404750" y="7964"/>
                  <a:pt x="1291506" y="22465"/>
                  <a:pt x="1244600" y="38100"/>
                </a:cubicBezTo>
                <a:cubicBezTo>
                  <a:pt x="1219200" y="46567"/>
                  <a:pt x="1192347" y="51526"/>
                  <a:pt x="1168400" y="63500"/>
                </a:cubicBezTo>
                <a:cubicBezTo>
                  <a:pt x="1151467" y="71967"/>
                  <a:pt x="1135561" y="82913"/>
                  <a:pt x="1117600" y="88900"/>
                </a:cubicBezTo>
                <a:cubicBezTo>
                  <a:pt x="1097122" y="95726"/>
                  <a:pt x="1075267" y="97367"/>
                  <a:pt x="1054100" y="101600"/>
                </a:cubicBezTo>
                <a:cubicBezTo>
                  <a:pt x="1020233" y="118533"/>
                  <a:pt x="984005" y="131397"/>
                  <a:pt x="952500" y="152400"/>
                </a:cubicBezTo>
                <a:cubicBezTo>
                  <a:pt x="939800" y="160867"/>
                  <a:pt x="928429" y="171787"/>
                  <a:pt x="914400" y="177800"/>
                </a:cubicBezTo>
                <a:cubicBezTo>
                  <a:pt x="786789" y="232490"/>
                  <a:pt x="958139" y="130531"/>
                  <a:pt x="787400" y="215900"/>
                </a:cubicBezTo>
                <a:cubicBezTo>
                  <a:pt x="770467" y="224367"/>
                  <a:pt x="753038" y="231907"/>
                  <a:pt x="736600" y="241300"/>
                </a:cubicBezTo>
                <a:cubicBezTo>
                  <a:pt x="723348" y="248873"/>
                  <a:pt x="712152" y="259874"/>
                  <a:pt x="698500" y="266700"/>
                </a:cubicBezTo>
                <a:cubicBezTo>
                  <a:pt x="686526" y="272687"/>
                  <a:pt x="672374" y="273413"/>
                  <a:pt x="660400" y="279400"/>
                </a:cubicBezTo>
                <a:cubicBezTo>
                  <a:pt x="646748" y="286226"/>
                  <a:pt x="636248" y="298601"/>
                  <a:pt x="622300" y="304800"/>
                </a:cubicBezTo>
                <a:cubicBezTo>
                  <a:pt x="597834" y="315674"/>
                  <a:pt x="571500" y="321733"/>
                  <a:pt x="546100" y="330200"/>
                </a:cubicBezTo>
                <a:cubicBezTo>
                  <a:pt x="533400" y="334433"/>
                  <a:pt x="519139" y="335474"/>
                  <a:pt x="508000" y="342900"/>
                </a:cubicBezTo>
                <a:cubicBezTo>
                  <a:pt x="495300" y="351367"/>
                  <a:pt x="483848" y="362101"/>
                  <a:pt x="469900" y="368300"/>
                </a:cubicBezTo>
                <a:cubicBezTo>
                  <a:pt x="445434" y="379174"/>
                  <a:pt x="419100" y="385233"/>
                  <a:pt x="393700" y="393700"/>
                </a:cubicBezTo>
                <a:cubicBezTo>
                  <a:pt x="381000" y="397933"/>
                  <a:pt x="366739" y="398974"/>
                  <a:pt x="355600" y="406400"/>
                </a:cubicBezTo>
                <a:cubicBezTo>
                  <a:pt x="342900" y="414867"/>
                  <a:pt x="331448" y="425601"/>
                  <a:pt x="317500" y="431800"/>
                </a:cubicBezTo>
                <a:cubicBezTo>
                  <a:pt x="293034" y="442674"/>
                  <a:pt x="263577" y="442348"/>
                  <a:pt x="241300" y="457200"/>
                </a:cubicBezTo>
                <a:cubicBezTo>
                  <a:pt x="228600" y="465667"/>
                  <a:pt x="217148" y="476401"/>
                  <a:pt x="203200" y="482600"/>
                </a:cubicBezTo>
                <a:cubicBezTo>
                  <a:pt x="178734" y="493474"/>
                  <a:pt x="149277" y="493148"/>
                  <a:pt x="127000" y="508000"/>
                </a:cubicBezTo>
                <a:cubicBezTo>
                  <a:pt x="114300" y="516467"/>
                  <a:pt x="102552" y="526574"/>
                  <a:pt x="88900" y="533400"/>
                </a:cubicBezTo>
                <a:cubicBezTo>
                  <a:pt x="-16260" y="585980"/>
                  <a:pt x="121889" y="498707"/>
                  <a:pt x="12700" y="571500"/>
                </a:cubicBezTo>
                <a:cubicBezTo>
                  <a:pt x="8467" y="584200"/>
                  <a:pt x="0" y="596213"/>
                  <a:pt x="0" y="609600"/>
                </a:cubicBezTo>
                <a:cubicBezTo>
                  <a:pt x="0" y="631186"/>
                  <a:pt x="7020" y="652275"/>
                  <a:pt x="12700" y="673100"/>
                </a:cubicBezTo>
                <a:cubicBezTo>
                  <a:pt x="36968" y="762082"/>
                  <a:pt x="35546" y="745469"/>
                  <a:pt x="88900" y="825500"/>
                </a:cubicBezTo>
                <a:cubicBezTo>
                  <a:pt x="97367" y="838200"/>
                  <a:pt x="103507" y="852807"/>
                  <a:pt x="114300" y="863600"/>
                </a:cubicBezTo>
                <a:cubicBezTo>
                  <a:pt x="127000" y="876300"/>
                  <a:pt x="140902" y="887902"/>
                  <a:pt x="152400" y="901700"/>
                </a:cubicBezTo>
                <a:cubicBezTo>
                  <a:pt x="162171" y="913426"/>
                  <a:pt x="168029" y="928074"/>
                  <a:pt x="177800" y="939800"/>
                </a:cubicBezTo>
                <a:cubicBezTo>
                  <a:pt x="208358" y="976470"/>
                  <a:pt x="216538" y="978325"/>
                  <a:pt x="254000" y="1003300"/>
                </a:cubicBezTo>
                <a:lnTo>
                  <a:pt x="381000" y="1193800"/>
                </a:lnTo>
                <a:lnTo>
                  <a:pt x="431800" y="1270000"/>
                </a:lnTo>
                <a:cubicBezTo>
                  <a:pt x="440267" y="1282700"/>
                  <a:pt x="446407" y="1297307"/>
                  <a:pt x="457200" y="1308100"/>
                </a:cubicBezTo>
                <a:cubicBezTo>
                  <a:pt x="499011" y="1349911"/>
                  <a:pt x="515719" y="1361637"/>
                  <a:pt x="546100" y="1422400"/>
                </a:cubicBezTo>
                <a:cubicBezTo>
                  <a:pt x="554567" y="1439333"/>
                  <a:pt x="564469" y="1455622"/>
                  <a:pt x="571500" y="1473200"/>
                </a:cubicBezTo>
                <a:cubicBezTo>
                  <a:pt x="581444" y="1498059"/>
                  <a:pt x="582048" y="1527123"/>
                  <a:pt x="596900" y="1549400"/>
                </a:cubicBezTo>
                <a:cubicBezTo>
                  <a:pt x="605367" y="1562100"/>
                  <a:pt x="616101" y="1573552"/>
                  <a:pt x="622300" y="1587500"/>
                </a:cubicBezTo>
                <a:cubicBezTo>
                  <a:pt x="633174" y="1611966"/>
                  <a:pt x="632848" y="1641423"/>
                  <a:pt x="647700" y="1663700"/>
                </a:cubicBezTo>
                <a:lnTo>
                  <a:pt x="774700" y="1854200"/>
                </a:lnTo>
                <a:cubicBezTo>
                  <a:pt x="783167" y="1866900"/>
                  <a:pt x="789307" y="1881507"/>
                  <a:pt x="800100" y="1892300"/>
                </a:cubicBezTo>
                <a:cubicBezTo>
                  <a:pt x="832974" y="1925174"/>
                  <a:pt x="873809" y="1961028"/>
                  <a:pt x="889000" y="2006600"/>
                </a:cubicBezTo>
                <a:lnTo>
                  <a:pt x="927100" y="2120900"/>
                </a:lnTo>
                <a:lnTo>
                  <a:pt x="965200" y="2235200"/>
                </a:lnTo>
                <a:lnTo>
                  <a:pt x="977900" y="2273300"/>
                </a:lnTo>
                <a:cubicBezTo>
                  <a:pt x="921094" y="2358509"/>
                  <a:pt x="988012" y="2275025"/>
                  <a:pt x="914400" y="2324100"/>
                </a:cubicBezTo>
                <a:cubicBezTo>
                  <a:pt x="899456" y="2334063"/>
                  <a:pt x="890098" y="2350702"/>
                  <a:pt x="876300" y="2362200"/>
                </a:cubicBezTo>
                <a:cubicBezTo>
                  <a:pt x="864574" y="2371971"/>
                  <a:pt x="850900" y="2379133"/>
                  <a:pt x="838200" y="2387600"/>
                </a:cubicBezTo>
                <a:cubicBezTo>
                  <a:pt x="747436" y="2523746"/>
                  <a:pt x="888783" y="2317121"/>
                  <a:pt x="774700" y="2463800"/>
                </a:cubicBezTo>
                <a:cubicBezTo>
                  <a:pt x="694918" y="2566377"/>
                  <a:pt x="759558" y="2516228"/>
                  <a:pt x="685800" y="2565400"/>
                </a:cubicBezTo>
                <a:cubicBezTo>
                  <a:pt x="622737" y="2659995"/>
                  <a:pt x="703788" y="2543814"/>
                  <a:pt x="622300" y="2641600"/>
                </a:cubicBezTo>
                <a:cubicBezTo>
                  <a:pt x="612529" y="2653326"/>
                  <a:pt x="607693" y="2668907"/>
                  <a:pt x="596900" y="2679700"/>
                </a:cubicBezTo>
                <a:cubicBezTo>
                  <a:pt x="586107" y="2690493"/>
                  <a:pt x="570526" y="2695329"/>
                  <a:pt x="558800" y="2705100"/>
                </a:cubicBezTo>
                <a:cubicBezTo>
                  <a:pt x="545002" y="2716598"/>
                  <a:pt x="534877" y="2732173"/>
                  <a:pt x="520700" y="2743200"/>
                </a:cubicBezTo>
                <a:lnTo>
                  <a:pt x="406400" y="2819400"/>
                </a:lnTo>
                <a:cubicBezTo>
                  <a:pt x="393700" y="2827867"/>
                  <a:pt x="379093" y="2834007"/>
                  <a:pt x="368300" y="2844800"/>
                </a:cubicBezTo>
                <a:cubicBezTo>
                  <a:pt x="319407" y="2893693"/>
                  <a:pt x="345144" y="2872937"/>
                  <a:pt x="292100" y="2908300"/>
                </a:cubicBezTo>
                <a:cubicBezTo>
                  <a:pt x="264352" y="2949922"/>
                  <a:pt x="281964" y="2946400"/>
                  <a:pt x="254000" y="2946400"/>
                </a:cubicBezTo>
              </a:path>
            </a:pathLst>
          </a:cu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651AF5-DA73-4B49-8DEA-3C96314BF9DE}"/>
              </a:ext>
            </a:extLst>
          </p:cNvPr>
          <p:cNvCxnSpPr/>
          <p:nvPr/>
        </p:nvCxnSpPr>
        <p:spPr bwMode="auto">
          <a:xfrm>
            <a:off x="8610600" y="2111738"/>
            <a:ext cx="0" cy="334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7F4BE3E8-32A4-E445-A127-8CD5496F08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 rot="5400000">
                <a:off x="7962900" y="3617574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Depth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7F4BE3E8-32A4-E445-A127-8CD5496F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62900" y="3617574"/>
                <a:ext cx="1752600" cy="536128"/>
              </a:xfrm>
              <a:prstGeom prst="rect">
                <a:avLst/>
              </a:prstGeom>
              <a:blipFill>
                <a:blip r:embed="rId14"/>
                <a:stretch>
                  <a:fillRect l="-4545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FEA23617-E4C1-B448-8826-35396BC77C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6009352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Each path/leaf labeled by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FEA23617-E4C1-B448-8826-35396BC7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09352"/>
                <a:ext cx="8581520" cy="956916"/>
              </a:xfrm>
              <a:prstGeom prst="rect">
                <a:avLst/>
              </a:prstGeom>
              <a:blipFill>
                <a:blip r:embed="rId15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3" grpId="0" animBg="1"/>
      <p:bldP spid="67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both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 bits each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blipFill>
                <a:blip r:embed="rId3"/>
                <a:stretch>
                  <a:fillRect l="-1183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B57DE21-A8D2-CA45-8A6D-57F039C9A01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2209800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 pseudorandom function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defined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by a 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where: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B57DE21-A8D2-CA45-8A6D-57F039C9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2209800"/>
                <a:ext cx="8581520" cy="956916"/>
              </a:xfrm>
              <a:prstGeom prst="rect">
                <a:avLst/>
              </a:prstGeom>
              <a:blipFill>
                <a:blip r:embed="rId4"/>
                <a:stretch>
                  <a:fillRect l="-1183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D81628A-7EF7-CA4A-8A3E-16970B2155FB}"/>
              </a:ext>
            </a:extLst>
          </p:cNvPr>
          <p:cNvGrpSpPr/>
          <p:nvPr/>
        </p:nvGrpSpPr>
        <p:grpSpPr>
          <a:xfrm>
            <a:off x="382968" y="3034487"/>
            <a:ext cx="8581520" cy="1320066"/>
            <a:chOff x="382968" y="3034487"/>
            <a:chExt cx="8581520" cy="132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63">
                  <a:extLst>
                    <a:ext uri="{FF2B5EF4-FFF2-40B4-BE49-F238E27FC236}">
                      <a16:creationId xmlns:a16="http://schemas.microsoft.com/office/drawing/2014/main" id="{204FCBA8-C79E-3A44-8BCD-49D0CB870C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2968" y="3034487"/>
                  <a:ext cx="8581520" cy="956916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ℓ−</m:t>
                                </m:r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(…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altLang="en-US" sz="2400" b="1" dirty="0">
                            <a:solidFill>
                              <a:srgbClr val="0033CC"/>
                            </a:solidFill>
                            <a:latin typeface="American Typewriter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63">
                  <a:extLst>
                    <a:ext uri="{FF2B5EF4-FFF2-40B4-BE49-F238E27FC236}">
                      <a16:creationId xmlns:a16="http://schemas.microsoft.com/office/drawing/2014/main" id="{204FCBA8-C79E-3A44-8BCD-49D0CB870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68" y="3034487"/>
                  <a:ext cx="8581520" cy="956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8148EA9-1EF2-1C49-85BA-0AD27D7CDEA7}"/>
                </a:ext>
              </a:extLst>
            </p:cNvPr>
            <p:cNvSpPr/>
            <p:nvPr/>
          </p:nvSpPr>
          <p:spPr bwMode="auto">
            <a:xfrm rot="16200000">
              <a:off x="3104674" y="3193699"/>
              <a:ext cx="155448" cy="1335596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93F6D9-00AD-4745-BE22-66B320774864}"/>
                    </a:ext>
                  </a:extLst>
                </p:cNvPr>
                <p:cNvSpPr/>
                <p:nvPr/>
              </p:nvSpPr>
              <p:spPr>
                <a:xfrm>
                  <a:off x="2514600" y="3954443"/>
                  <a:ext cx="14395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US" altLang="en-US" sz="2000" dirty="0">
                      <a:solidFill>
                        <a:srgbClr val="00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-bit input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93F6D9-00AD-4745-BE22-66B3207748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3954443"/>
                  <a:ext cx="1439561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877" t="-9375" r="-3509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87E9DED-9F7D-5742-98EE-0B090D038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20" y="4701548"/>
                <a:ext cx="8292480" cy="1055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defines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pseudorandom bits.</a:t>
                </a: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87E9DED-9F7D-5742-98EE-0B090D038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720" y="4701548"/>
                <a:ext cx="8292480" cy="1055967"/>
              </a:xfrm>
              <a:prstGeom prst="rect">
                <a:avLst/>
              </a:prstGeom>
              <a:blipFill>
                <a:blip r:embed="rId7"/>
                <a:stretch>
                  <a:fillRect l="-1072" t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A1C82086-B049-5446-A2C6-E18346BEC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20" y="5391944"/>
                <a:ext cx="8292480" cy="932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 can be computed using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evaluations of the PRG G (as opposed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evaluations as before.) </a:t>
                </a: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A1C82086-B049-5446-A2C6-E18346BEC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720" y="5391944"/>
                <a:ext cx="8292480" cy="932656"/>
              </a:xfrm>
              <a:prstGeom prst="rect">
                <a:avLst/>
              </a:prstGeom>
              <a:blipFill>
                <a:blip r:embed="rId8"/>
                <a:stretch>
                  <a:fillRect l="-1072" t="-4000" r="-613" b="-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228600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PRG Repetition Lemma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33BE7847-7F5D-5544-824A-023964AD6C5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172222"/>
            <a:ext cx="9067800" cy="1494778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Lemma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Let G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be a PRG. Then, for every polynomial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L=L(n),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following two distributions are computationally indistinguishable: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80710DFF-38F0-454D-BF54-CAF6A478894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19200" y="2485597"/>
                <a:ext cx="6400800" cy="71480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≈(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80710DFF-38F0-454D-BF54-CAF6A478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85597"/>
                <a:ext cx="6400800" cy="714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4D9D334-003E-844F-8ABE-97E70CD2F8AE}"/>
              </a:ext>
            </a:extLst>
          </p:cNvPr>
          <p:cNvSpPr/>
          <p:nvPr/>
        </p:nvSpPr>
        <p:spPr bwMode="auto">
          <a:xfrm>
            <a:off x="88900" y="1172221"/>
            <a:ext cx="8875588" cy="218057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EC030571-5BFC-BF4D-8D95-1F6DBA3E5A7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4267200"/>
            <a:ext cx="9067800" cy="60016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Proof</a:t>
            </a:r>
            <a:r>
              <a:rPr lang="en-US" sz="2400" noProof="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B48-F687-8B47-9CBD-297E217CF615}"/>
                  </a:ext>
                </a:extLst>
              </p:cNvPr>
              <p:cNvSpPr/>
              <p:nvPr/>
            </p:nvSpPr>
            <p:spPr>
              <a:xfrm>
                <a:off x="101600" y="4962434"/>
                <a:ext cx="88755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If there is a ppt distinguisher between the two distributions with distinguishing advantage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 then there is a ppt distinguisher for G with advantage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B48-F687-8B47-9CBD-297E217CF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4962434"/>
                <a:ext cx="8875588" cy="1200329"/>
              </a:xfrm>
              <a:prstGeom prst="rect">
                <a:avLst/>
              </a:prstGeom>
              <a:blipFill>
                <a:blip r:embed="rId4"/>
                <a:stretch>
                  <a:fillRect l="-1143" t="-4167" r="-114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3">
            <a:extLst>
              <a:ext uri="{FF2B5EF4-FFF2-40B4-BE49-F238E27FC236}">
                <a16:creationId xmlns:a16="http://schemas.microsoft.com/office/drawing/2014/main" id="{AB6ABD53-EEFD-DF48-B34C-F3CE0B5CA1E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267200"/>
            <a:ext cx="6781800" cy="60016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By Hybrid Argument.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222827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70227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276" y="3678983"/>
                <a:ext cx="111248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76" y="3678983"/>
                <a:ext cx="1112484" cy="461665"/>
              </a:xfrm>
              <a:prstGeom prst="rect">
                <a:avLst/>
              </a:prstGeom>
              <a:blipFill>
                <a:blip r:embed="rId3"/>
                <a:stretch>
                  <a:fillRect l="-454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14665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20" y="4454195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6" y="2727663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27" y="1752467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727" y="1752467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205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905" y="4516527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905" y="4516527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21640" y="4451783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460827"/>
                <a:ext cx="877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4460827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142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5410200" y="2697703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0705" y="1786148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0705" y="1786148"/>
                <a:ext cx="3814570" cy="472373"/>
              </a:xfrm>
              <a:prstGeom prst="rect">
                <a:avLst/>
              </a:prstGeom>
              <a:blipFill>
                <a:blip r:embed="rId10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2204686" y="5887044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0" y="1066800"/>
            <a:ext cx="9139903" cy="1228832"/>
            <a:chOff x="228600" y="5347025"/>
            <a:chExt cx="9139903" cy="1228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59566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5956625"/>
                  <a:ext cx="428322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8824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5880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5880425"/>
                  <a:ext cx="428322" cy="584775"/>
                </a:xfrm>
                <a:prstGeom prst="rect">
                  <a:avLst/>
                </a:prstGeom>
                <a:blipFill>
                  <a:blip r:embed="rId15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6028360"/>
                  <a:ext cx="151990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≥1/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6028360"/>
                  <a:ext cx="15199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347025"/>
                  <a:ext cx="876996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By contradiction. Assume there</a:t>
                  </a:r>
                  <a:r>
                    <a:rPr kumimoji="0" lang="en-US" altLang="en-US" sz="2400" b="0" i="0" u="none" strike="noStrike" kern="1200" cap="none" spc="0" normalizeH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is a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ppt D</a:t>
                  </a:r>
                  <a:r>
                    <a:rPr lang="en-US" alt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and a poly function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347025"/>
                  <a:ext cx="876996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012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Subtitle 1">
            <a:extLst>
              <a:ext uri="{FF2B5EF4-FFF2-40B4-BE49-F238E27FC236}">
                <a16:creationId xmlns:a16="http://schemas.microsoft.com/office/drawing/2014/main" id="{89081C09-4E18-1C46-828F-E2145B7B4D74}"/>
              </a:ext>
            </a:extLst>
          </p:cNvPr>
          <p:cNvSpPr txBox="1">
            <a:spLocks/>
          </p:cNvSpPr>
          <p:nvPr/>
        </p:nvSpPr>
        <p:spPr>
          <a:xfrm>
            <a:off x="251520" y="76200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GGM PRF: Proof of Security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8E17B-457F-5845-95F4-78A52DE64AA0}"/>
              </a:ext>
            </a:extLst>
          </p:cNvPr>
          <p:cNvSpPr/>
          <p:nvPr/>
        </p:nvSpPr>
        <p:spPr bwMode="auto">
          <a:xfrm>
            <a:off x="-304800" y="2438400"/>
            <a:ext cx="10515600" cy="5181600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4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3 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457200" y="1676400"/>
            <a:ext cx="8712968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Next-bit Unpredictability = Indistinguishability for PRGs.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213F46F-485D-5B41-86DE-59E7D0484295}"/>
              </a:ext>
            </a:extLst>
          </p:cNvPr>
          <p:cNvSpPr>
            <a:spLocks/>
          </p:cNvSpPr>
          <p:nvPr/>
        </p:nvSpPr>
        <p:spPr bwMode="auto">
          <a:xfrm>
            <a:off x="1143000" y="2269332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Key Techniques: Hybrid Argument, Predicting-to-Distinguishing Reduction.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787AF29-445D-2D45-807C-F7E63B5F6386}"/>
              </a:ext>
            </a:extLst>
          </p:cNvPr>
          <p:cNvSpPr>
            <a:spLocks/>
          </p:cNvSpPr>
          <p:nvPr/>
        </p:nvSpPr>
        <p:spPr bwMode="auto">
          <a:xfrm>
            <a:off x="457200" y="3352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PRG Length Extension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F7745B-06B1-A345-B649-A181D6C36FCB}"/>
              </a:ext>
            </a:extLst>
          </p:cNvPr>
          <p:cNvSpPr>
            <a:spLocks/>
          </p:cNvSpPr>
          <p:nvPr/>
        </p:nvSpPr>
        <p:spPr bwMode="auto">
          <a:xfrm>
            <a:off x="457200" y="4075112"/>
            <a:ext cx="8292480" cy="4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New Notion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Pseudorandom Functions (PRF)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0C1901-7E61-EF47-8DB2-7801486AC318}"/>
              </a:ext>
            </a:extLst>
          </p:cNvPr>
          <p:cNvSpPr>
            <a:spLocks/>
          </p:cNvSpPr>
          <p:nvPr/>
        </p:nvSpPr>
        <p:spPr bwMode="auto">
          <a:xfrm>
            <a:off x="457200" y="4818856"/>
            <a:ext cx="8292480" cy="4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Stateless Secret-key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5839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18" y="139259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Hybrid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BE4CD0-F893-D64B-9E2D-9D36C44D8063}"/>
              </a:ext>
            </a:extLst>
          </p:cNvPr>
          <p:cNvGrpSpPr/>
          <p:nvPr/>
        </p:nvGrpSpPr>
        <p:grpSpPr>
          <a:xfrm>
            <a:off x="1524000" y="5625929"/>
            <a:ext cx="1983764" cy="530236"/>
            <a:chOff x="1524000" y="5625929"/>
            <a:chExt cx="1983764" cy="530236"/>
          </a:xfrm>
        </p:grpSpPr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2C82E991-9E38-DD4F-9540-7CFFAE51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25929"/>
              <a:ext cx="161774" cy="461666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017B747A-AF44-3B4D-B679-8175859D60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4" y="5636243"/>
              <a:ext cx="137105" cy="490121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392" y="2746285"/>
            <a:ext cx="403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Key Idea: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argument by levels of the tree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85286F-A7E1-4B4C-BAC4-4CEB6850A10D}"/>
              </a:ext>
            </a:extLst>
          </p:cNvPr>
          <p:cNvGrpSpPr/>
          <p:nvPr/>
        </p:nvGrpSpPr>
        <p:grpSpPr>
          <a:xfrm>
            <a:off x="2010920" y="6189852"/>
            <a:ext cx="2362200" cy="591948"/>
            <a:chOff x="6354322" y="6024394"/>
            <a:chExt cx="2362200" cy="591948"/>
          </a:xfrm>
        </p:grpSpPr>
        <p:sp>
          <p:nvSpPr>
            <p:cNvPr id="59" name="Rectangle 3">
              <a:extLst>
                <a:ext uri="{FF2B5EF4-FFF2-40B4-BE49-F238E27FC236}">
                  <a16:creationId xmlns:a16="http://schemas.microsoft.com/office/drawing/2014/main" id="{DC502BF6-2666-1848-9296-B71D5EAF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13B3ADA2-50A6-3F4A-9A69-24999991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1AB070-77E1-194A-AF02-CCB48596B23D}"/>
              </a:ext>
            </a:extLst>
          </p:cNvPr>
          <p:cNvGrpSpPr/>
          <p:nvPr/>
        </p:nvGrpSpPr>
        <p:grpSpPr>
          <a:xfrm>
            <a:off x="152400" y="750372"/>
            <a:ext cx="4497905" cy="3598436"/>
            <a:chOff x="1592760" y="2109788"/>
            <a:chExt cx="4497905" cy="3598436"/>
          </a:xfrm>
        </p:grpSpPr>
        <p:grpSp>
          <p:nvGrpSpPr>
            <p:cNvPr id="77" name="Group 3">
              <a:extLst>
                <a:ext uri="{FF2B5EF4-FFF2-40B4-BE49-F238E27FC236}">
                  <a16:creationId xmlns:a16="http://schemas.microsoft.com/office/drawing/2014/main" id="{AAFA1145-FC1D-754A-AD81-BB99450A7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2785636"/>
              <a:ext cx="3525837" cy="2922588"/>
              <a:chOff x="1487" y="1195"/>
              <a:chExt cx="2221" cy="1841"/>
            </a:xfrm>
          </p:grpSpPr>
          <p:sp>
            <p:nvSpPr>
              <p:cNvPr id="87" name="Oval 4">
                <a:extLst>
                  <a:ext uri="{FF2B5EF4-FFF2-40B4-BE49-F238E27FC236}">
                    <a16:creationId xmlns:a16="http://schemas.microsoft.com/office/drawing/2014/main" id="{65BDF3DB-1C1A-8742-B2FA-ECF7CC171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8" name="Oval 5">
                <a:extLst>
                  <a:ext uri="{FF2B5EF4-FFF2-40B4-BE49-F238E27FC236}">
                    <a16:creationId xmlns:a16="http://schemas.microsoft.com/office/drawing/2014/main" id="{BD6ACB29-5BD7-A84E-A544-CC577DCE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9" name="Line 6">
                <a:extLst>
                  <a:ext uri="{FF2B5EF4-FFF2-40B4-BE49-F238E27FC236}">
                    <a16:creationId xmlns:a16="http://schemas.microsoft.com/office/drawing/2014/main" id="{D393CC6D-7DB5-FF4E-AFF8-9A174C027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F932BB1B-5B21-6C4A-A1C1-108E82B23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Oval 8">
                <a:extLst>
                  <a:ext uri="{FF2B5EF4-FFF2-40B4-BE49-F238E27FC236}">
                    <a16:creationId xmlns:a16="http://schemas.microsoft.com/office/drawing/2014/main" id="{FC69C7A9-B067-654B-8DF3-044E399EB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1195"/>
                <a:ext cx="191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9">
                <a:extLst>
                  <a:ext uri="{FF2B5EF4-FFF2-40B4-BE49-F238E27FC236}">
                    <a16:creationId xmlns:a16="http://schemas.microsoft.com/office/drawing/2014/main" id="{6A3A639C-3A6B-4140-9F24-ED948591F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281"/>
                <a:ext cx="405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10">
                <a:extLst>
                  <a:ext uri="{FF2B5EF4-FFF2-40B4-BE49-F238E27FC236}">
                    <a16:creationId xmlns:a16="http://schemas.microsoft.com/office/drawing/2014/main" id="{6F41D9E3-DAF8-774C-B2B0-201F7619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9" y="1268"/>
                <a:ext cx="369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94" name="Group 11">
                <a:extLst>
                  <a:ext uri="{FF2B5EF4-FFF2-40B4-BE49-F238E27FC236}">
                    <a16:creationId xmlns:a16="http://schemas.microsoft.com/office/drawing/2014/main" id="{D8DA7A3E-D569-2B49-92AE-2C0705236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108" name="Oval 12">
                  <a:extLst>
                    <a:ext uri="{FF2B5EF4-FFF2-40B4-BE49-F238E27FC236}">
                      <a16:creationId xmlns:a16="http://schemas.microsoft.com/office/drawing/2014/main" id="{C16A0A72-1978-F443-A5C0-C6F1EC156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9" name="Oval 13">
                  <a:extLst>
                    <a:ext uri="{FF2B5EF4-FFF2-40B4-BE49-F238E27FC236}">
                      <a16:creationId xmlns:a16="http://schemas.microsoft.com/office/drawing/2014/main" id="{C1C2404B-B3E8-1647-94B1-D4EF75DBA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0" name="Oval 14">
                  <a:extLst>
                    <a:ext uri="{FF2B5EF4-FFF2-40B4-BE49-F238E27FC236}">
                      <a16:creationId xmlns:a16="http://schemas.microsoft.com/office/drawing/2014/main" id="{58F4F849-E5B0-864B-9235-B38546678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1" name="Line 15">
                  <a:extLst>
                    <a:ext uri="{FF2B5EF4-FFF2-40B4-BE49-F238E27FC236}">
                      <a16:creationId xmlns:a16="http://schemas.microsoft.com/office/drawing/2014/main" id="{1041CF69-DBF6-9D47-868C-FDC2FE23F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2" name="Line 16">
                  <a:extLst>
                    <a:ext uri="{FF2B5EF4-FFF2-40B4-BE49-F238E27FC236}">
                      <a16:creationId xmlns:a16="http://schemas.microsoft.com/office/drawing/2014/main" id="{E9E38012-2333-C840-8380-8938B7721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95" name="Group 17">
                <a:extLst>
                  <a:ext uri="{FF2B5EF4-FFF2-40B4-BE49-F238E27FC236}">
                    <a16:creationId xmlns:a16="http://schemas.microsoft.com/office/drawing/2014/main" id="{C128F99D-27AE-9D42-9429-42D769669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103" name="Oval 18">
                  <a:extLst>
                    <a:ext uri="{FF2B5EF4-FFF2-40B4-BE49-F238E27FC236}">
                      <a16:creationId xmlns:a16="http://schemas.microsoft.com/office/drawing/2014/main" id="{8F880E85-D4F7-0340-8B1D-CBE63A01F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" name="Oval 19">
                  <a:extLst>
                    <a:ext uri="{FF2B5EF4-FFF2-40B4-BE49-F238E27FC236}">
                      <a16:creationId xmlns:a16="http://schemas.microsoft.com/office/drawing/2014/main" id="{C7E9B77B-9AA1-4048-9A43-6D0C8F43F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5" name="Oval 20">
                  <a:extLst>
                    <a:ext uri="{FF2B5EF4-FFF2-40B4-BE49-F238E27FC236}">
                      <a16:creationId xmlns:a16="http://schemas.microsoft.com/office/drawing/2014/main" id="{A1A016B7-E05C-CC45-A532-5FFBAA777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6" name="Line 21">
                  <a:extLst>
                    <a:ext uri="{FF2B5EF4-FFF2-40B4-BE49-F238E27FC236}">
                      <a16:creationId xmlns:a16="http://schemas.microsoft.com/office/drawing/2014/main" id="{DCE28307-247C-2D40-AFFA-B88828D876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7" name="Line 22">
                  <a:extLst>
                    <a:ext uri="{FF2B5EF4-FFF2-40B4-BE49-F238E27FC236}">
                      <a16:creationId xmlns:a16="http://schemas.microsoft.com/office/drawing/2014/main" id="{EDD82873-CDC3-EF4A-A335-64AF9A287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96" name="Oval 23">
                <a:extLst>
                  <a:ext uri="{FF2B5EF4-FFF2-40B4-BE49-F238E27FC236}">
                    <a16:creationId xmlns:a16="http://schemas.microsoft.com/office/drawing/2014/main" id="{C91C519C-4522-AC4C-AE92-1B62141E0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7" name="Oval 24">
                <a:extLst>
                  <a:ext uri="{FF2B5EF4-FFF2-40B4-BE49-F238E27FC236}">
                    <a16:creationId xmlns:a16="http://schemas.microsoft.com/office/drawing/2014/main" id="{934BD6BC-4B44-4B4E-ABFA-A8AA320E1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8" name="Line 25">
                <a:extLst>
                  <a:ext uri="{FF2B5EF4-FFF2-40B4-BE49-F238E27FC236}">
                    <a16:creationId xmlns:a16="http://schemas.microsoft.com/office/drawing/2014/main" id="{7747DE8C-DEC4-794E-BC13-5A3016BFE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9" name="Line 26">
                <a:extLst>
                  <a:ext uri="{FF2B5EF4-FFF2-40B4-BE49-F238E27FC236}">
                    <a16:creationId xmlns:a16="http://schemas.microsoft.com/office/drawing/2014/main" id="{5DBA040C-6AFE-F74A-BAF6-483A0B1DB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0" name="Oval 27">
                <a:extLst>
                  <a:ext uri="{FF2B5EF4-FFF2-40B4-BE49-F238E27FC236}">
                    <a16:creationId xmlns:a16="http://schemas.microsoft.com/office/drawing/2014/main" id="{3D3A62D0-C90D-2641-9E77-66ECA4907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1" name="Oval 28">
                <a:extLst>
                  <a:ext uri="{FF2B5EF4-FFF2-40B4-BE49-F238E27FC236}">
                    <a16:creationId xmlns:a16="http://schemas.microsoft.com/office/drawing/2014/main" id="{837650E6-76DD-E64A-897C-DACA8E4F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" name="Oval 29">
                <a:extLst>
                  <a:ext uri="{FF2B5EF4-FFF2-40B4-BE49-F238E27FC236}">
                    <a16:creationId xmlns:a16="http://schemas.microsoft.com/office/drawing/2014/main" id="{72B5D986-2EF7-944F-AADF-35D37E662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6FC28D65-D3A6-044C-A07A-CCB66E20E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33">
                  <a:extLst>
                    <a:ext uri="{FF2B5EF4-FFF2-40B4-BE49-F238E27FC236}">
                      <a16:creationId xmlns:a16="http://schemas.microsoft.com/office/drawing/2014/main" id="{CDC5BE66-47DB-D143-9546-22592615F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rtl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merican Typewriter" panose="02090604020004020304" pitchFamily="18" charset="77"/>
                    <a:ea typeface="MS PGothic" charset="0"/>
                    <a:cs typeface="MS PGothic" charset="0"/>
                  </a:endParaRPr>
                </a:p>
              </p:txBody>
            </p:sp>
          </mc:Choice>
          <mc:Fallback xmlns="">
            <p:sp>
              <p:nvSpPr>
                <p:cNvPr id="79" name="Text Box 33">
                  <a:extLst>
                    <a:ext uri="{FF2B5EF4-FFF2-40B4-BE49-F238E27FC236}">
                      <a16:creationId xmlns:a16="http://schemas.microsoft.com/office/drawing/2014/main" id="{CDC5BE66-47DB-D143-9546-22592615F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09ACEF2-2AF4-C74C-918F-5DC6C82085B3}"/>
                </a:ext>
              </a:extLst>
            </p:cNvPr>
            <p:cNvGrpSpPr/>
            <p:nvPr/>
          </p:nvGrpSpPr>
          <p:grpSpPr>
            <a:xfrm>
              <a:off x="1592760" y="4521200"/>
              <a:ext cx="2777473" cy="429825"/>
              <a:chOff x="2954668" y="6548979"/>
              <a:chExt cx="2777473" cy="4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2A74231-BDA3-BA48-9E91-0105925424E8}"/>
                      </a:ext>
                    </a:extLst>
                  </p:cNvPr>
                  <p:cNvSpPr/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2A74231-BDA3-BA48-9E91-0105925424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E0E6E7-27CD-A442-AE80-548F77B8FEFB}"/>
                      </a:ext>
                    </a:extLst>
                  </p:cNvPr>
                  <p:cNvSpPr/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E0E6E7-27CD-A442-AE80-548F77B8FE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979AC5-42CB-684E-9997-C4E1568FFDF4}"/>
                </a:ext>
              </a:extLst>
            </p:cNvPr>
            <p:cNvGrpSpPr/>
            <p:nvPr/>
          </p:nvGrpSpPr>
          <p:grpSpPr>
            <a:xfrm>
              <a:off x="2327392" y="2973687"/>
              <a:ext cx="3763273" cy="465505"/>
              <a:chOff x="1275984" y="5061802"/>
              <a:chExt cx="3763273" cy="4655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BAA83FDA-4A72-0C4E-8248-76E842245971}"/>
                      </a:ext>
                    </a:extLst>
                  </p:cNvPr>
                  <p:cNvSpPr/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BAA83FDA-4A72-0C4E-8248-76E8422459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49A985E-6C83-4F4F-BE89-6DB50B037192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en-US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49A985E-6C83-4F4F-BE89-6DB50B0371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6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9CCC9E-121C-E24E-9751-A7968D1A322B}"/>
              </a:ext>
            </a:extLst>
          </p:cNvPr>
          <p:cNvGrpSpPr/>
          <p:nvPr/>
        </p:nvGrpSpPr>
        <p:grpSpPr>
          <a:xfrm>
            <a:off x="736975" y="4850539"/>
            <a:ext cx="3301625" cy="483461"/>
            <a:chOff x="1447800" y="2069785"/>
            <a:chExt cx="3301625" cy="4834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7DF722E-F166-B545-BB20-EF8E3F08D0FF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8AE62E5-8B1E-4145-9023-BDCDBDD890C6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43231A0-4B06-524E-89CA-BA57B54E550B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63">
                    <a:extLst>
                      <a:ext uri="{FF2B5EF4-FFF2-40B4-BE49-F238E27FC236}">
                        <a16:creationId xmlns:a16="http://schemas.microsoft.com/office/drawing/2014/main" id="{D4CF7E00-D566-D740-8A06-2560613EA6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7" name="Rectangle 63">
                    <a:extLst>
                      <a:ext uri="{FF2B5EF4-FFF2-40B4-BE49-F238E27FC236}">
                        <a16:creationId xmlns:a16="http://schemas.microsoft.com/office/drawing/2014/main" id="{D4CF7E00-D566-D740-8A06-2560613EA6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63">
                    <a:extLst>
                      <a:ext uri="{FF2B5EF4-FFF2-40B4-BE49-F238E27FC236}">
                        <a16:creationId xmlns:a16="http://schemas.microsoft.com/office/drawing/2014/main" id="{B5C4644C-7D6D-A549-9FFF-949E9E24E2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63">
                    <a:extLst>
                      <a:ext uri="{FF2B5EF4-FFF2-40B4-BE49-F238E27FC236}">
                        <a16:creationId xmlns:a16="http://schemas.microsoft.com/office/drawing/2014/main" id="{B5C4644C-7D6D-A549-9FFF-949E9E24E2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63">
                    <a:extLst>
                      <a:ext uri="{FF2B5EF4-FFF2-40B4-BE49-F238E27FC236}">
                        <a16:creationId xmlns:a16="http://schemas.microsoft.com/office/drawing/2014/main" id="{A9CED39F-FED8-6E4C-A273-9C13599813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9" name="Rectangle 63">
                    <a:extLst>
                      <a:ext uri="{FF2B5EF4-FFF2-40B4-BE49-F238E27FC236}">
                        <a16:creationId xmlns:a16="http://schemas.microsoft.com/office/drawing/2014/main" id="{A9CED39F-FED8-6E4C-A273-9C135998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63">
                    <a:extLst>
                      <a:ext uri="{FF2B5EF4-FFF2-40B4-BE49-F238E27FC236}">
                        <a16:creationId xmlns:a16="http://schemas.microsoft.com/office/drawing/2014/main" id="{55BDDB49-B6B0-6E4C-AEBE-E8F1FF10CA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0" name="Rectangle 63">
                    <a:extLst>
                      <a:ext uri="{FF2B5EF4-FFF2-40B4-BE49-F238E27FC236}">
                        <a16:creationId xmlns:a16="http://schemas.microsoft.com/office/drawing/2014/main" id="{55BDDB49-B6B0-6E4C-AEBE-E8F1FF10C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63">
                    <a:extLst>
                      <a:ext uri="{FF2B5EF4-FFF2-40B4-BE49-F238E27FC236}">
                        <a16:creationId xmlns:a16="http://schemas.microsoft.com/office/drawing/2014/main" id="{EFA2F44D-C27D-B244-826C-D98E62B48D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63">
                    <a:extLst>
                      <a:ext uri="{FF2B5EF4-FFF2-40B4-BE49-F238E27FC236}">
                        <a16:creationId xmlns:a16="http://schemas.microsoft.com/office/drawing/2014/main" id="{EFA2F44D-C27D-B244-826C-D98E62B48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63">
                    <a:extLst>
                      <a:ext uri="{FF2B5EF4-FFF2-40B4-BE49-F238E27FC236}">
                        <a16:creationId xmlns:a16="http://schemas.microsoft.com/office/drawing/2014/main" id="{AC12B942-AABD-5B48-995D-DCAC198C00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3">
                    <a:extLst>
                      <a:ext uri="{FF2B5EF4-FFF2-40B4-BE49-F238E27FC236}">
                        <a16:creationId xmlns:a16="http://schemas.microsoft.com/office/drawing/2014/main" id="{B5939425-5ABE-ED4C-9A26-BAA3EBC2B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63">
                    <a:extLst>
                      <a:ext uri="{FF2B5EF4-FFF2-40B4-BE49-F238E27FC236}">
                        <a16:creationId xmlns:a16="http://schemas.microsoft.com/office/drawing/2014/main" id="{25844D5F-0C88-624C-9E18-73B070629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4" name="Rectangle 63">
                    <a:extLst>
                      <a:ext uri="{FF2B5EF4-FFF2-40B4-BE49-F238E27FC236}">
                        <a16:creationId xmlns:a16="http://schemas.microsoft.com/office/drawing/2014/main" id="{25844D5F-0C88-624C-9E18-73B0706296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6909D4E-19B2-AE49-A2BC-19DDD7FB639B}"/>
              </a:ext>
            </a:extLst>
          </p:cNvPr>
          <p:cNvSpPr/>
          <p:nvPr/>
        </p:nvSpPr>
        <p:spPr bwMode="auto">
          <a:xfrm>
            <a:off x="152400" y="1016970"/>
            <a:ext cx="4497905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765622-2E6A-CA48-8733-285C427678E1}"/>
                  </a:ext>
                </a:extLst>
              </p:cNvPr>
              <p:cNvSpPr/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765622-2E6A-CA48-8733-285C4276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6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18" y="139259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Hybrid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BE4CD0-F893-D64B-9E2D-9D36C44D8063}"/>
              </a:ext>
            </a:extLst>
          </p:cNvPr>
          <p:cNvGrpSpPr/>
          <p:nvPr/>
        </p:nvGrpSpPr>
        <p:grpSpPr>
          <a:xfrm>
            <a:off x="1524000" y="5625929"/>
            <a:ext cx="1983764" cy="530236"/>
            <a:chOff x="1524000" y="5625929"/>
            <a:chExt cx="1983764" cy="530236"/>
          </a:xfrm>
        </p:grpSpPr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2C82E991-9E38-DD4F-9540-7CFFAE51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25929"/>
              <a:ext cx="161774" cy="461666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017B747A-AF44-3B4D-B679-8175859D60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4" y="5636243"/>
              <a:ext cx="137105" cy="490121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076" y="41218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73BF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6354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85286F-A7E1-4B4C-BAC4-4CEB6850A10D}"/>
              </a:ext>
            </a:extLst>
          </p:cNvPr>
          <p:cNvGrpSpPr/>
          <p:nvPr/>
        </p:nvGrpSpPr>
        <p:grpSpPr>
          <a:xfrm>
            <a:off x="2010920" y="6189852"/>
            <a:ext cx="2362200" cy="591948"/>
            <a:chOff x="6354322" y="6024394"/>
            <a:chExt cx="2362200" cy="591948"/>
          </a:xfrm>
        </p:grpSpPr>
        <p:sp>
          <p:nvSpPr>
            <p:cNvPr id="59" name="Rectangle 3">
              <a:extLst>
                <a:ext uri="{FF2B5EF4-FFF2-40B4-BE49-F238E27FC236}">
                  <a16:creationId xmlns:a16="http://schemas.microsoft.com/office/drawing/2014/main" id="{DC502BF6-2666-1848-9296-B71D5EAF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13B3ADA2-50A6-3F4A-9A69-24999991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5864836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4792459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5257800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4926406" y="762208"/>
            <a:ext cx="3763962" cy="3598436"/>
            <a:chOff x="2122488" y="2109788"/>
            <a:chExt cx="3763962" cy="3598436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3172986"/>
              <a:ext cx="3525837" cy="2535238"/>
              <a:chOff x="1487" y="1439"/>
              <a:chExt cx="2221" cy="1597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174" name="Oval 12">
                  <a:extLst>
                    <a:ext uri="{FF2B5EF4-FFF2-40B4-BE49-F238E27FC236}">
                      <a16:creationId xmlns:a16="http://schemas.microsoft.com/office/drawing/2014/main" id="{21BACFCB-9A13-864A-9337-04FEE070B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7" name="Line 15">
                  <a:extLst>
                    <a:ext uri="{FF2B5EF4-FFF2-40B4-BE49-F238E27FC236}">
                      <a16:creationId xmlns:a16="http://schemas.microsoft.com/office/drawing/2014/main" id="{CB9DF446-5A65-EE45-8C8D-FE7FECD8C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8" name="Line 16">
                  <a:extLst>
                    <a:ext uri="{FF2B5EF4-FFF2-40B4-BE49-F238E27FC236}">
                      <a16:creationId xmlns:a16="http://schemas.microsoft.com/office/drawing/2014/main" id="{BFA9309F-7003-2842-A445-ABF70E0F6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169" name="Oval 18">
                  <a:extLst>
                    <a:ext uri="{FF2B5EF4-FFF2-40B4-BE49-F238E27FC236}">
                      <a16:creationId xmlns:a16="http://schemas.microsoft.com/office/drawing/2014/main" id="{23F1EF2D-8A0C-2944-BD26-A765C7EDC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2" name="Line 21">
                  <a:extLst>
                    <a:ext uri="{FF2B5EF4-FFF2-40B4-BE49-F238E27FC236}">
                      <a16:creationId xmlns:a16="http://schemas.microsoft.com/office/drawing/2014/main" id="{BC88D084-CC62-0546-B421-1BA9E5647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3" name="Line 22">
                  <a:extLst>
                    <a:ext uri="{FF2B5EF4-FFF2-40B4-BE49-F238E27FC236}">
                      <a16:creationId xmlns:a16="http://schemas.microsoft.com/office/drawing/2014/main" id="{1E160DA9-ADC8-9342-ADE4-773F5912C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4C096C5-54E5-FE49-8272-1AE625DB38AF}"/>
                    </a:ext>
                  </a:extLst>
                </p:cNvPr>
                <p:cNvSpPr/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sz="1800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4C096C5-54E5-FE49-8272-1AE625DB3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257E83B-3A92-5240-A779-50A9F4161259}"/>
                </a:ext>
              </a:extLst>
            </p:cNvPr>
            <p:cNvGrpSpPr/>
            <p:nvPr/>
          </p:nvGrpSpPr>
          <p:grpSpPr>
            <a:xfrm>
              <a:off x="2760854" y="2965122"/>
              <a:ext cx="2874623" cy="470230"/>
              <a:chOff x="1709446" y="5053237"/>
              <a:chExt cx="2874623" cy="470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/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5473722" y="1019017"/>
                <a:ext cx="3133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22" y="1019017"/>
                <a:ext cx="3133294" cy="461665"/>
              </a:xfrm>
              <a:prstGeom prst="rect">
                <a:avLst/>
              </a:prstGeom>
              <a:blipFill>
                <a:blip r:embed="rId17"/>
                <a:stretch>
                  <a:fillRect t="-10811" r="-242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BB21CD7-F9FF-2944-8ABE-9801BC5332F5}"/>
              </a:ext>
            </a:extLst>
          </p:cNvPr>
          <p:cNvGrpSpPr/>
          <p:nvPr/>
        </p:nvGrpSpPr>
        <p:grpSpPr>
          <a:xfrm>
            <a:off x="152400" y="750372"/>
            <a:ext cx="4497905" cy="3598436"/>
            <a:chOff x="1592760" y="2109788"/>
            <a:chExt cx="4497905" cy="3598436"/>
          </a:xfrm>
        </p:grpSpPr>
        <p:grpSp>
          <p:nvGrpSpPr>
            <p:cNvPr id="181" name="Group 3">
              <a:extLst>
                <a:ext uri="{FF2B5EF4-FFF2-40B4-BE49-F238E27FC236}">
                  <a16:creationId xmlns:a16="http://schemas.microsoft.com/office/drawing/2014/main" id="{A5AE6F5F-F1FA-C84F-8154-14DE76B6D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2785636"/>
              <a:ext cx="3525837" cy="2922588"/>
              <a:chOff x="1487" y="1195"/>
              <a:chExt cx="2221" cy="1841"/>
            </a:xfrm>
          </p:grpSpPr>
          <p:sp>
            <p:nvSpPr>
              <p:cNvPr id="190" name="Oval 4">
                <a:extLst>
                  <a:ext uri="{FF2B5EF4-FFF2-40B4-BE49-F238E27FC236}">
                    <a16:creationId xmlns:a16="http://schemas.microsoft.com/office/drawing/2014/main" id="{49120310-9ADF-8541-B71D-50FC10BE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1" name="Oval 5">
                <a:extLst>
                  <a:ext uri="{FF2B5EF4-FFF2-40B4-BE49-F238E27FC236}">
                    <a16:creationId xmlns:a16="http://schemas.microsoft.com/office/drawing/2014/main" id="{4D5964D2-A952-E145-A3DC-AB702B21E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2" name="Line 6">
                <a:extLst>
                  <a:ext uri="{FF2B5EF4-FFF2-40B4-BE49-F238E27FC236}">
                    <a16:creationId xmlns:a16="http://schemas.microsoft.com/office/drawing/2014/main" id="{1BEF6D8B-9FBD-1348-9984-BF3ED065F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3" name="Line 7">
                <a:extLst>
                  <a:ext uri="{FF2B5EF4-FFF2-40B4-BE49-F238E27FC236}">
                    <a16:creationId xmlns:a16="http://schemas.microsoft.com/office/drawing/2014/main" id="{EACB9BF3-300C-314B-ADEE-312E64E97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4" name="Oval 8">
                <a:extLst>
                  <a:ext uri="{FF2B5EF4-FFF2-40B4-BE49-F238E27FC236}">
                    <a16:creationId xmlns:a16="http://schemas.microsoft.com/office/drawing/2014/main" id="{3329032D-123C-7D43-99CD-90A52B078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1195"/>
                <a:ext cx="191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5" name="Line 9">
                <a:extLst>
                  <a:ext uri="{FF2B5EF4-FFF2-40B4-BE49-F238E27FC236}">
                    <a16:creationId xmlns:a16="http://schemas.microsoft.com/office/drawing/2014/main" id="{5CAC34A4-174B-B141-823B-EE155CC21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281"/>
                <a:ext cx="405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6" name="Line 10">
                <a:extLst>
                  <a:ext uri="{FF2B5EF4-FFF2-40B4-BE49-F238E27FC236}">
                    <a16:creationId xmlns:a16="http://schemas.microsoft.com/office/drawing/2014/main" id="{662C3F4F-D58A-7A4E-A7E5-1BB822860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9" y="1268"/>
                <a:ext cx="369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97" name="Group 11">
                <a:extLst>
                  <a:ext uri="{FF2B5EF4-FFF2-40B4-BE49-F238E27FC236}">
                    <a16:creationId xmlns:a16="http://schemas.microsoft.com/office/drawing/2014/main" id="{B16C277A-EEAA-DE4B-B891-EB0E31EC8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211" name="Oval 12">
                  <a:extLst>
                    <a:ext uri="{FF2B5EF4-FFF2-40B4-BE49-F238E27FC236}">
                      <a16:creationId xmlns:a16="http://schemas.microsoft.com/office/drawing/2014/main" id="{68AE6CE2-54A6-6B4F-9103-371F9FDC6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2" name="Oval 13">
                  <a:extLst>
                    <a:ext uri="{FF2B5EF4-FFF2-40B4-BE49-F238E27FC236}">
                      <a16:creationId xmlns:a16="http://schemas.microsoft.com/office/drawing/2014/main" id="{ABA5AD60-2549-0347-8193-F37822C2A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3" name="Oval 14">
                  <a:extLst>
                    <a:ext uri="{FF2B5EF4-FFF2-40B4-BE49-F238E27FC236}">
                      <a16:creationId xmlns:a16="http://schemas.microsoft.com/office/drawing/2014/main" id="{AA5ACF97-690B-CE42-9A9C-F413F5A4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4" name="Line 15">
                  <a:extLst>
                    <a:ext uri="{FF2B5EF4-FFF2-40B4-BE49-F238E27FC236}">
                      <a16:creationId xmlns:a16="http://schemas.microsoft.com/office/drawing/2014/main" id="{87E5133B-84BF-404F-A556-5A489BEF8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5" name="Line 16">
                  <a:extLst>
                    <a:ext uri="{FF2B5EF4-FFF2-40B4-BE49-F238E27FC236}">
                      <a16:creationId xmlns:a16="http://schemas.microsoft.com/office/drawing/2014/main" id="{60859099-DC9A-494D-9AE8-7A304AFE2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98" name="Group 17">
                <a:extLst>
                  <a:ext uri="{FF2B5EF4-FFF2-40B4-BE49-F238E27FC236}">
                    <a16:creationId xmlns:a16="http://schemas.microsoft.com/office/drawing/2014/main" id="{6CA2391C-3F6A-844F-A04F-C9297059B2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206" name="Oval 18">
                  <a:extLst>
                    <a:ext uri="{FF2B5EF4-FFF2-40B4-BE49-F238E27FC236}">
                      <a16:creationId xmlns:a16="http://schemas.microsoft.com/office/drawing/2014/main" id="{ADF7E724-A593-DE43-827E-E1DD42F16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7" name="Oval 19">
                  <a:extLst>
                    <a:ext uri="{FF2B5EF4-FFF2-40B4-BE49-F238E27FC236}">
                      <a16:creationId xmlns:a16="http://schemas.microsoft.com/office/drawing/2014/main" id="{6B5CD5DC-153E-D146-B159-7EA508DD8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8" name="Oval 20">
                  <a:extLst>
                    <a:ext uri="{FF2B5EF4-FFF2-40B4-BE49-F238E27FC236}">
                      <a16:creationId xmlns:a16="http://schemas.microsoft.com/office/drawing/2014/main" id="{F244675A-B038-D547-ABF8-6BEA6F52F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9" name="Line 21">
                  <a:extLst>
                    <a:ext uri="{FF2B5EF4-FFF2-40B4-BE49-F238E27FC236}">
                      <a16:creationId xmlns:a16="http://schemas.microsoft.com/office/drawing/2014/main" id="{D85591C9-9814-2240-A0F7-9B1ADBCA0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0" name="Line 22">
                  <a:extLst>
                    <a:ext uri="{FF2B5EF4-FFF2-40B4-BE49-F238E27FC236}">
                      <a16:creationId xmlns:a16="http://schemas.microsoft.com/office/drawing/2014/main" id="{BFE3B46E-E1C7-D340-BA4E-C7D39B211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99" name="Oval 23">
                <a:extLst>
                  <a:ext uri="{FF2B5EF4-FFF2-40B4-BE49-F238E27FC236}">
                    <a16:creationId xmlns:a16="http://schemas.microsoft.com/office/drawing/2014/main" id="{640BBD24-2647-F34E-A332-A749B8D7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0" name="Oval 24">
                <a:extLst>
                  <a:ext uri="{FF2B5EF4-FFF2-40B4-BE49-F238E27FC236}">
                    <a16:creationId xmlns:a16="http://schemas.microsoft.com/office/drawing/2014/main" id="{81AE70B2-214D-1E46-8A9F-F68C4762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1" name="Line 25">
                <a:extLst>
                  <a:ext uri="{FF2B5EF4-FFF2-40B4-BE49-F238E27FC236}">
                    <a16:creationId xmlns:a16="http://schemas.microsoft.com/office/drawing/2014/main" id="{6DEDF8A4-F228-B44F-8475-7FAAF6169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2" name="Line 26">
                <a:extLst>
                  <a:ext uri="{FF2B5EF4-FFF2-40B4-BE49-F238E27FC236}">
                    <a16:creationId xmlns:a16="http://schemas.microsoft.com/office/drawing/2014/main" id="{89391BE9-3C94-9445-9650-3DAC9BA24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3" name="Oval 27">
                <a:extLst>
                  <a:ext uri="{FF2B5EF4-FFF2-40B4-BE49-F238E27FC236}">
                    <a16:creationId xmlns:a16="http://schemas.microsoft.com/office/drawing/2014/main" id="{6B7D575C-6FF0-D74B-9862-47282F6EF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4" name="Oval 28">
                <a:extLst>
                  <a:ext uri="{FF2B5EF4-FFF2-40B4-BE49-F238E27FC236}">
                    <a16:creationId xmlns:a16="http://schemas.microsoft.com/office/drawing/2014/main" id="{32274309-00EC-D042-8E90-B5FF09DB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5" name="Oval 29">
                <a:extLst>
                  <a:ext uri="{FF2B5EF4-FFF2-40B4-BE49-F238E27FC236}">
                    <a16:creationId xmlns:a16="http://schemas.microsoft.com/office/drawing/2014/main" id="{6DCB5479-6432-6740-98DD-29C97914B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82" name="Text Box 30">
              <a:extLst>
                <a:ext uri="{FF2B5EF4-FFF2-40B4-BE49-F238E27FC236}">
                  <a16:creationId xmlns:a16="http://schemas.microsoft.com/office/drawing/2014/main" id="{E9ED11CD-6ED4-F54E-817C-4BA7FF2A1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 Box 33">
                  <a:extLst>
                    <a:ext uri="{FF2B5EF4-FFF2-40B4-BE49-F238E27FC236}">
                      <a16:creationId xmlns:a16="http://schemas.microsoft.com/office/drawing/2014/main" id="{7EFD84F9-6553-6248-A005-84C76FBCD6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rtl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merican Typewriter" panose="02090604020004020304" pitchFamily="18" charset="77"/>
                    <a:ea typeface="MS PGothic" charset="0"/>
                    <a:cs typeface="MS PGothic" charset="0"/>
                  </a:endParaRPr>
                </a:p>
              </p:txBody>
            </p:sp>
          </mc:Choice>
          <mc:Fallback xmlns="">
            <p:sp>
              <p:nvSpPr>
                <p:cNvPr id="183" name="Text Box 33">
                  <a:extLst>
                    <a:ext uri="{FF2B5EF4-FFF2-40B4-BE49-F238E27FC236}">
                      <a16:creationId xmlns:a16="http://schemas.microsoft.com/office/drawing/2014/main" id="{7EFD84F9-6553-6248-A005-84C76FBC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D699964-C330-3F46-9239-40B2B4106F91}"/>
                </a:ext>
              </a:extLst>
            </p:cNvPr>
            <p:cNvGrpSpPr/>
            <p:nvPr/>
          </p:nvGrpSpPr>
          <p:grpSpPr>
            <a:xfrm>
              <a:off x="1592760" y="4521200"/>
              <a:ext cx="2777473" cy="429825"/>
              <a:chOff x="2954668" y="6548979"/>
              <a:chExt cx="2777473" cy="4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7978DDA-88B0-B648-97D6-6A020A962F27}"/>
                      </a:ext>
                    </a:extLst>
                  </p:cNvPr>
                  <p:cNvSpPr/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7978DDA-88B0-B648-97D6-6A020A962F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550263E6-1FF0-0C49-BD02-0773DD837221}"/>
                      </a:ext>
                    </a:extLst>
                  </p:cNvPr>
                  <p:cNvSpPr/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550263E6-1FF0-0C49-BD02-0773DD837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37CD7D6-5C15-5848-ADF8-AE29C74E5C40}"/>
                </a:ext>
              </a:extLst>
            </p:cNvPr>
            <p:cNvGrpSpPr/>
            <p:nvPr/>
          </p:nvGrpSpPr>
          <p:grpSpPr>
            <a:xfrm>
              <a:off x="2327392" y="2973687"/>
              <a:ext cx="3763273" cy="465505"/>
              <a:chOff x="1275984" y="5061802"/>
              <a:chExt cx="3763273" cy="4655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45E3340-7406-C041-B2AE-2D21F72D2F9C}"/>
                      </a:ext>
                    </a:extLst>
                  </p:cNvPr>
                  <p:cNvSpPr/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45E3340-7406-C041-B2AE-2D21F72D2F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60861D7-31D8-F640-9282-60ADD2310501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en-US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60861D7-31D8-F640-9282-60ADD23105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26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2723443-9336-B94E-A079-244683F6D93A}"/>
              </a:ext>
            </a:extLst>
          </p:cNvPr>
          <p:cNvGrpSpPr/>
          <p:nvPr/>
        </p:nvGrpSpPr>
        <p:grpSpPr>
          <a:xfrm>
            <a:off x="736975" y="4850539"/>
            <a:ext cx="3301625" cy="483461"/>
            <a:chOff x="1447800" y="2069785"/>
            <a:chExt cx="3301625" cy="48346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997AF9B-DE06-E044-B1D9-EB3EB2264461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093C3FE-C9DB-9346-95FF-0161CC63BBE4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C29F68-88A4-EC4F-A037-B766EB64D259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Rectangle 63">
                    <a:extLst>
                      <a:ext uri="{FF2B5EF4-FFF2-40B4-BE49-F238E27FC236}">
                        <a16:creationId xmlns:a16="http://schemas.microsoft.com/office/drawing/2014/main" id="{5805FDF2-34DB-9348-8CB2-BBFA86F435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0" name="Rectangle 63">
                    <a:extLst>
                      <a:ext uri="{FF2B5EF4-FFF2-40B4-BE49-F238E27FC236}">
                        <a16:creationId xmlns:a16="http://schemas.microsoft.com/office/drawing/2014/main" id="{5805FDF2-34DB-9348-8CB2-BBFA86F43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Rectangle 63">
                    <a:extLst>
                      <a:ext uri="{FF2B5EF4-FFF2-40B4-BE49-F238E27FC236}">
                        <a16:creationId xmlns:a16="http://schemas.microsoft.com/office/drawing/2014/main" id="{D3ADE392-E328-6B4A-812D-81EB4BB37AB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1" name="Rectangle 63">
                    <a:extLst>
                      <a:ext uri="{FF2B5EF4-FFF2-40B4-BE49-F238E27FC236}">
                        <a16:creationId xmlns:a16="http://schemas.microsoft.com/office/drawing/2014/main" id="{D3ADE392-E328-6B4A-812D-81EB4BB37A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ctangle 63">
                    <a:extLst>
                      <a:ext uri="{FF2B5EF4-FFF2-40B4-BE49-F238E27FC236}">
                        <a16:creationId xmlns:a16="http://schemas.microsoft.com/office/drawing/2014/main" id="{888CA62D-52CA-3541-B0D4-C272C530A4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2" name="Rectangle 63">
                    <a:extLst>
                      <a:ext uri="{FF2B5EF4-FFF2-40B4-BE49-F238E27FC236}">
                        <a16:creationId xmlns:a16="http://schemas.microsoft.com/office/drawing/2014/main" id="{888CA62D-52CA-3541-B0D4-C272C530A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Rectangle 63">
                    <a:extLst>
                      <a:ext uri="{FF2B5EF4-FFF2-40B4-BE49-F238E27FC236}">
                        <a16:creationId xmlns:a16="http://schemas.microsoft.com/office/drawing/2014/main" id="{9C4DA51C-ED08-1148-9800-4239018682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3" name="Rectangle 63">
                    <a:extLst>
                      <a:ext uri="{FF2B5EF4-FFF2-40B4-BE49-F238E27FC236}">
                        <a16:creationId xmlns:a16="http://schemas.microsoft.com/office/drawing/2014/main" id="{9C4DA51C-ED08-1148-9800-423901868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ctangle 63">
                    <a:extLst>
                      <a:ext uri="{FF2B5EF4-FFF2-40B4-BE49-F238E27FC236}">
                        <a16:creationId xmlns:a16="http://schemas.microsoft.com/office/drawing/2014/main" id="{45EBFFF5-3880-1D4A-B315-9D4706B4E9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4" name="Rectangle 63">
                    <a:extLst>
                      <a:ext uri="{FF2B5EF4-FFF2-40B4-BE49-F238E27FC236}">
                        <a16:creationId xmlns:a16="http://schemas.microsoft.com/office/drawing/2014/main" id="{45EBFFF5-3880-1D4A-B315-9D4706B4E9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Rectangle 63">
                    <a:extLst>
                      <a:ext uri="{FF2B5EF4-FFF2-40B4-BE49-F238E27FC236}">
                        <a16:creationId xmlns:a16="http://schemas.microsoft.com/office/drawing/2014/main" id="{C952776A-D9D3-F64C-A420-6A1AC41082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3">
                    <a:extLst>
                      <a:ext uri="{FF2B5EF4-FFF2-40B4-BE49-F238E27FC236}">
                        <a16:creationId xmlns:a16="http://schemas.microsoft.com/office/drawing/2014/main" id="{B5939425-5ABE-ED4C-9A26-BAA3EBC2B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63">
                    <a:extLst>
                      <a:ext uri="{FF2B5EF4-FFF2-40B4-BE49-F238E27FC236}">
                        <a16:creationId xmlns:a16="http://schemas.microsoft.com/office/drawing/2014/main" id="{5FA2D217-38EE-7D49-8B2B-51B48A7C27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6" name="Rectangle 63">
                    <a:extLst>
                      <a:ext uri="{FF2B5EF4-FFF2-40B4-BE49-F238E27FC236}">
                        <a16:creationId xmlns:a16="http://schemas.microsoft.com/office/drawing/2014/main" id="{5FA2D217-38EE-7D49-8B2B-51B48A7C27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C146EB-82A6-FD4F-A501-56EF1D9C387D}"/>
              </a:ext>
            </a:extLst>
          </p:cNvPr>
          <p:cNvSpPr/>
          <p:nvPr/>
        </p:nvSpPr>
        <p:spPr bwMode="auto">
          <a:xfrm>
            <a:off x="152400" y="1016970"/>
            <a:ext cx="4497905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98B96ED-42BF-8D4C-8A65-9FF21C952B6F}"/>
                  </a:ext>
                </a:extLst>
              </p:cNvPr>
              <p:cNvSpPr/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98B96ED-42BF-8D4C-8A65-9FF21C952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  <a:blipFill>
                <a:blip r:embed="rId3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076" y="41218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FA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6354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5864836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4792459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5257800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FA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FA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FA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FA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F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4926406" y="762208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714" cy="117"/>
                <a:chOff x="1964" y="1355"/>
                <a:chExt cx="714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2176"/>
                <a:ext cx="714" cy="117"/>
                <a:chOff x="1964" y="1355"/>
                <a:chExt cx="714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257E83B-3A92-5240-A779-50A9F4161259}"/>
                </a:ext>
              </a:extLst>
            </p:cNvPr>
            <p:cNvGrpSpPr/>
            <p:nvPr/>
          </p:nvGrpSpPr>
          <p:grpSpPr>
            <a:xfrm>
              <a:off x="2226900" y="3977453"/>
              <a:ext cx="2974056" cy="480384"/>
              <a:chOff x="1175492" y="6065568"/>
              <a:chExt cx="2974056" cy="4803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/>
                  <p:nvPr/>
                </p:nvSpPr>
                <p:spPr>
                  <a:xfrm>
                    <a:off x="1175492" y="6084287"/>
                    <a:ext cx="66922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b="0" i="1" smtClean="0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3FA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2" y="6084287"/>
                    <a:ext cx="669222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/>
                  <p:nvPr/>
                </p:nvSpPr>
                <p:spPr>
                  <a:xfrm>
                    <a:off x="3487444" y="6065568"/>
                    <a:ext cx="66210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b="0" i="1" smtClean="0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FF3FA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444" y="6065568"/>
                    <a:ext cx="662104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5473722" y="1019017"/>
                <a:ext cx="31733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FF3FAE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F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3FAE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22" y="1019017"/>
                <a:ext cx="3173369" cy="461665"/>
              </a:xfrm>
              <a:prstGeom prst="rect">
                <a:avLst/>
              </a:prstGeom>
              <a:blipFill>
                <a:blip r:embed="rId14"/>
                <a:stretch>
                  <a:fillRect t="-10811" r="-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 Box 11">
            <a:extLst>
              <a:ext uri="{FF2B5EF4-FFF2-40B4-BE49-F238E27FC236}">
                <a16:creationId xmlns:a16="http://schemas.microsoft.com/office/drawing/2014/main" id="{EA8B79D3-0970-5D4D-AD26-916A24F0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17" y="38100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73BF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1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12C134-A838-3843-AA13-1E198AFDAF09}"/>
              </a:ext>
            </a:extLst>
          </p:cNvPr>
          <p:cNvGrpSpPr/>
          <p:nvPr/>
        </p:nvGrpSpPr>
        <p:grpSpPr>
          <a:xfrm>
            <a:off x="1790463" y="6158665"/>
            <a:ext cx="2362200" cy="591948"/>
            <a:chOff x="6354322" y="6024394"/>
            <a:chExt cx="2362200" cy="591948"/>
          </a:xfrm>
        </p:grpSpPr>
        <p:sp>
          <p:nvSpPr>
            <p:cNvPr id="114" name="Rectangle 3">
              <a:extLst>
                <a:ext uri="{FF2B5EF4-FFF2-40B4-BE49-F238E27FC236}">
                  <a16:creationId xmlns:a16="http://schemas.microsoft.com/office/drawing/2014/main" id="{859C3371-3AC8-7B42-A04C-B443D6612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15" name="Text Box 6">
              <a:extLst>
                <a:ext uri="{FF2B5EF4-FFF2-40B4-BE49-F238E27FC236}">
                  <a16:creationId xmlns:a16="http://schemas.microsoft.com/office/drawing/2014/main" id="{20D94EA9-3CF1-3043-B72C-3BFBDF07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1869A7-1BDF-AC4D-9FC1-9C0B894F5F5D}"/>
              </a:ext>
            </a:extLst>
          </p:cNvPr>
          <p:cNvGrpSpPr/>
          <p:nvPr/>
        </p:nvGrpSpPr>
        <p:grpSpPr>
          <a:xfrm>
            <a:off x="1300977" y="5623648"/>
            <a:ext cx="1983764" cy="517365"/>
            <a:chOff x="1524000" y="5609000"/>
            <a:chExt cx="1983764" cy="517365"/>
          </a:xfrm>
        </p:grpSpPr>
        <p:sp>
          <p:nvSpPr>
            <p:cNvPr id="117" name="AutoShape 9">
              <a:extLst>
                <a:ext uri="{FF2B5EF4-FFF2-40B4-BE49-F238E27FC236}">
                  <a16:creationId xmlns:a16="http://schemas.microsoft.com/office/drawing/2014/main" id="{F4B8E067-4259-264D-BEDB-BD59F99A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5">
                  <a:extLst>
                    <a:ext uri="{FF2B5EF4-FFF2-40B4-BE49-F238E27FC236}">
                      <a16:creationId xmlns:a16="http://schemas.microsoft.com/office/drawing/2014/main" id="{5E6C026E-6559-FA4A-B84D-E403A7A41E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 Box 5">
                  <a:extLst>
                    <a:ext uri="{FF2B5EF4-FFF2-40B4-BE49-F238E27FC236}">
                      <a16:creationId xmlns:a16="http://schemas.microsoft.com/office/drawing/2014/main" id="{5E6C026E-6559-FA4A-B84D-E403A7A41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AutoShape 9">
              <a:extLst>
                <a:ext uri="{FF2B5EF4-FFF2-40B4-BE49-F238E27FC236}">
                  <a16:creationId xmlns:a16="http://schemas.microsoft.com/office/drawing/2014/main" id="{DDFE7747-9062-5E40-A0C0-3BAC7344C2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5">
                  <a:extLst>
                    <a:ext uri="{FF2B5EF4-FFF2-40B4-BE49-F238E27FC236}">
                      <a16:creationId xmlns:a16="http://schemas.microsoft.com/office/drawing/2014/main" id="{558E8BA8-FF6D-F547-A5E5-B63AF1E06D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 Box 5">
                  <a:extLst>
                    <a:ext uri="{FF2B5EF4-FFF2-40B4-BE49-F238E27FC236}">
                      <a16:creationId xmlns:a16="http://schemas.microsoft.com/office/drawing/2014/main" id="{558E8BA8-FF6D-F547-A5E5-B63AF1E06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16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250A7CB-8061-9345-A24F-56FEB76D6FFF}"/>
              </a:ext>
            </a:extLst>
          </p:cNvPr>
          <p:cNvSpPr/>
          <p:nvPr/>
        </p:nvSpPr>
        <p:spPr bwMode="auto">
          <a:xfrm>
            <a:off x="228600" y="985783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019021-AFDE-4942-9EA5-52B0022983AA}"/>
              </a:ext>
            </a:extLst>
          </p:cNvPr>
          <p:cNvGrpSpPr/>
          <p:nvPr/>
        </p:nvGrpSpPr>
        <p:grpSpPr>
          <a:xfrm>
            <a:off x="693941" y="4620483"/>
            <a:ext cx="3301625" cy="483461"/>
            <a:chOff x="1447800" y="2069785"/>
            <a:chExt cx="3301625" cy="48346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EFED6CD-75B5-FA4D-ACB6-E7990F295BE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ADC5205-75D4-D947-A42E-7EF1809F41C1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0034504-7789-964D-91E4-3801748C260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63">
                    <a:extLst>
                      <a:ext uri="{FF2B5EF4-FFF2-40B4-BE49-F238E27FC236}">
                        <a16:creationId xmlns:a16="http://schemas.microsoft.com/office/drawing/2014/main" id="{5FC5318F-DFA0-BD43-8261-4205B2027C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9" name="Rectangle 63">
                    <a:extLst>
                      <a:ext uri="{FF2B5EF4-FFF2-40B4-BE49-F238E27FC236}">
                        <a16:creationId xmlns:a16="http://schemas.microsoft.com/office/drawing/2014/main" id="{5FC5318F-DFA0-BD43-8261-4205B2027C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63">
                    <a:extLst>
                      <a:ext uri="{FF2B5EF4-FFF2-40B4-BE49-F238E27FC236}">
                        <a16:creationId xmlns:a16="http://schemas.microsoft.com/office/drawing/2014/main" id="{ACCD7BA7-7ADD-D144-89D8-F466FDBC83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0" name="Rectangle 63">
                    <a:extLst>
                      <a:ext uri="{FF2B5EF4-FFF2-40B4-BE49-F238E27FC236}">
                        <a16:creationId xmlns:a16="http://schemas.microsoft.com/office/drawing/2014/main" id="{ACCD7BA7-7ADD-D144-89D8-F466FDBC8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63">
                    <a:extLst>
                      <a:ext uri="{FF2B5EF4-FFF2-40B4-BE49-F238E27FC236}">
                        <a16:creationId xmlns:a16="http://schemas.microsoft.com/office/drawing/2014/main" id="{BE3C00C2-CEB3-4142-A3AC-841583E1D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1" name="Rectangle 63">
                    <a:extLst>
                      <a:ext uri="{FF2B5EF4-FFF2-40B4-BE49-F238E27FC236}">
                        <a16:creationId xmlns:a16="http://schemas.microsoft.com/office/drawing/2014/main" id="{BE3C00C2-CEB3-4142-A3AC-841583E1D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63">
                    <a:extLst>
                      <a:ext uri="{FF2B5EF4-FFF2-40B4-BE49-F238E27FC236}">
                        <a16:creationId xmlns:a16="http://schemas.microsoft.com/office/drawing/2014/main" id="{83110AFB-BEAA-7A42-97A7-53329CA10E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2" name="Rectangle 63">
                    <a:extLst>
                      <a:ext uri="{FF2B5EF4-FFF2-40B4-BE49-F238E27FC236}">
                        <a16:creationId xmlns:a16="http://schemas.microsoft.com/office/drawing/2014/main" id="{83110AFB-BEAA-7A42-97A7-53329CA10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Rectangle 63">
                    <a:extLst>
                      <a:ext uri="{FF2B5EF4-FFF2-40B4-BE49-F238E27FC236}">
                        <a16:creationId xmlns:a16="http://schemas.microsoft.com/office/drawing/2014/main" id="{1B9A1FBA-2620-104A-A0ED-522C763198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3" name="Rectangle 63">
                    <a:extLst>
                      <a:ext uri="{FF2B5EF4-FFF2-40B4-BE49-F238E27FC236}">
                        <a16:creationId xmlns:a16="http://schemas.microsoft.com/office/drawing/2014/main" id="{1B9A1FBA-2620-104A-A0ED-522C763198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63">
                    <a:extLst>
                      <a:ext uri="{FF2B5EF4-FFF2-40B4-BE49-F238E27FC236}">
                        <a16:creationId xmlns:a16="http://schemas.microsoft.com/office/drawing/2014/main" id="{742C64A3-EEFD-6A45-ACC4-0441B1DCCA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63">
                    <a:extLst>
                      <a:ext uri="{FF2B5EF4-FFF2-40B4-BE49-F238E27FC236}">
                        <a16:creationId xmlns:a16="http://schemas.microsoft.com/office/drawing/2014/main" id="{742C64A3-EEFD-6A45-ACC4-0441B1DCC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63">
                    <a:extLst>
                      <a:ext uri="{FF2B5EF4-FFF2-40B4-BE49-F238E27FC236}">
                        <a16:creationId xmlns:a16="http://schemas.microsoft.com/office/drawing/2014/main" id="{DA4AF39F-923F-1E4A-86A4-02246C7474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63">
                    <a:extLst>
                      <a:ext uri="{FF2B5EF4-FFF2-40B4-BE49-F238E27FC236}">
                        <a16:creationId xmlns:a16="http://schemas.microsoft.com/office/drawing/2014/main" id="{DA4AF39F-923F-1E4A-86A4-02246C7474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536FA82-00C0-F543-BB71-6BACEA9049E1}"/>
              </a:ext>
            </a:extLst>
          </p:cNvPr>
          <p:cNvGrpSpPr/>
          <p:nvPr/>
        </p:nvGrpSpPr>
        <p:grpSpPr>
          <a:xfrm>
            <a:off x="362547" y="731021"/>
            <a:ext cx="3763962" cy="3598436"/>
            <a:chOff x="2122488" y="2109788"/>
            <a:chExt cx="3763962" cy="3598436"/>
          </a:xfrm>
        </p:grpSpPr>
        <p:grpSp>
          <p:nvGrpSpPr>
            <p:cNvPr id="157" name="Group 3">
              <a:extLst>
                <a:ext uri="{FF2B5EF4-FFF2-40B4-BE49-F238E27FC236}">
                  <a16:creationId xmlns:a16="http://schemas.microsoft.com/office/drawing/2014/main" id="{78CA2C50-554A-1843-89FD-D09E56F2B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3172986"/>
              <a:ext cx="3525837" cy="2535238"/>
              <a:chOff x="1487" y="1439"/>
              <a:chExt cx="2221" cy="1597"/>
            </a:xfrm>
          </p:grpSpPr>
          <p:sp>
            <p:nvSpPr>
              <p:cNvPr id="232" name="Oval 4">
                <a:extLst>
                  <a:ext uri="{FF2B5EF4-FFF2-40B4-BE49-F238E27FC236}">
                    <a16:creationId xmlns:a16="http://schemas.microsoft.com/office/drawing/2014/main" id="{81A9D03F-5330-9844-8A53-68101DFB0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3" name="Oval 5">
                <a:extLst>
                  <a:ext uri="{FF2B5EF4-FFF2-40B4-BE49-F238E27FC236}">
                    <a16:creationId xmlns:a16="http://schemas.microsoft.com/office/drawing/2014/main" id="{19CF5ACF-0127-6E43-9B42-BDE11230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4" name="Line 6">
                <a:extLst>
                  <a:ext uri="{FF2B5EF4-FFF2-40B4-BE49-F238E27FC236}">
                    <a16:creationId xmlns:a16="http://schemas.microsoft.com/office/drawing/2014/main" id="{60F90576-5E2C-0549-92CB-E1A822B88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5" name="Line 7">
                <a:extLst>
                  <a:ext uri="{FF2B5EF4-FFF2-40B4-BE49-F238E27FC236}">
                    <a16:creationId xmlns:a16="http://schemas.microsoft.com/office/drawing/2014/main" id="{75D03421-AADC-DE4D-88C5-AFD4B53DD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236" name="Group 11">
                <a:extLst>
                  <a:ext uri="{FF2B5EF4-FFF2-40B4-BE49-F238E27FC236}">
                    <a16:creationId xmlns:a16="http://schemas.microsoft.com/office/drawing/2014/main" id="{96DD708C-4D0C-2043-B641-6C3D3A88E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250" name="Oval 12">
                  <a:extLst>
                    <a:ext uri="{FF2B5EF4-FFF2-40B4-BE49-F238E27FC236}">
                      <a16:creationId xmlns:a16="http://schemas.microsoft.com/office/drawing/2014/main" id="{6A3EC92E-AA16-2B4A-A95C-1B24FD451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1" name="Oval 13">
                  <a:extLst>
                    <a:ext uri="{FF2B5EF4-FFF2-40B4-BE49-F238E27FC236}">
                      <a16:creationId xmlns:a16="http://schemas.microsoft.com/office/drawing/2014/main" id="{DD5C1A08-20D2-1C42-9D96-D86FA5FF0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2" name="Oval 14">
                  <a:extLst>
                    <a:ext uri="{FF2B5EF4-FFF2-40B4-BE49-F238E27FC236}">
                      <a16:creationId xmlns:a16="http://schemas.microsoft.com/office/drawing/2014/main" id="{88215371-BEFD-5245-809F-027BFC4FD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3" name="Line 15">
                  <a:extLst>
                    <a:ext uri="{FF2B5EF4-FFF2-40B4-BE49-F238E27FC236}">
                      <a16:creationId xmlns:a16="http://schemas.microsoft.com/office/drawing/2014/main" id="{300D3871-CE74-E448-8699-8DB23EABB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4" name="Line 16">
                  <a:extLst>
                    <a:ext uri="{FF2B5EF4-FFF2-40B4-BE49-F238E27FC236}">
                      <a16:creationId xmlns:a16="http://schemas.microsoft.com/office/drawing/2014/main" id="{D10D785C-C5BF-DD4B-9CD2-CFF017932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237" name="Group 17">
                <a:extLst>
                  <a:ext uri="{FF2B5EF4-FFF2-40B4-BE49-F238E27FC236}">
                    <a16:creationId xmlns:a16="http://schemas.microsoft.com/office/drawing/2014/main" id="{B37D4F35-C065-724C-BEEA-F04AD08B0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245" name="Oval 18">
                  <a:extLst>
                    <a:ext uri="{FF2B5EF4-FFF2-40B4-BE49-F238E27FC236}">
                      <a16:creationId xmlns:a16="http://schemas.microsoft.com/office/drawing/2014/main" id="{1AA064D7-4AAA-5649-9BA1-A04C8DF9B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6" name="Oval 19">
                  <a:extLst>
                    <a:ext uri="{FF2B5EF4-FFF2-40B4-BE49-F238E27FC236}">
                      <a16:creationId xmlns:a16="http://schemas.microsoft.com/office/drawing/2014/main" id="{B28E1D15-4ED9-7543-A985-34E13D30F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7" name="Oval 20">
                  <a:extLst>
                    <a:ext uri="{FF2B5EF4-FFF2-40B4-BE49-F238E27FC236}">
                      <a16:creationId xmlns:a16="http://schemas.microsoft.com/office/drawing/2014/main" id="{18F0740A-72CA-A046-A2B3-05325FF3E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8" name="Line 21">
                  <a:extLst>
                    <a:ext uri="{FF2B5EF4-FFF2-40B4-BE49-F238E27FC236}">
                      <a16:creationId xmlns:a16="http://schemas.microsoft.com/office/drawing/2014/main" id="{17749FF3-7D44-8D41-BE6E-3EF3C9B69C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9" name="Line 22">
                  <a:extLst>
                    <a:ext uri="{FF2B5EF4-FFF2-40B4-BE49-F238E27FC236}">
                      <a16:creationId xmlns:a16="http://schemas.microsoft.com/office/drawing/2014/main" id="{067ED0E0-0254-264B-8495-168A9E32E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238" name="Oval 23">
                <a:extLst>
                  <a:ext uri="{FF2B5EF4-FFF2-40B4-BE49-F238E27FC236}">
                    <a16:creationId xmlns:a16="http://schemas.microsoft.com/office/drawing/2014/main" id="{966BE056-84C9-624D-A49D-25D54C504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9" name="Oval 24">
                <a:extLst>
                  <a:ext uri="{FF2B5EF4-FFF2-40B4-BE49-F238E27FC236}">
                    <a16:creationId xmlns:a16="http://schemas.microsoft.com/office/drawing/2014/main" id="{69FF30AC-D7CC-D348-9B66-1C3E92D87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0" name="Line 25">
                <a:extLst>
                  <a:ext uri="{FF2B5EF4-FFF2-40B4-BE49-F238E27FC236}">
                    <a16:creationId xmlns:a16="http://schemas.microsoft.com/office/drawing/2014/main" id="{881F3841-0DD8-6843-A736-CB12CCFE9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1" name="Line 26">
                <a:extLst>
                  <a:ext uri="{FF2B5EF4-FFF2-40B4-BE49-F238E27FC236}">
                    <a16:creationId xmlns:a16="http://schemas.microsoft.com/office/drawing/2014/main" id="{69BAB2DB-7CBB-544C-9830-1BE783787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2" name="Oval 27">
                <a:extLst>
                  <a:ext uri="{FF2B5EF4-FFF2-40B4-BE49-F238E27FC236}">
                    <a16:creationId xmlns:a16="http://schemas.microsoft.com/office/drawing/2014/main" id="{B094CB8F-5A28-1245-B773-A748A478F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3" name="Oval 28">
                <a:extLst>
                  <a:ext uri="{FF2B5EF4-FFF2-40B4-BE49-F238E27FC236}">
                    <a16:creationId xmlns:a16="http://schemas.microsoft.com/office/drawing/2014/main" id="{3376E4EE-0208-8B42-8F40-281C2D31D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4" name="Oval 29">
                <a:extLst>
                  <a:ext uri="{FF2B5EF4-FFF2-40B4-BE49-F238E27FC236}">
                    <a16:creationId xmlns:a16="http://schemas.microsoft.com/office/drawing/2014/main" id="{EBED409C-06F9-A248-845F-60D297E8A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58" name="Text Box 30">
              <a:extLst>
                <a:ext uri="{FF2B5EF4-FFF2-40B4-BE49-F238E27FC236}">
                  <a16:creationId xmlns:a16="http://schemas.microsoft.com/office/drawing/2014/main" id="{873B08DC-1DF6-3D42-AB98-0F9E87033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BC38FC5-79B2-2E48-8B1B-D7ADD9DC6159}"/>
                    </a:ext>
                  </a:extLst>
                </p:cNvPr>
                <p:cNvSpPr/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sz="1800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BC38FC5-79B2-2E48-8B1B-D7ADD9DC6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1AAD256-B607-244B-8526-45247724DB27}"/>
                </a:ext>
              </a:extLst>
            </p:cNvPr>
            <p:cNvGrpSpPr/>
            <p:nvPr/>
          </p:nvGrpSpPr>
          <p:grpSpPr>
            <a:xfrm>
              <a:off x="2760854" y="2965122"/>
              <a:ext cx="2874623" cy="470230"/>
              <a:chOff x="1709446" y="5053237"/>
              <a:chExt cx="2874623" cy="470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54E6F885-4D1D-FF4B-8247-82331403CD27}"/>
                      </a:ext>
                    </a:extLst>
                  </p:cNvPr>
                  <p:cNvSpPr/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54E6F885-4D1D-FF4B-8247-82331403CD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7EBCB9B-913D-A341-830F-667D9C55A3E4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7EBCB9B-913D-A341-830F-667D9C55A3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A96E5BF-9407-C04C-A24C-EDDE2F49F203}"/>
                  </a:ext>
                </a:extLst>
              </p:cNvPr>
              <p:cNvSpPr/>
              <p:nvPr/>
            </p:nvSpPr>
            <p:spPr>
              <a:xfrm>
                <a:off x="909863" y="987830"/>
                <a:ext cx="3133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A96E5BF-9407-C04C-A24C-EDDE2F49F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3" y="987830"/>
                <a:ext cx="3133294" cy="461665"/>
              </a:xfrm>
              <a:prstGeom prst="rect">
                <a:avLst/>
              </a:prstGeom>
              <a:blipFill>
                <a:blip r:embed="rId27"/>
                <a:stretch>
                  <a:fillRect t="-10526" r="-20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E8385EA-AF41-1040-A350-736A88480A68}"/>
                  </a:ext>
                </a:extLst>
              </p:cNvPr>
              <p:cNvSpPr/>
              <p:nvPr/>
            </p:nvSpPr>
            <p:spPr>
              <a:xfrm>
                <a:off x="5945495" y="2660337"/>
                <a:ext cx="669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b="0" i="1" smtClean="0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3FAE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E8385EA-AF41-1040-A350-736A88480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95" y="2660337"/>
                <a:ext cx="669222" cy="461665"/>
              </a:xfrm>
              <a:prstGeom prst="rect">
                <a:avLst/>
              </a:prstGeom>
              <a:blipFill>
                <a:blip r:embed="rId2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8280621" y="2591755"/>
                <a:ext cx="662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b="0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3FAE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FAE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21" y="2591755"/>
                <a:ext cx="662104" cy="461665"/>
              </a:xfrm>
              <a:prstGeom prst="rect">
                <a:avLst/>
              </a:prstGeom>
              <a:blipFill>
                <a:blip r:embed="rId2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263" y="111079"/>
                <a:ext cx="40386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The random world:</a:t>
                </a:r>
              </a:p>
              <a:p>
                <a:pPr lvl="0" algn="ctr">
                  <a:defRPr/>
                </a:pPr>
                <a:r>
                  <a:rPr lang="en-US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263" y="111079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t="-5970" b="-134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6354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5864836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4792459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5257800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7" name="Oval 4">
            <a:extLst>
              <a:ext uri="{FF2B5EF4-FFF2-40B4-BE49-F238E27FC236}">
                <a16:creationId xmlns:a16="http://schemas.microsoft.com/office/drawing/2014/main" id="{CA048E65-2242-CA41-9537-5A54BAA6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790" y="4235301"/>
            <a:ext cx="161925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38" name="Oval 5">
            <a:extLst>
              <a:ext uri="{FF2B5EF4-FFF2-40B4-BE49-F238E27FC236}">
                <a16:creationId xmlns:a16="http://schemas.microsoft.com/office/drawing/2014/main" id="{24765CA8-A361-7447-ADB0-F3A03D8D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878" y="4235301"/>
            <a:ext cx="161925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39" name="Oval 23">
            <a:extLst>
              <a:ext uri="{FF2B5EF4-FFF2-40B4-BE49-F238E27FC236}">
                <a16:creationId xmlns:a16="http://schemas.microsoft.com/office/drawing/2014/main" id="{4C0CB7C5-8D21-E94F-9B80-3652A9BA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678" y="4251176"/>
            <a:ext cx="158750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0" name="Oval 24">
            <a:extLst>
              <a:ext uri="{FF2B5EF4-FFF2-40B4-BE49-F238E27FC236}">
                <a16:creationId xmlns:a16="http://schemas.microsoft.com/office/drawing/2014/main" id="{A1F95A60-E05D-4147-AA73-D1110B2C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878" y="4251176"/>
            <a:ext cx="158750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1" name="Oval 27">
            <a:extLst>
              <a:ext uri="{FF2B5EF4-FFF2-40B4-BE49-F238E27FC236}">
                <a16:creationId xmlns:a16="http://schemas.microsoft.com/office/drawing/2014/main" id="{4D7A6E13-44E7-ED48-BF47-D3EB3E91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765" y="4292451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2" name="Oval 28">
            <a:extLst>
              <a:ext uri="{FF2B5EF4-FFF2-40B4-BE49-F238E27FC236}">
                <a16:creationId xmlns:a16="http://schemas.microsoft.com/office/drawing/2014/main" id="{8B1E86AC-201A-0D40-BBEB-0A69E5BD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378" y="4292451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3" name="Oval 29">
            <a:extLst>
              <a:ext uri="{FF2B5EF4-FFF2-40B4-BE49-F238E27FC236}">
                <a16:creationId xmlns:a16="http://schemas.microsoft.com/office/drawing/2014/main" id="{7EC71949-F99B-5D49-8D9B-A3692B7B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878" y="4292451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23" name="Text Box 11">
            <a:extLst>
              <a:ext uri="{FF2B5EF4-FFF2-40B4-BE49-F238E27FC236}">
                <a16:creationId xmlns:a16="http://schemas.microsoft.com/office/drawing/2014/main" id="{94A91DF8-F566-7443-BB78-783A5EB3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63" y="265469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E15FD059-E499-AA4C-A8B8-54C53DF05A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52926" y="3867943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E15FD059-E499-AA4C-A8B8-54C53DF0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26" y="3867943"/>
                <a:ext cx="717376" cy="378039"/>
              </a:xfrm>
              <a:prstGeom prst="rect">
                <a:avLst/>
              </a:prstGeom>
              <a:blipFill>
                <a:blip r:embed="rId13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8578B5F-8802-674F-BE69-BC2B95AC6D8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27362" y="3854420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8578B5F-8802-674F-BE69-BC2B95AC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62" y="3854420"/>
                <a:ext cx="717376" cy="378039"/>
              </a:xfrm>
              <a:prstGeom prst="rect">
                <a:avLst/>
              </a:prstGeom>
              <a:blipFill>
                <a:blip r:embed="rId14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DC82729A-1E7D-1F47-AE2B-C1250D18DE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61477" y="3804705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sSup>
                          <m:sSup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DC82729A-1E7D-1F47-AE2B-C1250D18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77" y="3804705"/>
                <a:ext cx="717376" cy="378039"/>
              </a:xfrm>
              <a:prstGeom prst="rect">
                <a:avLst/>
              </a:prstGeom>
              <a:blipFill>
                <a:blip r:embed="rId1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8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1790463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1300977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42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228600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93941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362547" y="762208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  <a:blipFill>
                  <a:blip r:embed="rId1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  <m:r>
                      <a:rPr lang="en-US" altLang="en-US" b="1" i="1" smtClean="0">
                        <a:solidFill>
                          <a:srgbClr val="FF3D68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  <a:blipFill>
                <a:blip r:embed="rId14"/>
                <a:stretch>
                  <a:fillRect t="-10256" r="-206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  <a:blipFill>
                <a:blip r:embed="rId1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2998787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2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5" name="Text Box 11">
            <a:extLst>
              <a:ext uri="{FF2B5EF4-FFF2-40B4-BE49-F238E27FC236}">
                <a16:creationId xmlns:a16="http://schemas.microsoft.com/office/drawing/2014/main" id="{D2C8E97D-D504-4F45-ABBB-2E3AAD53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31846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Q: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Are the hybrids efficiently computable?</a:t>
            </a:r>
          </a:p>
        </p:txBody>
      </p:sp>
      <p:sp>
        <p:nvSpPr>
          <p:cNvPr id="106" name="Text Box 11">
            <a:extLst>
              <a:ext uri="{FF2B5EF4-FFF2-40B4-BE49-F238E27FC236}">
                <a16:creationId xmlns:a16="http://schemas.microsoft.com/office/drawing/2014/main" id="{7E4A4C14-EAAE-854C-910D-BDEBC741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14105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Yes! Lazy Evaluation.</a:t>
            </a:r>
          </a:p>
        </p:txBody>
      </p:sp>
    </p:spTree>
    <p:extLst>
      <p:ext uri="{BB962C8B-B14F-4D97-AF65-F5344CB8AC3E}">
        <p14:creationId xmlns:p14="http://schemas.microsoft.com/office/powerpoint/2010/main" val="34176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1790463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1300977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42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228600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93941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362547" y="762208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  <a:blipFill>
                  <a:blip r:embed="rId1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  <m:r>
                      <a:rPr lang="en-US" altLang="en-US" b="1" i="1" smtClean="0">
                        <a:solidFill>
                          <a:srgbClr val="FF3D68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  <a:blipFill>
                <a:blip r:embed="rId14"/>
                <a:stretch>
                  <a:fillRect t="-10256" r="-206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  <a:blipFill>
                <a:blip r:embed="rId1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2998787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2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5" name="Text Box 11">
            <a:extLst>
              <a:ext uri="{FF2B5EF4-FFF2-40B4-BE49-F238E27FC236}">
                <a16:creationId xmlns:a16="http://schemas.microsoft.com/office/drawing/2014/main" id="{D2C8E97D-D504-4F45-ABBB-2E3AAD53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672" y="292331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a hybrid argument: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500B8A97-A050-9E4E-82C0-960E92E52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1498957"/>
                <a:ext cx="4636098" cy="476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500B8A97-A050-9E4E-82C0-960E92E5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498957"/>
                <a:ext cx="4636098" cy="476541"/>
              </a:xfrm>
              <a:prstGeom prst="rect">
                <a:avLst/>
              </a:prstGeom>
              <a:blipFill>
                <a:blip r:embed="rId16"/>
                <a:stretch>
                  <a:fillRect l="-2186" t="-7895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1">
                <a:extLst>
                  <a:ext uri="{FF2B5EF4-FFF2-40B4-BE49-F238E27FC236}">
                    <a16:creationId xmlns:a16="http://schemas.microsoft.com/office/drawing/2014/main" id="{9FB19F16-3212-0241-9A40-BC0D064B8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114259"/>
                <a:ext cx="46360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11">
                <a:extLst>
                  <a:ext uri="{FF2B5EF4-FFF2-40B4-BE49-F238E27FC236}">
                    <a16:creationId xmlns:a16="http://schemas.microsoft.com/office/drawing/2014/main" id="{9FB19F16-3212-0241-9A40-BC0D064B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114259"/>
                <a:ext cx="4636098" cy="461665"/>
              </a:xfrm>
              <a:prstGeom prst="rect">
                <a:avLst/>
              </a:prstGeom>
              <a:blipFill>
                <a:blip r:embed="rId17"/>
                <a:stretch>
                  <a:fillRect l="-2186" t="-10526"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E47D28A-A6D1-A44B-BEF7-079DC1667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46360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/ℓ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E47D28A-A6D1-A44B-BEF7-079DC166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3581400"/>
                <a:ext cx="4636098" cy="461665"/>
              </a:xfrm>
              <a:prstGeom prst="rect">
                <a:avLst/>
              </a:prstGeom>
              <a:blipFill>
                <a:blip r:embed="rId18"/>
                <a:stretch>
                  <a:fillRect l="-2186" t="-13514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9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72" y="2578913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872" y="2578913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76199" y="3059024"/>
            <a:ext cx="4535037" cy="36979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93941" y="5915883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362547" y="2026421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457450" y="3502029"/>
                  <a:ext cx="555729" cy="4153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450" y="3502029"/>
                  <a:ext cx="555729" cy="41537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3501754" y="3457911"/>
                <a:ext cx="555730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54" y="3457911"/>
                <a:ext cx="555730" cy="413896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4263000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2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397CCE3-5144-5647-8B2E-A9E83B6CB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017" y="2590650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397CCE3-5144-5647-8B2E-A9E83B6CB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6017" y="2590650"/>
                <a:ext cx="4038600" cy="461665"/>
              </a:xfrm>
              <a:prstGeom prst="rect">
                <a:avLst/>
              </a:prstGeom>
              <a:blipFill>
                <a:blip r:embed="rId1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9DE196DF-1160-6B4A-94FB-EC7A6D567424}"/>
              </a:ext>
            </a:extLst>
          </p:cNvPr>
          <p:cNvSpPr/>
          <p:nvPr/>
        </p:nvSpPr>
        <p:spPr bwMode="auto">
          <a:xfrm>
            <a:off x="4724400" y="3059024"/>
            <a:ext cx="4199142" cy="36979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DCD33-230F-344E-AD89-B374FA863AD1}"/>
              </a:ext>
            </a:extLst>
          </p:cNvPr>
          <p:cNvGrpSpPr/>
          <p:nvPr/>
        </p:nvGrpSpPr>
        <p:grpSpPr>
          <a:xfrm>
            <a:off x="5189741" y="5915883"/>
            <a:ext cx="3301625" cy="483461"/>
            <a:chOff x="1447800" y="2069785"/>
            <a:chExt cx="3301625" cy="4834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7333E1-37A8-3E42-A6F3-4A0B819E9900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5A9443-B085-9349-8BA4-C5CCEF5DF903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F6E5548-90B5-3C46-9269-5A2DB5F0939F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63">
                    <a:extLst>
                      <a:ext uri="{FF2B5EF4-FFF2-40B4-BE49-F238E27FC236}">
                        <a16:creationId xmlns:a16="http://schemas.microsoft.com/office/drawing/2014/main" id="{CBD9B9F9-CE11-0546-9F09-3FCDD62D9E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63">
                    <a:extLst>
                      <a:ext uri="{FF2B5EF4-FFF2-40B4-BE49-F238E27FC236}">
                        <a16:creationId xmlns:a16="http://schemas.microsoft.com/office/drawing/2014/main" id="{CBD9B9F9-CE11-0546-9F09-3FCDD62D9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63">
                    <a:extLst>
                      <a:ext uri="{FF2B5EF4-FFF2-40B4-BE49-F238E27FC236}">
                        <a16:creationId xmlns:a16="http://schemas.microsoft.com/office/drawing/2014/main" id="{941DB491-1F85-904E-99DD-EBFC937DB8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63">
                    <a:extLst>
                      <a:ext uri="{FF2B5EF4-FFF2-40B4-BE49-F238E27FC236}">
                        <a16:creationId xmlns:a16="http://schemas.microsoft.com/office/drawing/2014/main" id="{941DB491-1F85-904E-99DD-EBFC937DB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63">
                    <a:extLst>
                      <a:ext uri="{FF2B5EF4-FFF2-40B4-BE49-F238E27FC236}">
                        <a16:creationId xmlns:a16="http://schemas.microsoft.com/office/drawing/2014/main" id="{F55A5644-35E2-6A49-8F61-885A28AF82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63">
                    <a:extLst>
                      <a:ext uri="{FF2B5EF4-FFF2-40B4-BE49-F238E27FC236}">
                        <a16:creationId xmlns:a16="http://schemas.microsoft.com/office/drawing/2014/main" id="{F55A5644-35E2-6A49-8F61-885A28AF8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2F92BAC4-9B95-4C43-A931-F4D2674877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2F92BAC4-9B95-4C43-A931-F4D2674877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63">
                    <a:extLst>
                      <a:ext uri="{FF2B5EF4-FFF2-40B4-BE49-F238E27FC236}">
                        <a16:creationId xmlns:a16="http://schemas.microsoft.com/office/drawing/2014/main" id="{D47F9A90-C189-9443-BADD-3531D21126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63">
                    <a:extLst>
                      <a:ext uri="{FF2B5EF4-FFF2-40B4-BE49-F238E27FC236}">
                        <a16:creationId xmlns:a16="http://schemas.microsoft.com/office/drawing/2014/main" id="{D47F9A90-C189-9443-BADD-3531D211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63">
                    <a:extLst>
                      <a:ext uri="{FF2B5EF4-FFF2-40B4-BE49-F238E27FC236}">
                        <a16:creationId xmlns:a16="http://schemas.microsoft.com/office/drawing/2014/main" id="{B00D90EE-20E2-A44E-9A54-B95EC25224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 63">
                    <a:extLst>
                      <a:ext uri="{FF2B5EF4-FFF2-40B4-BE49-F238E27FC236}">
                        <a16:creationId xmlns:a16="http://schemas.microsoft.com/office/drawing/2014/main" id="{B00D90EE-20E2-A44E-9A54-B95EC25224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63">
                    <a:extLst>
                      <a:ext uri="{FF2B5EF4-FFF2-40B4-BE49-F238E27FC236}">
                        <a16:creationId xmlns:a16="http://schemas.microsoft.com/office/drawing/2014/main" id="{EB37F4B9-378C-0241-B68D-9958A0DE64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9" name="Rectangle 63">
                    <a:extLst>
                      <a:ext uri="{FF2B5EF4-FFF2-40B4-BE49-F238E27FC236}">
                        <a16:creationId xmlns:a16="http://schemas.microsoft.com/office/drawing/2014/main" id="{EB37F4B9-378C-0241-B68D-9958A0DE64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C51C0B-3D18-E94F-8C9A-B12F33158DE4}"/>
              </a:ext>
            </a:extLst>
          </p:cNvPr>
          <p:cNvGrpSpPr/>
          <p:nvPr/>
        </p:nvGrpSpPr>
        <p:grpSpPr>
          <a:xfrm>
            <a:off x="4858347" y="2026421"/>
            <a:ext cx="3763962" cy="3598435"/>
            <a:chOff x="2122488" y="2109788"/>
            <a:chExt cx="3763962" cy="3598435"/>
          </a:xfrm>
        </p:grpSpPr>
        <p:grpSp>
          <p:nvGrpSpPr>
            <p:cNvPr id="81" name="Group 3">
              <a:extLst>
                <a:ext uri="{FF2B5EF4-FFF2-40B4-BE49-F238E27FC236}">
                  <a16:creationId xmlns:a16="http://schemas.microsoft.com/office/drawing/2014/main" id="{4A42E0CD-0DC7-FF4A-B7EE-24A973D13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84" name="Oval 4">
                <a:extLst>
                  <a:ext uri="{FF2B5EF4-FFF2-40B4-BE49-F238E27FC236}">
                    <a16:creationId xmlns:a16="http://schemas.microsoft.com/office/drawing/2014/main" id="{7E5BA4B3-4A1E-5940-9408-B870360B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5" name="Oval 5">
                <a:extLst>
                  <a:ext uri="{FF2B5EF4-FFF2-40B4-BE49-F238E27FC236}">
                    <a16:creationId xmlns:a16="http://schemas.microsoft.com/office/drawing/2014/main" id="{2AF2D8F1-F2FB-244D-9A25-4E46225DA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6" name="Line 6">
                <a:extLst>
                  <a:ext uri="{FF2B5EF4-FFF2-40B4-BE49-F238E27FC236}">
                    <a16:creationId xmlns:a16="http://schemas.microsoft.com/office/drawing/2014/main" id="{E10EF2F4-6061-F241-9201-73E0AA846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7" name="Line 7">
                <a:extLst>
                  <a:ext uri="{FF2B5EF4-FFF2-40B4-BE49-F238E27FC236}">
                    <a16:creationId xmlns:a16="http://schemas.microsoft.com/office/drawing/2014/main" id="{D7D42E9A-58C9-AB4B-BF82-968EFB67C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88" name="Group 11">
                <a:extLst>
                  <a:ext uri="{FF2B5EF4-FFF2-40B4-BE49-F238E27FC236}">
                    <a16:creationId xmlns:a16="http://schemas.microsoft.com/office/drawing/2014/main" id="{9855DAF7-8490-7543-93F0-672489B57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99" name="Oval 13">
                  <a:extLst>
                    <a:ext uri="{FF2B5EF4-FFF2-40B4-BE49-F238E27FC236}">
                      <a16:creationId xmlns:a16="http://schemas.microsoft.com/office/drawing/2014/main" id="{E742D483-2E34-3145-87D3-1DCAD170E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0" name="Oval 14">
                  <a:extLst>
                    <a:ext uri="{FF2B5EF4-FFF2-40B4-BE49-F238E27FC236}">
                      <a16:creationId xmlns:a16="http://schemas.microsoft.com/office/drawing/2014/main" id="{26197D38-88C1-0C42-B376-829AC29E1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89" name="Group 17">
                <a:extLst>
                  <a:ext uri="{FF2B5EF4-FFF2-40B4-BE49-F238E27FC236}">
                    <a16:creationId xmlns:a16="http://schemas.microsoft.com/office/drawing/2014/main" id="{77DDB299-F564-4F48-9EFF-B29EA342AD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97" name="Oval 19">
                  <a:extLst>
                    <a:ext uri="{FF2B5EF4-FFF2-40B4-BE49-F238E27FC236}">
                      <a16:creationId xmlns:a16="http://schemas.microsoft.com/office/drawing/2014/main" id="{CC2B4D54-C539-8146-A0D5-C587288DA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98" name="Oval 20">
                  <a:extLst>
                    <a:ext uri="{FF2B5EF4-FFF2-40B4-BE49-F238E27FC236}">
                      <a16:creationId xmlns:a16="http://schemas.microsoft.com/office/drawing/2014/main" id="{6F11436B-806C-5646-B126-2AA960174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90" name="Oval 23">
                <a:extLst>
                  <a:ext uri="{FF2B5EF4-FFF2-40B4-BE49-F238E27FC236}">
                    <a16:creationId xmlns:a16="http://schemas.microsoft.com/office/drawing/2014/main" id="{EA096762-DB79-EC41-AB45-A97BAC83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Oval 24">
                <a:extLst>
                  <a:ext uri="{FF2B5EF4-FFF2-40B4-BE49-F238E27FC236}">
                    <a16:creationId xmlns:a16="http://schemas.microsoft.com/office/drawing/2014/main" id="{BBCBE0D8-FFB6-9F41-BF03-EFD0F51C7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25">
                <a:extLst>
                  <a:ext uri="{FF2B5EF4-FFF2-40B4-BE49-F238E27FC236}">
                    <a16:creationId xmlns:a16="http://schemas.microsoft.com/office/drawing/2014/main" id="{AFB6DF24-3890-0542-B7AB-1F1D063AE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26">
                <a:extLst>
                  <a:ext uri="{FF2B5EF4-FFF2-40B4-BE49-F238E27FC236}">
                    <a16:creationId xmlns:a16="http://schemas.microsoft.com/office/drawing/2014/main" id="{30AAF0AD-6564-5548-9C6A-9DA605E0D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4" name="Oval 27">
                <a:extLst>
                  <a:ext uri="{FF2B5EF4-FFF2-40B4-BE49-F238E27FC236}">
                    <a16:creationId xmlns:a16="http://schemas.microsoft.com/office/drawing/2014/main" id="{E82988FE-E354-394E-8EBA-610F91F0D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5" name="Oval 28">
                <a:extLst>
                  <a:ext uri="{FF2B5EF4-FFF2-40B4-BE49-F238E27FC236}">
                    <a16:creationId xmlns:a16="http://schemas.microsoft.com/office/drawing/2014/main" id="{0826AA1A-742C-A043-A779-4443872CC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6" name="Oval 29">
                <a:extLst>
                  <a:ext uri="{FF2B5EF4-FFF2-40B4-BE49-F238E27FC236}">
                    <a16:creationId xmlns:a16="http://schemas.microsoft.com/office/drawing/2014/main" id="{1312B245-4C13-FD4D-BE4F-8E1C5A1E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82" name="Text Box 30">
              <a:extLst>
                <a:ext uri="{FF2B5EF4-FFF2-40B4-BE49-F238E27FC236}">
                  <a16:creationId xmlns:a16="http://schemas.microsoft.com/office/drawing/2014/main" id="{023A0D05-0F17-A645-B3CF-3EEC5CA67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1584612-8168-EC44-B1D2-DEE5D291E7DC}"/>
                    </a:ext>
                  </a:extLst>
                </p:cNvPr>
                <p:cNvSpPr/>
                <p:nvPr/>
              </p:nvSpPr>
              <p:spPr>
                <a:xfrm>
                  <a:off x="2140941" y="4175427"/>
                  <a:ext cx="629916" cy="479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1584612-8168-EC44-B1D2-DEE5D291E7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941" y="4175427"/>
                  <a:ext cx="629916" cy="479940"/>
                </a:xfrm>
                <a:prstGeom prst="rect">
                  <a:avLst/>
                </a:prstGeom>
                <a:blipFill>
                  <a:blip r:embed="rId1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2F5C78-4843-7C4C-BAE2-1B4117C33F17}"/>
                  </a:ext>
                </a:extLst>
              </p:cNvPr>
              <p:cNvSpPr/>
              <p:nvPr/>
            </p:nvSpPr>
            <p:spPr>
              <a:xfrm>
                <a:off x="8285484" y="4017592"/>
                <a:ext cx="629916" cy="4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2F5C78-4843-7C4C-BAE2-1B4117C33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484" y="4017592"/>
                <a:ext cx="629916" cy="478208"/>
              </a:xfrm>
              <a:prstGeom prst="rect">
                <a:avLst/>
              </a:prstGeom>
              <a:blipFill>
                <a:blip r:embed="rId1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3">
            <a:extLst>
              <a:ext uri="{FF2B5EF4-FFF2-40B4-BE49-F238E27FC236}">
                <a16:creationId xmlns:a16="http://schemas.microsoft.com/office/drawing/2014/main" id="{554DC04A-A835-B24A-9DC8-F334E475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9" name="Oval 20">
            <a:extLst>
              <a:ext uri="{FF2B5EF4-FFF2-40B4-BE49-F238E27FC236}">
                <a16:creationId xmlns:a16="http://schemas.microsoft.com/office/drawing/2014/main" id="{2D8BEFEF-9387-7C4E-9817-A0300E71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7" y="4263000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0" name="Oval 13">
            <a:extLst>
              <a:ext uri="{FF2B5EF4-FFF2-40B4-BE49-F238E27FC236}">
                <a16:creationId xmlns:a16="http://schemas.microsoft.com/office/drawing/2014/main" id="{F1A488C6-2019-5841-B706-907DBA2E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1" name="Oval 13">
            <a:extLst>
              <a:ext uri="{FF2B5EF4-FFF2-40B4-BE49-F238E27FC236}">
                <a16:creationId xmlns:a16="http://schemas.microsoft.com/office/drawing/2014/main" id="{D50E9A4F-B4F3-0C49-B5B5-0DD55810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2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2" name="Oval 14">
            <a:extLst>
              <a:ext uri="{FF2B5EF4-FFF2-40B4-BE49-F238E27FC236}">
                <a16:creationId xmlns:a16="http://schemas.microsoft.com/office/drawing/2014/main" id="{9214DCBC-6275-BE4A-8BE0-F5E54EE1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3" name="Oval 19">
            <a:extLst>
              <a:ext uri="{FF2B5EF4-FFF2-40B4-BE49-F238E27FC236}">
                <a16:creationId xmlns:a16="http://schemas.microsoft.com/office/drawing/2014/main" id="{FB2A25A2-D701-1246-A46C-3A739067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3760787"/>
            <a:ext cx="185737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4" name="Oval 14">
            <a:extLst>
              <a:ext uri="{FF2B5EF4-FFF2-40B4-BE49-F238E27FC236}">
                <a16:creationId xmlns:a16="http://schemas.microsoft.com/office/drawing/2014/main" id="{17765A5F-64EB-BC4F-84A5-4A97FC35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5" name="Oval 14">
            <a:extLst>
              <a:ext uri="{FF2B5EF4-FFF2-40B4-BE49-F238E27FC236}">
                <a16:creationId xmlns:a16="http://schemas.microsoft.com/office/drawing/2014/main" id="{786BFDAA-840D-0C42-B85A-7A77761A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429D0B-41D5-CD46-873B-B317C4AE9671}"/>
              </a:ext>
            </a:extLst>
          </p:cNvPr>
          <p:cNvGrpSpPr/>
          <p:nvPr/>
        </p:nvGrpSpPr>
        <p:grpSpPr>
          <a:xfrm>
            <a:off x="1122661" y="3946525"/>
            <a:ext cx="371568" cy="347819"/>
            <a:chOff x="1122661" y="3946525"/>
            <a:chExt cx="371568" cy="347819"/>
          </a:xfrm>
        </p:grpSpPr>
        <p:sp>
          <p:nvSpPr>
            <p:cNvPr id="116" name="Line 25">
              <a:extLst>
                <a:ext uri="{FF2B5EF4-FFF2-40B4-BE49-F238E27FC236}">
                  <a16:creationId xmlns:a16="http://schemas.microsoft.com/office/drawing/2014/main" id="{4E1EC32B-5206-F240-938C-E8BF3AC52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0F140378-8C45-9F4C-BDF7-A168F556F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DC56FE-D0D3-054F-AA1E-EE1D7C3028CB}"/>
              </a:ext>
            </a:extLst>
          </p:cNvPr>
          <p:cNvGrpSpPr/>
          <p:nvPr/>
        </p:nvGrpSpPr>
        <p:grpSpPr>
          <a:xfrm>
            <a:off x="1956348" y="3951957"/>
            <a:ext cx="371568" cy="347819"/>
            <a:chOff x="1122661" y="3946525"/>
            <a:chExt cx="371568" cy="347819"/>
          </a:xfrm>
        </p:grpSpPr>
        <p:sp>
          <p:nvSpPr>
            <p:cNvPr id="119" name="Line 25">
              <a:extLst>
                <a:ext uri="{FF2B5EF4-FFF2-40B4-BE49-F238E27FC236}">
                  <a16:creationId xmlns:a16="http://schemas.microsoft.com/office/drawing/2014/main" id="{B36340FC-E35A-3447-A908-949D4FCF8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B2DC0D84-CEBF-7B45-86A8-13F85226E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5CF4872-9C1F-E543-A042-E10E0A74FE47}"/>
              </a:ext>
            </a:extLst>
          </p:cNvPr>
          <p:cNvGrpSpPr/>
          <p:nvPr/>
        </p:nvGrpSpPr>
        <p:grpSpPr>
          <a:xfrm>
            <a:off x="2578503" y="3965725"/>
            <a:ext cx="371568" cy="347819"/>
            <a:chOff x="1122661" y="3946525"/>
            <a:chExt cx="371568" cy="347819"/>
          </a:xfrm>
        </p:grpSpPr>
        <p:sp>
          <p:nvSpPr>
            <p:cNvPr id="122" name="Line 25">
              <a:extLst>
                <a:ext uri="{FF2B5EF4-FFF2-40B4-BE49-F238E27FC236}">
                  <a16:creationId xmlns:a16="http://schemas.microsoft.com/office/drawing/2014/main" id="{DF6CF077-B7F0-EF40-AD64-BDCB5749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24" name="Line 25">
              <a:extLst>
                <a:ext uri="{FF2B5EF4-FFF2-40B4-BE49-F238E27FC236}">
                  <a16:creationId xmlns:a16="http://schemas.microsoft.com/office/drawing/2014/main" id="{6F6CE86F-401B-5F4A-ACCD-30A8381C4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6882EB-04D0-9549-A19C-0826EF3D9835}"/>
              </a:ext>
            </a:extLst>
          </p:cNvPr>
          <p:cNvGrpSpPr/>
          <p:nvPr/>
        </p:nvGrpSpPr>
        <p:grpSpPr>
          <a:xfrm>
            <a:off x="3302597" y="3937702"/>
            <a:ext cx="371568" cy="347819"/>
            <a:chOff x="1122661" y="3946525"/>
            <a:chExt cx="371568" cy="347819"/>
          </a:xfrm>
        </p:grpSpPr>
        <p:sp>
          <p:nvSpPr>
            <p:cNvPr id="138" name="Line 25">
              <a:extLst>
                <a:ext uri="{FF2B5EF4-FFF2-40B4-BE49-F238E27FC236}">
                  <a16:creationId xmlns:a16="http://schemas.microsoft.com/office/drawing/2014/main" id="{BD7C3AEA-7514-C44B-95B8-1DBABE8D0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39" name="Line 25">
              <a:extLst>
                <a:ext uri="{FF2B5EF4-FFF2-40B4-BE49-F238E27FC236}">
                  <a16:creationId xmlns:a16="http://schemas.microsoft.com/office/drawing/2014/main" id="{10B18832-3392-BC4F-9F43-349826242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09F5595-AF57-894E-A4FD-8067A513CA77}"/>
                  </a:ext>
                </a:extLst>
              </p:cNvPr>
              <p:cNvSpPr/>
              <p:nvPr/>
            </p:nvSpPr>
            <p:spPr>
              <a:xfrm>
                <a:off x="76200" y="4191000"/>
                <a:ext cx="789863" cy="3829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09F5595-AF57-894E-A4FD-8067A513C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191000"/>
                <a:ext cx="789863" cy="382925"/>
              </a:xfrm>
              <a:prstGeom prst="rect">
                <a:avLst/>
              </a:prstGeom>
              <a:blipFill>
                <a:blip r:embed="rId16"/>
                <a:stretch>
                  <a:fillRect r="-142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BB24715-AB4E-CA4D-A533-95B3BCB22D7F}"/>
                  </a:ext>
                </a:extLst>
              </p:cNvPr>
              <p:cNvSpPr/>
              <p:nvPr/>
            </p:nvSpPr>
            <p:spPr>
              <a:xfrm>
                <a:off x="1142590" y="4484475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BB24715-AB4E-CA4D-A533-95B3BCB22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90" y="4484475"/>
                <a:ext cx="935443" cy="382925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29D6E8F-9EA3-4145-BCCC-9189D6F9D33C}"/>
                  </a:ext>
                </a:extLst>
              </p:cNvPr>
              <p:cNvSpPr/>
              <p:nvPr/>
            </p:nvSpPr>
            <p:spPr>
              <a:xfrm>
                <a:off x="2645957" y="4419600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29D6E8F-9EA3-4145-BCCC-9189D6F9D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57" y="4419600"/>
                <a:ext cx="935443" cy="382925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41C7138-9E26-2F48-AAC8-FA75AAA382EC}"/>
                  </a:ext>
                </a:extLst>
              </p:cNvPr>
              <p:cNvSpPr/>
              <p:nvPr/>
            </p:nvSpPr>
            <p:spPr>
              <a:xfrm>
                <a:off x="3712757" y="4191000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41C7138-9E26-2F48-AAC8-FA75AAA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57" y="4191000"/>
                <a:ext cx="935443" cy="382925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 Box 11">
                <a:extLst>
                  <a:ext uri="{FF2B5EF4-FFF2-40B4-BE49-F238E27FC236}">
                    <a16:creationId xmlns:a16="http://schemas.microsoft.com/office/drawing/2014/main" id="{728C5E2F-473B-274A-B7FA-9F8F4B0C0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838200"/>
                <a:ext cx="89916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A distinguisher with advantage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/ℓ</m:t>
                    </m:r>
                  </m:oMath>
                </a14:m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between the hybrids implies a distinguisher with advantage </a:t>
                </a:r>
                <a14:m>
                  <m:oMath xmlns:m="http://schemas.openxmlformats.org/officeDocument/2006/math">
                    <m:r>
                      <a:rPr lang="el-GR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for the PRG.</a:t>
                </a:r>
              </a:p>
            </p:txBody>
          </p:sp>
        </mc:Choice>
        <mc:Fallback xmlns="">
          <p:sp>
            <p:nvSpPr>
              <p:cNvPr id="147" name="Text Box 11">
                <a:extLst>
                  <a:ext uri="{FF2B5EF4-FFF2-40B4-BE49-F238E27FC236}">
                    <a16:creationId xmlns:a16="http://schemas.microsoft.com/office/drawing/2014/main" id="{728C5E2F-473B-274A-B7FA-9F8F4B0C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838200"/>
                <a:ext cx="8991600" cy="830997"/>
              </a:xfrm>
              <a:prstGeom prst="rect">
                <a:avLst/>
              </a:prstGeom>
              <a:blipFill>
                <a:blip r:embed="rId20"/>
                <a:stretch>
                  <a:fillRect l="-1128" t="-7576" b="-151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 Box 11">
                <a:extLst>
                  <a:ext uri="{FF2B5EF4-FFF2-40B4-BE49-F238E27FC236}">
                    <a16:creationId xmlns:a16="http://schemas.microsoft.com/office/drawing/2014/main" id="{0EA16B46-DFF4-E842-9D07-7CFA32FEB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799" y="1721756"/>
                <a:ext cx="5638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:r>
                  <a:rPr kumimoji="0" 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(where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kumimoji="0" 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is the number of queries that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kumimoji="0" 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makes)</a:t>
                </a:r>
              </a:p>
            </p:txBody>
          </p:sp>
        </mc:Choice>
        <mc:Fallback xmlns="">
          <p:sp>
            <p:nvSpPr>
              <p:cNvPr id="148" name="Text Box 11">
                <a:extLst>
                  <a:ext uri="{FF2B5EF4-FFF2-40B4-BE49-F238E27FC236}">
                    <a16:creationId xmlns:a16="http://schemas.microsoft.com/office/drawing/2014/main" id="{0EA16B46-DFF4-E842-9D07-7CFA32FE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799" y="1721756"/>
                <a:ext cx="5638800" cy="400110"/>
              </a:xfrm>
              <a:prstGeom prst="rect">
                <a:avLst/>
              </a:prstGeom>
              <a:blipFill>
                <a:blip r:embed="rId21"/>
                <a:stretch>
                  <a:fillRect l="-1124" t="-9091" r="-674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ubtitle 1">
            <a:extLst>
              <a:ext uri="{FF2B5EF4-FFF2-40B4-BE49-F238E27FC236}">
                <a16:creationId xmlns:a16="http://schemas.microsoft.com/office/drawing/2014/main" id="{7BAF24F0-C8E6-5D4D-908C-41B4F9C2538C}"/>
              </a:ext>
            </a:extLst>
          </p:cNvPr>
          <p:cNvSpPr txBox="1">
            <a:spLocks/>
          </p:cNvSpPr>
          <p:nvPr/>
        </p:nvSpPr>
        <p:spPr>
          <a:xfrm>
            <a:off x="251519" y="352619"/>
            <a:ext cx="7676455" cy="714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(proof on the board, using PRG repetition lemma)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44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GGM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" y="1248422"/>
                <a:ext cx="9067800" cy="1494778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a PRG. Then, for every polynomials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there exists a PRF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48422"/>
                <a:ext cx="9067800" cy="1494778"/>
              </a:xfrm>
              <a:prstGeom prst="rect">
                <a:avLst/>
              </a:prstGeom>
              <a:blipFill>
                <a:blip r:embed="rId3"/>
                <a:stretch>
                  <a:fillRect l="-978" r="-1257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F7CD4AC-B7FD-F540-A78B-053356FED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0" y="3657259"/>
                <a:ext cx="8292480" cy="533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Expensive</a:t>
                </a: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invocations of a PRG.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F7CD4AC-B7FD-F540-A78B-053356FED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60" y="3657259"/>
                <a:ext cx="8292480" cy="533741"/>
              </a:xfrm>
              <a:prstGeom prst="rect">
                <a:avLst/>
              </a:prstGeom>
              <a:blipFill>
                <a:blip r:embed="rId4"/>
                <a:stretch>
                  <a:fillRect l="-1070" t="-6977" b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33A51F-EBB3-2C42-BE6A-9E64AAEF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0" y="4343400"/>
                <a:ext cx="8292480" cy="533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Sequential</a:t>
                </a: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bit-by-bit,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sequential invocations of a PRG.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33A51F-EBB3-2C42-BE6A-9E64AAEF3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60" y="4343400"/>
                <a:ext cx="8292480" cy="533741"/>
              </a:xfrm>
              <a:prstGeom prst="rect">
                <a:avLst/>
              </a:prstGeom>
              <a:blipFill>
                <a:blip r:embed="rId5"/>
                <a:stretch>
                  <a:fillRect l="-1070" t="-9524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9D7E23-C039-184B-A5C9-8F9400DD4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0" y="5029200"/>
                <a:ext cx="8292480" cy="190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Loss in security reduction</a:t>
                </a: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break PRF with advantage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break PRG with advantage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polynomial = #queries of the PRF distinguisher. 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Tighter reduction? Avoid the loss?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9D7E23-C039-184B-A5C9-8F9400DD4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60" y="5029200"/>
                <a:ext cx="8292480" cy="1905000"/>
              </a:xfrm>
              <a:prstGeom prst="rect">
                <a:avLst/>
              </a:prstGeom>
              <a:blipFill>
                <a:blip r:embed="rId6"/>
                <a:stretch>
                  <a:fillRect l="-1070" t="-1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A77186-8BFD-8D41-8918-F7DA85D71933}"/>
              </a:ext>
            </a:extLst>
          </p:cNvPr>
          <p:cNvSpPr>
            <a:spLocks/>
          </p:cNvSpPr>
          <p:nvPr/>
        </p:nvSpPr>
        <p:spPr bwMode="auto">
          <a:xfrm>
            <a:off x="425760" y="3123859"/>
            <a:ext cx="8292480" cy="53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Some nits: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FB14D-42AE-8B4E-9AF1-A692B9065139}"/>
              </a:ext>
            </a:extLst>
          </p:cNvPr>
          <p:cNvSpPr txBox="1"/>
          <p:nvPr/>
        </p:nvSpPr>
        <p:spPr>
          <a:xfrm>
            <a:off x="1892300" y="3187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99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886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4437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5558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9895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724520" y="145405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4F4F5-0B6C-4744-823C-D77135467B9C}"/>
              </a:ext>
            </a:extLst>
          </p:cNvPr>
          <p:cNvSpPr/>
          <p:nvPr/>
        </p:nvSpPr>
        <p:spPr bwMode="auto">
          <a:xfrm>
            <a:off x="381000" y="1124743"/>
            <a:ext cx="8610600" cy="2299791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Friend-or-Foe Identification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91016-75A8-C749-9A4C-B208D309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60" y="2038554"/>
            <a:ext cx="1580541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08" t="26737" r="36447" b="37895"/>
          <a:stretch/>
        </p:blipFill>
        <p:spPr>
          <a:xfrm>
            <a:off x="5943600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3505200" y="2540408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24" y="2105220"/>
            <a:ext cx="902860" cy="71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F78298-AB8E-AC48-B8CB-394A40A9436F}"/>
              </a:ext>
            </a:extLst>
          </p:cNvPr>
          <p:cNvSpPr>
            <a:spLocks/>
          </p:cNvSpPr>
          <p:nvPr/>
        </p:nvSpPr>
        <p:spPr bwMode="auto">
          <a:xfrm>
            <a:off x="1066800" y="4267200"/>
            <a:ext cx="73914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person-in-the-middle.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852FC3-A4A9-7B4B-891D-AF1A8A34D007}"/>
              </a:ext>
            </a:extLst>
          </p:cNvPr>
          <p:cNvSpPr>
            <a:spLocks/>
          </p:cNvSpPr>
          <p:nvPr/>
        </p:nvSpPr>
        <p:spPr bwMode="auto">
          <a:xfrm>
            <a:off x="1066800" y="4876800"/>
            <a:ext cx="7391400" cy="10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listen to / modify the communications. Wants to impersonate Tim.</a:t>
            </a:r>
          </a:p>
        </p:txBody>
      </p:sp>
    </p:spTree>
    <p:extLst>
      <p:ext uri="{BB962C8B-B14F-4D97-AF65-F5344CB8AC3E}">
        <p14:creationId xmlns:p14="http://schemas.microsoft.com/office/powerpoint/2010/main" val="19182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99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886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4437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5558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9895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724520" y="145405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</p:spTree>
    <p:extLst>
      <p:ext uri="{BB962C8B-B14F-4D97-AF65-F5344CB8AC3E}">
        <p14:creationId xmlns:p14="http://schemas.microsoft.com/office/powerpoint/2010/main" val="38341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1203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4572000"/>
                <a:ext cx="7391400" cy="1447800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she succeeds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+1/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she broke PRF security. This is negligible in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large enough, i.e.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).</m:t>
                        </m:r>
                      </m:e>
                    </m:func>
                  </m:oMath>
                </a14:m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572000"/>
                <a:ext cx="7391400" cy="1447800"/>
              </a:xfrm>
              <a:prstGeom prst="rect">
                <a:avLst/>
              </a:prstGeom>
              <a:blipFill>
                <a:blip r:embed="rId5"/>
                <a:stretch>
                  <a:fillRect l="-1199" r="-685" b="-855"/>
                </a:stretch>
              </a:blipFill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blipFill>
                <a:blip r:embed="rId6"/>
                <a:stretch>
                  <a:fillRect l="-1375" t="-4651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3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1203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blipFill>
                <a:blip r:embed="rId5"/>
                <a:stretch>
                  <a:fillRect l="-1375" t="-4651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4724400"/>
                <a:ext cx="7924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Unpredictability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Indistinguishability </a:t>
                </a:r>
                <a:r>
                  <a:rPr lang="en-US" altLang="en-US" i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bits 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(lecture 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724400"/>
                <a:ext cx="7924800" cy="609600"/>
              </a:xfrm>
              <a:prstGeom prst="rect">
                <a:avLst/>
              </a:prstGeom>
              <a:blipFill>
                <a:blip r:embed="rId6"/>
                <a:stretch>
                  <a:fillRect l="-1120" t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34000"/>
                <a:ext cx="8305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Unpredictability (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not vice versa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334000"/>
                <a:ext cx="8305800" cy="609600"/>
              </a:xfrm>
              <a:prstGeom prst="rect">
                <a:avLst/>
              </a:prstGeom>
              <a:blipFill>
                <a:blip r:embed="rId7"/>
                <a:stretch>
                  <a:fillRect l="-1070" t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7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Challenge-Response Protocol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91016-75A8-C749-9A4C-B208D309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60" y="2038554"/>
            <a:ext cx="1580541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08" t="26737" r="36447" b="37895"/>
          <a:stretch/>
        </p:blipFill>
        <p:spPr>
          <a:xfrm>
            <a:off x="5943600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3505200" y="2038554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768756"/>
            <a:ext cx="578022" cy="4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14400" y="31271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PRF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7161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BE5F0-ECAE-3B41-A60E-2F5901CC2CEB}"/>
              </a:ext>
            </a:extLst>
          </p:cNvPr>
          <p:cNvCxnSpPr>
            <a:cxnSpLocks/>
          </p:cNvCxnSpPr>
          <p:nvPr/>
        </p:nvCxnSpPr>
        <p:spPr>
          <a:xfrm>
            <a:off x="3570514" y="2971800"/>
            <a:ext cx="192677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105400" y="3584361"/>
                <a:ext cx="358140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American Typewriter" panose="02090604020004020304" pitchFamily="18" charset="77"/>
                  </a:rPr>
                  <a:t>(ID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, PRF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) 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584361"/>
                <a:ext cx="3581400" cy="378039"/>
              </a:xfrm>
              <a:prstGeom prst="rect">
                <a:avLst/>
              </a:prstGeom>
              <a:blipFill>
                <a:blip r:embed="rId7"/>
                <a:stretch>
                  <a:fillRect t="-13333" r="-31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5600" y="1592552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altLang="en-US" sz="2000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Random</a:t>
                </a:r>
                <a:r>
                  <a:rPr lang="en-US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592552"/>
                <a:ext cx="3167204" cy="378039"/>
              </a:xfrm>
              <a:prstGeom prst="rect">
                <a:avLst/>
              </a:prstGeom>
              <a:blipFill>
                <a:blip r:embed="rId8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7449" y="2540204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49" y="2540204"/>
                <a:ext cx="3167204" cy="378039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B405B-F78B-424D-B209-E44706C86AE0}"/>
              </a:ext>
            </a:extLst>
          </p:cNvPr>
          <p:cNvSpPr>
            <a:spLocks/>
          </p:cNvSpPr>
          <p:nvPr/>
        </p:nvSpPr>
        <p:spPr bwMode="auto">
          <a:xfrm>
            <a:off x="1066800" y="4267199"/>
            <a:ext cx="7391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" y="4440820"/>
                <a:ext cx="8153400" cy="152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“Proof”: Adversary collects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poly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(potentially of her choosing). She eventually has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fresh random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when she is trying to impersonate.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40820"/>
                <a:ext cx="8153400" cy="1523997"/>
              </a:xfrm>
              <a:prstGeom prst="rect">
                <a:avLst/>
              </a:prstGeom>
              <a:blipFill>
                <a:blip r:embed="rId10"/>
                <a:stretch>
                  <a:fillRect l="-1246" t="-2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0D2EEA-39C4-1740-AC93-D8A68D10A86C}"/>
              </a:ext>
            </a:extLst>
          </p:cNvPr>
          <p:cNvSpPr>
            <a:spLocks/>
          </p:cNvSpPr>
          <p:nvPr/>
        </p:nvSpPr>
        <p:spPr bwMode="auto">
          <a:xfrm>
            <a:off x="685800" y="5029205"/>
            <a:ext cx="8153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" y="5791200"/>
                <a:ext cx="8153400" cy="91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hard as long as the input and output lengths of the PRF are long enough, i.e.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).</m:t>
                        </m:r>
                      </m:e>
                    </m:func>
                  </m:oMath>
                </a14:m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791200"/>
                <a:ext cx="8153400" cy="914395"/>
              </a:xfrm>
              <a:prstGeom prst="rect">
                <a:avLst/>
              </a:prstGeom>
              <a:blipFill>
                <a:blip r:embed="rId11"/>
                <a:stretch>
                  <a:fillRect l="-1246" t="-5556" b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85800" y="16764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209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2766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38282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49485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3799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441F8-0DEE-2342-93E5-F8FF720ED455}"/>
              </a:ext>
            </a:extLst>
          </p:cNvPr>
          <p:cNvSpPr/>
          <p:nvPr/>
        </p:nvSpPr>
        <p:spPr bwMode="auto">
          <a:xfrm>
            <a:off x="381000" y="1124743"/>
            <a:ext cx="8610600" cy="3165178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21086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21086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1295400" y="5056846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89648" y="21013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648" y="2101305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4446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erican Typewriter" panose="02090604020004020304" pitchFamily="18" charset="77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5000" y="21086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)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1086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1295400" y="5056846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159424" y="21013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24" y="2101305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4446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erican Typewriter" panose="02090604020004020304" pitchFamily="18" charset="77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B7D34F-D06A-8549-99A9-4D4079AE6001}"/>
              </a:ext>
            </a:extLst>
          </p:cNvPr>
          <p:cNvSpPr>
            <a:spLocks/>
          </p:cNvSpPr>
          <p:nvPr/>
        </p:nvSpPr>
        <p:spPr bwMode="auto">
          <a:xfrm>
            <a:off x="1295400" y="46299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privacy.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3488" y="20603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𝑀𝐴𝐶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488" y="2060361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4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B7D34F-D06A-8549-99A9-4D4079AE6001}"/>
              </a:ext>
            </a:extLst>
          </p:cNvPr>
          <p:cNvSpPr>
            <a:spLocks/>
          </p:cNvSpPr>
          <p:nvPr/>
        </p:nvSpPr>
        <p:spPr bwMode="auto">
          <a:xfrm>
            <a:off x="1295400" y="46299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privacy.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82516" y="208221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16" y="2082217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l="-17257" r="-168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1295400" y="52395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Encrypt, then MAC (more in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pset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18740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85800" y="16764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209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2766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38282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49485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3799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441F8-0DEE-2342-93E5-F8FF720ED455}"/>
              </a:ext>
            </a:extLst>
          </p:cNvPr>
          <p:cNvSpPr/>
          <p:nvPr/>
        </p:nvSpPr>
        <p:spPr bwMode="auto">
          <a:xfrm>
            <a:off x="381000" y="1124743"/>
            <a:ext cx="8610600" cy="3716834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Negative Results in Learning Theory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798004" y="2819400"/>
            <a:ext cx="7812596" cy="1295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 [Kearns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Valiant 1994]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Assuming PRFs exist, there are hypothesis classes that cannot be learned by polynomial-time algorithms. </a:t>
            </a:r>
          </a:p>
        </p:txBody>
      </p:sp>
    </p:spTree>
    <p:extLst>
      <p:ext uri="{BB962C8B-B14F-4D97-AF65-F5344CB8AC3E}">
        <p14:creationId xmlns:p14="http://schemas.microsoft.com/office/powerpoint/2010/main" val="17649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2058AE-CF25-4A4E-A53E-933376C57DBB}"/>
              </a:ext>
            </a:extLst>
          </p:cNvPr>
          <p:cNvSpPr/>
          <p:nvPr/>
        </p:nvSpPr>
        <p:spPr bwMode="auto">
          <a:xfrm>
            <a:off x="762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/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𝐆𝐞𝐧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Generate a random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-bit key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  <a:blipFill>
                <a:blip r:embed="rId3"/>
                <a:stretch>
                  <a:fillRect l="-227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/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𝐄𝐯𝐚𝐥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is a poly-time algorithm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  <a:blipFill>
                <a:blip r:embed="rId4"/>
                <a:stretch>
                  <a:fillRect l="-17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5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6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7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8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(singly exponential in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9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10092-F6CD-A444-9D08-5517FA446A4C}"/>
              </a:ext>
            </a:extLst>
          </p:cNvPr>
          <p:cNvSpPr/>
          <p:nvPr/>
        </p:nvSpPr>
        <p:spPr bwMode="auto">
          <a:xfrm>
            <a:off x="762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3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4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5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6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(singly exponential in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7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/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</m:oMath>
                  </m:oMathPara>
                </a14:m>
                <a:endParaRPr kumimoji="0" lang="en-US" sz="5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0012684-0C42-3C4D-9F08-08AABE61C3FF}"/>
              </a:ext>
            </a:extLst>
          </p:cNvPr>
          <p:cNvSpPr/>
          <p:nvPr/>
        </p:nvSpPr>
        <p:spPr bwMode="auto">
          <a:xfrm>
            <a:off x="699906" y="5054757"/>
            <a:ext cx="8202488" cy="1392680"/>
          </a:xfrm>
          <a:prstGeom prst="rect">
            <a:avLst/>
          </a:prstGeom>
          <a:solidFill>
            <a:srgbClr val="FF0000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/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Collection of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  <a:blipFill>
                <a:blip r:embed="rId9"/>
                <a:stretch>
                  <a:fillRect l="-1262"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/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(doubly exponential in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  <a:blipFill>
                <a:blip r:embed="rId10"/>
                <a:stretch>
                  <a:fillRect l="-968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PRG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vs.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B110931-711D-FF47-9F40-A622409C772D}"/>
              </a:ext>
            </a:extLst>
          </p:cNvPr>
          <p:cNvSpPr txBox="1">
            <a:spLocks noChangeArrowheads="1"/>
          </p:cNvSpPr>
          <p:nvPr/>
        </p:nvSpPr>
        <p:spPr>
          <a:xfrm>
            <a:off x="3245024" y="1505819"/>
            <a:ext cx="2850976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ＭＳ Ｐゴシック"/>
                <a:cs typeface="+mj-cs"/>
              </a:rPr>
              <a:t>Key k (or seed s)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2514600" y="1905000"/>
            <a:ext cx="3493691" cy="1392743"/>
            <a:chOff x="304800" y="3586518"/>
            <a:chExt cx="3493691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3410968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3360119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…</m:t>
                      </m:r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j-cs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4572000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69D044-741F-4647-8EC2-F3178CF2ECE9}"/>
              </a:ext>
            </a:extLst>
          </p:cNvPr>
          <p:cNvSpPr/>
          <p:nvPr/>
        </p:nvSpPr>
        <p:spPr bwMode="auto">
          <a:xfrm>
            <a:off x="4440077" y="2879575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ACDD200-A6F5-8F4C-BC1A-8905B1BCABE3}"/>
              </a:ext>
            </a:extLst>
          </p:cNvPr>
          <p:cNvSpPr>
            <a:spLocks/>
          </p:cNvSpPr>
          <p:nvPr/>
        </p:nvSpPr>
        <p:spPr bwMode="auto">
          <a:xfrm>
            <a:off x="646312" y="3907632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Both expand a few random bits into many pseudorandom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832CC698-5569-A147-B9D2-A37089AB5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4629944"/>
                <a:ext cx="8292480" cy="1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a PRG, accessing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 takes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With a PRF, this can be done in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832CC698-5569-A147-B9D2-A37089AB5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629944"/>
                <a:ext cx="8292480" cy="1088232"/>
              </a:xfrm>
              <a:prstGeom prst="rect">
                <a:avLst/>
              </a:prstGeom>
              <a:blipFill>
                <a:blip r:embed="rId12"/>
                <a:stretch>
                  <a:fillRect l="-1072" t="-2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F544030-731F-9146-B30F-0ACBCDB300C9}"/>
              </a:ext>
            </a:extLst>
          </p:cNvPr>
          <p:cNvSpPr>
            <a:spLocks/>
          </p:cNvSpPr>
          <p:nvPr/>
        </p:nvSpPr>
        <p:spPr bwMode="auto">
          <a:xfrm>
            <a:off x="609600" y="5638800"/>
            <a:ext cx="8292480" cy="1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So, a PRF = locally accessible (or random-access) PRG.</a:t>
            </a: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124019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 should be “indistinguishable” from random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72724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blipFill>
                <a:blip r:embed="rId3"/>
                <a:stretch>
                  <a:fillRect l="-454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2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6" y="163016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21640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142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5410200" y="1600200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228600" y="5578680"/>
            <a:ext cx="8845899" cy="1102095"/>
            <a:chOff x="228600" y="5578680"/>
            <a:chExt cx="8845899" cy="1102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PRF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Stateless Secret-key Encryption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727" t="-14035" r="-581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𝐺𝑒𝑛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Generate a random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-bit key k that defines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  <a:blipFill>
                <a:blip r:embed="rId4"/>
                <a:stretch>
                  <a:fillRect l="-1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𝐸𝑛𝑐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  <a:blipFill>
                <a:blip r:embed="rId5"/>
                <a:stretch>
                  <a:fillRect l="-752" t="-10811" r="-45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Pick a random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and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let the ciphertext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be the pair 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⨁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).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  <a:blipFill>
                <a:blip r:embed="rId6"/>
                <a:stretch>
                  <a:fillRect l="-1504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𝐷𝑒𝑐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  <a:blipFill>
                <a:blip r:embed="rId7"/>
                <a:stretch>
                  <a:fillRect l="-485" t="-10526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/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:{0,1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→{0,1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/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(the domain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, had better be super-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polynomially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large in n)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  <a:blipFill>
                <a:blip r:embed="rId12"/>
                <a:stretch>
                  <a:fillRect l="-104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/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utput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⨁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  <a:blipFill>
                <a:blip r:embed="rId13"/>
                <a:stretch>
                  <a:fillRect l="-1504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77498"/>
            <a:ext cx="8712968" cy="714181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Recall: Definition of Secret-Key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BCB42-DC88-6B44-B727-E90ADAD25147}"/>
              </a:ext>
            </a:extLst>
          </p:cNvPr>
          <p:cNvSpPr/>
          <p:nvPr/>
        </p:nvSpPr>
        <p:spPr>
          <a:xfrm>
            <a:off x="3113584" y="757535"/>
            <a:ext cx="2449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(for one message)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B8BC4A-35CF-564F-9761-3F9736D1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71ACE77D-42C8-314D-99A7-78E12404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837" y="2114259"/>
            <a:ext cx="2004762" cy="124906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17B78467-0DB5-834C-A650-00B3FBF82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17B78467-0DB5-834C-A650-00B3FBF8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6">
            <a:extLst>
              <a:ext uri="{FF2B5EF4-FFF2-40B4-BE49-F238E27FC236}">
                <a16:creationId xmlns:a16="http://schemas.microsoft.com/office/drawing/2014/main" id="{F2E231BB-78B6-8F42-8742-133B9B2E9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3AF2672F-C19C-6744-9E9E-BE9F759B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90880"/>
            <a:ext cx="1829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Left World: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0E5E35B3-CF2E-5543-8382-F7D98AA86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01" y="5935004"/>
                <a:ext cx="43238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𝐸𝑛𝑐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0E5E35B3-CF2E-5543-8382-F7D98AA8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1" y="5935004"/>
                <a:ext cx="4323812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9">
            <a:extLst>
              <a:ext uri="{FF2B5EF4-FFF2-40B4-BE49-F238E27FC236}">
                <a16:creationId xmlns:a16="http://schemas.microsoft.com/office/drawing/2014/main" id="{D9FA2D82-EB5E-234C-BEDC-9AB483B71F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53371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6691E192-7AF0-044A-B01A-55A81D0E6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2531" y="3363324"/>
                <a:ext cx="4204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6691E192-7AF0-044A-B01A-55A81D0E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2531" y="3363324"/>
                <a:ext cx="4204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AE1A4A4-4C62-8E4E-877F-34CFDE10BB89}"/>
              </a:ext>
            </a:extLst>
          </p:cNvPr>
          <p:cNvGrpSpPr/>
          <p:nvPr/>
        </p:nvGrpSpPr>
        <p:grpSpPr>
          <a:xfrm>
            <a:off x="5486402" y="1586691"/>
            <a:ext cx="2362200" cy="3213909"/>
            <a:chOff x="5486402" y="1586691"/>
            <a:chExt cx="2362200" cy="3213909"/>
          </a:xfrm>
        </p:grpSpPr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E2F69B41-FBE7-D14C-90FC-226C2E83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6121" y="1586691"/>
              <a:ext cx="19637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 world: </a:t>
              </a: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A67EC473-9D96-414D-BB39-E87F54323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FDB579BC-F574-DA43-860E-C4B4F4680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63" y="2071013"/>
              <a:ext cx="2225908" cy="12055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F10CF117-7214-2E46-985A-C16F26A6B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33" name="AutoShape 9">
              <a:extLst>
                <a:ext uri="{FF2B5EF4-FFF2-40B4-BE49-F238E27FC236}">
                  <a16:creationId xmlns:a16="http://schemas.microsoft.com/office/drawing/2014/main" id="{5071DFD7-8C86-314A-8D94-759D3EAB31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496771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5">
                  <a:extLst>
                    <a:ext uri="{FF2B5EF4-FFF2-40B4-BE49-F238E27FC236}">
                      <a16:creationId xmlns:a16="http://schemas.microsoft.com/office/drawing/2014/main" id="{EEF9A893-8A9D-3D42-998F-F139D5D028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5931" y="3276600"/>
                  <a:ext cx="42043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 Box 5">
                  <a:extLst>
                    <a:ext uri="{FF2B5EF4-FFF2-40B4-BE49-F238E27FC236}">
                      <a16:creationId xmlns:a16="http://schemas.microsoft.com/office/drawing/2014/main" id="{EEF9A893-8A9D-3D42-998F-F139D5D02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65931" y="3276600"/>
                  <a:ext cx="4204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B5182C68-707E-A84A-9970-4F9A81D59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5945746"/>
                <a:ext cx="46973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𝐸𝑛𝑐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B5182C68-707E-A84A-9970-4F9A81D5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5945746"/>
                <a:ext cx="4697312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FB10965-F83C-DE47-BEFF-3AF13F6B4172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8DB06CC5-3BE5-604C-AB18-9561C9BB87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1A3AB748-1CC6-8041-925A-D7B186FF31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utoShape 9">
              <a:extLst>
                <a:ext uri="{FF2B5EF4-FFF2-40B4-BE49-F238E27FC236}">
                  <a16:creationId xmlns:a16="http://schemas.microsoft.com/office/drawing/2014/main" id="{D05D39CB-1F9D-394C-9359-494293BA8B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5">
                  <a:extLst>
                    <a:ext uri="{FF2B5EF4-FFF2-40B4-BE49-F238E27FC236}">
                      <a16:creationId xmlns:a16="http://schemas.microsoft.com/office/drawing/2014/main" id="{D291CD4C-5720-FB46-8E9D-CEB230FEF7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EE84D-4257-2D41-9CF3-F5B51880AF57}"/>
              </a:ext>
            </a:extLst>
          </p:cNvPr>
          <p:cNvGrpSpPr/>
          <p:nvPr/>
        </p:nvGrpSpPr>
        <p:grpSpPr>
          <a:xfrm>
            <a:off x="-76200" y="5410200"/>
            <a:ext cx="9067800" cy="1431820"/>
            <a:chOff x="-76200" y="5578680"/>
            <a:chExt cx="9067800" cy="1431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26">
                  <a:extLst>
                    <a:ext uri="{FF2B5EF4-FFF2-40B4-BE49-F238E27FC236}">
                      <a16:creationId xmlns:a16="http://schemas.microsoft.com/office/drawing/2014/main" id="{4D50883B-ADEF-684C-AC44-0B6A81BEB9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Box 26">
                  <a:extLst>
                    <a:ext uri="{FF2B5EF4-FFF2-40B4-BE49-F238E27FC236}">
                      <a16:creationId xmlns:a16="http://schemas.microsoft.com/office/drawing/2014/main" id="{4D50883B-ADEF-684C-AC44-0B6A81BE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8571" r="-8571" b="-234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26">
                  <a:extLst>
                    <a:ext uri="{FF2B5EF4-FFF2-40B4-BE49-F238E27FC236}">
                      <a16:creationId xmlns:a16="http://schemas.microsoft.com/office/drawing/2014/main" id="{E85D952F-B135-8D47-BB8D-46B90C2851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63278" y="603588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 Box 26">
                  <a:extLst>
                    <a:ext uri="{FF2B5EF4-FFF2-40B4-BE49-F238E27FC236}">
                      <a16:creationId xmlns:a16="http://schemas.microsoft.com/office/drawing/2014/main" id="{E85D952F-B135-8D47-BB8D-46B90C285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63278" y="603588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824" r="-8824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26">
                  <a:extLst>
                    <a:ext uri="{FF2B5EF4-FFF2-40B4-BE49-F238E27FC236}">
                      <a16:creationId xmlns:a16="http://schemas.microsoft.com/office/drawing/2014/main" id="{CEAF0648-F510-524D-9D8B-7686F1ABB9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9694" y="65488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26">
                  <a:extLst>
                    <a:ext uri="{FF2B5EF4-FFF2-40B4-BE49-F238E27FC236}">
                      <a16:creationId xmlns:a16="http://schemas.microsoft.com/office/drawing/2014/main" id="{CEAF0648-F510-524D-9D8B-7686F1ABB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19694" y="6548835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1053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26">
                  <a:extLst>
                    <a:ext uri="{FF2B5EF4-FFF2-40B4-BE49-F238E27FC236}">
                      <a16:creationId xmlns:a16="http://schemas.microsoft.com/office/drawing/2014/main" id="{D09E9C42-4B9C-FE4E-BA67-41AD557F24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819589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, and all ppt D, there is a negligible function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6" name="Text Box 26">
                  <a:extLst>
                    <a:ext uri="{FF2B5EF4-FFF2-40B4-BE49-F238E27FC236}">
                      <a16:creationId xmlns:a16="http://schemas.microsoft.com/office/drawing/2014/main" id="{D09E9C42-4B9C-FE4E-BA67-41AD557F2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8195898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084" t="-13514" r="-155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5">
                <a:extLst>
                  <a:ext uri="{FF2B5EF4-FFF2-40B4-BE49-F238E27FC236}">
                    <a16:creationId xmlns:a16="http://schemas.microsoft.com/office/drawing/2014/main" id="{514F6DA8-EDFF-CC4B-AF45-80C9F0937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2662535"/>
                <a:ext cx="181357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7" name="Text Box 5">
                <a:extLst>
                  <a:ext uri="{FF2B5EF4-FFF2-40B4-BE49-F238E27FC236}">
                    <a16:creationId xmlns:a16="http://schemas.microsoft.com/office/drawing/2014/main" id="{514F6DA8-EDFF-CC4B-AF45-80C9F0937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662535"/>
                <a:ext cx="1813573" cy="400110"/>
              </a:xfrm>
              <a:prstGeom prst="rect">
                <a:avLst/>
              </a:prstGeom>
              <a:blipFill>
                <a:blip r:embed="rId16"/>
                <a:stretch>
                  <a:fillRect t="-9375" r="-2083" b="-28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79CD7671-22C9-6848-AE21-810D8CE1A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79CD7671-22C9-6848-AE21-810D8CE1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5">
                <a:extLst>
                  <a:ext uri="{FF2B5EF4-FFF2-40B4-BE49-F238E27FC236}">
                    <a16:creationId xmlns:a16="http://schemas.microsoft.com/office/drawing/2014/main" id="{DF3E255B-E41D-F04C-A9A7-C312F6FA1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305" y="2611374"/>
                <a:ext cx="187609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9" name="Text Box 5">
                <a:extLst>
                  <a:ext uri="{FF2B5EF4-FFF2-40B4-BE49-F238E27FC236}">
                    <a16:creationId xmlns:a16="http://schemas.microsoft.com/office/drawing/2014/main" id="{DF3E255B-E41D-F04C-A9A7-C312F6FA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6305" y="2611374"/>
                <a:ext cx="1876091" cy="400110"/>
              </a:xfrm>
              <a:prstGeom prst="rect">
                <a:avLst/>
              </a:prstGeom>
              <a:blipFill>
                <a:blip r:embed="rId17"/>
                <a:stretch>
                  <a:fillRect t="-6061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5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22205</TotalTime>
  <Words>2513</Words>
  <Application>Microsoft Macintosh PowerPoint</Application>
  <PresentationFormat>On-screen Show (4:3)</PresentationFormat>
  <Paragraphs>492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American Typewriter</vt:lpstr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LCS 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the Adversary</dc:title>
  <dc:creator>Theory of Computation</dc:creator>
  <cp:lastModifiedBy>Vinod Vaikuntanathan</cp:lastModifiedBy>
  <cp:revision>942</cp:revision>
  <cp:lastPrinted>2020-09-10T06:01:49Z</cp:lastPrinted>
  <dcterms:created xsi:type="dcterms:W3CDTF">2013-02-27T00:46:17Z</dcterms:created>
  <dcterms:modified xsi:type="dcterms:W3CDTF">2021-09-20T16:33:37Z</dcterms:modified>
</cp:coreProperties>
</file>