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529" r:id="rId2"/>
    <p:sldId id="579" r:id="rId3"/>
    <p:sldId id="571" r:id="rId4"/>
    <p:sldId id="582" r:id="rId5"/>
    <p:sldId id="573" r:id="rId6"/>
    <p:sldId id="583" r:id="rId7"/>
    <p:sldId id="584" r:id="rId8"/>
    <p:sldId id="615" r:id="rId9"/>
    <p:sldId id="581" r:id="rId10"/>
    <p:sldId id="574" r:id="rId11"/>
    <p:sldId id="580" r:id="rId12"/>
    <p:sldId id="575" r:id="rId13"/>
    <p:sldId id="587" r:id="rId14"/>
    <p:sldId id="620" r:id="rId15"/>
    <p:sldId id="604" r:id="rId16"/>
    <p:sldId id="616" r:id="rId17"/>
    <p:sldId id="577" r:id="rId18"/>
    <p:sldId id="588" r:id="rId19"/>
    <p:sldId id="589" r:id="rId20"/>
    <p:sldId id="621" r:id="rId21"/>
    <p:sldId id="622" r:id="rId22"/>
    <p:sldId id="617" r:id="rId23"/>
    <p:sldId id="601" r:id="rId24"/>
    <p:sldId id="576" r:id="rId25"/>
    <p:sldId id="600" r:id="rId26"/>
    <p:sldId id="602" r:id="rId27"/>
    <p:sldId id="603" r:id="rId28"/>
    <p:sldId id="605" r:id="rId29"/>
    <p:sldId id="606" r:id="rId30"/>
    <p:sldId id="618" r:id="rId31"/>
    <p:sldId id="609" r:id="rId32"/>
    <p:sldId id="610" r:id="rId33"/>
    <p:sldId id="61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77C"/>
    <a:srgbClr val="0000FF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16"/>
    <p:restoredTop sz="76309" autoAdjust="0"/>
  </p:normalViewPr>
  <p:slideViewPr>
    <p:cSldViewPr>
      <p:cViewPr varScale="1">
        <p:scale>
          <a:sx n="89" d="100"/>
          <a:sy n="89" d="100"/>
        </p:scale>
        <p:origin x="168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124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59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199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767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1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3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940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128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709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54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986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885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79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842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51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0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3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0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71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0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76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89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49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591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Poll:  F(</a:t>
            </a:r>
            <a:r>
              <a:rPr lang="en-US" baseline="0" dirty="0" err="1"/>
              <a:t>xy</a:t>
            </a:r>
            <a:r>
              <a:rPr lang="en-US" baseline="0" dirty="0"/>
              <a:t>) = F(x) || y  is it one-way?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56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6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/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necessarily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u="sng" dirty="0"/>
                  <a:t>that is hard to compute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A32C7-D772-1844-BFF3-9BDD484C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16" y="3707740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4B674F4-9432-0540-8FC8-D15F431E38BC}"/>
              </a:ext>
            </a:extLst>
          </p:cNvPr>
          <p:cNvSpPr/>
          <p:nvPr/>
        </p:nvSpPr>
        <p:spPr>
          <a:xfrm>
            <a:off x="1473387" y="5190291"/>
            <a:ext cx="6614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Any bit can be guessed correctly </a:t>
            </a:r>
            <a:r>
              <a:rPr lang="en-US" sz="2400" dirty="0" err="1"/>
              <a:t>w.p</a:t>
            </a:r>
            <a:r>
              <a:rPr lang="en-US" sz="2400" dirty="0"/>
              <a:t>. 1/2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/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So, “hard to compute”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“hard to guess with probability non-negligibly better than 1/2”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CF6A195-0E76-2E4D-A084-E0FE9B4C8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072" y="5838363"/>
                <a:ext cx="6614320" cy="830997"/>
              </a:xfrm>
              <a:prstGeom prst="rect">
                <a:avLst/>
              </a:prstGeom>
              <a:blipFill>
                <a:blip r:embed="rId5"/>
                <a:stretch>
                  <a:fillRect l="-114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/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Nevertheless, there has to be a hardcore set of hard to invert inputs. Concretely: Does there exist </a:t>
                </a:r>
                <a:r>
                  <a:rPr lang="en-US" sz="2400" u="sng" dirty="0"/>
                  <a:t>some bit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u="sng" dirty="0"/>
                  <a:t> that is hard to guess with probability non-negligibly better than 1/2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3F372A-4965-9A4C-A684-FDDD18ABF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701930"/>
                <a:ext cx="7905927" cy="1200329"/>
              </a:xfrm>
              <a:prstGeom prst="rect">
                <a:avLst/>
              </a:prstGeom>
              <a:blipFill>
                <a:blip r:embed="rId6"/>
                <a:stretch>
                  <a:fillRect l="-112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42537" y="3750131"/>
            <a:ext cx="7920880" cy="134434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</p:spTree>
    <p:extLst>
      <p:ext uri="{BB962C8B-B14F-4D97-AF65-F5344CB8AC3E}">
        <p14:creationId xmlns:p14="http://schemas.microsoft.com/office/powerpoint/2010/main" val="128995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2" grpId="0" animBg="1"/>
      <p:bldP spid="9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3524815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3059668"/>
            <a:ext cx="3371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BIT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hardcore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3744614"/>
                <a:ext cx="7905927" cy="1200329"/>
              </a:xfrm>
              <a:prstGeom prst="rect">
                <a:avLst/>
              </a:prstGeom>
              <a:blipFill>
                <a:blip r:embed="rId4"/>
                <a:stretch>
                  <a:fillRect l="-1122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4963944"/>
                <a:ext cx="7905927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7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188640"/>
            <a:ext cx="8712968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Does every one-way function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have a hardcore bit?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/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>
                    <a:solidFill>
                      <a:srgbClr val="FF0000"/>
                    </a:solidFill>
                  </a:rPr>
                  <a:t>PS2</a:t>
                </a:r>
                <a:r>
                  <a:rPr lang="en-US" sz="2400" dirty="0">
                    <a:solidFill>
                      <a:srgbClr val="FF0000"/>
                    </a:solidFill>
                  </a:rPr>
                  <a:t>: </a:t>
                </a:r>
                <a:r>
                  <a:rPr lang="en-US" sz="2400" dirty="0"/>
                  <a:t>There are functions that are one-way, yet </a:t>
                </a:r>
                <a:r>
                  <a:rPr lang="en-US" sz="2400" i="1" dirty="0"/>
                  <a:t>every</a:t>
                </a:r>
                <a:r>
                  <a:rPr lang="en-US" sz="2400" dirty="0"/>
                  <a:t> bit is somewhat easy to predict (say,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E65E97-D4EB-AC40-9714-44D027B7A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48880"/>
                <a:ext cx="8388424" cy="983218"/>
              </a:xfrm>
              <a:prstGeom prst="rect">
                <a:avLst/>
              </a:prstGeom>
              <a:blipFill>
                <a:blip r:embed="rId3"/>
                <a:stretch>
                  <a:fillRect l="-1210" t="-5063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F78519D-B6A3-9948-B48C-74A8971E589B}"/>
              </a:ext>
            </a:extLst>
          </p:cNvPr>
          <p:cNvSpPr/>
          <p:nvPr/>
        </p:nvSpPr>
        <p:spPr>
          <a:xfrm>
            <a:off x="770602" y="393305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So, we will generalize the notion of a hardcore “bit”. </a:t>
            </a:r>
          </a:p>
        </p:txBody>
      </p:sp>
    </p:spTree>
    <p:extLst>
      <p:ext uri="{BB962C8B-B14F-4D97-AF65-F5344CB8AC3E}">
        <p14:creationId xmlns:p14="http://schemas.microsoft.com/office/powerpoint/2010/main" val="28918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C7D428-CCCB-3D49-ACD5-09292A19FA93}"/>
              </a:ext>
            </a:extLst>
          </p:cNvPr>
          <p:cNvSpPr/>
          <p:nvPr/>
        </p:nvSpPr>
        <p:spPr>
          <a:xfrm>
            <a:off x="827584" y="2093947"/>
            <a:ext cx="7920880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756B-F9DE-7543-A7B4-0737CED7B0FC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/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CA2FA3A-5ACB-724B-96AA-6052F61DD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313746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204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/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E57392-9331-AB4A-956B-70B95181E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533076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43576FA1-968C-304B-8AED-74B5B48D3B34}"/>
              </a:ext>
            </a:extLst>
          </p:cNvPr>
          <p:cNvSpPr/>
          <p:nvPr/>
        </p:nvSpPr>
        <p:spPr>
          <a:xfrm>
            <a:off x="867434" y="5026512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For us, henceforth, a hardcore bit will mean a hardcore predicate.</a:t>
            </a:r>
          </a:p>
        </p:txBody>
      </p:sp>
    </p:spTree>
    <p:extLst>
      <p:ext uri="{BB962C8B-B14F-4D97-AF65-F5344CB8AC3E}">
        <p14:creationId xmlns:p14="http://schemas.microsoft.com/office/powerpoint/2010/main" val="27980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 (in pictures)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2841195" y="3737907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x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 flipV="1">
            <a:off x="3347728" y="3077521"/>
            <a:ext cx="1800200" cy="9275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 rot="20041848">
            <a:off x="3273118" y="243761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175D31-6B02-2D44-98FB-C5FD8C6DB008}"/>
              </a:ext>
            </a:extLst>
          </p:cNvPr>
          <p:cNvCxnSpPr>
            <a:cxnSpLocks/>
          </p:cNvCxnSpPr>
          <p:nvPr/>
        </p:nvCxnSpPr>
        <p:spPr>
          <a:xfrm>
            <a:off x="3347728" y="4337249"/>
            <a:ext cx="1800200" cy="656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540B9A70-491B-B645-BAC9-383D5F2E4B84}"/>
              </a:ext>
            </a:extLst>
          </p:cNvPr>
          <p:cNvSpPr txBox="1">
            <a:spLocks noChangeArrowheads="1"/>
          </p:cNvSpPr>
          <p:nvPr/>
        </p:nvSpPr>
        <p:spPr>
          <a:xfrm rot="1165159">
            <a:off x="3347110" y="4777742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D8B96952-295B-6141-BC32-D1D2B1F09A26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2479776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81FBD58E-89EE-1C45-86FE-F4A74FED3E10}"/>
              </a:ext>
            </a:extLst>
          </p:cNvPr>
          <p:cNvSpPr txBox="1">
            <a:spLocks noChangeArrowheads="1"/>
          </p:cNvSpPr>
          <p:nvPr/>
        </p:nvSpPr>
        <p:spPr>
          <a:xfrm>
            <a:off x="5291808" y="4572039"/>
            <a:ext cx="120759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B(x)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2B255-9227-9343-A699-1676E117A092}"/>
              </a:ext>
            </a:extLst>
          </p:cNvPr>
          <p:cNvCxnSpPr>
            <a:cxnSpLocks/>
          </p:cNvCxnSpPr>
          <p:nvPr/>
        </p:nvCxnSpPr>
        <p:spPr>
          <a:xfrm>
            <a:off x="5661771" y="3199686"/>
            <a:ext cx="0" cy="14657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3">
            <a:extLst>
              <a:ext uri="{FF2B5EF4-FFF2-40B4-BE49-F238E27FC236}">
                <a16:creationId xmlns:a16="http://schemas.microsoft.com/office/drawing/2014/main" id="{B3C745F8-0201-184F-8A3C-0F4F45262387}"/>
              </a:ext>
            </a:extLst>
          </p:cNvPr>
          <p:cNvSpPr txBox="1">
            <a:spLocks noChangeArrowheads="1"/>
          </p:cNvSpPr>
          <p:nvPr/>
        </p:nvSpPr>
        <p:spPr>
          <a:xfrm>
            <a:off x="5901658" y="3531526"/>
            <a:ext cx="2650484" cy="92754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7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Discussion on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A1C3B-8D1B-894B-AF42-06402DC7481B}"/>
              </a:ext>
            </a:extLst>
          </p:cNvPr>
          <p:cNvSpPr/>
          <p:nvPr/>
        </p:nvSpPr>
        <p:spPr>
          <a:xfrm>
            <a:off x="827584" y="1805915"/>
            <a:ext cx="7920880" cy="22229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F203E-A77F-3047-AA05-351032FBDE7D}"/>
              </a:ext>
            </a:extLst>
          </p:cNvPr>
          <p:cNvSpPr/>
          <p:nvPr/>
        </p:nvSpPr>
        <p:spPr>
          <a:xfrm>
            <a:off x="827584" y="1340768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HARDCORE </a:t>
            </a:r>
            <a:r>
              <a:rPr lang="en-US" sz="2400" b="1" dirty="0">
                <a:solidFill>
                  <a:srgbClr val="FF0000"/>
                </a:solidFill>
              </a:rPr>
              <a:t>PREDICATE</a:t>
            </a:r>
            <a:r>
              <a:rPr lang="en-US" sz="2400" b="1" dirty="0">
                <a:solidFill>
                  <a:schemeClr val="tx2"/>
                </a:solidFill>
              </a:rPr>
              <a:t> (Definition)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/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 bit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(HCP)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72D42A8-D89F-454E-8DE5-A71085F56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025714"/>
                <a:ext cx="7905927" cy="1232453"/>
              </a:xfrm>
              <a:prstGeom prst="rect">
                <a:avLst/>
              </a:prstGeom>
              <a:blipFill>
                <a:blip r:embed="rId3"/>
                <a:stretch>
                  <a:fillRect l="-1122" t="-3061" b="-9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/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1241BBA-73D2-5E46-B871-CF0567AAA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245044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C2C2D13-A920-754F-A5EE-FFFB27FD899F}"/>
              </a:ext>
            </a:extLst>
          </p:cNvPr>
          <p:cNvSpPr/>
          <p:nvPr/>
        </p:nvSpPr>
        <p:spPr>
          <a:xfrm>
            <a:off x="827584" y="4149080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Definition of HCP makes sense for </a:t>
            </a:r>
            <a:r>
              <a:rPr lang="en-US" sz="2400" i="1" dirty="0"/>
              <a:t>any</a:t>
            </a:r>
            <a:r>
              <a:rPr lang="en-US" sz="2400" dirty="0"/>
              <a:t> function family, not just one-way functions.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06D0B1-AEE1-D642-872C-2F9CA0030A64}"/>
              </a:ext>
            </a:extLst>
          </p:cNvPr>
          <p:cNvSpPr/>
          <p:nvPr/>
        </p:nvSpPr>
        <p:spPr>
          <a:xfrm>
            <a:off x="834843" y="4941168"/>
            <a:ext cx="7945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Some functions can have information-theoretically hard to guess predicates (e.g., compressing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/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We’ll be interested in settings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uniquely determined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hard to predict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DD68F3-3D55-E14D-B24B-B3859CF5C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02" y="5805264"/>
                <a:ext cx="8301898" cy="830997"/>
              </a:xfrm>
              <a:prstGeom prst="rect">
                <a:avLst/>
              </a:prstGeom>
              <a:blipFill>
                <a:blip r:embed="rId5"/>
                <a:stretch>
                  <a:fillRect l="-1223" t="-2985" r="-306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5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96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/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stretches by one bit. We already know how to turn this into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that stretches to any poly number of bits.)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649FB44-E8D1-554F-9F3B-E69962141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7" y="5229200"/>
                <a:ext cx="7905927" cy="830997"/>
              </a:xfrm>
              <a:prstGeom prst="rect">
                <a:avLst/>
              </a:prstGeom>
              <a:blipFill>
                <a:blip r:embed="rId7"/>
                <a:stretch>
                  <a:fillRect l="-112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66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284782-FD4D-084B-A9C0-DFF65B51C863}"/>
              </a:ext>
            </a:extLst>
          </p:cNvPr>
          <p:cNvSpPr/>
          <p:nvPr/>
        </p:nvSpPr>
        <p:spPr>
          <a:xfrm>
            <a:off x="827584" y="2093947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/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0993F2-53B5-1B47-8D3D-516981369D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7905927" cy="830997"/>
              </a:xfrm>
              <a:prstGeom prst="rect">
                <a:avLst/>
              </a:prstGeom>
              <a:blipFill>
                <a:blip r:embed="rId4"/>
                <a:stretch>
                  <a:fillRect l="-128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1C85745-A5D8-1840-8794-0B0F063981B2}"/>
              </a:ext>
            </a:extLst>
          </p:cNvPr>
          <p:cNvSpPr/>
          <p:nvPr/>
        </p:nvSpPr>
        <p:spPr>
          <a:xfrm>
            <a:off x="827584" y="1628800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/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B8CFB25-8100-AE42-8D09-FFAF11C3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7905927" cy="461665"/>
              </a:xfrm>
              <a:prstGeom prst="rect">
                <a:avLst/>
              </a:prstGeom>
              <a:blipFill>
                <a:blip r:embed="rId6"/>
                <a:stretch>
                  <a:fillRect l="-112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3DBC13-0084-E948-BB13-30316C1DF23B}"/>
              </a:ext>
            </a:extLst>
          </p:cNvPr>
          <p:cNvSpPr/>
          <p:nvPr/>
        </p:nvSpPr>
        <p:spPr>
          <a:xfrm>
            <a:off x="842537" y="5271591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Proof (next slide)</a:t>
            </a:r>
            <a:r>
              <a:rPr lang="en-US" sz="2400" dirty="0"/>
              <a:t>: Use next-bit unpredictability.</a:t>
            </a:r>
          </a:p>
        </p:txBody>
      </p:sp>
    </p:spTree>
    <p:extLst>
      <p:ext uri="{BB962C8B-B14F-4D97-AF65-F5344CB8AC3E}">
        <p14:creationId xmlns:p14="http://schemas.microsoft.com/office/powerpoint/2010/main" val="318629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index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24D970-7C2A-B746-A408-C937C0ACB9D7}"/>
                  </a:ext>
                </a:extLst>
              </p:cNvPr>
              <p:cNvSpPr/>
              <p:nvPr/>
            </p:nvSpPr>
            <p:spPr>
              <a:xfrm>
                <a:off x="787243" y="4639913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1E177C"/>
                    </a:solidFill>
                  </a:rPr>
                  <a:t>Observation</a:t>
                </a:r>
                <a:r>
                  <a:rPr lang="en-US" sz="2400" dirty="0"/>
                  <a:t>: The index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has to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. Do you see why?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824D970-7C2A-B746-A408-C937C0ACB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3" y="4639913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12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24F4E0-C88A-0143-93FE-9848609C999E}"/>
                  </a:ext>
                </a:extLst>
              </p:cNvPr>
              <p:cNvSpPr/>
              <p:nvPr/>
            </p:nvSpPr>
            <p:spPr>
              <a:xfrm>
                <a:off x="770529" y="5271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1E177C"/>
                    </a:solidFill>
                  </a:rPr>
                  <a:t>Hint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24F4E0-C88A-0143-93FE-9848609C9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271591"/>
                <a:ext cx="7905927" cy="461665"/>
              </a:xfrm>
              <a:prstGeom prst="rect">
                <a:avLst/>
              </a:prstGeom>
              <a:blipFill>
                <a:blip r:embed="rId8"/>
                <a:stretch>
                  <a:fillRect l="-112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1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Roadmap of the Course: The Crypto Worlds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9F90D-7DCB-E94C-A25E-9F0AA95117DD}"/>
              </a:ext>
            </a:extLst>
          </p:cNvPr>
          <p:cNvCxnSpPr>
            <a:cxnSpLocks/>
          </p:cNvCxnSpPr>
          <p:nvPr/>
        </p:nvCxnSpPr>
        <p:spPr>
          <a:xfrm flipV="1">
            <a:off x="6012160" y="5379013"/>
            <a:ext cx="1588314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304C1-E54F-7147-9703-C6E07048B0E0}"/>
              </a:ext>
            </a:extLst>
          </p:cNvPr>
          <p:cNvCxnSpPr>
            <a:cxnSpLocks/>
          </p:cNvCxnSpPr>
          <p:nvPr/>
        </p:nvCxnSpPr>
        <p:spPr>
          <a:xfrm flipV="1">
            <a:off x="6012160" y="4833156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3">
            <a:extLst>
              <a:ext uri="{FF2B5EF4-FFF2-40B4-BE49-F238E27FC236}">
                <a16:creationId xmlns:a16="http://schemas.microsoft.com/office/drawing/2014/main" id="{C16200D9-9419-1944-B9A9-69EAE5C90E56}"/>
              </a:ext>
            </a:extLst>
          </p:cNvPr>
          <p:cNvSpPr txBox="1">
            <a:spLocks noChangeArrowheads="1"/>
          </p:cNvSpPr>
          <p:nvPr/>
        </p:nvSpPr>
        <p:spPr>
          <a:xfrm>
            <a:off x="6300192" y="415831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5B9F8-5DE9-854C-8A60-5B3FFF74428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7167772" y="4464907"/>
            <a:ext cx="432702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3">
            <a:extLst>
              <a:ext uri="{FF2B5EF4-FFF2-40B4-BE49-F238E27FC236}">
                <a16:creationId xmlns:a16="http://schemas.microsoft.com/office/drawing/2014/main" id="{17334587-909C-5F40-890B-E84171F9657C}"/>
              </a:ext>
            </a:extLst>
          </p:cNvPr>
          <p:cNvSpPr txBox="1">
            <a:spLocks noChangeArrowheads="1"/>
          </p:cNvSpPr>
          <p:nvPr/>
        </p:nvSpPr>
        <p:spPr>
          <a:xfrm>
            <a:off x="314041" y="278807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2-7, 11-12</a:t>
            </a: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0644FE46-B84C-EE41-83D3-20C8396433CD}"/>
              </a:ext>
            </a:extLst>
          </p:cNvPr>
          <p:cNvSpPr txBox="1">
            <a:spLocks noChangeArrowheads="1"/>
          </p:cNvSpPr>
          <p:nvPr/>
        </p:nvSpPr>
        <p:spPr>
          <a:xfrm>
            <a:off x="373833" y="1446701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Lecture 8-10,…</a:t>
            </a: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3">
            <a:extLst>
              <a:ext uri="{FF2B5EF4-FFF2-40B4-BE49-F238E27FC236}">
                <a16:creationId xmlns:a16="http://schemas.microsoft.com/office/drawing/2014/main" id="{E8B7AD93-2804-4947-99E5-D83B78B0C18E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3" name="Rectangle 63">
            <a:extLst>
              <a:ext uri="{FF2B5EF4-FFF2-40B4-BE49-F238E27FC236}">
                <a16:creationId xmlns:a16="http://schemas.microsoft.com/office/drawing/2014/main" id="{FAE8B997-A458-F64C-BBBE-5C8C36492C68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EDC6B-D0C0-D540-951A-2F01E340E1CC}"/>
              </a:ext>
            </a:extLst>
          </p:cNvPr>
          <p:cNvCxnSpPr>
            <a:cxnSpLocks/>
          </p:cNvCxnSpPr>
          <p:nvPr/>
        </p:nvCxnSpPr>
        <p:spPr>
          <a:xfrm flipV="1">
            <a:off x="6750242" y="3594173"/>
            <a:ext cx="0" cy="565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3">
            <a:extLst>
              <a:ext uri="{FF2B5EF4-FFF2-40B4-BE49-F238E27FC236}">
                <a16:creationId xmlns:a16="http://schemas.microsoft.com/office/drawing/2014/main" id="{206CFA58-80FE-A449-9D5A-33E181EB8012}"/>
              </a:ext>
            </a:extLst>
          </p:cNvPr>
          <p:cNvSpPr txBox="1">
            <a:spLocks noChangeArrowheads="1"/>
          </p:cNvSpPr>
          <p:nvPr/>
        </p:nvSpPr>
        <p:spPr>
          <a:xfrm>
            <a:off x="6300192" y="290740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MAC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A37BF5-D4BB-154A-E9F8-DB39852BC810}"/>
              </a:ext>
            </a:extLst>
          </p:cNvPr>
          <p:cNvGrpSpPr/>
          <p:nvPr/>
        </p:nvGrpSpPr>
        <p:grpSpPr>
          <a:xfrm>
            <a:off x="1385607" y="2602649"/>
            <a:ext cx="4014485" cy="3994703"/>
            <a:chOff x="1385607" y="2602649"/>
            <a:chExt cx="4014485" cy="3994703"/>
          </a:xfrm>
        </p:grpSpPr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4072C032-4500-FA47-9A8D-32E5A99D969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7031" y="5922506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OWF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3374C2-7912-AE46-93F5-B3C834CA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028" y="5490458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Hashing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27603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37884" y="5924307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43F241-1593-F10D-A8C3-734B8CA60622}"/>
              </a:ext>
            </a:extLst>
          </p:cNvPr>
          <p:cNvCxnSpPr>
            <a:cxnSpLocks/>
          </p:cNvCxnSpPr>
          <p:nvPr/>
        </p:nvCxnSpPr>
        <p:spPr>
          <a:xfrm flipV="1">
            <a:off x="7200292" y="3205203"/>
            <a:ext cx="432702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350C78-638C-3145-CBA3-C0D3B664DB8D}"/>
              </a:ext>
            </a:extLst>
          </p:cNvPr>
          <p:cNvCxnSpPr>
            <a:cxnSpLocks/>
          </p:cNvCxnSpPr>
          <p:nvPr/>
        </p:nvCxnSpPr>
        <p:spPr>
          <a:xfrm flipV="1">
            <a:off x="8244408" y="3561639"/>
            <a:ext cx="0" cy="565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3">
            <a:extLst>
              <a:ext uri="{FF2B5EF4-FFF2-40B4-BE49-F238E27FC236}">
                <a16:creationId xmlns:a16="http://schemas.microsoft.com/office/drawing/2014/main" id="{AB005CAD-FCA9-CEED-E1F5-38722233D2E4}"/>
              </a:ext>
            </a:extLst>
          </p:cNvPr>
          <p:cNvSpPr txBox="1">
            <a:spLocks noChangeArrowheads="1"/>
          </p:cNvSpPr>
          <p:nvPr/>
        </p:nvSpPr>
        <p:spPr>
          <a:xfrm>
            <a:off x="7647184" y="2849924"/>
            <a:ext cx="1496816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merican Typewriter" charset="0"/>
                <a:ea typeface="American Typewriter" charset="0"/>
                <a:cs typeface="American Typewriter" charset="0"/>
              </a:rPr>
              <a:t>CCA-secure Secret-key enc.</a:t>
            </a:r>
            <a:endParaRPr lang="en-US" altLang="en-US" sz="1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472488A-F995-089A-47B8-629AAD23F364}"/>
              </a:ext>
            </a:extLst>
          </p:cNvPr>
          <p:cNvSpPr txBox="1">
            <a:spLocks noChangeArrowheads="1"/>
          </p:cNvSpPr>
          <p:nvPr/>
        </p:nvSpPr>
        <p:spPr>
          <a:xfrm>
            <a:off x="7597900" y="5024459"/>
            <a:ext cx="1460122" cy="803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(Stateful) 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3DEA2-D09C-0542-5650-5C33721985CF}"/>
              </a:ext>
            </a:extLst>
          </p:cNvPr>
          <p:cNvSpPr/>
          <p:nvPr/>
        </p:nvSpPr>
        <p:spPr>
          <a:xfrm>
            <a:off x="4932040" y="0"/>
            <a:ext cx="3996444" cy="764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8" grpId="0" animBg="1"/>
      <p:bldP spid="13" grpId="0" animBg="1"/>
      <p:bldP spid="37" grpId="0"/>
      <p:bldP spid="38" grpId="0" animBg="1"/>
      <p:bldP spid="39" grpId="0"/>
      <p:bldP spid="40" grpId="0"/>
      <p:bldP spid="42" grpId="0"/>
      <p:bldP spid="43" grpId="0"/>
      <p:bldP spid="20" grpId="0" animBg="1"/>
      <p:bldP spid="30" grpId="0" animBg="1"/>
      <p:bldP spid="6" grpId="0" animBg="1"/>
      <p:bldP spid="9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OWP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PRG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" y="476672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/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3188E1-E042-0544-ACD5-6554C989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55679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/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3DBC13-0084-E948-BB13-30316C1DF2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2306489"/>
                <a:ext cx="7905927" cy="1200329"/>
              </a:xfrm>
              <a:prstGeom prst="rect">
                <a:avLst/>
              </a:prstGeom>
              <a:blipFill>
                <a:blip r:embed="rId5"/>
                <a:stretch>
                  <a:fillRect l="-1282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/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CCEA1A2-FB18-2F46-8578-4EFF8F80F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040708-6C06-4445-A9B4-F9565A7CE0F9}"/>
                  </a:ext>
                </a:extLst>
              </p:cNvPr>
              <p:cNvSpPr/>
              <p:nvPr/>
            </p:nvSpPr>
            <p:spPr>
              <a:xfrm>
                <a:off x="850994" y="4610745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hardcore bit predictor! QED.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040708-6C06-4445-A9B4-F9565A7C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4" y="4610745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284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9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44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Hardcore Predicate for all OWF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3D720-AC28-7B46-AF2F-69F7C6F7A728}"/>
              </a:ext>
            </a:extLst>
          </p:cNvPr>
          <p:cNvSpPr/>
          <p:nvPr/>
        </p:nvSpPr>
        <p:spPr>
          <a:xfrm>
            <a:off x="683568" y="17728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Let’s shoot for a </a:t>
            </a:r>
            <a:r>
              <a:rPr lang="en-US" sz="2400" i="1" dirty="0"/>
              <a:t>universal</a:t>
            </a:r>
            <a:r>
              <a:rPr lang="en-US" sz="2400" dirty="0"/>
              <a:t> hardcore predicate.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/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i.e., a single predicate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where it is hard to guess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49A9C4-10C7-D04F-B06F-65AE5FA83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535287"/>
                <a:ext cx="8337975" cy="461665"/>
              </a:xfrm>
              <a:prstGeom prst="rect">
                <a:avLst/>
              </a:prstGeom>
              <a:blipFill>
                <a:blip r:embed="rId3"/>
                <a:stretch>
                  <a:fillRect l="-10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2D993D0-2250-0C4C-B068-A2F4A6B73E83}"/>
              </a:ext>
            </a:extLst>
          </p:cNvPr>
          <p:cNvSpPr/>
          <p:nvPr/>
        </p:nvSpPr>
        <p:spPr>
          <a:xfrm>
            <a:off x="683568" y="3501008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 this possible?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AC1B2B-C50C-DC43-97D7-888BB1156272}"/>
              </a:ext>
            </a:extLst>
          </p:cNvPr>
          <p:cNvSpPr/>
          <p:nvPr/>
        </p:nvSpPr>
        <p:spPr>
          <a:xfrm>
            <a:off x="698521" y="4347229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Turns out the answer is “no”.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92749A-94C1-1F40-9F90-F3D3926BA142}"/>
              </a:ext>
            </a:extLst>
          </p:cNvPr>
          <p:cNvSpPr/>
          <p:nvPr/>
        </p:nvSpPr>
        <p:spPr>
          <a:xfrm>
            <a:off x="698521" y="5976862"/>
            <a:ext cx="8337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So, what is one to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4845C-5F06-68EC-F1F1-8B0A7CF73FD7}"/>
              </a:ext>
            </a:extLst>
          </p:cNvPr>
          <p:cNvSpPr txBox="1"/>
          <p:nvPr/>
        </p:nvSpPr>
        <p:spPr>
          <a:xfrm>
            <a:off x="683568" y="509286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will tell me why in PS2.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2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1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which has a </a:t>
                </a:r>
                <a:r>
                  <a:rPr lang="en-US" sz="2400" i="1" dirty="0"/>
                  <a:t>deterministic</a:t>
                </a:r>
                <a:r>
                  <a:rPr lang="en-US" sz="2400" dirty="0"/>
                  <a:t> hardcore predicate.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7905927" cy="1200329"/>
              </a:xfrm>
              <a:prstGeom prst="rect">
                <a:avLst/>
              </a:prstGeom>
              <a:blipFill>
                <a:blip r:embed="rId7"/>
                <a:stretch>
                  <a:fillRect l="-1124" t="-3158" r="-176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122" t="-1600" r="-801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Alternative Interpretation 2</a:t>
                </a:r>
                <a:r>
                  <a:rPr lang="en-US" sz="2400" dirty="0"/>
                  <a:t>: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exists</a:t>
                </a:r>
                <a:r>
                  <a:rPr lang="en-US" sz="2400" dirty="0"/>
                  <a:t> (non-uniformly) a (possibly different) hardcore predicate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 </a:t>
                </a:r>
                <a:r>
                  <a:rPr lang="en-US" sz="2400" b="1" dirty="0">
                    <a:solidFill>
                      <a:srgbClr val="1E177C"/>
                    </a:solidFill>
                  </a:rPr>
                  <a:t>(My favorite open problem: remove the non-uniformity)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8280920" cy="1200329"/>
              </a:xfrm>
              <a:prstGeom prst="rect">
                <a:avLst/>
              </a:prstGeom>
              <a:blipFill>
                <a:blip r:embed="rId7"/>
                <a:stretch>
                  <a:fillRect l="-1070" t="-3125" r="-91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6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/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54185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223414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7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works as follows: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3573016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962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runs the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times, on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=100..0,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=010…0</m:t>
                    </m:r>
                  </m:oMath>
                </a14:m>
                <a:r>
                  <a:rPr lang="en-US" sz="2400" dirty="0"/>
                  <a:t>,… are the unit vectors.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08" y="4119463"/>
                <a:ext cx="7466402" cy="1200329"/>
              </a:xfrm>
              <a:prstGeom prst="rect">
                <a:avLst/>
              </a:prstGeom>
              <a:blipFill>
                <a:blip r:embed="rId5"/>
                <a:stretch>
                  <a:fillRect l="-1188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301155" cy="461665"/>
              </a:xfrm>
              <a:prstGeom prst="rect">
                <a:avLst/>
              </a:prstGeom>
              <a:blipFill>
                <a:blip r:embed="rId6"/>
                <a:stretch>
                  <a:fillRect l="-121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/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perfect, it returns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bit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invocation.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9" y="5805264"/>
                <a:ext cx="7905927" cy="844077"/>
              </a:xfrm>
              <a:prstGeom prst="rect">
                <a:avLst/>
              </a:prstGeom>
              <a:blipFill>
                <a:blip r:embed="rId8"/>
                <a:stretch>
                  <a:fillRect l="-962" t="-2941" r="-1603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770529" y="4194797"/>
            <a:ext cx="7761911" cy="21863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831649" y="35730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need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OK, now let’s assume less: assume a pretty good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55" y="1386660"/>
                <a:ext cx="7892173" cy="461665"/>
              </a:xfrm>
              <a:prstGeom prst="rect">
                <a:avLst/>
              </a:prstGeom>
              <a:blipFill>
                <a:blip r:embed="rId4"/>
                <a:stretch>
                  <a:fillRect l="-1125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564904"/>
                <a:ext cx="8712968" cy="783804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770529" y="2007423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96064" y="3067280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019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the good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919663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01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A48391-5CCE-8A45-B077-6F75D4F25E8D}"/>
              </a:ext>
            </a:extLst>
          </p:cNvPr>
          <p:cNvSpPr/>
          <p:nvPr/>
        </p:nvSpPr>
        <p:spPr>
          <a:xfrm>
            <a:off x="827584" y="534359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Exercise in counting.</a:t>
            </a:r>
          </a:p>
        </p:txBody>
      </p:sp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754632" y="3045366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111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predicts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2" t="-1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7596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Week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functions* + HCB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754632" y="2909073"/>
            <a:ext cx="8209856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1202577" y="3483735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77" y="3483735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27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1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779240" y="242088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820107" y="61260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</p:spTree>
    <p:extLst>
      <p:ext uri="{BB962C8B-B14F-4D97-AF65-F5344CB8AC3E}">
        <p14:creationId xmlns:p14="http://schemas.microsoft.com/office/powerpoint/2010/main" val="11779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Proof (next lecture)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Pairwise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44ADE-B62D-E84A-A6F0-71BBF8E9D7D0}"/>
              </a:ext>
            </a:extLst>
          </p:cNvPr>
          <p:cNvSpPr/>
          <p:nvPr/>
        </p:nvSpPr>
        <p:spPr>
          <a:xfrm>
            <a:off x="755576" y="3399383"/>
            <a:ext cx="87129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Reference: Goldreich Book Part 1, Section 2.5.2.</a:t>
            </a:r>
          </a:p>
          <a:p>
            <a:r>
              <a:rPr lang="en-US" sz="2000" dirty="0"/>
              <a:t>http://</a:t>
            </a:r>
            <a:r>
              <a:rPr lang="en-US" sz="2000" dirty="0" err="1"/>
              <a:t>www.wisdom.weizmann.ac.il</a:t>
            </a:r>
            <a:r>
              <a:rPr lang="en-US" sz="2000" dirty="0"/>
              <a:t>/~</a:t>
            </a:r>
            <a:r>
              <a:rPr lang="en-US" sz="2000" dirty="0" err="1"/>
              <a:t>oded</a:t>
            </a:r>
            <a:r>
              <a:rPr lang="en-US" sz="2000" dirty="0"/>
              <a:t>/</a:t>
            </a:r>
            <a:r>
              <a:rPr lang="en-US" sz="2000" dirty="0" err="1"/>
              <a:t>PSBookFrag</a:t>
            </a:r>
            <a:r>
              <a:rPr lang="en-US" sz="2000" dirty="0"/>
              <a:t>/part2N.ps</a:t>
            </a:r>
          </a:p>
        </p:txBody>
      </p:sp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017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/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real proof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301208"/>
                <a:ext cx="8712968" cy="983218"/>
              </a:xfrm>
              <a:prstGeom prst="rect">
                <a:avLst/>
              </a:prstGeom>
              <a:blipFill>
                <a:blip r:embed="rId5"/>
                <a:stretch>
                  <a:fillRect l="-1019" t="-3797"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4114561"/>
                <a:ext cx="8712968" cy="983218"/>
              </a:xfrm>
              <a:prstGeom prst="rect">
                <a:avLst/>
              </a:prstGeom>
              <a:blipFill>
                <a:blip r:embed="rId6"/>
                <a:stretch>
                  <a:fillRect l="-1019" t="-5195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41277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Defined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36975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Defined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305859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4.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4EEBCECA-C68B-AB43-B212-B85B3CE10F2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835482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(showed proof for an important special case)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(in fact, one-way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PRG, but that’s a much harder theorem)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i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blipFill>
                <a:blip r:embed="rId4"/>
                <a:stretch>
                  <a:fillRect l="-1235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(Informally)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2267744" y="2348880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5580112" y="2060848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2987824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4210654" y="1259508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2267744" y="4663573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5652121" y="5034051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3641661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3707904" y="2326531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3707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3822822" y="3513219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</a:t>
            </a: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 to </a:t>
            </a:r>
            <a:b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/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all x.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73BAC0F-83E8-AA4E-8A3A-51F271372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4221088"/>
                <a:ext cx="8391110" cy="461665"/>
              </a:xfrm>
              <a:prstGeom prst="rect">
                <a:avLst/>
              </a:prstGeom>
              <a:blipFill>
                <a:blip r:embed="rId5"/>
                <a:stretch>
                  <a:fillRect l="-1057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/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This is one-way according to the above definition. </a:t>
                </a:r>
                <a:br>
                  <a:rPr lang="en-US" sz="2400" dirty="0">
                    <a:solidFill>
                      <a:prstClr val="black"/>
                    </a:solidFill>
                  </a:rPr>
                </a:br>
                <a:r>
                  <a:rPr lang="en-US" sz="2400" dirty="0">
                    <a:solidFill>
                      <a:prstClr val="black"/>
                    </a:solidFill>
                  </a:rPr>
                  <a:t>In fact, impossible to find </a:t>
                </a:r>
                <a:r>
                  <a:rPr lang="en-US" sz="2400" i="1" dirty="0">
                    <a:solidFill>
                      <a:prstClr val="black"/>
                    </a:solidFill>
                  </a:rPr>
                  <a:t>the</a:t>
                </a:r>
                <a:r>
                  <a:rPr lang="en-US" sz="2400" dirty="0">
                    <a:solidFill>
                      <a:prstClr val="black"/>
                    </a:solidFill>
                  </a:rPr>
                  <a:t> inverse even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has unbounded time.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BA7A6C-0F46-8142-B9FB-A303E2F4D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41168"/>
                <a:ext cx="8316416" cy="1200329"/>
              </a:xfrm>
              <a:prstGeom prst="rect">
                <a:avLst/>
              </a:prstGeom>
              <a:blipFill>
                <a:blip r:embed="rId6"/>
                <a:stretch>
                  <a:fillRect l="-1067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EC88CDE-8E8F-A045-9AD3-BD40CFF7F40B}"/>
              </a:ext>
            </a:extLst>
          </p:cNvPr>
          <p:cNvSpPr/>
          <p:nvPr/>
        </p:nvSpPr>
        <p:spPr>
          <a:xfrm>
            <a:off x="823300" y="6279703"/>
            <a:ext cx="8141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Conclusion: not a useful/meaningful definition.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0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 (Take 1)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7920880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0BB0021-DEF3-EB49-9A31-68F6B4BB83E0}"/>
              </a:ext>
            </a:extLst>
          </p:cNvPr>
          <p:cNvSpPr/>
          <p:nvPr/>
        </p:nvSpPr>
        <p:spPr>
          <a:xfrm>
            <a:off x="783450" y="4224863"/>
            <a:ext cx="8391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E177C"/>
                </a:solidFill>
              </a:rPr>
              <a:t>The Right Definition: </a:t>
            </a:r>
            <a:r>
              <a:rPr lang="en-US" sz="2400" dirty="0">
                <a:solidFill>
                  <a:schemeClr val="tx1"/>
                </a:solidFill>
              </a:rPr>
              <a:t>Impossible to find </a:t>
            </a:r>
            <a:r>
              <a:rPr lang="en-US" sz="2400" b="1" i="1" dirty="0">
                <a:solidFill>
                  <a:srgbClr val="1E177C"/>
                </a:solidFill>
              </a:rPr>
              <a:t>an</a:t>
            </a:r>
            <a:r>
              <a:rPr lang="en-US" sz="2400" dirty="0">
                <a:solidFill>
                  <a:schemeClr val="tx1"/>
                </a:solidFill>
              </a:rPr>
              <a:t> inverse in </a:t>
            </a:r>
            <a:r>
              <a:rPr lang="en-US" sz="2400" dirty="0" err="1">
                <a:solidFill>
                  <a:schemeClr val="tx1"/>
                </a:solidFill>
              </a:rPr>
              <a:t>p.p.t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322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732D8-6029-314A-8B12-1BB5A5E3CB2A}"/>
              </a:ext>
            </a:extLst>
          </p:cNvPr>
          <p:cNvSpPr/>
          <p:nvPr/>
        </p:nvSpPr>
        <p:spPr>
          <a:xfrm>
            <a:off x="783450" y="1628799"/>
            <a:ext cx="8253046" cy="208823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/>
                          <m:t>)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is one-way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1776591"/>
                <a:ext cx="7905927" cy="1216167"/>
              </a:xfrm>
              <a:prstGeom prst="rect">
                <a:avLst/>
              </a:prstGeom>
              <a:blipFill>
                <a:blip r:embed="rId3"/>
                <a:stretch>
                  <a:fillRect l="-1124" t="-2062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/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316F6F2-8583-874B-B5B5-27771F965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3068960"/>
                <a:ext cx="8337975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3DA0756-031A-3847-B125-72D2299A17F4}"/>
              </a:ext>
            </a:extLst>
          </p:cNvPr>
          <p:cNvSpPr/>
          <p:nvPr/>
        </p:nvSpPr>
        <p:spPr>
          <a:xfrm>
            <a:off x="823301" y="5791829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One-way Permutations</a:t>
            </a:r>
            <a:r>
              <a:rPr lang="en-US" sz="24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/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One-to-one one-way functions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3E53139-9AC1-184E-A3B6-5091DA9F3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1" y="6237309"/>
                <a:ext cx="6124963" cy="461665"/>
              </a:xfrm>
              <a:prstGeom prst="rect">
                <a:avLst/>
              </a:prstGeom>
              <a:blipFill>
                <a:blip r:embed="rId5"/>
                <a:stretch>
                  <a:fillRect l="-1449"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F1BCF8-2886-5D4B-AC3C-B87A0B14D419}"/>
              </a:ext>
            </a:extLst>
          </p:cNvPr>
          <p:cNvSpPr/>
          <p:nvPr/>
        </p:nvSpPr>
        <p:spPr>
          <a:xfrm>
            <a:off x="792088" y="4335487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always find </a:t>
            </a:r>
            <a:r>
              <a:rPr lang="en-US" sz="2400" i="1" dirty="0"/>
              <a:t>an</a:t>
            </a:r>
            <a:r>
              <a:rPr lang="en-US" sz="2400" dirty="0"/>
              <a:t> inverse with unbounded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51D316-6DB4-A948-A3F7-567D789F56FC}"/>
              </a:ext>
            </a:extLst>
          </p:cNvPr>
          <p:cNvSpPr/>
          <p:nvPr/>
        </p:nvSpPr>
        <p:spPr>
          <a:xfrm>
            <a:off x="838666" y="4983559"/>
            <a:ext cx="798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… but should be hard with probabilistic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288302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50767" y="466114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3.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2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/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function, we know it’s hard to compute a pre-image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 randomly chosen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675BDF-8B3B-EF40-BAA4-8DD067483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89891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4CA32C7-D772-1844-BFF3-9BDD484CFDFA}"/>
              </a:ext>
            </a:extLst>
          </p:cNvPr>
          <p:cNvSpPr/>
          <p:nvPr/>
        </p:nvSpPr>
        <p:spPr>
          <a:xfrm>
            <a:off x="829616" y="370774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about computing partial information about an inverse?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375AE-F0A9-5540-A9E7-060377E65C0D}"/>
              </a:ext>
            </a:extLst>
          </p:cNvPr>
          <p:cNvSpPr/>
          <p:nvPr/>
        </p:nvSpPr>
        <p:spPr>
          <a:xfrm>
            <a:off x="794629" y="5430578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Exercise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There are one-way functions for which it is easy to compute the first half of the bits of an inverse.</a:t>
            </a:r>
          </a:p>
        </p:txBody>
      </p:sp>
    </p:spTree>
    <p:extLst>
      <p:ext uri="{BB962C8B-B14F-4D97-AF65-F5344CB8AC3E}">
        <p14:creationId xmlns:p14="http://schemas.microsoft.com/office/powerpoint/2010/main" val="26577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41598</TotalTime>
  <Words>2347</Words>
  <Application>Microsoft Macintosh PowerPoint</Application>
  <PresentationFormat>On-screen Show (4:3)</PresentationFormat>
  <Paragraphs>246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998</cp:revision>
  <dcterms:created xsi:type="dcterms:W3CDTF">2014-03-14T23:52:55Z</dcterms:created>
  <dcterms:modified xsi:type="dcterms:W3CDTF">2022-09-26T16:25:03Z</dcterms:modified>
</cp:coreProperties>
</file>