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  <p:sldMasterId id="2147483701" r:id="rId3"/>
    <p:sldMasterId id="2147483714" r:id="rId4"/>
  </p:sldMasterIdLst>
  <p:notesMasterIdLst>
    <p:notesMasterId r:id="rId36"/>
  </p:notesMasterIdLst>
  <p:sldIdLst>
    <p:sldId id="529" r:id="rId5"/>
    <p:sldId id="3255" r:id="rId6"/>
    <p:sldId id="1499" r:id="rId7"/>
    <p:sldId id="1500" r:id="rId8"/>
    <p:sldId id="1501" r:id="rId9"/>
    <p:sldId id="1508" r:id="rId10"/>
    <p:sldId id="1289" r:id="rId11"/>
    <p:sldId id="1403" r:id="rId12"/>
    <p:sldId id="1294" r:id="rId13"/>
    <p:sldId id="1273" r:id="rId14"/>
    <p:sldId id="1428" r:id="rId15"/>
    <p:sldId id="1502" r:id="rId16"/>
    <p:sldId id="1503" r:id="rId17"/>
    <p:sldId id="1347" r:id="rId18"/>
    <p:sldId id="1505" r:id="rId19"/>
    <p:sldId id="1506" r:id="rId20"/>
    <p:sldId id="1350" r:id="rId21"/>
    <p:sldId id="1504" r:id="rId22"/>
    <p:sldId id="1509" r:id="rId23"/>
    <p:sldId id="675" r:id="rId24"/>
    <p:sldId id="676" r:id="rId25"/>
    <p:sldId id="1510" r:id="rId26"/>
    <p:sldId id="677" r:id="rId27"/>
    <p:sldId id="736" r:id="rId28"/>
    <p:sldId id="1511" r:id="rId29"/>
    <p:sldId id="3258" r:id="rId30"/>
    <p:sldId id="1497" r:id="rId31"/>
    <p:sldId id="1512" r:id="rId32"/>
    <p:sldId id="3256" r:id="rId33"/>
    <p:sldId id="3257" r:id="rId34"/>
    <p:sldId id="321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6240" autoAdjust="0"/>
  </p:normalViewPr>
  <p:slideViewPr>
    <p:cSldViewPr>
      <p:cViewPr varScale="1">
        <p:scale>
          <a:sx n="82" d="100"/>
          <a:sy n="82" d="100"/>
        </p:scale>
        <p:origin x="176" y="4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27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6AAC548C-5E95-E143-BBC7-25628C5596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008BB0B6-FAC3-0646-819D-3BEB5500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D45F985D-1BCB-3640-9B08-BC9FE310D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127F41-FB7C-3840-ABBB-C68D7061CD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7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1F526E8-BA04-924F-BFA7-88DD62A9D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3250D8B-39AB-834A-B19B-DA1EDBCA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458112B-CCE9-C04A-B15F-5354FCB86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88E94-D565-FA4F-91DA-7086B6D53B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82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41F526E8-BA04-924F-BFA7-88DD62A9D7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03250D8B-39AB-834A-B19B-DA1EDBCA4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F458112B-CCE9-C04A-B15F-5354FCB86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888E94-D565-FA4F-91DA-7086B6D53B3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6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596F8DAA-FA33-8949-A028-DE41A644D4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529B7059-7F9C-EF47-B008-DDC4EB99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EBDBA524-EF2B-6B41-BFA2-5C737C5FC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926212-B4A6-DE42-B245-9A0AE536AE4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90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34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758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EB5814E3-8F65-B844-A2DE-45D3703051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1BFD3F9D-FDA7-1844-8A3E-E7EA06C14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BB7FBC11-DBB4-0940-AE0D-CEB696FBA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5C2325-F8ED-7348-B527-6D441C7FCBE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58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72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71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784DC5D4-8A52-0D4C-8F25-48E9A83473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A1303DE0-3159-FC4E-A1DE-03CC4AE18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CA" altLang="en-US" dirty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CB8FBF-7022-4142-9355-C4A322F4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1FAF26-30AD-1E4B-A6FF-AEE3AA71FAC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78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735D0F-15CB-5241-8DA7-9EC6F9751A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2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40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1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975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42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476F9-B6DC-4424-AFD5-983D28E74F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37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751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8476F9-B6DC-4424-AFD5-983D28E74F3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59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4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7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6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5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03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800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7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11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38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97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97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841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62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996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424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705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642" y="92946"/>
            <a:ext cx="7504869" cy="1220258"/>
          </a:xfrm>
        </p:spPr>
        <p:txBody>
          <a:bodyPr/>
          <a:lstStyle>
            <a:lvl1pPr>
              <a:lnSpc>
                <a:spcPct val="90000"/>
              </a:lnSpc>
              <a:defRPr b="1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1060" y="6301734"/>
            <a:ext cx="58446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71715" y="1368490"/>
            <a:ext cx="8327053" cy="4616067"/>
          </a:xfrm>
        </p:spPr>
        <p:txBody>
          <a:bodyPr/>
          <a:lstStyle>
            <a:lvl1pPr>
              <a:lnSpc>
                <a:spcPct val="95000"/>
              </a:lnSpc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30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68246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0.png"/><Relationship Id="rId7" Type="http://schemas.openxmlformats.org/officeDocument/2006/relationships/image" Target="NULL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73.png"/><Relationship Id="rId4" Type="http://schemas.openxmlformats.org/officeDocument/2006/relationships/image" Target="../media/image7.gif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8.pn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78.png"/><Relationship Id="rId4" Type="http://schemas.openxmlformats.org/officeDocument/2006/relationships/image" Target="../media/image9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20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addition: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23858" y="3022848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 is an eigenvector of 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with eigenvalue 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342858" y="3803231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multiplication: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723858" y="4184231"/>
            <a:ext cx="762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t is an eigenvector of 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with eigenvalue 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4800" y="4876800"/>
            <a:ext cx="72008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Proof: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Arial" charset="0"/>
              </a:rPr>
              <a:t>=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C</a:t>
            </a:r>
            <a:r>
              <a:rPr kumimoji="0" lang="en-US" alt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Gulim" panose="020B0600000101010101" pitchFamily="34" charset="-127"/>
                <a:ea typeface="Gulim" panose="020B0600000101010101" pitchFamily="34" charset="-127"/>
                <a:cs typeface="Arial" charset="0"/>
              </a:rPr>
              <a:t>=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.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t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6699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6699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71600" y="5634335"/>
            <a:ext cx="929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But, remember, the scheme is insecure?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960857" y="6191815"/>
            <a:ext cx="929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Key idea: fix insecurity while retaining homomorphism.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1</a:t>
            </a:r>
          </a:p>
        </p:txBody>
      </p:sp>
    </p:spTree>
    <p:extLst>
      <p:ext uri="{BB962C8B-B14F-4D97-AF65-F5344CB8AC3E}">
        <p14:creationId xmlns:p14="http://schemas.microsoft.com/office/powerpoint/2010/main" val="313726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82216" y="3737248"/>
            <a:ext cx="8168208" cy="183371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1973409" y="3888683"/>
            <a:ext cx="372647" cy="13681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8691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630056" y="4297572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11877" y="4808586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869446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790474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788141"/>
            <a:ext cx="19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Eigenvalue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982567" y="4465591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29" y="2492896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n 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029" y="2492896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73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6" y="6025852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🙂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CPA-secure by LWE.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𝒔𝑨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>
            <a:extLst>
              <a:ext uri="{FF2B5EF4-FFF2-40B4-BE49-F238E27FC236}">
                <a16:creationId xmlns:a16="http://schemas.microsoft.com/office/drawing/2014/main" id="{D012C02C-45B5-4447-B85F-82C7154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05" y="3913892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  C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751D5CD-7B42-324A-96FC-3D80CB8B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2</a:t>
            </a:r>
          </a:p>
        </p:txBody>
      </p:sp>
    </p:spTree>
    <p:extLst>
      <p:ext uri="{BB962C8B-B14F-4D97-AF65-F5344CB8AC3E}">
        <p14:creationId xmlns:p14="http://schemas.microsoft.com/office/powerpoint/2010/main" val="6783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</a:t>
            </a:r>
            <a:r>
              <a:rPr lang="en-US" altLang="en-US" sz="2800" b="1" dirty="0">
                <a:solidFill>
                  <a:srgbClr val="0000FF"/>
                </a:solidFill>
              </a:rPr>
              <a:t>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addition: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9366-1762-E646-9FD3-18D744CAC30D}"/>
                  </a:ext>
                </a:extLst>
              </p:cNvPr>
              <p:cNvSpPr txBox="1"/>
              <p:nvPr/>
            </p:nvSpPr>
            <p:spPr>
              <a:xfrm>
                <a:off x="2426314" y="3816805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9366-1762-E646-9FD3-18D744CA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314" y="3816805"/>
                <a:ext cx="2438400" cy="482120"/>
              </a:xfrm>
              <a:prstGeom prst="rect">
                <a:avLst/>
              </a:prstGeom>
              <a:blipFill>
                <a:blip r:embed="rId2"/>
                <a:stretch>
                  <a:fillRect t="-2105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24DF7-30F4-AC40-BD1E-D2A2111E3078}"/>
                  </a:ext>
                </a:extLst>
              </p:cNvPr>
              <p:cNvSpPr txBox="1"/>
              <p:nvPr/>
            </p:nvSpPr>
            <p:spPr>
              <a:xfrm>
                <a:off x="2764786" y="4354670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824DF7-30F4-AC40-BD1E-D2A2111E3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786" y="4354670"/>
                <a:ext cx="3804332" cy="482120"/>
              </a:xfrm>
              <a:prstGeom prst="rect">
                <a:avLst/>
              </a:prstGeom>
              <a:blipFill>
                <a:blip r:embed="rId3"/>
                <a:stretch>
                  <a:fillRect t="-20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98DC8-A7A2-7844-82C8-D5B8EE1C2218}"/>
                  </a:ext>
                </a:extLst>
              </p:cNvPr>
              <p:cNvSpPr txBox="1"/>
              <p:nvPr/>
            </p:nvSpPr>
            <p:spPr>
              <a:xfrm>
                <a:off x="2780026" y="4918550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D98DC8-A7A2-7844-82C8-D5B8EE1C2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026" y="4918550"/>
                <a:ext cx="3804332" cy="482120"/>
              </a:xfrm>
              <a:prstGeom prst="rect">
                <a:avLst/>
              </a:prstGeom>
              <a:blipFill>
                <a:blip r:embed="rId4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69072AA1-05EC-D14F-AD12-AEE69C3D36E7}"/>
              </a:ext>
            </a:extLst>
          </p:cNvPr>
          <p:cNvSpPr/>
          <p:nvPr/>
        </p:nvSpPr>
        <p:spPr>
          <a:xfrm>
            <a:off x="6889576" y="4278470"/>
            <a:ext cx="2133600" cy="907119"/>
          </a:xfrm>
          <a:prstGeom prst="wedgeRoundRectCallout">
            <a:avLst>
              <a:gd name="adj1" fmla="val -80960"/>
              <a:gd name="adj2" fmla="val 4682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Noise grows a little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EE1C4-6F7C-FE4F-A79A-4FCB1290EF4B}"/>
                  </a:ext>
                </a:extLst>
              </p:cNvPr>
              <p:cNvSpPr txBox="1"/>
              <p:nvPr/>
            </p:nvSpPr>
            <p:spPr>
              <a:xfrm>
                <a:off x="2706660" y="5619590"/>
                <a:ext cx="19755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DEE1C4-6F7C-FE4F-A79A-4FCB1290E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660" y="5619590"/>
                <a:ext cx="1975532" cy="482120"/>
              </a:xfrm>
              <a:prstGeom prst="rect">
                <a:avLst/>
              </a:prstGeom>
              <a:blipFill>
                <a:blip r:embed="rId5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5E527A-4DE8-9B45-A895-D0411EB9AB11}"/>
                  </a:ext>
                </a:extLst>
              </p:cNvPr>
              <p:cNvSpPr txBox="1"/>
              <p:nvPr/>
            </p:nvSpPr>
            <p:spPr>
              <a:xfrm>
                <a:off x="707386" y="3821270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5E527A-4DE8-9B45-A895-D0411EB9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6" y="3821270"/>
                <a:ext cx="2438400" cy="482120"/>
              </a:xfrm>
              <a:prstGeom prst="rect">
                <a:avLst/>
              </a:prstGeom>
              <a:blipFill>
                <a:blip r:embed="rId6"/>
                <a:stretch>
                  <a:fillRect t="-2051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6C6D0C-470A-B847-99D9-E017E37D6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76" y="5523369"/>
            <a:ext cx="859160" cy="85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4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4" grpId="0" animBg="1"/>
      <p:bldP spid="24" grpId="1" animBg="1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447800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681490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</a:t>
            </a:r>
            <a:r>
              <a:rPr lang="en-US" altLang="en-US" sz="2800" b="1" dirty="0">
                <a:solidFill>
                  <a:srgbClr val="0000FF"/>
                </a:solidFill>
              </a:rPr>
              <a:t>t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718048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multiplication: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US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CA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  <a:r>
              <a:rPr kumimoji="0" lang="en-CA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2109283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BCEBA-1FCF-3948-9978-185E849BB94E}"/>
                  </a:ext>
                </a:extLst>
              </p:cNvPr>
              <p:cNvSpPr txBox="1"/>
              <p:nvPr/>
            </p:nvSpPr>
            <p:spPr>
              <a:xfrm>
                <a:off x="403041" y="3865513"/>
                <a:ext cx="2438400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EBCEBA-1FCF-3948-9978-185E849BB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1" y="3865513"/>
                <a:ext cx="2438400" cy="482120"/>
              </a:xfrm>
              <a:prstGeom prst="rect">
                <a:avLst/>
              </a:prstGeom>
              <a:blipFill>
                <a:blip r:embed="rId2"/>
                <a:stretch>
                  <a:fillRect t="-1794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25336-F22C-3D45-8F8F-6BD83530C286}"/>
                  </a:ext>
                </a:extLst>
              </p:cNvPr>
              <p:cNvSpPr txBox="1"/>
              <p:nvPr/>
            </p:nvSpPr>
            <p:spPr>
              <a:xfrm>
                <a:off x="2384241" y="3861048"/>
                <a:ext cx="2438400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BF25336-F22C-3D45-8F8F-6BD83530C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41" y="3861048"/>
                <a:ext cx="2438400" cy="511743"/>
              </a:xfrm>
              <a:prstGeom prst="rect">
                <a:avLst/>
              </a:prstGeom>
              <a:blipFill>
                <a:blip r:embed="rId3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9EC85-CC1D-1348-99F7-E5B75BC0F749}"/>
                  </a:ext>
                </a:extLst>
              </p:cNvPr>
              <p:cNvSpPr txBox="1"/>
              <p:nvPr/>
            </p:nvSpPr>
            <p:spPr>
              <a:xfrm>
                <a:off x="1698441" y="4398913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439EC85-CC1D-1348-99F7-E5B75BC0F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441" y="4398913"/>
                <a:ext cx="3804332" cy="482120"/>
              </a:xfrm>
              <a:prstGeom prst="rect">
                <a:avLst/>
              </a:prstGeom>
              <a:blipFill>
                <a:blip r:embed="rId4"/>
                <a:stretch>
                  <a:fillRect t="-2051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384175-3BDD-1243-8ECE-B7D74FA7914B}"/>
                  </a:ext>
                </a:extLst>
              </p:cNvPr>
              <p:cNvSpPr txBox="1"/>
              <p:nvPr/>
            </p:nvSpPr>
            <p:spPr>
              <a:xfrm>
                <a:off x="2155641" y="4882128"/>
                <a:ext cx="3804332" cy="51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384175-3BDD-1243-8ECE-B7D74FA7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1" y="4882128"/>
                <a:ext cx="3804332" cy="511743"/>
              </a:xfrm>
              <a:prstGeom prst="rect">
                <a:avLst/>
              </a:prstGeom>
              <a:blipFill>
                <a:blip r:embed="rId5"/>
                <a:stretch>
                  <a:fillRect t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132315E0-D541-6D4E-BB96-88BDBF4ED6C1}"/>
              </a:ext>
            </a:extLst>
          </p:cNvPr>
          <p:cNvSpPr/>
          <p:nvPr/>
        </p:nvSpPr>
        <p:spPr>
          <a:xfrm rot="16200000">
            <a:off x="4801519" y="5129016"/>
            <a:ext cx="255604" cy="1737360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22777-6C9E-BE4E-AB5C-678CCAF04640}"/>
                  </a:ext>
                </a:extLst>
              </p:cNvPr>
              <p:cNvSpPr txBox="1"/>
              <p:nvPr/>
            </p:nvSpPr>
            <p:spPr>
              <a:xfrm>
                <a:off x="4975041" y="5990183"/>
                <a:ext cx="1432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𝑚𝑢𝑙𝑡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E22777-6C9E-BE4E-AB5C-678CCAF04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41" y="5990183"/>
                <a:ext cx="1432560" cy="461665"/>
              </a:xfrm>
              <a:prstGeom prst="rect">
                <a:avLst/>
              </a:prstGeom>
              <a:blipFill>
                <a:blip r:embed="rId6"/>
                <a:stretch>
                  <a:fillRect t="-1891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73144B0C-4404-774B-81C1-ECB37AEC145A}"/>
                  </a:ext>
                </a:extLst>
              </p:cNvPr>
              <p:cNvSpPr/>
              <p:nvPr/>
            </p:nvSpPr>
            <p:spPr>
              <a:xfrm>
                <a:off x="6036173" y="3952108"/>
                <a:ext cx="2644959" cy="1334492"/>
              </a:xfrm>
              <a:prstGeom prst="wedgeRoundRectCallout">
                <a:avLst>
                  <a:gd name="adj1" fmla="val -57159"/>
                  <a:gd name="adj2" fmla="val 76926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Noise grows. </a:t>
                </a:r>
              </a:p>
              <a:p>
                <a:pPr algn="ctr"/>
                <a:r>
                  <a:rPr lang="en-US" sz="2000" b="1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 to be small! How?!</a:t>
                </a:r>
              </a:p>
            </p:txBody>
          </p:sp>
        </mc:Choice>
        <mc:Fallback xmlns="">
          <p:sp>
            <p:nvSpPr>
              <p:cNvPr id="31" name="Rounded Rectangular Callout 30">
                <a:extLst>
                  <a:ext uri="{FF2B5EF4-FFF2-40B4-BE49-F238E27FC236}">
                    <a16:creationId xmlns:a16="http://schemas.microsoft.com/office/drawing/2014/main" id="{73144B0C-4404-774B-81C1-ECB37AEC1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73" y="3952108"/>
                <a:ext cx="2644959" cy="1334492"/>
              </a:xfrm>
              <a:prstGeom prst="wedgeRoundRectCallout">
                <a:avLst>
                  <a:gd name="adj1" fmla="val -57159"/>
                  <a:gd name="adj2" fmla="val 76926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FFADDAF-2B4D-CE41-8721-A1D9F449DCBC}"/>
                  </a:ext>
                </a:extLst>
              </p:cNvPr>
              <p:cNvSpPr/>
              <p:nvPr/>
            </p:nvSpPr>
            <p:spPr>
              <a:xfrm>
                <a:off x="6702389" y="2792933"/>
                <a:ext cx="2065566" cy="866284"/>
              </a:xfrm>
              <a:prstGeom prst="wedgeRoundRectCallout">
                <a:avLst>
                  <a:gd name="adj1" fmla="val -107284"/>
                  <a:gd name="adj2" fmla="val -21578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Can also u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se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Rounded Rectangular Callout 31">
                <a:extLst>
                  <a:ext uri="{FF2B5EF4-FFF2-40B4-BE49-F238E27FC236}">
                    <a16:creationId xmlns:a16="http://schemas.microsoft.com/office/drawing/2014/main" id="{BFFADDAF-2B4D-CE41-8721-A1D9F449D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389" y="2792933"/>
                <a:ext cx="2065566" cy="866284"/>
              </a:xfrm>
              <a:prstGeom prst="wedgeRoundRectCallout">
                <a:avLst>
                  <a:gd name="adj1" fmla="val -107284"/>
                  <a:gd name="adj2" fmla="val -21578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9126E2-746A-0D40-95F3-662E11300073}"/>
                  </a:ext>
                </a:extLst>
              </p:cNvPr>
              <p:cNvSpPr txBox="1"/>
              <p:nvPr/>
            </p:nvSpPr>
            <p:spPr>
              <a:xfrm>
                <a:off x="2231841" y="5456783"/>
                <a:ext cx="3804332" cy="48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9126E2-746A-0D40-95F3-662E1130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1" y="5456783"/>
                <a:ext cx="3804332" cy="482120"/>
              </a:xfrm>
              <a:prstGeom prst="rect">
                <a:avLst/>
              </a:prstGeom>
              <a:blipFill>
                <a:blip r:embed="rId9"/>
                <a:stretch>
                  <a:fillRect t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65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5" grpId="0"/>
      <p:bldP spid="26" grpId="0"/>
      <p:bldP spid="29" grpId="0" animBg="1"/>
      <p:bldP spid="30" grpId="0"/>
      <p:bldP spid="31" grpId="0" animBg="1"/>
      <p:bldP spid="3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Gill Sans MT" panose="020B0502020104020203" pitchFamily="34" charset="0"/>
              </a:rPr>
              <a:t>Aside: Binary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295400"/>
                <a:ext cx="822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Break each entry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Gill Sans MT" panose="020B0502020104020203" pitchFamily="34" charset="0"/>
                  </a:rPr>
                  <a:t> into its binary representation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95400"/>
                <a:ext cx="82296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2941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76200" y="2590800"/>
                <a:ext cx="3200401" cy="713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   (</m:t>
                      </m:r>
                      <m:r>
                        <a:rPr lang="en-US" sz="2400" b="0" i="1" smtClean="0">
                          <a:latin typeface="Cambria Math"/>
                        </a:rPr>
                        <m:t>𝑚𝑜𝑑</m:t>
                      </m:r>
                      <m:r>
                        <a:rPr lang="en-US" sz="2400" b="0" i="1" smtClean="0">
                          <a:latin typeface="Cambria Math"/>
                        </a:rPr>
                        <m:t> 8)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590800"/>
                <a:ext cx="3200401" cy="7132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52800" y="1944757"/>
                <a:ext cx="5867400" cy="2093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𝑏𝑖𝑡𝑠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 (</m:t>
                    </m:r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r>
                      <a:rPr lang="en-US" sz="2400" b="0" i="1" smtClean="0">
                        <a:latin typeface="Cambria Math"/>
                      </a:rPr>
                      <m:t> 8)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944757"/>
                <a:ext cx="5867400" cy="2093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895600" y="2583359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 Math"/>
                <a:ea typeface="Cambria Math"/>
              </a:rPr>
              <a:t>⇒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726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Gill Sans MT" panose="020B0502020104020203" pitchFamily="34" charset="0"/>
              </a:rPr>
              <a:t>Small entries like we wanted!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4495800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0"/>
              </a:rPr>
              <a:t>Consider the “reverse” operation: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" y="5193971"/>
                <a:ext cx="4071023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2 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0 0 0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0 0 0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4 2 1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/>
                        </a:rPr>
                        <m:t>𝑏𝑖𝑡𝑠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193971"/>
                <a:ext cx="4071023" cy="7496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1000" y="6304172"/>
                <a:ext cx="1066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304172"/>
                <a:ext cx="106680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 rot="13994961">
            <a:off x="746935" y="5958904"/>
            <a:ext cx="609600" cy="533400"/>
          </a:xfrm>
          <a:prstGeom prst="arc">
            <a:avLst>
              <a:gd name="adj1" fmla="val 16200000"/>
              <a:gd name="adj2" fmla="val 1782677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91000" y="5105400"/>
            <a:ext cx="76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mbria Math"/>
                <a:ea typeface="Cambria Math"/>
              </a:rPr>
              <a:t>⇒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1436" y="5240097"/>
                <a:ext cx="4156364" cy="61215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36" y="5240097"/>
                <a:ext cx="4156364" cy="6121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5400000">
            <a:off x="941537" y="4772807"/>
            <a:ext cx="674056" cy="16001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3994961">
            <a:off x="2453465" y="5928296"/>
            <a:ext cx="609600" cy="533400"/>
          </a:xfrm>
          <a:prstGeom prst="arc">
            <a:avLst>
              <a:gd name="adj1" fmla="val 16200000"/>
              <a:gd name="adj2" fmla="val 178267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600200" y="6320135"/>
                <a:ext cx="594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Gill Sans MT" panose="020B0502020104020203" pitchFamily="34" charset="0"/>
                  </a:rPr>
                  <a:t>Denote: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400" dirty="0">
                    <a:latin typeface="Gill Sans MT" panose="020B0502020104020203" pitchFamily="34" charset="0"/>
                  </a:rPr>
                  <a:t> which has “small” entries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320135"/>
                <a:ext cx="59436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>
            <a:off x="296174" y="5257800"/>
            <a:ext cx="8626" cy="627965"/>
          </a:xfrm>
          <a:prstGeom prst="straightConnector1">
            <a:avLst/>
          </a:prstGeom>
          <a:ln w="19050"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440" y="5345668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0" y="5345668"/>
                <a:ext cx="304800" cy="3385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>
            <a:off x="419326" y="5189778"/>
            <a:ext cx="1723494" cy="18406"/>
          </a:xfrm>
          <a:prstGeom prst="straightConnector1">
            <a:avLst/>
          </a:prstGeom>
          <a:ln w="19050">
            <a:headEnd type="arrow" w="sm" len="med"/>
            <a:tailEnd type="arrow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38199" y="4897324"/>
                <a:ext cx="8983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897324"/>
                <a:ext cx="898359" cy="338554"/>
              </a:xfrm>
              <a:prstGeom prst="rect">
                <a:avLst/>
              </a:prstGeom>
              <a:blipFill rotWithShape="0">
                <a:blip r:embed="rId11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88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3" grpId="0"/>
      <p:bldP spid="15" grpId="0"/>
      <p:bldP spid="17" grpId="0"/>
      <p:bldP spid="18" grpId="0" animBg="1"/>
      <p:bldP spid="19" grpId="0"/>
      <p:bldP spid="20" grpId="0" animBg="1"/>
      <p:bldP spid="3" grpId="0" animBg="1"/>
      <p:bldP spid="3" grpId="1" animBg="1"/>
      <p:bldP spid="25" grpId="0" animBg="1"/>
      <p:bldP spid="26" grpId="0"/>
      <p:bldP spid="1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652264" y="3737248"/>
            <a:ext cx="8168208" cy="183371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1469353" y="3888683"/>
            <a:ext cx="372647" cy="13681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8691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270016" y="4297572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52604" y="4792743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869446"/>
            <a:ext cx="1600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790474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788141"/>
            <a:ext cx="19602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Approx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“Eigenvalue”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982567" y="4465591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1904" y="2492896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n log q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1904" y="2492896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73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96" y="6025852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🙂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Still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CPA-secure by LWE.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𝒔𝑨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charset="0"/>
                                  <a:ea typeface="+mn-ea"/>
                                </a:rPr>
                                <m:t>𝒆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1" name="Rectangle 3">
                <a:extLst>
                  <a:ext uri="{FF2B5EF4-FFF2-40B4-BE49-F238E27FC236}">
                    <a16:creationId xmlns:a16="http://schemas.microsoft.com/office/drawing/2014/main" id="{46642AB8-FF1E-9440-9FEB-080EBC29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3530" y="2417317"/>
                <a:ext cx="5181600" cy="797051"/>
              </a:xfrm>
              <a:prstGeom prst="rect">
                <a:avLst/>
              </a:prstGeom>
              <a:blipFill>
                <a:blip r:embed="rId6"/>
                <a:stretch>
                  <a:fillRect t="-4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>
            <a:extLst>
              <a:ext uri="{FF2B5EF4-FFF2-40B4-BE49-F238E27FC236}">
                <a16:creationId xmlns:a16="http://schemas.microsoft.com/office/drawing/2014/main" id="{D012C02C-45B5-4447-B85F-82C71545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913892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  C   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B751D5CD-7B42-324A-96FC-3D80CB8B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3</a:t>
            </a:r>
          </a:p>
        </p:txBody>
      </p:sp>
    </p:spTree>
    <p:extLst>
      <p:ext uri="{BB962C8B-B14F-4D97-AF65-F5344CB8AC3E}">
        <p14:creationId xmlns:p14="http://schemas.microsoft.com/office/powerpoint/2010/main" val="1601829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31640" y="1049015"/>
            <a:ext cx="6624736" cy="995065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124473" y="1282705"/>
            <a:ext cx="51145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0" algn="ctr" eaLnBrk="1" hangingPunct="1"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. C =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. </a:t>
            </a:r>
            <a:r>
              <a:rPr lang="en-US" altLang="en-US" sz="2800" b="1" dirty="0">
                <a:solidFill>
                  <a:srgbClr val="0000FF"/>
                </a:solidFill>
              </a:rPr>
              <a:t>t</a:t>
            </a:r>
            <a:r>
              <a:rPr lang="en-US" altLang="en-US" sz="2800" dirty="0">
                <a:solidFill>
                  <a:srgbClr val="0000FF"/>
                </a:solidFill>
              </a:rPr>
              <a:t> </a:t>
            </a:r>
            <a:r>
              <a:rPr lang="en-US" altLang="en-US" sz="2800" b="1" dirty="0">
                <a:solidFill>
                  <a:srgbClr val="0000FF"/>
                </a:solidFill>
              </a:rPr>
              <a:t>. G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+ e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42858" y="2319263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►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Homomorphic multiplication: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C68A7B8D-142D-9446-92AF-C50C37C23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89" y="1710498"/>
            <a:ext cx="1512168" cy="3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 = [s || -1]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6BDF3FC-2D26-C44E-BFD1-7E56D8A27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7C8EF0-D435-B94A-B3E6-DA62581DAC2D}"/>
                  </a:ext>
                </a:extLst>
              </p:cNvPr>
              <p:cNvSpPr txBox="1"/>
              <p:nvPr/>
            </p:nvSpPr>
            <p:spPr>
              <a:xfrm>
                <a:off x="4797389" y="2244845"/>
                <a:ext cx="3810000" cy="52322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𝑚𝑢𝑙𝑡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7C8EF0-D435-B94A-B3E6-DA62581DA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389" y="2244845"/>
                <a:ext cx="38100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F6B7FE-1FD0-7A4A-85F2-7394884FC8C0}"/>
                  </a:ext>
                </a:extLst>
              </p:cNvPr>
              <p:cNvSpPr/>
              <p:nvPr/>
            </p:nvSpPr>
            <p:spPr>
              <a:xfrm>
                <a:off x="310945" y="3124200"/>
                <a:ext cx="227985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F6B7FE-1FD0-7A4A-85F2-7394884FC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945" y="3124200"/>
                <a:ext cx="2279855" cy="461665"/>
              </a:xfrm>
              <a:prstGeom prst="rect">
                <a:avLst/>
              </a:prstGeom>
              <a:blipFill>
                <a:blip r:embed="rId3"/>
                <a:stretch>
                  <a:fillRect t="-1891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39246A-32D8-7D49-984D-70487C07716D}"/>
                  </a:ext>
                </a:extLst>
              </p:cNvPr>
              <p:cNvSpPr/>
              <p:nvPr/>
            </p:nvSpPr>
            <p:spPr>
              <a:xfrm>
                <a:off x="2585494" y="3124200"/>
                <a:ext cx="3973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39246A-32D8-7D49-984D-70487C0771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494" y="3124200"/>
                <a:ext cx="3973011" cy="461665"/>
              </a:xfrm>
              <a:prstGeom prst="rect">
                <a:avLst/>
              </a:prstGeom>
              <a:blipFill>
                <a:blip r:embed="rId4"/>
                <a:stretch>
                  <a:fillRect t="-18919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5B15E3-5082-1A49-B790-8E28C73CAA01}"/>
                  </a:ext>
                </a:extLst>
              </p:cNvPr>
              <p:cNvSpPr/>
              <p:nvPr/>
            </p:nvSpPr>
            <p:spPr>
              <a:xfrm>
                <a:off x="2544749" y="3700128"/>
                <a:ext cx="5116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5B15E3-5082-1A49-B790-8E28C73CA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49" y="3700128"/>
                <a:ext cx="5116011" cy="461665"/>
              </a:xfrm>
              <a:prstGeom prst="rect">
                <a:avLst/>
              </a:prstGeom>
              <a:blipFill>
                <a:blip r:embed="rId5"/>
                <a:stretch>
                  <a:fillRect t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12053BA-DF7D-4145-AD4B-24A466904038}"/>
                  </a:ext>
                </a:extLst>
              </p:cNvPr>
              <p:cNvSpPr/>
              <p:nvPr/>
            </p:nvSpPr>
            <p:spPr>
              <a:xfrm>
                <a:off x="1967024" y="4267200"/>
                <a:ext cx="511601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12053BA-DF7D-4145-AD4B-24A46690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24" y="4267200"/>
                <a:ext cx="5116011" cy="461665"/>
              </a:xfrm>
              <a:prstGeom prst="rect">
                <a:avLst/>
              </a:prstGeom>
              <a:blipFill>
                <a:blip r:embed="rId6"/>
                <a:stretch>
                  <a:fillRect t="-22222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165CD1-3F61-D845-B7CD-2DAE57F595F8}"/>
                  </a:ext>
                </a:extLst>
              </p:cNvPr>
              <p:cNvSpPr/>
              <p:nvPr/>
            </p:nvSpPr>
            <p:spPr>
              <a:xfrm>
                <a:off x="2362200" y="4876800"/>
                <a:ext cx="5791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4165CD1-3F61-D845-B7CD-2DAE57F59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876800"/>
                <a:ext cx="5791200" cy="461665"/>
              </a:xfrm>
              <a:prstGeom prst="rect">
                <a:avLst/>
              </a:prstGeom>
              <a:blipFill>
                <a:blip r:embed="rId7"/>
                <a:stretch>
                  <a:fillRect t="-2222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5D1175-BA02-8342-84EB-50F5A4636864}"/>
                  </a:ext>
                </a:extLst>
              </p:cNvPr>
              <p:cNvSpPr/>
              <p:nvPr/>
            </p:nvSpPr>
            <p:spPr>
              <a:xfrm>
                <a:off x="2564216" y="5428841"/>
                <a:ext cx="5791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A5D1175-BA02-8342-84EB-50F5A4636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16" y="5428841"/>
                <a:ext cx="5791200" cy="461665"/>
              </a:xfrm>
              <a:prstGeom prst="rect">
                <a:avLst/>
              </a:prstGeom>
              <a:blipFill>
                <a:blip r:embed="rId8"/>
                <a:stretch>
                  <a:fillRect t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3A1C8-3590-1F43-A414-B9F6B130D1F5}"/>
                  </a:ext>
                </a:extLst>
              </p:cNvPr>
              <p:cNvSpPr txBox="1"/>
              <p:nvPr/>
            </p:nvSpPr>
            <p:spPr>
              <a:xfrm>
                <a:off x="-155985" y="6299332"/>
                <a:ext cx="9455968" cy="43088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𝑚𝑢𝑙𝑡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+1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{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413A1C8-3590-1F43-A414-B9F6B130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985" y="6299332"/>
                <a:ext cx="945596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DF2C93-2CD5-F245-921B-9D59B48E104F}"/>
                  </a:ext>
                </a:extLst>
              </p:cNvPr>
              <p:cNvSpPr/>
              <p:nvPr/>
            </p:nvSpPr>
            <p:spPr>
              <a:xfrm>
                <a:off x="4648200" y="5867400"/>
                <a:ext cx="83401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𝑚𝑢𝑙𝑡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FDF2C93-2CD5-F245-921B-9D59B48E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867400"/>
                <a:ext cx="834011" cy="400110"/>
              </a:xfrm>
              <a:prstGeom prst="rect">
                <a:avLst/>
              </a:prstGeom>
              <a:blipFill>
                <a:blip r:embed="rId10"/>
                <a:stretch>
                  <a:fillRect t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74BAE53A-EF55-AA4E-BF0F-100D6B2464CD}"/>
              </a:ext>
            </a:extLst>
          </p:cNvPr>
          <p:cNvSpPr/>
          <p:nvPr/>
        </p:nvSpPr>
        <p:spPr>
          <a:xfrm rot="5400000">
            <a:off x="4634058" y="4359701"/>
            <a:ext cx="106643" cy="312204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1" grpId="0"/>
      <p:bldP spid="24" grpId="0"/>
      <p:bldP spid="27" grpId="0"/>
      <p:bldP spid="28" grpId="0"/>
      <p:bldP spid="34" grpId="0"/>
      <p:bldP spid="35" grpId="0" animBg="1"/>
      <p:bldP spid="36" grpId="0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Homomorphic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Circuit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62400" y="2119392"/>
                <a:ext cx="5403184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  <a:ea typeface="Cambria Math"/>
                                </a:rPr>
                                <m:t>𝑜𝑢𝑡𝑝𝑢𝑡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119392"/>
                <a:ext cx="5403184" cy="516616"/>
              </a:xfrm>
              <a:prstGeom prst="rect">
                <a:avLst/>
              </a:prstGeom>
              <a:blipFill>
                <a:blip r:embed="rId2"/>
                <a:stretch>
                  <a:fillRect t="-1190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6036584"/>
                <a:ext cx="3048000" cy="516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𝑖𝑛𝑝𝑢𝑡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6036584"/>
                <a:ext cx="3048000" cy="516616"/>
              </a:xfrm>
              <a:prstGeom prst="rect">
                <a:avLst/>
              </a:prstGeom>
              <a:blipFill>
                <a:blip r:embed="rId3"/>
                <a:stretch>
                  <a:fillRect t="-11905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066800" y="2399151"/>
            <a:ext cx="2895600" cy="2496699"/>
            <a:chOff x="1143000" y="1524000"/>
            <a:chExt cx="2895600" cy="2496699"/>
          </a:xfrm>
        </p:grpSpPr>
        <p:sp>
          <p:nvSpPr>
            <p:cNvPr id="8" name="Oval 7"/>
            <p:cNvSpPr/>
            <p:nvPr/>
          </p:nvSpPr>
          <p:spPr>
            <a:xfrm>
              <a:off x="1295400" y="3048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/>
            <p:cNvSpPr/>
            <p:nvPr/>
          </p:nvSpPr>
          <p:spPr>
            <a:xfrm>
              <a:off x="3124200" y="3048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/>
            <p:cNvSpPr/>
            <p:nvPr/>
          </p:nvSpPr>
          <p:spPr>
            <a:xfrm>
              <a:off x="2133600" y="1905000"/>
              <a:ext cx="609600" cy="533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338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H="1">
              <a:off x="29718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1780091" y="3657600"/>
              <a:ext cx="239209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1143000" y="3657600"/>
              <a:ext cx="304800" cy="363099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590800" y="2532502"/>
              <a:ext cx="533400" cy="515498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flipH="1">
              <a:off x="1752600" y="2514600"/>
              <a:ext cx="533400" cy="53340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2438400" y="1524000"/>
              <a:ext cx="0" cy="38100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611" r="45267" b="33199"/>
          <a:stretch/>
        </p:blipFill>
        <p:spPr>
          <a:xfrm>
            <a:off x="1676400" y="5791200"/>
            <a:ext cx="609600" cy="5132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9611" r="45267" b="33199"/>
          <a:stretch/>
        </p:blipFill>
        <p:spPr>
          <a:xfrm>
            <a:off x="2819400" y="2275900"/>
            <a:ext cx="609600" cy="924500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2438400" y="4953000"/>
            <a:ext cx="609600" cy="533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71800" y="5522203"/>
            <a:ext cx="304800" cy="345197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H="1">
            <a:off x="2209800" y="5504301"/>
            <a:ext cx="304800" cy="363099"/>
          </a:xfrm>
          <a:prstGeom prst="line">
            <a:avLst/>
          </a:prstGeom>
          <a:noFill/>
          <a:ln w="381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1551491" y="6201906"/>
                <a:ext cx="886909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91" y="6201906"/>
                <a:ext cx="886909" cy="423770"/>
              </a:xfrm>
              <a:prstGeom prst="rect">
                <a:avLst/>
              </a:prstGeom>
              <a:blipFill rotWithShape="1">
                <a:blip r:embed="rId5"/>
                <a:stretch>
                  <a:fillRect t="-1571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286000" y="2057400"/>
                <a:ext cx="1013547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𝑜𝑢𝑡𝑝𝑢𝑡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7400"/>
                <a:ext cx="1013547" cy="423770"/>
              </a:xfrm>
              <a:prstGeom prst="rect">
                <a:avLst/>
              </a:prstGeom>
              <a:blipFill rotWithShape="1">
                <a:blip r:embed="rId6"/>
                <a:stretch>
                  <a:fillRect t="-15942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914400" y="1248906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Gill Sans MT" panose="020B0502020104020203" pitchFamily="34" charset="0"/>
              </a:rPr>
              <a:t>Noise grows during homomorphic </a:t>
            </a:r>
            <a:r>
              <a:rPr lang="en-US" sz="2800" dirty="0" err="1">
                <a:solidFill>
                  <a:srgbClr val="FF0000"/>
                </a:solidFill>
                <a:latin typeface="Gill Sans MT" panose="020B0502020104020203" pitchFamily="34" charset="0"/>
              </a:rPr>
              <a:t>eval</a:t>
            </a:r>
            <a:endParaRPr lang="en-US" sz="2800" dirty="0"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57200" y="2339627"/>
            <a:ext cx="0" cy="4137373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-60702" y="1905000"/>
                <a:ext cx="1191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702" y="1905000"/>
                <a:ext cx="1191710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5102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952500" y="1981200"/>
            <a:ext cx="3238500" cy="4724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800600" y="5029200"/>
                <a:ext cx="3048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≤(</m:t>
                      </m:r>
                      <m:r>
                        <a:rPr lang="en-US" sz="2400" b="0" i="1" smtClean="0">
                          <a:latin typeface="Cambria Math"/>
                        </a:rPr>
                        <m:t>𝑁</m:t>
                      </m:r>
                      <m:r>
                        <a:rPr lang="en-US" sz="2400" b="0" i="1" smtClean="0">
                          <a:latin typeface="Cambria Math"/>
                        </a:rPr>
                        <m:t>+1)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029200"/>
                <a:ext cx="30480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9737" r="-380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Arrow 48"/>
          <p:cNvSpPr/>
          <p:nvPr/>
        </p:nvSpPr>
        <p:spPr>
          <a:xfrm>
            <a:off x="3886200" y="5107697"/>
            <a:ext cx="780685" cy="30250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318968" y="3480768"/>
            <a:ext cx="70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ular Callout 51"/>
              <p:cNvSpPr/>
              <p:nvPr/>
            </p:nvSpPr>
            <p:spPr>
              <a:xfrm>
                <a:off x="4724400" y="2743199"/>
                <a:ext cx="4343400" cy="1789552"/>
              </a:xfrm>
              <a:prstGeom prst="wedgeRoundRectCallout">
                <a:avLst>
                  <a:gd name="adj1" fmla="val 35717"/>
                  <a:gd name="adj2" fmla="val -65497"/>
                  <a:gd name="adj3" fmla="val 16667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latin typeface="Cambria Math"/>
                    <a:ea typeface="Cambria Math"/>
                  </a:rPr>
                  <a:t>⇒ </a:t>
                </a:r>
                <a:r>
                  <a:rPr lang="en-US" sz="2000" dirty="0" err="1"/>
                  <a:t>Decryptable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algn="ctr"/>
                <a:endParaRPr lang="en-US" sz="800" b="0" dirty="0"/>
              </a:p>
              <a:p>
                <a:pPr algn="ctr"/>
                <a:r>
                  <a:rPr lang="en-US" sz="2000" b="0" dirty="0"/>
                  <a:t>(for security: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/>
                      </a:rPr>
                      <m:t>≪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)</a:t>
                </a:r>
                <a:br>
                  <a:rPr lang="en-US" sz="2000" dirty="0"/>
                </a:br>
                <a:endParaRPr lang="en-US" sz="2000" dirty="0"/>
              </a:p>
              <a:p>
                <a:pPr algn="ctr"/>
                <a:r>
                  <a:rPr lang="en-US" sz="2000" b="1" dirty="0">
                    <a:solidFill>
                      <a:srgbClr val="0000FF"/>
                    </a:solidFill>
                  </a:rPr>
                  <a:t>So this can support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𝟗𝟗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Rounded Rectangular Callout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43199"/>
                <a:ext cx="4343400" cy="1789552"/>
              </a:xfrm>
              <a:prstGeom prst="wedgeRoundRectCallout">
                <a:avLst>
                  <a:gd name="adj1" fmla="val 35717"/>
                  <a:gd name="adj2" fmla="val -65497"/>
                  <a:gd name="adj3" fmla="val 16667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176FA-EA36-FB4E-AC6C-1B542FA8A3F3}"/>
                  </a:ext>
                </a:extLst>
              </p:cNvPr>
              <p:cNvSpPr txBox="1"/>
              <p:nvPr/>
            </p:nvSpPr>
            <p:spPr>
              <a:xfrm>
                <a:off x="6896100" y="4554"/>
                <a:ext cx="259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/>
                        </a:rPr>
                        <m:t>log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F176FA-EA36-FB4E-AC6C-1B542FA8A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100" y="4554"/>
                <a:ext cx="2590800" cy="400110"/>
              </a:xfrm>
              <a:prstGeom prst="rect">
                <a:avLst/>
              </a:prstGeom>
              <a:blipFill>
                <a:blip r:embed="rId10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0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6" grpId="0" animBg="1"/>
      <p:bldP spid="28" grpId="0" animBg="1"/>
      <p:bldP spid="29" grpId="0" animBg="1"/>
      <p:bldP spid="37" grpId="0"/>
      <p:bldP spid="38" grpId="0"/>
      <p:bldP spid="39" grpId="0"/>
      <p:bldP spid="44" grpId="0"/>
      <p:bldP spid="45" grpId="0" animBg="1"/>
      <p:bldP spid="47" grpId="0"/>
      <p:bldP spid="49" grpId="0" animBg="1"/>
      <p:bldP spid="51" grpId="0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1480" y="1700808"/>
            <a:ext cx="7620000" cy="16970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81000" y="3048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Big Picture:  Two Steps to FHE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948444"/>
            <a:ext cx="7620000" cy="2041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143000" y="402018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Bootstrapping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Theore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m: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Text Box 3"/>
          <p:cNvSpPr txBox="1">
            <a:spLocks noChangeArrowheads="1"/>
          </p:cNvSpPr>
          <p:nvPr/>
        </p:nvSpPr>
        <p:spPr bwMode="auto">
          <a:xfrm>
            <a:off x="1143000" y="4481845"/>
            <a:ext cx="73684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From “circular secure” Leveled FHE to Pure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  <a:sym typeface="cmex10"/>
              </a:rPr>
              <a:t>FHE (at the cost of an additional assumption)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7680" y="1792882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 Leveled Secret-key Homomorphic Encryption: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20080" y="2158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Evaluate circuits of a-priori bounded depth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d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0080" y="2695873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“you give me a depth bound d, I will give you a homomorphic scheme that handles depth-d circuits…”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5404776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“I will give you homomorphic scheme that handles circuits of ANY size/depth”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54360" y="4294135"/>
            <a:ext cx="533400" cy="11106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94193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Leveled to Fully Homomorphic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221088"/>
            <a:ext cx="8316416" cy="1741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The cloud keeps homomorphically computing, but after a certain depth, the ciphertext is too noisy to be useful. What to do?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1" name="Rectangle 63">
            <a:extLst>
              <a:ext uri="{FF2B5EF4-FFF2-40B4-BE49-F238E27FC236}">
                <a16:creationId xmlns:a16="http://schemas.microsoft.com/office/drawing/2014/main" id="{8B6AD1E1-7D67-9846-9928-0991267E776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379876"/>
            <a:ext cx="9433048" cy="17415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Idea: “Bootstrapping”!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6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236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Fully Homomorphic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6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61CB1E85-7B4C-9346-8D0F-F74D5EC33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Bootstrapping: How</a:t>
            </a:r>
          </a:p>
        </p:txBody>
      </p:sp>
      <p:pic>
        <p:nvPicPr>
          <p:cNvPr id="45059" name="Picture 31" descr="guy-bootstrapping-400x300">
            <a:extLst>
              <a:ext uri="{FF2B5EF4-FFF2-40B4-BE49-F238E27FC236}">
                <a16:creationId xmlns:a16="http://schemas.microsoft.com/office/drawing/2014/main" id="{CAA9FA56-507E-2B40-857C-6225B75F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9">
            <a:extLst>
              <a:ext uri="{FF2B5EF4-FFF2-40B4-BE49-F238E27FC236}">
                <a16:creationId xmlns:a16="http://schemas.microsoft.com/office/drawing/2014/main" id="{1514BAB2-D9B4-AB4E-A982-9425D3C88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764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“Best Possible” Noise Reduction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 Box 9">
            <a:extLst>
              <a:ext uri="{FF2B5EF4-FFF2-40B4-BE49-F238E27FC236}">
                <a16:creationId xmlns:a16="http://schemas.microsoft.com/office/drawing/2014/main" id="{A363E118-4832-C248-991C-35EF7BA39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76400"/>
            <a:ext cx="320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0A9826-0748-9447-897C-DC77D31B3305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2676525"/>
            <a:ext cx="5334000" cy="3460750"/>
            <a:chOff x="990600" y="4267200"/>
            <a:chExt cx="2971800" cy="2073777"/>
          </a:xfrm>
        </p:grpSpPr>
        <p:sp>
          <p:nvSpPr>
            <p:cNvPr id="45068" name="AutoShape 12">
              <a:extLst>
                <a:ext uri="{FF2B5EF4-FFF2-40B4-BE49-F238E27FC236}">
                  <a16:creationId xmlns:a16="http://schemas.microsoft.com/office/drawing/2014/main" id="{2CED54E2-639E-C049-B71A-7C55917D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572000"/>
              <a:ext cx="1295400" cy="83820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069" name="TextBox 22">
                  <a:extLst>
                    <a:ext uri="{FF2B5EF4-FFF2-40B4-BE49-F238E27FC236}">
                      <a16:creationId xmlns:a16="http://schemas.microsoft.com/office/drawing/2014/main" id="{80364791-3574-0941-907B-6E20AD27E6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1200" y="5045551"/>
                  <a:ext cx="1045107" cy="2766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𝐶𝑇</m:t>
                        </m:r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069" name="TextBox 22">
                  <a:extLst>
                    <a:ext uri="{FF2B5EF4-FFF2-40B4-BE49-F238E27FC236}">
                      <a16:creationId xmlns:a16="http://schemas.microsoft.com/office/drawing/2014/main" id="{80364791-3574-0941-907B-6E20AD27E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81200" y="5045551"/>
                  <a:ext cx="1045107" cy="276642"/>
                </a:xfrm>
                <a:prstGeom prst="rect">
                  <a:avLst/>
                </a:prstGeom>
                <a:blipFill>
                  <a:blip r:embed="rId4"/>
                  <a:stretch>
                    <a:fillRect b="-162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070" name="Line 27">
              <a:extLst>
                <a:ext uri="{FF2B5EF4-FFF2-40B4-BE49-F238E27FC236}">
                  <a16:creationId xmlns:a16="http://schemas.microsoft.com/office/drawing/2014/main" id="{C539BEF5-2894-CF4A-87E9-3DAD87B47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12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1" name="Line 28">
              <a:extLst>
                <a:ext uri="{FF2B5EF4-FFF2-40B4-BE49-F238E27FC236}">
                  <a16:creationId xmlns:a16="http://schemas.microsoft.com/office/drawing/2014/main" id="{C4A9A4C0-D3F7-0A4B-A471-510A2F7947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336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2" name="Line 29">
              <a:extLst>
                <a:ext uri="{FF2B5EF4-FFF2-40B4-BE49-F238E27FC236}">
                  <a16:creationId xmlns:a16="http://schemas.microsoft.com/office/drawing/2014/main" id="{BE2F97B0-E181-0241-A692-320C1B7E7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60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3" name="Line 30">
              <a:extLst>
                <a:ext uri="{FF2B5EF4-FFF2-40B4-BE49-F238E27FC236}">
                  <a16:creationId xmlns:a16="http://schemas.microsoft.com/office/drawing/2014/main" id="{CB5B2FD1-BBE7-1E48-A842-09A5D9E16E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384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4" name="Line 31">
              <a:extLst>
                <a:ext uri="{FF2B5EF4-FFF2-40B4-BE49-F238E27FC236}">
                  <a16:creationId xmlns:a16="http://schemas.microsoft.com/office/drawing/2014/main" id="{9E6425FC-6E8C-2C44-9D80-38B0411C76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5" name="Line 32">
              <a:extLst>
                <a:ext uri="{FF2B5EF4-FFF2-40B4-BE49-F238E27FC236}">
                  <a16:creationId xmlns:a16="http://schemas.microsoft.com/office/drawing/2014/main" id="{4A640CA9-A1B6-1C4F-9B73-6E8F5FD04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56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6" name="Line 33">
              <a:extLst>
                <a:ext uri="{FF2B5EF4-FFF2-40B4-BE49-F238E27FC236}">
                  <a16:creationId xmlns:a16="http://schemas.microsoft.com/office/drawing/2014/main" id="{85FF9700-F1FB-0C45-B1DE-57635D6125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54102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78" name="TextBox 22">
              <a:extLst>
                <a:ext uri="{FF2B5EF4-FFF2-40B4-BE49-F238E27FC236}">
                  <a16:creationId xmlns:a16="http://schemas.microsoft.com/office/drawing/2014/main" id="{BC18DF40-E2B9-B94F-8200-ACBCF4084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006" y="5635124"/>
              <a:ext cx="762000" cy="27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</a:p>
          </p:txBody>
        </p:sp>
        <p:sp>
          <p:nvSpPr>
            <p:cNvPr id="45079" name="TextBox 22">
              <a:extLst>
                <a:ext uri="{FF2B5EF4-FFF2-40B4-BE49-F238E27FC236}">
                  <a16:creationId xmlns:a16="http://schemas.microsoft.com/office/drawing/2014/main" id="{02F971E0-A475-754E-A9EC-9F4D6E61D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4267200"/>
              <a:ext cx="762000" cy="276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5080" name="Line 30">
              <a:extLst>
                <a:ext uri="{FF2B5EF4-FFF2-40B4-BE49-F238E27FC236}">
                  <a16:creationId xmlns:a16="http://schemas.microsoft.com/office/drawing/2014/main" id="{A843DBB7-3BF7-1640-94C1-5A4921718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4600" y="441960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5081" name="Text Box 16">
              <a:extLst>
                <a:ext uri="{FF2B5EF4-FFF2-40B4-BE49-F238E27FC236}">
                  <a16:creationId xmlns:a16="http://schemas.microsoft.com/office/drawing/2014/main" id="{60D5622C-0BB8-114B-A74D-98C37928E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6064250"/>
              <a:ext cx="2971800" cy="276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Decryption Circuit</a:t>
              </a:r>
            </a:p>
          </p:txBody>
        </p:sp>
      </p:grpSp>
      <p:sp>
        <p:nvSpPr>
          <p:cNvPr id="55" name="Text Box 16">
            <a:extLst>
              <a:ext uri="{FF2B5EF4-FFF2-40B4-BE49-F238E27FC236}">
                <a16:creationId xmlns:a16="http://schemas.microsoft.com/office/drawing/2014/main" id="{7C659F4B-3586-D04F-A464-B62C2AB9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4058665"/>
            <a:ext cx="31242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“Very Noisy” ciphertext</a:t>
            </a:r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63173BA8-849D-9A4A-82BE-986E8FE9969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27136" y="4249313"/>
            <a:ext cx="678532" cy="720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7" name="Text Box 16">
            <a:extLst>
              <a:ext uri="{FF2B5EF4-FFF2-40B4-BE49-F238E27FC236}">
                <a16:creationId xmlns:a16="http://schemas.microsoft.com/office/drawing/2014/main" id="{F1AE908A-0978-F345-B011-1CFE9BC42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24150"/>
            <a:ext cx="3352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“Noiseless ciphertext”</a:t>
            </a:r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FDE9678D-56CD-A54B-9FBB-57EBD801F5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27625" y="29083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Explosion 1 1">
            <a:extLst>
              <a:ext uri="{FF2B5EF4-FFF2-40B4-BE49-F238E27FC236}">
                <a16:creationId xmlns:a16="http://schemas.microsoft.com/office/drawing/2014/main" id="{1435C662-A93B-4449-8067-36598718C979}"/>
              </a:ext>
            </a:extLst>
          </p:cNvPr>
          <p:cNvSpPr/>
          <p:nvPr/>
        </p:nvSpPr>
        <p:spPr>
          <a:xfrm>
            <a:off x="839788" y="-577850"/>
            <a:ext cx="7924800" cy="4506913"/>
          </a:xfrm>
          <a:prstGeom prst="irregularSeal1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 the evaluator/cloud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does not have SK! </a:t>
            </a:r>
            <a:endParaRPr kumimoji="0" lang="en-CA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  <p:bldP spid="57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FDC67DF-0849-9545-859E-0A9C77B8B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Bootstrapping, Concretely</a:t>
            </a:r>
          </a:p>
        </p:txBody>
      </p:sp>
      <p:pic>
        <p:nvPicPr>
          <p:cNvPr id="46083" name="Picture 31" descr="guy-bootstrapping-400x300">
            <a:extLst>
              <a:ext uri="{FF2B5EF4-FFF2-40B4-BE49-F238E27FC236}">
                <a16:creationId xmlns:a16="http://schemas.microsoft.com/office/drawing/2014/main" id="{A47291F4-99C6-A04B-BDAC-B08536D2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>
            <a:extLst>
              <a:ext uri="{FF2B5EF4-FFF2-40B4-BE49-F238E27FC236}">
                <a16:creationId xmlns:a16="http://schemas.microsoft.com/office/drawing/2014/main" id="{C7EAB0C7-857E-3A4E-97A0-A9215C6D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57325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Best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Text Box 9">
            <a:extLst>
              <a:ext uri="{FF2B5EF4-FFF2-40B4-BE49-F238E27FC236}">
                <a16:creationId xmlns:a16="http://schemas.microsoft.com/office/drawing/2014/main" id="{56A16772-2007-0347-ADDF-95D76E9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573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Homomorphic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748F7FEC-6F75-E243-89DD-86D72289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779838"/>
            <a:ext cx="168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</a:p>
        </p:txBody>
      </p:sp>
      <p:sp>
        <p:nvSpPr>
          <p:cNvPr id="46109" name="TextBox 22">
            <a:extLst>
              <a:ext uri="{FF2B5EF4-FFF2-40B4-BE49-F238E27FC236}">
                <a16:creationId xmlns:a16="http://schemas.microsoft.com/office/drawing/2014/main" id="{5B1BADC3-FD99-9E48-93E4-E8FA82594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75" y="6007377"/>
            <a:ext cx="1905062" cy="46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0159F5-E7A8-474C-A6FC-F5C6C3F7E499}"/>
              </a:ext>
            </a:extLst>
          </p:cNvPr>
          <p:cNvGrpSpPr/>
          <p:nvPr/>
        </p:nvGrpSpPr>
        <p:grpSpPr>
          <a:xfrm>
            <a:off x="2876550" y="4033838"/>
            <a:ext cx="2325153" cy="1906468"/>
            <a:chOff x="2876550" y="4033838"/>
            <a:chExt cx="2325153" cy="1906468"/>
          </a:xfrm>
        </p:grpSpPr>
        <p:sp>
          <p:nvSpPr>
            <p:cNvPr id="46099" name="AutoShape 12">
              <a:extLst>
                <a:ext uri="{FF2B5EF4-FFF2-40B4-BE49-F238E27FC236}">
                  <a16:creationId xmlns:a16="http://schemas.microsoft.com/office/drawing/2014/main" id="{315D1B4E-69B1-D54C-8427-1D529F9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0" y="4288034"/>
              <a:ext cx="2325153" cy="1398076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26355A64-3A40-BE4D-B3F3-5169F77CB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0097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2" name="Line 28">
              <a:extLst>
                <a:ext uri="{FF2B5EF4-FFF2-40B4-BE49-F238E27FC236}">
                  <a16:creationId xmlns:a16="http://schemas.microsoft.com/office/drawing/2014/main" id="{FD6B3AF1-CDFC-F84A-AD3E-E416609B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3645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3" name="Line 29">
              <a:extLst>
                <a:ext uri="{FF2B5EF4-FFF2-40B4-BE49-F238E27FC236}">
                  <a16:creationId xmlns:a16="http://schemas.microsoft.com/office/drawing/2014/main" id="{BC05857C-E8B1-694F-8A7E-45E6C456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7192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4" name="Line 30">
              <a:extLst>
                <a:ext uri="{FF2B5EF4-FFF2-40B4-BE49-F238E27FC236}">
                  <a16:creationId xmlns:a16="http://schemas.microsoft.com/office/drawing/2014/main" id="{73B26C82-D560-8441-8966-049D2F59C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740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2FE3E74E-F97D-C84A-85D4-7E0423BC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835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6" name="Line 32">
              <a:extLst>
                <a:ext uri="{FF2B5EF4-FFF2-40B4-BE49-F238E27FC236}">
                  <a16:creationId xmlns:a16="http://schemas.microsoft.com/office/drawing/2014/main" id="{144D184F-4711-F549-984A-28B7A3D16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382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7" name="Line 33">
              <a:extLst>
                <a:ext uri="{FF2B5EF4-FFF2-40B4-BE49-F238E27FC236}">
                  <a16:creationId xmlns:a16="http://schemas.microsoft.com/office/drawing/2014/main" id="{294D611C-006B-5440-80A5-656E8813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930" y="5686111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AE80C127-24DB-B94C-B57B-EFFB2EA9C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9127" y="4033838"/>
              <a:ext cx="0" cy="254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E7423A-30E4-B544-B4D0-7C97F1B814A4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33600"/>
            <a:ext cx="9677400" cy="1371600"/>
            <a:chOff x="533400" y="2133600"/>
            <a:chExt cx="9677400" cy="13716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0FFA8-198A-174B-8FB3-F968A1D30111}"/>
                </a:ext>
              </a:extLst>
            </p:cNvPr>
            <p:cNvSpPr/>
            <p:nvPr/>
          </p:nvSpPr>
          <p:spPr>
            <a:xfrm>
              <a:off x="533400" y="2133600"/>
              <a:ext cx="8310562" cy="1371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095" name="Text Box 9">
              <a:extLst>
                <a:ext uri="{FF2B5EF4-FFF2-40B4-BE49-F238E27FC236}">
                  <a16:creationId xmlns:a16="http://schemas.microsoft.com/office/drawing/2014/main" id="{87D23185-DA50-8F4F-8A86-8EA2ACE8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987" y="2286000"/>
              <a:ext cx="7872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Assume server knows 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=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Enc</a:t>
              </a:r>
              <a:r>
                <a:rPr kumimoji="0" lang="en-US" altLang="en-US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(SK)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B8DA5285-8840-BC45-B1E8-2DCF723B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814935"/>
              <a:ext cx="685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(OK assuming the scheme is “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circular secure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7" name="Text Box 9">
              <a:extLst>
                <a:ext uri="{FF2B5EF4-FFF2-40B4-BE49-F238E27FC236}">
                  <a16:creationId xmlns:a16="http://schemas.microsoft.com/office/drawing/2014/main" id="{F40D02A6-8135-B84B-8CC1-CEC1166C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76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</a:p>
          </p:txBody>
        </p:sp>
        <p:pic>
          <p:nvPicPr>
            <p:cNvPr id="46098" name="Picture 84">
              <a:extLst>
                <a:ext uri="{FF2B5EF4-FFF2-40B4-BE49-F238E27FC236}">
                  <a16:creationId xmlns:a16="http://schemas.microsoft.com/office/drawing/2014/main" id="{6FB076B1-36EA-3543-954C-B9F6FE3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36738"/>
              <a:ext cx="978131" cy="95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CB5D95E0-0879-DF40-BE8D-6CA219BF0A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𝐶𝑇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22">
                <a:extLst>
                  <a:ext uri="{FF2B5EF4-FFF2-40B4-BE49-F238E27FC236}">
                    <a16:creationId xmlns:a16="http://schemas.microsoft.com/office/drawing/2014/main" id="{CB5D95E0-0879-DF40-BE8D-6CA219BF0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185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46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3FDC67DF-0849-9545-859E-0A9C77B8BF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Bootstrapping, Concretely</a:t>
            </a:r>
          </a:p>
        </p:txBody>
      </p:sp>
      <p:pic>
        <p:nvPicPr>
          <p:cNvPr id="46083" name="Picture 31" descr="guy-bootstrapping-400x300">
            <a:extLst>
              <a:ext uri="{FF2B5EF4-FFF2-40B4-BE49-F238E27FC236}">
                <a16:creationId xmlns:a16="http://schemas.microsoft.com/office/drawing/2014/main" id="{A47291F4-99C6-A04B-BDAC-B08536D2D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1219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Text Box 9">
            <a:extLst>
              <a:ext uri="{FF2B5EF4-FFF2-40B4-BE49-F238E27FC236}">
                <a16:creationId xmlns:a16="http://schemas.microsoft.com/office/drawing/2014/main" id="{C7EAB0C7-857E-3A4E-97A0-A9215C6DA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57325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Best 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6085" name="Text Box 9">
            <a:extLst>
              <a:ext uri="{FF2B5EF4-FFF2-40B4-BE49-F238E27FC236}">
                <a16:creationId xmlns:a16="http://schemas.microsoft.com/office/drawing/2014/main" id="{56A16772-2007-0347-ADDF-95D76E9CD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457325"/>
            <a:ext cx="548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Homomorphic Decryption!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748F7FEC-6F75-E243-89DD-86D722896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863" y="3779838"/>
            <a:ext cx="1681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9FC792-8B3D-FB46-BDBF-0AC9340C3452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4033838"/>
            <a:ext cx="2325153" cy="1906468"/>
            <a:chOff x="2876061" y="4033560"/>
            <a:chExt cx="2325077" cy="1906871"/>
          </a:xfrm>
        </p:grpSpPr>
        <p:sp>
          <p:nvSpPr>
            <p:cNvPr id="46099" name="AutoShape 12">
              <a:extLst>
                <a:ext uri="{FF2B5EF4-FFF2-40B4-BE49-F238E27FC236}">
                  <a16:creationId xmlns:a16="http://schemas.microsoft.com/office/drawing/2014/main" id="{315D1B4E-69B1-D54C-8427-1D529F94E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061" y="4287810"/>
              <a:ext cx="2325077" cy="1398372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101" name="Line 27">
              <a:extLst>
                <a:ext uri="{FF2B5EF4-FFF2-40B4-BE49-F238E27FC236}">
                  <a16:creationId xmlns:a16="http://schemas.microsoft.com/office/drawing/2014/main" id="{26355A64-3A40-BE4D-B3F3-5169F77CB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9599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2" name="Line 28">
              <a:extLst>
                <a:ext uri="{FF2B5EF4-FFF2-40B4-BE49-F238E27FC236}">
                  <a16:creationId xmlns:a16="http://schemas.microsoft.com/office/drawing/2014/main" id="{FD6B3AF1-CDFC-F84A-AD3E-E416609BC5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3138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3" name="Line 29">
              <a:extLst>
                <a:ext uri="{FF2B5EF4-FFF2-40B4-BE49-F238E27FC236}">
                  <a16:creationId xmlns:a16="http://schemas.microsoft.com/office/drawing/2014/main" id="{BC05857C-E8B1-694F-8A7E-45E6C4562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676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4" name="Line 30">
              <a:extLst>
                <a:ext uri="{FF2B5EF4-FFF2-40B4-BE49-F238E27FC236}">
                  <a16:creationId xmlns:a16="http://schemas.microsoft.com/office/drawing/2014/main" id="{73B26C82-D560-8441-8966-049D2F59C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215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5" name="Line 31">
              <a:extLst>
                <a:ext uri="{FF2B5EF4-FFF2-40B4-BE49-F238E27FC236}">
                  <a16:creationId xmlns:a16="http://schemas.microsoft.com/office/drawing/2014/main" id="{2FE3E74E-F97D-C84A-85D4-7E0423BCC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7292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6" name="Line 32">
              <a:extLst>
                <a:ext uri="{FF2B5EF4-FFF2-40B4-BE49-F238E27FC236}">
                  <a16:creationId xmlns:a16="http://schemas.microsoft.com/office/drawing/2014/main" id="{144D184F-4711-F549-984A-28B7A3D167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0830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07" name="Line 33">
              <a:extLst>
                <a:ext uri="{FF2B5EF4-FFF2-40B4-BE49-F238E27FC236}">
                  <a16:creationId xmlns:a16="http://schemas.microsoft.com/office/drawing/2014/main" id="{294D611C-006B-5440-80A5-656E8813D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4369" y="5686182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110" name="Line 30">
              <a:extLst>
                <a:ext uri="{FF2B5EF4-FFF2-40B4-BE49-F238E27FC236}">
                  <a16:creationId xmlns:a16="http://schemas.microsoft.com/office/drawing/2014/main" id="{AE80C127-24DB-B94C-B57B-EFFB2EA9C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8600" y="4033560"/>
              <a:ext cx="0" cy="254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E7423A-30E4-B544-B4D0-7C97F1B814A4}"/>
              </a:ext>
            </a:extLst>
          </p:cNvPr>
          <p:cNvGrpSpPr>
            <a:grpSpLocks/>
          </p:cNvGrpSpPr>
          <p:nvPr/>
        </p:nvGrpSpPr>
        <p:grpSpPr bwMode="auto">
          <a:xfrm>
            <a:off x="630238" y="2133600"/>
            <a:ext cx="9677400" cy="1371600"/>
            <a:chOff x="533400" y="2133600"/>
            <a:chExt cx="9677400" cy="13716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2E0FFA8-198A-174B-8FB3-F968A1D30111}"/>
                </a:ext>
              </a:extLst>
            </p:cNvPr>
            <p:cNvSpPr/>
            <p:nvPr/>
          </p:nvSpPr>
          <p:spPr>
            <a:xfrm>
              <a:off x="533400" y="2133600"/>
              <a:ext cx="8310562" cy="13716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095" name="Text Box 9">
              <a:extLst>
                <a:ext uri="{FF2B5EF4-FFF2-40B4-BE49-F238E27FC236}">
                  <a16:creationId xmlns:a16="http://schemas.microsoft.com/office/drawing/2014/main" id="{87D23185-DA50-8F4F-8A86-8EA2ACE8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7987" y="2286000"/>
              <a:ext cx="7872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Assume server knows 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=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0" lang="en-US" altLang="en-US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Enc</a:t>
              </a:r>
              <a:r>
                <a:rPr kumimoji="0" lang="en-US" altLang="en-US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r>
                <a:rPr kumimoji="0" lang="en-US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(SK)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6" name="Text Box 9">
              <a:extLst>
                <a:ext uri="{FF2B5EF4-FFF2-40B4-BE49-F238E27FC236}">
                  <a16:creationId xmlns:a16="http://schemas.microsoft.com/office/drawing/2014/main" id="{B8DA5285-8840-BC45-B1E8-2DCF723B3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2814935"/>
              <a:ext cx="6858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(OK assuming the scheme is “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circular secure</a:t>
              </a: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”)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6097" name="Text Box 9">
              <a:extLst>
                <a:ext uri="{FF2B5EF4-FFF2-40B4-BE49-F238E27FC236}">
                  <a16:creationId xmlns:a16="http://schemas.microsoft.com/office/drawing/2014/main" id="{F40D02A6-8135-B84B-8CC1-CEC1166C6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7620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*</a:t>
              </a:r>
            </a:p>
          </p:txBody>
        </p:sp>
        <p:pic>
          <p:nvPicPr>
            <p:cNvPr id="46098" name="Picture 84">
              <a:extLst>
                <a:ext uri="{FF2B5EF4-FFF2-40B4-BE49-F238E27FC236}">
                  <a16:creationId xmlns:a16="http://schemas.microsoft.com/office/drawing/2014/main" id="{6FB076B1-36EA-3543-954C-B9F6FE30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336738"/>
              <a:ext cx="978131" cy="95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6" name="Text Box 16">
            <a:extLst>
              <a:ext uri="{FF2B5EF4-FFF2-40B4-BE49-F238E27FC236}">
                <a16:creationId xmlns:a16="http://schemas.microsoft.com/office/drawing/2014/main" id="{212EF274-5F84-4543-B6D2-F902328D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9465" y="5000935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Noise =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" name="Line 10">
            <a:extLst>
              <a:ext uri="{FF2B5EF4-FFF2-40B4-BE49-F238E27FC236}">
                <a16:creationId xmlns:a16="http://schemas.microsoft.com/office/drawing/2014/main" id="{22DFDE09-6960-DF4C-B55D-EC25CEFDB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4008" y="5200960"/>
            <a:ext cx="1037655" cy="282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" name="Text Box 16">
            <a:extLst>
              <a:ext uri="{FF2B5EF4-FFF2-40B4-BE49-F238E27FC236}">
                <a16:creationId xmlns:a16="http://schemas.microsoft.com/office/drawing/2014/main" id="{1F22D59F-D92E-5A44-B664-0B0381398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867150"/>
            <a:ext cx="2514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Noise = B</a:t>
            </a:r>
            <a:r>
              <a:rPr kumimoji="0" lang="en-US" altLang="en-US" sz="20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Line 10">
            <a:extLst>
              <a:ext uri="{FF2B5EF4-FFF2-40B4-BE49-F238E27FC236}">
                <a16:creationId xmlns:a16="http://schemas.microsoft.com/office/drawing/2014/main" id="{5BC529E5-9975-CA4B-9E9C-C409716D8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4067175"/>
            <a:ext cx="63341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Explosion 1 29">
            <a:extLst>
              <a:ext uri="{FF2B5EF4-FFF2-40B4-BE49-F238E27FC236}">
                <a16:creationId xmlns:a16="http://schemas.microsoft.com/office/drawing/2014/main" id="{64C02CCA-6DBF-CD42-9A79-5988898D00BD}"/>
              </a:ext>
            </a:extLst>
          </p:cNvPr>
          <p:cNvSpPr/>
          <p:nvPr/>
        </p:nvSpPr>
        <p:spPr>
          <a:xfrm>
            <a:off x="942181" y="1564677"/>
            <a:ext cx="7259638" cy="2342996"/>
          </a:xfrm>
          <a:prstGeom prst="irregularSeal1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Independent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input</a:t>
            </a:r>
            <a:endParaRPr kumimoji="0" lang="en-CA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9333FEF7-C47F-5B49-B6E1-D67AD35A4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75" y="6007377"/>
            <a:ext cx="1905062" cy="46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B94B40D4-0CE7-B948-9C90-B08DA249E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𝐶𝑇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22">
                <a:extLst>
                  <a:ext uri="{FF2B5EF4-FFF2-40B4-BE49-F238E27FC236}">
                    <a16:creationId xmlns:a16="http://schemas.microsoft.com/office/drawing/2014/main" id="{B94B40D4-0CE7-B948-9C90-B08DA249E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1209" y="5013665"/>
                <a:ext cx="1875833" cy="461664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42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12">
            <a:extLst>
              <a:ext uri="{FF2B5EF4-FFF2-40B4-BE49-F238E27FC236}">
                <a16:creationId xmlns:a16="http://schemas.microsoft.com/office/drawing/2014/main" id="{7309A622-F34E-1B47-9EF3-4021DB6F4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07" name="Line 27">
            <a:extLst>
              <a:ext uri="{FF2B5EF4-FFF2-40B4-BE49-F238E27FC236}">
                <a16:creationId xmlns:a16="http://schemas.microsoft.com/office/drawing/2014/main" id="{2CD59929-DCB3-354E-A6F9-1E5121D9B6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08" name="Line 28">
            <a:extLst>
              <a:ext uri="{FF2B5EF4-FFF2-40B4-BE49-F238E27FC236}">
                <a16:creationId xmlns:a16="http://schemas.microsoft.com/office/drawing/2014/main" id="{06B870EB-E017-1B4A-BFCB-3CB28660A4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09" name="Line 29">
            <a:extLst>
              <a:ext uri="{FF2B5EF4-FFF2-40B4-BE49-F238E27FC236}">
                <a16:creationId xmlns:a16="http://schemas.microsoft.com/office/drawing/2014/main" id="{690C978A-EBC4-954C-8D4A-F286A9D635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0" name="Line 30">
            <a:extLst>
              <a:ext uri="{FF2B5EF4-FFF2-40B4-BE49-F238E27FC236}">
                <a16:creationId xmlns:a16="http://schemas.microsoft.com/office/drawing/2014/main" id="{B90E7A4D-38D4-5941-9736-FF6FFF9AF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1" name="Line 31">
            <a:extLst>
              <a:ext uri="{FF2B5EF4-FFF2-40B4-BE49-F238E27FC236}">
                <a16:creationId xmlns:a16="http://schemas.microsoft.com/office/drawing/2014/main" id="{6D702D90-CE71-8841-9441-74E40055A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2" name="Line 32">
            <a:extLst>
              <a:ext uri="{FF2B5EF4-FFF2-40B4-BE49-F238E27FC236}">
                <a16:creationId xmlns:a16="http://schemas.microsoft.com/office/drawing/2014/main" id="{87DCD096-284B-B243-B160-EA24CCE7D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3" name="Line 33">
            <a:extLst>
              <a:ext uri="{FF2B5EF4-FFF2-40B4-BE49-F238E27FC236}">
                <a16:creationId xmlns:a16="http://schemas.microsoft.com/office/drawing/2014/main" id="{683D9D85-3F53-EA4B-8F8E-AA2092F15B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7114" name="Line 30">
            <a:extLst>
              <a:ext uri="{FF2B5EF4-FFF2-40B4-BE49-F238E27FC236}">
                <a16:creationId xmlns:a16="http://schemas.microsoft.com/office/drawing/2014/main" id="{192151F0-57E7-E74E-BD8D-143F8B7E6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7115" name="Group 1">
            <a:extLst>
              <a:ext uri="{FF2B5EF4-FFF2-40B4-BE49-F238E27FC236}">
                <a16:creationId xmlns:a16="http://schemas.microsoft.com/office/drawing/2014/main" id="{63B05488-5D9F-0144-A4C7-190C6B132EBE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7121" name="Line 19">
              <a:extLst>
                <a:ext uri="{FF2B5EF4-FFF2-40B4-BE49-F238E27FC236}">
                  <a16:creationId xmlns:a16="http://schemas.microsoft.com/office/drawing/2014/main" id="{771D50F2-CD33-1F49-B3D6-5FBD504760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122" name="Line 20">
              <a:extLst>
                <a:ext uri="{FF2B5EF4-FFF2-40B4-BE49-F238E27FC236}">
                  <a16:creationId xmlns:a16="http://schemas.microsoft.com/office/drawing/2014/main" id="{57A13393-D523-D74E-845A-EE2509E1B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7123" name="AutoShape 22">
              <a:extLst>
                <a:ext uri="{FF2B5EF4-FFF2-40B4-BE49-F238E27FC236}">
                  <a16:creationId xmlns:a16="http://schemas.microsoft.com/office/drawing/2014/main" id="{AFB553E2-9EDF-044F-A7BC-CA798D316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124" name="TextBox 22">
              <a:extLst>
                <a:ext uri="{FF2B5EF4-FFF2-40B4-BE49-F238E27FC236}">
                  <a16:creationId xmlns:a16="http://schemas.microsoft.com/office/drawing/2014/main" id="{689914FF-584E-8F43-94FA-EB76BD90B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7125" name="Line 20">
              <a:extLst>
                <a:ext uri="{FF2B5EF4-FFF2-40B4-BE49-F238E27FC236}">
                  <a16:creationId xmlns:a16="http://schemas.microsoft.com/office/drawing/2014/main" id="{106C98B2-AC08-C242-99EB-97C5F9A83A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7116" name="Text Box 9">
            <a:extLst>
              <a:ext uri="{FF2B5EF4-FFF2-40B4-BE49-F238E27FC236}">
                <a16:creationId xmlns:a16="http://schemas.microsoft.com/office/drawing/2014/main" id="{823CA29B-0E6E-8D4F-AEEF-40C811F26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sp>
        <p:nvSpPr>
          <p:cNvPr id="47117" name="Rectangle 3">
            <a:extLst>
              <a:ext uri="{FF2B5EF4-FFF2-40B4-BE49-F238E27FC236}">
                <a16:creationId xmlns:a16="http://schemas.microsoft.com/office/drawing/2014/main" id="{A51E4891-97EC-1648-B615-1F9E9055A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7118" name="TextBox 22">
            <a:extLst>
              <a:ext uri="{FF2B5EF4-FFF2-40B4-BE49-F238E27FC236}">
                <a16:creationId xmlns:a16="http://schemas.microsoft.com/office/drawing/2014/main" id="{18876B0B-9263-4644-B3C7-6776AE282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47119" name="Text Box 9">
            <a:extLst>
              <a:ext uri="{FF2B5EF4-FFF2-40B4-BE49-F238E27FC236}">
                <a16:creationId xmlns:a16="http://schemas.microsoft.com/office/drawing/2014/main" id="{73AD47FA-7973-F443-9AFE-54F80B835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7120" name="Line 31">
            <a:extLst>
              <a:ext uri="{FF2B5EF4-FFF2-40B4-BE49-F238E27FC236}">
                <a16:creationId xmlns:a16="http://schemas.microsoft.com/office/drawing/2014/main" id="{24B8AEF0-B505-B246-B9BD-DCD1CE7210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8718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2">
            <a:extLst>
              <a:ext uri="{FF2B5EF4-FFF2-40B4-BE49-F238E27FC236}">
                <a16:creationId xmlns:a16="http://schemas.microsoft.com/office/drawing/2014/main" id="{F1EF1C86-5CA8-704C-8639-9BE44ED2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Line 27">
            <a:extLst>
              <a:ext uri="{FF2B5EF4-FFF2-40B4-BE49-F238E27FC236}">
                <a16:creationId xmlns:a16="http://schemas.microsoft.com/office/drawing/2014/main" id="{2C5243A3-E505-3041-AEBD-72A0BE493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2" name="Line 28">
            <a:extLst>
              <a:ext uri="{FF2B5EF4-FFF2-40B4-BE49-F238E27FC236}">
                <a16:creationId xmlns:a16="http://schemas.microsoft.com/office/drawing/2014/main" id="{3EFEA0E4-8E66-EC48-8709-33F8C8B5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3" name="Line 29">
            <a:extLst>
              <a:ext uri="{FF2B5EF4-FFF2-40B4-BE49-F238E27FC236}">
                <a16:creationId xmlns:a16="http://schemas.microsoft.com/office/drawing/2014/main" id="{BDA1007B-4DFD-C544-9F0B-F956AD266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4" name="Line 30">
            <a:extLst>
              <a:ext uri="{FF2B5EF4-FFF2-40B4-BE49-F238E27FC236}">
                <a16:creationId xmlns:a16="http://schemas.microsoft.com/office/drawing/2014/main" id="{F5578ED8-B8BE-8945-B307-4A825370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5" name="Line 31">
            <a:extLst>
              <a:ext uri="{FF2B5EF4-FFF2-40B4-BE49-F238E27FC236}">
                <a16:creationId xmlns:a16="http://schemas.microsoft.com/office/drawing/2014/main" id="{A9EFC621-E1D5-6D46-BD9D-DA146920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6" name="Line 32">
            <a:extLst>
              <a:ext uri="{FF2B5EF4-FFF2-40B4-BE49-F238E27FC236}">
                <a16:creationId xmlns:a16="http://schemas.microsoft.com/office/drawing/2014/main" id="{BA7518E3-4257-8542-87D7-1E9D4A966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7" name="Line 33">
            <a:extLst>
              <a:ext uri="{FF2B5EF4-FFF2-40B4-BE49-F238E27FC236}">
                <a16:creationId xmlns:a16="http://schemas.microsoft.com/office/drawing/2014/main" id="{383AA155-5372-B94F-B1ED-651CCCDA0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8" name="Line 30">
            <a:extLst>
              <a:ext uri="{FF2B5EF4-FFF2-40B4-BE49-F238E27FC236}">
                <a16:creationId xmlns:a16="http://schemas.microsoft.com/office/drawing/2014/main" id="{B634C5F7-CB98-5F43-9BDF-A31FBAED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8139" name="Group 1">
            <a:extLst>
              <a:ext uri="{FF2B5EF4-FFF2-40B4-BE49-F238E27FC236}">
                <a16:creationId xmlns:a16="http://schemas.microsoft.com/office/drawing/2014/main" id="{43998791-25DC-DD48-9A8E-AE446D40BA6C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8193" name="Line 19">
              <a:extLst>
                <a:ext uri="{FF2B5EF4-FFF2-40B4-BE49-F238E27FC236}">
                  <a16:creationId xmlns:a16="http://schemas.microsoft.com/office/drawing/2014/main" id="{A72C9DB1-F27D-F84B-BB05-5D0607783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4" name="Line 20">
              <a:extLst>
                <a:ext uri="{FF2B5EF4-FFF2-40B4-BE49-F238E27FC236}">
                  <a16:creationId xmlns:a16="http://schemas.microsoft.com/office/drawing/2014/main" id="{864BB8EE-3C50-8242-B400-BA4B16A66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5" name="AutoShape 22">
              <a:extLst>
                <a:ext uri="{FF2B5EF4-FFF2-40B4-BE49-F238E27FC236}">
                  <a16:creationId xmlns:a16="http://schemas.microsoft.com/office/drawing/2014/main" id="{BE550C24-F529-5A44-A042-32E418DE7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6" name="TextBox 22">
              <a:extLst>
                <a:ext uri="{FF2B5EF4-FFF2-40B4-BE49-F238E27FC236}">
                  <a16:creationId xmlns:a16="http://schemas.microsoft.com/office/drawing/2014/main" id="{778AB71E-E978-DA42-A594-A09A133F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7" name="Line 20">
              <a:extLst>
                <a:ext uri="{FF2B5EF4-FFF2-40B4-BE49-F238E27FC236}">
                  <a16:creationId xmlns:a16="http://schemas.microsoft.com/office/drawing/2014/main" id="{8D456281-D75D-8944-A3F1-6730EDFC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Gate g → Gadget G: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41" name="Group 91">
            <a:extLst>
              <a:ext uri="{FF2B5EF4-FFF2-40B4-BE49-F238E27FC236}">
                <a16:creationId xmlns:a16="http://schemas.microsoft.com/office/drawing/2014/main" id="{8E84C752-B030-A149-A39B-AA5B1A29B6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990600" cy="914400"/>
            <a:chOff x="4143375" y="1981201"/>
            <a:chExt cx="990600" cy="914400"/>
          </a:xfrm>
        </p:grpSpPr>
        <p:sp>
          <p:nvSpPr>
            <p:cNvPr id="48188" name="Line 19">
              <a:extLst>
                <a:ext uri="{FF2B5EF4-FFF2-40B4-BE49-F238E27FC236}">
                  <a16:creationId xmlns:a16="http://schemas.microsoft.com/office/drawing/2014/main" id="{0CB60C3E-6FA7-8140-8283-E7B6D40BC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9" name="Line 20">
              <a:extLst>
                <a:ext uri="{FF2B5EF4-FFF2-40B4-BE49-F238E27FC236}">
                  <a16:creationId xmlns:a16="http://schemas.microsoft.com/office/drawing/2014/main" id="{516954F1-F165-364F-8CB7-A21C65381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0" name="AutoShape 22">
              <a:extLst>
                <a:ext uri="{FF2B5EF4-FFF2-40B4-BE49-F238E27FC236}">
                  <a16:creationId xmlns:a16="http://schemas.microsoft.com/office/drawing/2014/main" id="{A65CDDC9-BBF6-3245-9B01-EBBE8E07C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1990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1" name="TextBox 22">
              <a:extLst>
                <a:ext uri="{FF2B5EF4-FFF2-40B4-BE49-F238E27FC236}">
                  <a16:creationId xmlns:a16="http://schemas.microsoft.com/office/drawing/2014/main" id="{24C319BB-C226-1143-8946-5EAC82A09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2182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0F831E16-A10B-0043-A27E-D3E778D1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981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2" name="Text Box 9">
            <a:extLst>
              <a:ext uri="{FF2B5EF4-FFF2-40B4-BE49-F238E27FC236}">
                <a16:creationId xmlns:a16="http://schemas.microsoft.com/office/drawing/2014/main" id="{B83116FB-E283-9D43-891C-02FD80C6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grpSp>
        <p:nvGrpSpPr>
          <p:cNvPr id="99" name="Group 47">
            <a:extLst>
              <a:ext uri="{FF2B5EF4-FFF2-40B4-BE49-F238E27FC236}">
                <a16:creationId xmlns:a16="http://schemas.microsoft.com/office/drawing/2014/main" id="{47780963-6F6C-8644-B41F-02761A56A18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91000"/>
            <a:ext cx="4213225" cy="2595563"/>
            <a:chOff x="3736" y="2400"/>
            <a:chExt cx="2654" cy="1635"/>
          </a:xfrm>
        </p:grpSpPr>
        <p:sp>
          <p:nvSpPr>
            <p:cNvPr id="48157" name="AutoShape 12">
              <a:extLst>
                <a:ext uri="{FF2B5EF4-FFF2-40B4-BE49-F238E27FC236}">
                  <a16:creationId xmlns:a16="http://schemas.microsoft.com/office/drawing/2014/main" id="{090044A0-112A-CD47-ACDF-628CBFD3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8" name="AutoShape 13">
              <a:extLst>
                <a:ext uri="{FF2B5EF4-FFF2-40B4-BE49-F238E27FC236}">
                  <a16:creationId xmlns:a16="http://schemas.microsoft.com/office/drawing/2014/main" id="{933F66AC-0A74-B14A-AED4-D0521EC5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9" name="Line 15">
              <a:extLst>
                <a:ext uri="{FF2B5EF4-FFF2-40B4-BE49-F238E27FC236}">
                  <a16:creationId xmlns:a16="http://schemas.microsoft.com/office/drawing/2014/main" id="{9779DE0B-72B6-9A42-832C-AC7E9107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0" name="Line 16">
              <a:extLst>
                <a:ext uri="{FF2B5EF4-FFF2-40B4-BE49-F238E27FC236}">
                  <a16:creationId xmlns:a16="http://schemas.microsoft.com/office/drawing/2014/main" id="{E4190B17-84B1-F740-B2A0-A73603CC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1" name="Line 17">
              <a:extLst>
                <a:ext uri="{FF2B5EF4-FFF2-40B4-BE49-F238E27FC236}">
                  <a16:creationId xmlns:a16="http://schemas.microsoft.com/office/drawing/2014/main" id="{40A82C37-43F9-5F46-8372-85595F72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2" name="Line 18">
              <a:extLst>
                <a:ext uri="{FF2B5EF4-FFF2-40B4-BE49-F238E27FC236}">
                  <a16:creationId xmlns:a16="http://schemas.microsoft.com/office/drawing/2014/main" id="{18E8D3DC-5F30-B949-988A-0B717199A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3" name="Line 19">
              <a:extLst>
                <a:ext uri="{FF2B5EF4-FFF2-40B4-BE49-F238E27FC236}">
                  <a16:creationId xmlns:a16="http://schemas.microsoft.com/office/drawing/2014/main" id="{E54DA1E7-3003-EA44-92E3-D9ACC857A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4" name="Line 20">
              <a:extLst>
                <a:ext uri="{FF2B5EF4-FFF2-40B4-BE49-F238E27FC236}">
                  <a16:creationId xmlns:a16="http://schemas.microsoft.com/office/drawing/2014/main" id="{190074CA-1EB0-D341-A349-136622822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5" name="AutoShape 22">
              <a:extLst>
                <a:ext uri="{FF2B5EF4-FFF2-40B4-BE49-F238E27FC236}">
                  <a16:creationId xmlns:a16="http://schemas.microsoft.com/office/drawing/2014/main" id="{74A6F445-9CC1-A441-97FC-AE544846F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36" y="2328"/>
              <a:ext cx="384" cy="528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sSub>
                          <m:sSubPr>
                            <m:ctrlP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168" name="TextBox 22">
              <a:extLst>
                <a:ext uri="{FF2B5EF4-FFF2-40B4-BE49-F238E27FC236}">
                  <a16:creationId xmlns:a16="http://schemas.microsoft.com/office/drawing/2014/main" id="{AD61ED9D-E31A-954D-92F1-6C7E4D80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69" name="Line 27">
              <a:extLst>
                <a:ext uri="{FF2B5EF4-FFF2-40B4-BE49-F238E27FC236}">
                  <a16:creationId xmlns:a16="http://schemas.microsoft.com/office/drawing/2014/main" id="{0662ED6C-7184-F440-BF37-43715F9B4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0" name="Line 28">
              <a:extLst>
                <a:ext uri="{FF2B5EF4-FFF2-40B4-BE49-F238E27FC236}">
                  <a16:creationId xmlns:a16="http://schemas.microsoft.com/office/drawing/2014/main" id="{CA99D867-5715-BA44-B03B-8A2110040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1" name="Line 29">
              <a:extLst>
                <a:ext uri="{FF2B5EF4-FFF2-40B4-BE49-F238E27FC236}">
                  <a16:creationId xmlns:a16="http://schemas.microsoft.com/office/drawing/2014/main" id="{8A7D9B66-E141-BC40-B155-D6889F69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2" name="Line 30">
              <a:extLst>
                <a:ext uri="{FF2B5EF4-FFF2-40B4-BE49-F238E27FC236}">
                  <a16:creationId xmlns:a16="http://schemas.microsoft.com/office/drawing/2014/main" id="{0A39DDC5-9DDC-3743-B61C-768E79E1C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3" name="Line 31">
              <a:extLst>
                <a:ext uri="{FF2B5EF4-FFF2-40B4-BE49-F238E27FC236}">
                  <a16:creationId xmlns:a16="http://schemas.microsoft.com/office/drawing/2014/main" id="{492C13BE-A89B-AD4B-91DC-F9D2C5672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4" name="Line 32">
              <a:extLst>
                <a:ext uri="{FF2B5EF4-FFF2-40B4-BE49-F238E27FC236}">
                  <a16:creationId xmlns:a16="http://schemas.microsoft.com/office/drawing/2014/main" id="{4718287D-F88D-3F48-BD84-E9EFCD34C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5" name="Line 33">
              <a:extLst>
                <a:ext uri="{FF2B5EF4-FFF2-40B4-BE49-F238E27FC236}">
                  <a16:creationId xmlns:a16="http://schemas.microsoft.com/office/drawing/2014/main" id="{7744B8B6-CF4F-F442-B286-621921533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6" name="Line 34">
              <a:extLst>
                <a:ext uri="{FF2B5EF4-FFF2-40B4-BE49-F238E27FC236}">
                  <a16:creationId xmlns:a16="http://schemas.microsoft.com/office/drawing/2014/main" id="{B36B7F5B-F9FF-6A4D-A2F0-28405D4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0C69EF97-4CBB-FE4B-8F81-E80DB93A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8" name="Line 36">
              <a:extLst>
                <a:ext uri="{FF2B5EF4-FFF2-40B4-BE49-F238E27FC236}">
                  <a16:creationId xmlns:a16="http://schemas.microsoft.com/office/drawing/2014/main" id="{87F72663-C7A1-AC43-9957-D4E48B89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9" name="Line 37">
              <a:extLst>
                <a:ext uri="{FF2B5EF4-FFF2-40B4-BE49-F238E27FC236}">
                  <a16:creationId xmlns:a16="http://schemas.microsoft.com/office/drawing/2014/main" id="{878FD9CC-4DC2-E74E-BE38-4E3521E3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0" name="Line 38">
              <a:extLst>
                <a:ext uri="{FF2B5EF4-FFF2-40B4-BE49-F238E27FC236}">
                  <a16:creationId xmlns:a16="http://schemas.microsoft.com/office/drawing/2014/main" id="{866579BB-34B2-CE4B-B022-BC8DD7B4B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1" name="Line 39">
              <a:extLst>
                <a:ext uri="{FF2B5EF4-FFF2-40B4-BE49-F238E27FC236}">
                  <a16:creationId xmlns:a16="http://schemas.microsoft.com/office/drawing/2014/main" id="{57999DD3-4BC3-4B4A-AFD6-F67DD0937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2" name="Line 40">
              <a:extLst>
                <a:ext uri="{FF2B5EF4-FFF2-40B4-BE49-F238E27FC236}">
                  <a16:creationId xmlns:a16="http://schemas.microsoft.com/office/drawing/2014/main" id="{A23FBB69-201B-334C-AA41-69C2FF62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3" name="Line 41">
              <a:extLst>
                <a:ext uri="{FF2B5EF4-FFF2-40B4-BE49-F238E27FC236}">
                  <a16:creationId xmlns:a16="http://schemas.microsoft.com/office/drawing/2014/main" id="{1E427A0C-D790-7D43-8815-53769F6F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4" name="Line 42">
              <a:extLst>
                <a:ext uri="{FF2B5EF4-FFF2-40B4-BE49-F238E27FC236}">
                  <a16:creationId xmlns:a16="http://schemas.microsoft.com/office/drawing/2014/main" id="{3B92BC29-96EC-064C-BC43-8DA9AE57C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6" name="TextBox 22">
              <a:extLst>
                <a:ext uri="{FF2B5EF4-FFF2-40B4-BE49-F238E27FC236}">
                  <a16:creationId xmlns:a16="http://schemas.microsoft.com/office/drawing/2014/main" id="{D91DA707-FAB5-7345-977D-A871F56E5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2" y="3744"/>
              <a:ext cx="124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sk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48144" name="Line 20">
            <a:extLst>
              <a:ext uri="{FF2B5EF4-FFF2-40B4-BE49-F238E27FC236}">
                <a16:creationId xmlns:a16="http://schemas.microsoft.com/office/drawing/2014/main" id="{7DB51DD3-F00C-3F45-BCE2-C3D66A4D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E49B5160-A14C-4047-AE33-85A9C92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46" name="TextBox 22">
            <a:extLst>
              <a:ext uri="{FF2B5EF4-FFF2-40B4-BE49-F238E27FC236}">
                <a16:creationId xmlns:a16="http://schemas.microsoft.com/office/drawing/2014/main" id="{F3A6F19C-3AA3-454C-B0A3-5C98E015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47" name="TextBox 22">
            <a:extLst>
              <a:ext uri="{FF2B5EF4-FFF2-40B4-BE49-F238E27FC236}">
                <a16:creationId xmlns:a16="http://schemas.microsoft.com/office/drawing/2014/main" id="{F2D8C43C-9905-684D-9C98-4A1EB368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48" name="TextBox 22">
            <a:extLst>
              <a:ext uri="{FF2B5EF4-FFF2-40B4-BE49-F238E27FC236}">
                <a16:creationId xmlns:a16="http://schemas.microsoft.com/office/drawing/2014/main" id="{96CCFAA9-577F-0E49-A81B-4531ABB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080" y="6324600"/>
            <a:ext cx="76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49" name="TextBox 22">
            <a:extLst>
              <a:ext uri="{FF2B5EF4-FFF2-40B4-BE49-F238E27FC236}">
                <a16:creationId xmlns:a16="http://schemas.microsoft.com/office/drawing/2014/main" id="{BEC61F96-6ED2-8C48-BA31-C86D25A1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0" name="TextBox 22">
            <a:extLst>
              <a:ext uri="{FF2B5EF4-FFF2-40B4-BE49-F238E27FC236}">
                <a16:creationId xmlns:a16="http://schemas.microsoft.com/office/drawing/2014/main" id="{9D914FA7-AA1D-2D40-BA1E-4C9C50FC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51" name="TextBox 22">
            <a:extLst>
              <a:ext uri="{FF2B5EF4-FFF2-40B4-BE49-F238E27FC236}">
                <a16:creationId xmlns:a16="http://schemas.microsoft.com/office/drawing/2014/main" id="{993F611D-876D-C54C-8121-AC7605B3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8153" name="TextBox 22">
            <a:extLst>
              <a:ext uri="{FF2B5EF4-FFF2-40B4-BE49-F238E27FC236}">
                <a16:creationId xmlns:a16="http://schemas.microsoft.com/office/drawing/2014/main" id="{273FE807-C5F2-514B-90A1-BFA01A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BD7297-DF06-D642-979D-F5A794EB228C}"/>
              </a:ext>
            </a:extLst>
          </p:cNvPr>
          <p:cNvSpPr/>
          <p:nvPr/>
        </p:nvSpPr>
        <p:spPr>
          <a:xfrm>
            <a:off x="3276600" y="5381625"/>
            <a:ext cx="977900" cy="485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55" name="Text Box 9">
            <a:extLst>
              <a:ext uri="{FF2B5EF4-FFF2-40B4-BE49-F238E27FC236}">
                <a16:creationId xmlns:a16="http://schemas.microsoft.com/office/drawing/2014/main" id="{1A840133-E2B5-5043-A135-0AACAAED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6" name="Line 31">
            <a:extLst>
              <a:ext uri="{FF2B5EF4-FFF2-40B4-BE49-F238E27FC236}">
                <a16:creationId xmlns:a16="http://schemas.microsoft.com/office/drawing/2014/main" id="{6C02ED82-F73A-6D4C-BDA4-860AF6D2A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17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AutoShape 12">
            <a:extLst>
              <a:ext uri="{FF2B5EF4-FFF2-40B4-BE49-F238E27FC236}">
                <a16:creationId xmlns:a16="http://schemas.microsoft.com/office/drawing/2014/main" id="{F1EF1C86-5CA8-704C-8639-9BE44ED24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43038"/>
            <a:ext cx="4743450" cy="1731962"/>
          </a:xfrm>
          <a:prstGeom prst="triangle">
            <a:avLst>
              <a:gd name="adj" fmla="val 50000"/>
            </a:avLst>
          </a:prstGeom>
          <a:solidFill>
            <a:schemeClr val="accent1">
              <a:alpha val="4117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31" name="Line 27">
            <a:extLst>
              <a:ext uri="{FF2B5EF4-FFF2-40B4-BE49-F238E27FC236}">
                <a16:creationId xmlns:a16="http://schemas.microsoft.com/office/drawing/2014/main" id="{2C5243A3-E505-3041-AEBD-72A0BE493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825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2" name="Line 28">
            <a:extLst>
              <a:ext uri="{FF2B5EF4-FFF2-40B4-BE49-F238E27FC236}">
                <a16:creationId xmlns:a16="http://schemas.microsoft.com/office/drawing/2014/main" id="{3EFEA0E4-8E66-EC48-8709-33F8C8B5F8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3" name="Line 29">
            <a:extLst>
              <a:ext uri="{FF2B5EF4-FFF2-40B4-BE49-F238E27FC236}">
                <a16:creationId xmlns:a16="http://schemas.microsoft.com/office/drawing/2014/main" id="{BDA1007B-4DFD-C544-9F0B-F956AD2669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3138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4" name="Line 30">
            <a:extLst>
              <a:ext uri="{FF2B5EF4-FFF2-40B4-BE49-F238E27FC236}">
                <a16:creationId xmlns:a16="http://schemas.microsoft.com/office/drawing/2014/main" id="{F5578ED8-B8BE-8945-B307-4A8253700A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5" name="Line 31">
            <a:extLst>
              <a:ext uri="{FF2B5EF4-FFF2-40B4-BE49-F238E27FC236}">
                <a16:creationId xmlns:a16="http://schemas.microsoft.com/office/drawing/2014/main" id="{A9EFC621-E1D5-6D46-BD9D-DA14692011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6" name="Line 32">
            <a:extLst>
              <a:ext uri="{FF2B5EF4-FFF2-40B4-BE49-F238E27FC236}">
                <a16:creationId xmlns:a16="http://schemas.microsoft.com/office/drawing/2014/main" id="{BA7518E3-4257-8542-87D7-1E9D4A966C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291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7" name="Line 33">
            <a:extLst>
              <a:ext uri="{FF2B5EF4-FFF2-40B4-BE49-F238E27FC236}">
                <a16:creationId xmlns:a16="http://schemas.microsoft.com/office/drawing/2014/main" id="{383AA155-5372-B94F-B1ED-651CCCDA02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4563" y="31750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38" name="Line 30">
            <a:extLst>
              <a:ext uri="{FF2B5EF4-FFF2-40B4-BE49-F238E27FC236}">
                <a16:creationId xmlns:a16="http://schemas.microsoft.com/office/drawing/2014/main" id="{B634C5F7-CB98-5F43-9BDF-A31FBAED64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4650" y="11938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48139" name="Group 1">
            <a:extLst>
              <a:ext uri="{FF2B5EF4-FFF2-40B4-BE49-F238E27FC236}">
                <a16:creationId xmlns:a16="http://schemas.microsoft.com/office/drawing/2014/main" id="{43998791-25DC-DD48-9A8E-AE446D40BA6C}"/>
              </a:ext>
            </a:extLst>
          </p:cNvPr>
          <p:cNvGrpSpPr>
            <a:grpSpLocks/>
          </p:cNvGrpSpPr>
          <p:nvPr/>
        </p:nvGrpSpPr>
        <p:grpSpPr bwMode="auto">
          <a:xfrm>
            <a:off x="6296025" y="2209800"/>
            <a:ext cx="1019175" cy="990600"/>
            <a:chOff x="4143375" y="2159001"/>
            <a:chExt cx="1019175" cy="990600"/>
          </a:xfrm>
        </p:grpSpPr>
        <p:sp>
          <p:nvSpPr>
            <p:cNvPr id="48193" name="Line 19">
              <a:extLst>
                <a:ext uri="{FF2B5EF4-FFF2-40B4-BE49-F238E27FC236}">
                  <a16:creationId xmlns:a16="http://schemas.microsoft.com/office/drawing/2014/main" id="{A72C9DB1-F27D-F84B-BB05-5D06077838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4" name="Line 20">
              <a:extLst>
                <a:ext uri="{FF2B5EF4-FFF2-40B4-BE49-F238E27FC236}">
                  <a16:creationId xmlns:a16="http://schemas.microsoft.com/office/drawing/2014/main" id="{864BB8EE-3C50-8242-B400-BA4B16A660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997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5" name="AutoShape 22">
              <a:extLst>
                <a:ext uri="{FF2B5EF4-FFF2-40B4-BE49-F238E27FC236}">
                  <a16:creationId xmlns:a16="http://schemas.microsoft.com/office/drawing/2014/main" id="{BE550C24-F529-5A44-A042-32E418DE73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2244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6" name="TextBox 22">
              <a:extLst>
                <a:ext uri="{FF2B5EF4-FFF2-40B4-BE49-F238E27FC236}">
                  <a16:creationId xmlns:a16="http://schemas.microsoft.com/office/drawing/2014/main" id="{778AB71E-E978-DA42-A594-A09A133F5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0550" y="2436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7" name="Line 20">
              <a:extLst>
                <a:ext uri="{FF2B5EF4-FFF2-40B4-BE49-F238E27FC236}">
                  <a16:creationId xmlns:a16="http://schemas.microsoft.com/office/drawing/2014/main" id="{8D456281-D75D-8944-A3F1-6730EDFC0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950" y="21590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Each Gate g → Gadget G: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8141" name="Group 91">
            <a:extLst>
              <a:ext uri="{FF2B5EF4-FFF2-40B4-BE49-F238E27FC236}">
                <a16:creationId xmlns:a16="http://schemas.microsoft.com/office/drawing/2014/main" id="{8E84C752-B030-A149-A39B-AA5B1A29B63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181600"/>
            <a:ext cx="990600" cy="914400"/>
            <a:chOff x="4143375" y="1981201"/>
            <a:chExt cx="990600" cy="914400"/>
          </a:xfrm>
        </p:grpSpPr>
        <p:sp>
          <p:nvSpPr>
            <p:cNvPr id="48188" name="Line 19">
              <a:extLst>
                <a:ext uri="{FF2B5EF4-FFF2-40B4-BE49-F238E27FC236}">
                  <a16:creationId xmlns:a16="http://schemas.microsoft.com/office/drawing/2014/main" id="{0CB60C3E-6FA7-8140-8283-E7B6D40BC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4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9" name="Line 20">
              <a:extLst>
                <a:ext uri="{FF2B5EF4-FFF2-40B4-BE49-F238E27FC236}">
                  <a16:creationId xmlns:a16="http://schemas.microsoft.com/office/drawing/2014/main" id="{516954F1-F165-364F-8CB7-A21C65381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600" y="2743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90" name="AutoShape 22">
              <a:extLst>
                <a:ext uri="{FF2B5EF4-FFF2-40B4-BE49-F238E27FC236}">
                  <a16:creationId xmlns:a16="http://schemas.microsoft.com/office/drawing/2014/main" id="{A65CDDC9-BBF6-3245-9B01-EBBE8E07C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257675" y="1990726"/>
              <a:ext cx="609600" cy="838200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91" name="TextBox 22">
              <a:extLst>
                <a:ext uri="{FF2B5EF4-FFF2-40B4-BE49-F238E27FC236}">
                  <a16:creationId xmlns:a16="http://schemas.microsoft.com/office/drawing/2014/main" id="{24C319BB-C226-1143-8946-5EAC82A09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1975" y="2182006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92" name="Line 20">
              <a:extLst>
                <a:ext uri="{FF2B5EF4-FFF2-40B4-BE49-F238E27FC236}">
                  <a16:creationId xmlns:a16="http://schemas.microsoft.com/office/drawing/2014/main" id="{0F831E16-A10B-0043-A27E-D3E778D161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2000" y="1981201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2" name="Text Box 9">
            <a:extLst>
              <a:ext uri="{FF2B5EF4-FFF2-40B4-BE49-F238E27FC236}">
                <a16:creationId xmlns:a16="http://schemas.microsoft.com/office/drawing/2014/main" id="{B83116FB-E283-9D43-891C-02FD80C6E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5" y="142875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Assume Circular Security:</a:t>
            </a:r>
          </a:p>
        </p:txBody>
      </p:sp>
      <p:grpSp>
        <p:nvGrpSpPr>
          <p:cNvPr id="99" name="Group 47">
            <a:extLst>
              <a:ext uri="{FF2B5EF4-FFF2-40B4-BE49-F238E27FC236}">
                <a16:creationId xmlns:a16="http://schemas.microsoft.com/office/drawing/2014/main" id="{47780963-6F6C-8644-B41F-02761A56A18D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4190999"/>
            <a:ext cx="3136900" cy="2209800"/>
            <a:chOff x="3736" y="2400"/>
            <a:chExt cx="1976" cy="1392"/>
          </a:xfrm>
        </p:grpSpPr>
        <p:sp>
          <p:nvSpPr>
            <p:cNvPr id="48157" name="AutoShape 12">
              <a:extLst>
                <a:ext uri="{FF2B5EF4-FFF2-40B4-BE49-F238E27FC236}">
                  <a16:creationId xmlns:a16="http://schemas.microsoft.com/office/drawing/2014/main" id="{090044A0-112A-CD47-ACDF-628CBFD30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8" name="AutoShape 13">
              <a:extLst>
                <a:ext uri="{FF2B5EF4-FFF2-40B4-BE49-F238E27FC236}">
                  <a16:creationId xmlns:a16="http://schemas.microsoft.com/office/drawing/2014/main" id="{933F66AC-0A74-B14A-AED4-D0521EC5C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76"/>
              <a:ext cx="960" cy="720"/>
            </a:xfrm>
            <a:prstGeom prst="triangle">
              <a:avLst>
                <a:gd name="adj" fmla="val 50000"/>
              </a:avLst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159" name="Line 15">
              <a:extLst>
                <a:ext uri="{FF2B5EF4-FFF2-40B4-BE49-F238E27FC236}">
                  <a16:creationId xmlns:a16="http://schemas.microsoft.com/office/drawing/2014/main" id="{9779DE0B-72B6-9A42-832C-AC7E910712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0" name="Line 16">
              <a:extLst>
                <a:ext uri="{FF2B5EF4-FFF2-40B4-BE49-F238E27FC236}">
                  <a16:creationId xmlns:a16="http://schemas.microsoft.com/office/drawing/2014/main" id="{E4190B17-84B1-F740-B2A0-A73603CC1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32" y="28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1" name="Line 17">
              <a:extLst>
                <a:ext uri="{FF2B5EF4-FFF2-40B4-BE49-F238E27FC236}">
                  <a16:creationId xmlns:a16="http://schemas.microsoft.com/office/drawing/2014/main" id="{40A82C37-43F9-5F46-8372-85595F723F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2" name="Line 18">
              <a:extLst>
                <a:ext uri="{FF2B5EF4-FFF2-40B4-BE49-F238E27FC236}">
                  <a16:creationId xmlns:a16="http://schemas.microsoft.com/office/drawing/2014/main" id="{18E8D3DC-5F30-B949-988A-0B717199AE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00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3" name="Line 19">
              <a:extLst>
                <a:ext uri="{FF2B5EF4-FFF2-40B4-BE49-F238E27FC236}">
                  <a16:creationId xmlns:a16="http://schemas.microsoft.com/office/drawing/2014/main" id="{E54DA1E7-3003-EA44-92E3-D9ACC857A2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4" name="Line 20">
              <a:extLst>
                <a:ext uri="{FF2B5EF4-FFF2-40B4-BE49-F238E27FC236}">
                  <a16:creationId xmlns:a16="http://schemas.microsoft.com/office/drawing/2014/main" id="{190074CA-1EB0-D341-A349-136622822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65" name="AutoShape 22">
              <a:extLst>
                <a:ext uri="{FF2B5EF4-FFF2-40B4-BE49-F238E27FC236}">
                  <a16:creationId xmlns:a16="http://schemas.microsoft.com/office/drawing/2014/main" id="{74A6F445-9CC1-A441-97FC-AE544846F5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36" y="2328"/>
              <a:ext cx="384" cy="528"/>
            </a:xfrm>
            <a:prstGeom prst="flowChartDelay">
              <a:avLst/>
            </a:prstGeom>
            <a:solidFill>
              <a:srgbClr val="FFFF99">
                <a:alpha val="4117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𝐷𝑒𝑐</m:t>
                        </m:r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(∙,</m:t>
                        </m:r>
                        <m:sSub>
                          <m:sSubPr>
                            <m:ctrlP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en-US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en-US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166" name="TextBox 22">
                  <a:extLst>
                    <a:ext uri="{FF2B5EF4-FFF2-40B4-BE49-F238E27FC236}">
                      <a16:creationId xmlns:a16="http://schemas.microsoft.com/office/drawing/2014/main" id="{1477ED83-CE77-D947-AAAB-1795C8D6B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" y="3392"/>
                  <a:ext cx="1008" cy="252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168" name="TextBox 22">
              <a:extLst>
                <a:ext uri="{FF2B5EF4-FFF2-40B4-BE49-F238E27FC236}">
                  <a16:creationId xmlns:a16="http://schemas.microsoft.com/office/drawing/2014/main" id="{AD61ED9D-E31A-954D-92F1-6C7E4D80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448"/>
              <a:ext cx="48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48169" name="Line 27">
              <a:extLst>
                <a:ext uri="{FF2B5EF4-FFF2-40B4-BE49-F238E27FC236}">
                  <a16:creationId xmlns:a16="http://schemas.microsoft.com/office/drawing/2014/main" id="{0662ED6C-7184-F440-BF37-43715F9B4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0" name="Line 28">
              <a:extLst>
                <a:ext uri="{FF2B5EF4-FFF2-40B4-BE49-F238E27FC236}">
                  <a16:creationId xmlns:a16="http://schemas.microsoft.com/office/drawing/2014/main" id="{CA99D867-5715-BA44-B03B-8A2110040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1" name="Line 29">
              <a:extLst>
                <a:ext uri="{FF2B5EF4-FFF2-40B4-BE49-F238E27FC236}">
                  <a16:creationId xmlns:a16="http://schemas.microsoft.com/office/drawing/2014/main" id="{8A7D9B66-E141-BC40-B155-D6889F69C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2" name="Line 30">
              <a:extLst>
                <a:ext uri="{FF2B5EF4-FFF2-40B4-BE49-F238E27FC236}">
                  <a16:creationId xmlns:a16="http://schemas.microsoft.com/office/drawing/2014/main" id="{0A39DDC5-9DDC-3743-B61C-768E79E1C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3" name="Line 31">
              <a:extLst>
                <a:ext uri="{FF2B5EF4-FFF2-40B4-BE49-F238E27FC236}">
                  <a16:creationId xmlns:a16="http://schemas.microsoft.com/office/drawing/2014/main" id="{492C13BE-A89B-AD4B-91DC-F9D2C5672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4" name="Line 32">
              <a:extLst>
                <a:ext uri="{FF2B5EF4-FFF2-40B4-BE49-F238E27FC236}">
                  <a16:creationId xmlns:a16="http://schemas.microsoft.com/office/drawing/2014/main" id="{4718287D-F88D-3F48-BD84-E9EFCD34C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5" name="Line 33">
              <a:extLst>
                <a:ext uri="{FF2B5EF4-FFF2-40B4-BE49-F238E27FC236}">
                  <a16:creationId xmlns:a16="http://schemas.microsoft.com/office/drawing/2014/main" id="{7744B8B6-CF4F-F442-B286-621921533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6" name="Line 34">
              <a:extLst>
                <a:ext uri="{FF2B5EF4-FFF2-40B4-BE49-F238E27FC236}">
                  <a16:creationId xmlns:a16="http://schemas.microsoft.com/office/drawing/2014/main" id="{B36B7F5B-F9FF-6A4D-A2F0-28405D4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7" name="Line 35">
              <a:extLst>
                <a:ext uri="{FF2B5EF4-FFF2-40B4-BE49-F238E27FC236}">
                  <a16:creationId xmlns:a16="http://schemas.microsoft.com/office/drawing/2014/main" id="{0C69EF97-4CBB-FE4B-8F81-E80DB93A10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4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8" name="Line 36">
              <a:extLst>
                <a:ext uri="{FF2B5EF4-FFF2-40B4-BE49-F238E27FC236}">
                  <a16:creationId xmlns:a16="http://schemas.microsoft.com/office/drawing/2014/main" id="{87F72663-C7A1-AC43-9957-D4E48B890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79" name="Line 37">
              <a:extLst>
                <a:ext uri="{FF2B5EF4-FFF2-40B4-BE49-F238E27FC236}">
                  <a16:creationId xmlns:a16="http://schemas.microsoft.com/office/drawing/2014/main" id="{878FD9CC-4DC2-E74E-BE38-4E3521E3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4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0" name="Line 38">
              <a:extLst>
                <a:ext uri="{FF2B5EF4-FFF2-40B4-BE49-F238E27FC236}">
                  <a16:creationId xmlns:a16="http://schemas.microsoft.com/office/drawing/2014/main" id="{866579BB-34B2-CE4B-B022-BC8DD7B4B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1" name="Line 39">
              <a:extLst>
                <a:ext uri="{FF2B5EF4-FFF2-40B4-BE49-F238E27FC236}">
                  <a16:creationId xmlns:a16="http://schemas.microsoft.com/office/drawing/2014/main" id="{57999DD3-4BC3-4B4A-AFD6-F67DD0937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2" name="Line 40">
              <a:extLst>
                <a:ext uri="{FF2B5EF4-FFF2-40B4-BE49-F238E27FC236}">
                  <a16:creationId xmlns:a16="http://schemas.microsoft.com/office/drawing/2014/main" id="{A23FBB69-201B-334C-AA41-69C2FF626B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3" name="Line 41">
              <a:extLst>
                <a:ext uri="{FF2B5EF4-FFF2-40B4-BE49-F238E27FC236}">
                  <a16:creationId xmlns:a16="http://schemas.microsoft.com/office/drawing/2014/main" id="{1E427A0C-D790-7D43-8815-53769F6F8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8184" name="Line 42">
              <a:extLst>
                <a:ext uri="{FF2B5EF4-FFF2-40B4-BE49-F238E27FC236}">
                  <a16:creationId xmlns:a16="http://schemas.microsoft.com/office/drawing/2014/main" id="{3B92BC29-96EC-064C-BC43-8DA9AE57C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48144" name="Line 20">
            <a:extLst>
              <a:ext uri="{FF2B5EF4-FFF2-40B4-BE49-F238E27FC236}">
                <a16:creationId xmlns:a16="http://schemas.microsoft.com/office/drawing/2014/main" id="{7DB51DD3-F00C-3F45-BCE2-C3D66A4D1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4038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E49B5160-A14C-4047-AE33-85A9C924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46" name="TextBox 22">
            <a:extLst>
              <a:ext uri="{FF2B5EF4-FFF2-40B4-BE49-F238E27FC236}">
                <a16:creationId xmlns:a16="http://schemas.microsoft.com/office/drawing/2014/main" id="{F3A6F19C-3AA3-454C-B0A3-5C98E015C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19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47" name="TextBox 22">
            <a:extLst>
              <a:ext uri="{FF2B5EF4-FFF2-40B4-BE49-F238E27FC236}">
                <a16:creationId xmlns:a16="http://schemas.microsoft.com/office/drawing/2014/main" id="{F2D8C43C-9905-684D-9C98-4A1EB368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121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g(a,b)</a:t>
            </a:r>
          </a:p>
        </p:txBody>
      </p:sp>
      <p:sp>
        <p:nvSpPr>
          <p:cNvPr id="48148" name="TextBox 22">
            <a:extLst>
              <a:ext uri="{FF2B5EF4-FFF2-40B4-BE49-F238E27FC236}">
                <a16:creationId xmlns:a16="http://schemas.microsoft.com/office/drawing/2014/main" id="{96CCFAA9-577F-0E49-A81B-4531ABB8D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940" y="6396335"/>
            <a:ext cx="171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149" name="TextBox 22">
            <a:extLst>
              <a:ext uri="{FF2B5EF4-FFF2-40B4-BE49-F238E27FC236}">
                <a16:creationId xmlns:a16="http://schemas.microsoft.com/office/drawing/2014/main" id="{BEC61F96-6ED2-8C48-BA31-C86D25A1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8150" name="TextBox 22">
            <a:extLst>
              <a:ext uri="{FF2B5EF4-FFF2-40B4-BE49-F238E27FC236}">
                <a16:creationId xmlns:a16="http://schemas.microsoft.com/office/drawing/2014/main" id="{9D914FA7-AA1D-2D40-BA1E-4C9C50FC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4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8151" name="TextBox 22">
            <a:extLst>
              <a:ext uri="{FF2B5EF4-FFF2-40B4-BE49-F238E27FC236}">
                <a16:creationId xmlns:a16="http://schemas.microsoft.com/office/drawing/2014/main" id="{993F611D-876D-C54C-8121-AC7605B3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733800"/>
            <a:ext cx="2209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(g(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a,b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Wrap Up: Bootstrapping</a:t>
            </a:r>
          </a:p>
        </p:txBody>
      </p:sp>
      <p:sp>
        <p:nvSpPr>
          <p:cNvPr id="48153" name="TextBox 22">
            <a:extLst>
              <a:ext uri="{FF2B5EF4-FFF2-40B4-BE49-F238E27FC236}">
                <a16:creationId xmlns:a16="http://schemas.microsoft.com/office/drawing/2014/main" id="{273FE807-C5F2-514B-90A1-BFA01A034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29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 f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BD7297-DF06-D642-979D-F5A794EB228C}"/>
              </a:ext>
            </a:extLst>
          </p:cNvPr>
          <p:cNvSpPr/>
          <p:nvPr/>
        </p:nvSpPr>
        <p:spPr>
          <a:xfrm>
            <a:off x="3276600" y="5381625"/>
            <a:ext cx="977900" cy="48577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8155" name="Text Box 9">
            <a:extLst>
              <a:ext uri="{FF2B5EF4-FFF2-40B4-BE49-F238E27FC236}">
                <a16:creationId xmlns:a16="http://schemas.microsoft.com/office/drawing/2014/main" id="{1A840133-E2B5-5043-A135-0AACAAED2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419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key is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(SK)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6" name="Line 31">
            <a:extLst>
              <a:ext uri="{FF2B5EF4-FFF2-40B4-BE49-F238E27FC236}">
                <a16:creationId xmlns:a16="http://schemas.microsoft.com/office/drawing/2014/main" id="{6C02ED82-F73A-6D4C-BDA4-860AF6D2A7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00400"/>
            <a:ext cx="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𝐷𝑒𝑐</m:t>
                      </m:r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(∙,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0" lang="en-US" alt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TextBox 22">
                <a:extLst>
                  <a:ext uri="{FF2B5EF4-FFF2-40B4-BE49-F238E27FC236}">
                    <a16:creationId xmlns:a16="http://schemas.microsoft.com/office/drawing/2014/main" id="{DE7B3002-DA13-DA48-ABBD-07FA6395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10325" y="5795963"/>
                <a:ext cx="1600200" cy="40005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22">
            <a:extLst>
              <a:ext uri="{FF2B5EF4-FFF2-40B4-BE49-F238E27FC236}">
                <a16:creationId xmlns:a16="http://schemas.microsoft.com/office/drawing/2014/main" id="{B1792F2D-AD87-6845-BAF6-CE6094A7A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738" y="6391871"/>
            <a:ext cx="17106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2930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40" name="Text Box 9">
            <a:extLst>
              <a:ext uri="{FF2B5EF4-FFF2-40B4-BE49-F238E27FC236}">
                <a16:creationId xmlns:a16="http://schemas.microsoft.com/office/drawing/2014/main" id="{50396DC9-FB3A-934A-AD37-DA00055E6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1700808"/>
            <a:ext cx="5867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circular security necessary?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152" name="Rectangle 3">
            <a:extLst>
              <a:ext uri="{FF2B5EF4-FFF2-40B4-BE49-F238E27FC236}">
                <a16:creationId xmlns:a16="http://schemas.microsoft.com/office/drawing/2014/main" id="{EDAAE2CF-AF89-5444-8C4F-E2E5E3C34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891637"/>
                </a:solidFill>
              </a:rPr>
              <a:t>Major Open Problem</a:t>
            </a:r>
          </a:p>
        </p:txBody>
      </p:sp>
      <p:sp>
        <p:nvSpPr>
          <p:cNvPr id="69" name="Text Box 9">
            <a:extLst>
              <a:ext uri="{FF2B5EF4-FFF2-40B4-BE49-F238E27FC236}">
                <a16:creationId xmlns:a16="http://schemas.microsoft.com/office/drawing/2014/main" id="{48EB89F4-901C-F04E-93D2-B6C51285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340" y="2638208"/>
            <a:ext cx="10081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(or</a:t>
            </a:r>
            <a:r>
              <a:rPr lang="en-US" altLang="en-US" sz="2800" dirty="0">
                <a:solidFill>
                  <a:srgbClr val="0000FF"/>
                </a:solidFill>
              </a:rPr>
              <a:t>)</a:t>
            </a:r>
            <a:endParaRPr kumimoji="0" lang="en-US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 Box 9">
            <a:extLst>
              <a:ext uri="{FF2B5EF4-FFF2-40B4-BE49-F238E27FC236}">
                <a16:creationId xmlns:a16="http://schemas.microsoft.com/office/drawing/2014/main" id="{5340A758-C3F1-4D4A-9F0F-E424841C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980" y="3589491"/>
            <a:ext cx="74888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Fully Homomorphic Encryption from LWE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1FF11-FC41-2647-9C17-91BB79270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28" b="25912"/>
          <a:stretch/>
        </p:blipFill>
        <p:spPr>
          <a:xfrm>
            <a:off x="2628900" y="4738390"/>
            <a:ext cx="3886200" cy="17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1: Function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Security against the curious cloud = standard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D67D99F3-C8A8-A64E-B014-FF2B35E3CCE3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Security against a curious user?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4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221088"/>
            <a:ext cx="8316416" cy="14645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Function Privacy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Enc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(f(x)) reveals no more information (about f) than f(x).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4FA89E33-3711-5D47-8251-D6A916F23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1: Function Privacy</a:t>
            </a: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901662F-AB9D-4E40-8654-11B251A5CE02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420816"/>
            <a:ext cx="8928992" cy="146456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Arial"/>
                <a:ea typeface="Cambria Math" panose="02040503050406030204" pitchFamily="18" charset="0"/>
                <a:cs typeface="American Typewriter" charset="0"/>
              </a:rPr>
              <a:t>Function privacy via noise-flooding (on the board)</a:t>
            </a:r>
            <a:endParaRPr kumimoji="0" lang="en-US" sz="2400" b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26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2: Malicious Client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02981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05273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Use zero knowledge proofs.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4BC37-9ECE-8049-A6E4-1B8F1587F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382346" y="1334616"/>
            <a:ext cx="635562" cy="829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2AF3C6-77EF-374B-88D7-A776AD1600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545403" y="1405880"/>
            <a:ext cx="626770" cy="8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5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2364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Syntax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𝑒𝑘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secret key </a:t>
                </a:r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as well as a (public) evaluation key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61F8A-350A-9746-8E3F-4C343089B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08" y="1844824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Encryption algorithm uses the secret key to encrypt message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850EC10B-B4A8-6646-9CE7-CAF8E068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8316416" cy="1105140"/>
              </a:xfrm>
              <a:prstGeom prst="rect">
                <a:avLst/>
              </a:prstGeom>
              <a:blipFill>
                <a:blip r:embed="rId4"/>
                <a:stretch>
                  <a:fillRect l="-1220"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Decryption algorithm uses the secret key to decrypt ciphertext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0F46AD-85D7-524F-B131-EE159D09A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05264"/>
                <a:ext cx="8316416" cy="913052"/>
              </a:xfrm>
              <a:prstGeom prst="rect">
                <a:avLst/>
              </a:prstGeom>
              <a:blipFill>
                <a:blip r:embed="rId5"/>
                <a:stretch>
                  <a:fillRect l="-1220" t="-137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4-tuple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𝐸𝑣𝑎𝑙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8D54FA8-605A-104C-BDE1-B1D33F2EC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0" y="1268760"/>
                <a:ext cx="8316416" cy="722152"/>
              </a:xfrm>
              <a:prstGeom prst="rect">
                <a:avLst/>
              </a:prstGeom>
              <a:blipFill>
                <a:blip r:embed="rId6"/>
                <a:stretch>
                  <a:fillRect l="-152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5D04ECC6-8718-E94A-AB0F-91EAD40855DB}"/>
              </a:ext>
            </a:extLst>
          </p:cNvPr>
          <p:cNvSpPr txBox="1">
            <a:spLocks/>
          </p:cNvSpPr>
          <p:nvPr/>
        </p:nvSpPr>
        <p:spPr>
          <a:xfrm>
            <a:off x="35496" y="62068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(can be either secret-key or public-key </a:t>
            </a:r>
            <a:r>
              <a:rPr lang="en-US" sz="2800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enc</a:t>
            </a:r>
            <a:r>
              <a:rPr lang="en-US" sz="280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)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′←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Homomorphic evaluation algorithm uses the evaluation key to produce an “evaluated ciphertext”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09120"/>
                <a:ext cx="8316416" cy="1131586"/>
              </a:xfrm>
              <a:prstGeom prst="rect">
                <a:avLst/>
              </a:prstGeom>
              <a:blipFill>
                <a:blip r:embed="rId7"/>
                <a:stretch>
                  <a:fillRect l="-1220" t="-77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1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97C2DF-98F6-0249-919A-CE52F46E2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53752"/>
            <a:ext cx="8686800" cy="1143000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891637"/>
                </a:solidFill>
              </a:rPr>
              <a:t>Unresolved Issue 3: Malicious Cloud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1B274E74-948A-494A-8A8B-FFF0B6D5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tick">
            <a:extLst>
              <a:ext uri="{FF2B5EF4-FFF2-40B4-BE49-F238E27FC236}">
                <a16:creationId xmlns:a16="http://schemas.microsoft.com/office/drawing/2014/main" id="{D2720F43-8A5F-D64C-92B6-435C6597F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3" descr="Cloud 06">
            <a:extLst>
              <a:ext uri="{FF2B5EF4-FFF2-40B4-BE49-F238E27FC236}">
                <a16:creationId xmlns:a16="http://schemas.microsoft.com/office/drawing/2014/main" id="{D92B0838-D8A9-1F4C-B679-B44172C9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4" descr="TAC TowerDrive">
            <a:extLst>
              <a:ext uri="{FF2B5EF4-FFF2-40B4-BE49-F238E27FC236}">
                <a16:creationId xmlns:a16="http://schemas.microsoft.com/office/drawing/2014/main" id="{27087491-A201-C744-A83E-EED7003C5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5" descr="TAC TowerDrive">
            <a:extLst>
              <a:ext uri="{FF2B5EF4-FFF2-40B4-BE49-F238E27FC236}">
                <a16:creationId xmlns:a16="http://schemas.microsoft.com/office/drawing/2014/main" id="{F0CD8A15-8453-D64A-819E-E89DC716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6" descr="TAC TowerDrive">
            <a:extLst>
              <a:ext uri="{FF2B5EF4-FFF2-40B4-BE49-F238E27FC236}">
                <a16:creationId xmlns:a16="http://schemas.microsoft.com/office/drawing/2014/main" id="{A6E32365-78FF-C74F-AEBD-8CEE7CBF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1" descr="TAC TowerDrive">
            <a:extLst>
              <a:ext uri="{FF2B5EF4-FFF2-40B4-BE49-F238E27FC236}">
                <a16:creationId xmlns:a16="http://schemas.microsoft.com/office/drawing/2014/main" id="{71557390-FDD0-ED4D-A028-725D27AF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9" descr="TAC TowerDrive">
            <a:extLst>
              <a:ext uri="{FF2B5EF4-FFF2-40B4-BE49-F238E27FC236}">
                <a16:creationId xmlns:a16="http://schemas.microsoft.com/office/drawing/2014/main" id="{65290650-6FB6-7444-9A32-165DC5F46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41">
            <a:extLst>
              <a:ext uri="{FF2B5EF4-FFF2-40B4-BE49-F238E27FC236}">
                <a16:creationId xmlns:a16="http://schemas.microsoft.com/office/drawing/2014/main" id="{E4B9D531-87A2-A941-886B-980C84C6A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2" name="Rectangle 42">
            <a:extLst>
              <a:ext uri="{FF2B5EF4-FFF2-40B4-BE49-F238E27FC236}">
                <a16:creationId xmlns:a16="http://schemas.microsoft.com/office/drawing/2014/main" id="{E7720206-1B71-394D-9986-EDF52D1FC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Server (the Cloud)</a:t>
            </a:r>
          </a:p>
        </p:txBody>
      </p:sp>
      <p:sp>
        <p:nvSpPr>
          <p:cNvPr id="13" name="Rectangle 58">
            <a:extLst>
              <a:ext uri="{FF2B5EF4-FFF2-40B4-BE49-F238E27FC236}">
                <a16:creationId xmlns:a16="http://schemas.microsoft.com/office/drawing/2014/main" id="{E6BE9B15-1A88-8B40-B108-0A9E5AA1A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76" y="102981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Input: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4" name="Rectangle 59">
            <a:extLst>
              <a:ext uri="{FF2B5EF4-FFF2-40B4-BE49-F238E27FC236}">
                <a16:creationId xmlns:a16="http://schemas.microsoft.com/office/drawing/2014/main" id="{923530C6-1C02-6B45-863C-29B1DACF0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052736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Function: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6D611F65-E5B6-5944-A666-C81B223AF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Line 73">
            <a:extLst>
              <a:ext uri="{FF2B5EF4-FFF2-40B4-BE49-F238E27FC236}">
                <a16:creationId xmlns:a16="http://schemas.microsoft.com/office/drawing/2014/main" id="{6D8EA497-FBB0-A242-9A82-D389070FA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74">
            <a:extLst>
              <a:ext uri="{FF2B5EF4-FFF2-40B4-BE49-F238E27FC236}">
                <a16:creationId xmlns:a16="http://schemas.microsoft.com/office/drawing/2014/main" id="{52890D4A-EA94-1E48-85DF-1F448FC73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(f(x))</a:t>
            </a:r>
          </a:p>
        </p:txBody>
      </p:sp>
      <p:sp>
        <p:nvSpPr>
          <p:cNvPr id="18" name="Rectangle 87">
            <a:extLst>
              <a:ext uri="{FF2B5EF4-FFF2-40B4-BE49-F238E27FC236}">
                <a16:creationId xmlns:a16="http://schemas.microsoft.com/office/drawing/2014/main" id="{C8AE3B0B-2A9B-7A48-9F48-1DAA5B01B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Enc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sk,x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3C267AC-29D1-6C46-B0FC-43BCDD5706AD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Idea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mbria Math" panose="02040503050406030204" pitchFamily="18" charset="0"/>
                <a:cs typeface="American Typewriter" charset="0"/>
              </a:rPr>
              <a:t>: “Succinct Interactive Proofs”. [Kilian92]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erican Typewriter" charset="0"/>
              <a:cs typeface="American Typewriter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C4BC37-9ECE-8049-A6E4-1B8F1587F2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6932258" y="1444154"/>
            <a:ext cx="635562" cy="8290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2AF3C6-77EF-374B-88D7-A776AD1600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095315" y="1515418"/>
            <a:ext cx="626770" cy="8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Title 1">
            <a:extLst>
              <a:ext uri="{FF2B5EF4-FFF2-40B4-BE49-F238E27FC236}">
                <a16:creationId xmlns:a16="http://schemas.microsoft.com/office/drawing/2014/main" id="{9AE81AEF-DF74-CB4E-9650-2793C340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09" y="857250"/>
            <a:ext cx="8838381" cy="846199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HOMOMORPHIC ENCRYPTION IN PRACTICE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BDD565C-38DD-1D4B-888A-29C22432A9F4}"/>
              </a:ext>
            </a:extLst>
          </p:cNvPr>
          <p:cNvGrpSpPr/>
          <p:nvPr/>
        </p:nvGrpSpPr>
        <p:grpSpPr>
          <a:xfrm>
            <a:off x="1803032" y="3812672"/>
            <a:ext cx="5481739" cy="1375259"/>
            <a:chOff x="1235415" y="2246095"/>
            <a:chExt cx="3462806" cy="1833679"/>
          </a:xfrm>
        </p:grpSpPr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65979993-E85E-B841-9B04-29A271CD9C53}"/>
                </a:ext>
              </a:extLst>
            </p:cNvPr>
            <p:cNvSpPr/>
            <p:nvPr/>
          </p:nvSpPr>
          <p:spPr>
            <a:xfrm>
              <a:off x="1235415" y="2246095"/>
              <a:ext cx="1800200" cy="82562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PALISADE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BDDC498A-EFFA-FE4B-85F2-0DF68E9237A6}"/>
                </a:ext>
              </a:extLst>
            </p:cNvPr>
            <p:cNvSpPr/>
            <p:nvPr/>
          </p:nvSpPr>
          <p:spPr>
            <a:xfrm>
              <a:off x="1244599" y="3230209"/>
              <a:ext cx="1728192" cy="84050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HELib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9582F358-A70C-C044-9890-72DC7DCE8E75}"/>
                </a:ext>
              </a:extLst>
            </p:cNvPr>
            <p:cNvSpPr/>
            <p:nvPr/>
          </p:nvSpPr>
          <p:spPr>
            <a:xfrm>
              <a:off x="3161043" y="2269588"/>
              <a:ext cx="1537178" cy="8021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SEAL</a:t>
              </a:r>
            </a:p>
          </p:txBody>
        </p:sp>
        <p:sp>
          <p:nvSpPr>
            <p:cNvPr id="196" name="Rounded Rectangle 195">
              <a:extLst>
                <a:ext uri="{FF2B5EF4-FFF2-40B4-BE49-F238E27FC236}">
                  <a16:creationId xmlns:a16="http://schemas.microsoft.com/office/drawing/2014/main" id="{262F7312-BDFC-994E-8C7E-8CE5CC50764E}"/>
                </a:ext>
              </a:extLst>
            </p:cNvPr>
            <p:cNvSpPr/>
            <p:nvPr/>
          </p:nvSpPr>
          <p:spPr>
            <a:xfrm>
              <a:off x="3161043" y="3230209"/>
              <a:ext cx="1537178" cy="8495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HEEAN</a:t>
              </a: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9FF965B2-086D-A344-9D34-3677F49A175C}"/>
              </a:ext>
            </a:extLst>
          </p:cNvPr>
          <p:cNvSpPr txBox="1"/>
          <p:nvPr/>
        </p:nvSpPr>
        <p:spPr>
          <a:xfrm>
            <a:off x="1763688" y="3068960"/>
            <a:ext cx="41825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Many Open Source Libraries.</a:t>
            </a:r>
          </a:p>
        </p:txBody>
      </p:sp>
    </p:spTree>
    <p:extLst>
      <p:ext uri="{BB962C8B-B14F-4D97-AF65-F5344CB8AC3E}">
        <p14:creationId xmlns:p14="http://schemas.microsoft.com/office/powerpoint/2010/main" val="17260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393">
        <p:fade/>
      </p:transition>
    </mc:Choice>
    <mc:Fallback xmlns="">
      <p:transition spd="med" advTm="34393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Correctness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7504" y="1412776"/>
                <a:ext cx="8316416" cy="113158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𝐷𝑒𝑐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𝐸𝑣𝑎𝑙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𝑓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𝐸𝑛𝑐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6BC95727-3CCD-584D-AFB7-E10CB467D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412776"/>
                <a:ext cx="8316416" cy="1131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650" y="3140968"/>
                <a:ext cx="539552" cy="483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EB4D6A-B6E9-A04E-B662-11E607C1E6E9}"/>
              </a:ext>
            </a:extLst>
          </p:cNvPr>
          <p:cNvCxnSpPr/>
          <p:nvPr/>
        </p:nvCxnSpPr>
        <p:spPr>
          <a:xfrm>
            <a:off x="2909730" y="3429000"/>
            <a:ext cx="252028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95800-8035-0342-900C-34F609BCC1C2}"/>
              </a:ext>
            </a:extLst>
          </p:cNvPr>
          <p:cNvCxnSpPr>
            <a:cxnSpLocks/>
          </p:cNvCxnSpPr>
          <p:nvPr/>
        </p:nvCxnSpPr>
        <p:spPr>
          <a:xfrm>
            <a:off x="2377648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4ACB86-42A6-744E-9C18-8689FF9B30A5}"/>
              </a:ext>
            </a:extLst>
          </p:cNvPr>
          <p:cNvCxnSpPr>
            <a:cxnSpLocks/>
          </p:cNvCxnSpPr>
          <p:nvPr/>
        </p:nvCxnSpPr>
        <p:spPr>
          <a:xfrm flipV="1">
            <a:off x="6078082" y="3933056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F0AD69-5980-D94C-A680-171C444009E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2935456" y="5517232"/>
            <a:ext cx="2494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046735DE-DAF3-F946-B3E0-5A506F66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10" y="5275475"/>
                <a:ext cx="1105846" cy="483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𝑬𝒏𝒄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CC2901EF-CB60-9149-892A-BD8DC7007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36" y="4169622"/>
                <a:ext cx="1105846" cy="483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𝑫𝒆𝒄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B795A7-9AF2-EA49-9E9C-D83BCE1B2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115" y="4169622"/>
                <a:ext cx="1105846" cy="4835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𝑬𝒗𝒂𝒍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(∙,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𝒇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,∙)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158F960-265A-C346-BADE-57FE8C99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31" y="5736880"/>
                <a:ext cx="1912403" cy="483514"/>
              </a:xfrm>
              <a:prstGeom prst="rect">
                <a:avLst/>
              </a:prstGeom>
              <a:blipFill>
                <a:blip r:embed="rId8"/>
                <a:stretch>
                  <a:fillRect l="-2632" r="-65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38FB11D1-D15C-C94F-8D0F-310A093A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92" y="5275475"/>
                <a:ext cx="1105846" cy="483514"/>
              </a:xfrm>
              <a:prstGeom prst="rect">
                <a:avLst/>
              </a:prstGeom>
              <a:blipFill>
                <a:blip r:embed="rId9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B189CFBD-589B-C540-8124-A07D4C559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06" y="3115235"/>
                <a:ext cx="539552" cy="483514"/>
              </a:xfrm>
              <a:prstGeom prst="rect">
                <a:avLst/>
              </a:prstGeom>
              <a:blipFill>
                <a:blip r:embed="rId10"/>
                <a:stretch>
                  <a:fillRect l="-50000" r="-36364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0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0E183EED-5C63-BC43-B6D6-72F0CAD2A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842" y="2924944"/>
                <a:ext cx="539552" cy="483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3" descr="stick">
            <a:extLst>
              <a:ext uri="{FF2B5EF4-FFF2-40B4-BE49-F238E27FC236}">
                <a16:creationId xmlns:a16="http://schemas.microsoft.com/office/drawing/2014/main" id="{9BA7044D-2145-9640-9715-C6D7B2B02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35088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3" descr="Cloud 06">
            <a:extLst>
              <a:ext uri="{FF2B5EF4-FFF2-40B4-BE49-F238E27FC236}">
                <a16:creationId xmlns:a16="http://schemas.microsoft.com/office/drawing/2014/main" id="{2FEF7118-D4DE-C141-8A4E-862BBE9C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176" y="1858888"/>
            <a:ext cx="2971800" cy="181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4" descr="TAC TowerDrive">
            <a:extLst>
              <a:ext uri="{FF2B5EF4-FFF2-40B4-BE49-F238E27FC236}">
                <a16:creationId xmlns:a16="http://schemas.microsoft.com/office/drawing/2014/main" id="{91D77048-DE17-7F47-9CEA-B908DFF9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576" y="2262113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5" descr="TAC TowerDrive">
            <a:extLst>
              <a:ext uri="{FF2B5EF4-FFF2-40B4-BE49-F238E27FC236}">
                <a16:creationId xmlns:a16="http://schemas.microsoft.com/office/drawing/2014/main" id="{6B202469-48DF-5649-9570-F0539FF88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039" y="2285926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6" descr="TAC TowerDrive">
            <a:extLst>
              <a:ext uri="{FF2B5EF4-FFF2-40B4-BE49-F238E27FC236}">
                <a16:creationId xmlns:a16="http://schemas.microsoft.com/office/drawing/2014/main" id="{131D391A-D616-CC45-B928-ECE08E108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576" y="2273226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1" descr="TAC TowerDrive">
            <a:extLst>
              <a:ext uri="{FF2B5EF4-FFF2-40B4-BE49-F238E27FC236}">
                <a16:creationId xmlns:a16="http://schemas.microsoft.com/office/drawing/2014/main" id="{525D024A-F747-4D44-8210-EE759A53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039" y="2262113"/>
            <a:ext cx="363537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9" descr="TAC TowerDrive">
            <a:extLst>
              <a:ext uri="{FF2B5EF4-FFF2-40B4-BE49-F238E27FC236}">
                <a16:creationId xmlns:a16="http://schemas.microsoft.com/office/drawing/2014/main" id="{C6069C13-D03F-5D47-8B73-1736FEDBF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576" y="2239888"/>
            <a:ext cx="363538" cy="112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41">
            <a:extLst>
              <a:ext uri="{FF2B5EF4-FFF2-40B4-BE49-F238E27FC236}">
                <a16:creationId xmlns:a16="http://schemas.microsoft.com/office/drawing/2014/main" id="{08B5E478-02D3-D04E-9151-D33051878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176" y="3611488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Client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8DF6451-7F7E-5144-9A33-77222C7D5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76" y="3611488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/>
              <a:t>Server (the Cloud)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1255DCE8-BFFF-8F41-A239-0CB813E6B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/>
              <a:t>Input: </a:t>
            </a:r>
            <a:r>
              <a:rPr lang="en-US" altLang="en-US" sz="2400" b="1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66FD0D27-1C94-6941-8CDA-1359E1548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576" y="1325488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Function: </a:t>
            </a:r>
            <a:r>
              <a:rPr lang="en-US" altLang="en-US" sz="2400" b="1" dirty="0">
                <a:solidFill>
                  <a:srgbClr val="0000CC"/>
                </a:solidFill>
              </a:rPr>
              <a:t>f</a:t>
            </a:r>
          </a:p>
        </p:txBody>
      </p:sp>
      <p:sp>
        <p:nvSpPr>
          <p:cNvPr id="35" name="Line 69">
            <a:extLst>
              <a:ext uri="{FF2B5EF4-FFF2-40B4-BE49-F238E27FC236}">
                <a16:creationId xmlns:a16="http://schemas.microsoft.com/office/drawing/2014/main" id="{7CFF6877-3BF2-3444-B3A5-975DBA6DB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6" y="2544688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73">
            <a:extLst>
              <a:ext uri="{FF2B5EF4-FFF2-40B4-BE49-F238E27FC236}">
                <a16:creationId xmlns:a16="http://schemas.microsoft.com/office/drawing/2014/main" id="{3949A919-F0D8-D143-BDE4-6FFDD571D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0576" y="338288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Rectangle 74">
            <a:extLst>
              <a:ext uri="{FF2B5EF4-FFF2-40B4-BE49-F238E27FC236}">
                <a16:creationId xmlns:a16="http://schemas.microsoft.com/office/drawing/2014/main" id="{5805A462-3D81-CA46-BCF8-9E5E4D23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376" y="292568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(f(x))</a:t>
            </a:r>
          </a:p>
        </p:txBody>
      </p:sp>
      <p:sp>
        <p:nvSpPr>
          <p:cNvPr id="38" name="Rectangle 87">
            <a:extLst>
              <a:ext uri="{FF2B5EF4-FFF2-40B4-BE49-F238E27FC236}">
                <a16:creationId xmlns:a16="http://schemas.microsoft.com/office/drawing/2014/main" id="{D7B839E2-32FF-D14B-BCDA-B0EE670E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775" y="2011287"/>
            <a:ext cx="1641475" cy="53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>
                <a:solidFill>
                  <a:srgbClr val="0000CC"/>
                </a:solidFill>
              </a:rPr>
              <a:t>Enc</a:t>
            </a:r>
            <a:r>
              <a:rPr lang="en-US" altLang="en-US" sz="2400" dirty="0">
                <a:solidFill>
                  <a:srgbClr val="0000CC"/>
                </a:solidFill>
              </a:rPr>
              <a:t>(</a:t>
            </a:r>
            <a:r>
              <a:rPr lang="en-US" altLang="en-US" sz="2400" dirty="0" err="1">
                <a:solidFill>
                  <a:srgbClr val="0000CC"/>
                </a:solidFill>
              </a:rPr>
              <a:t>sk,x</a:t>
            </a:r>
            <a:r>
              <a:rPr lang="en-US" altLang="en-US" sz="2400" dirty="0">
                <a:solidFill>
                  <a:srgbClr val="0000CC"/>
                </a:solidFill>
              </a:rPr>
              <a:t>) </a:t>
            </a: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509120"/>
            <a:ext cx="8316416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Security against the curious cloud = standard </a:t>
            </a:r>
            <a:r>
              <a:rPr lang="en-US" sz="2800" b="1" dirty="0">
                <a:ea typeface="Cambria Math" panose="02040503050406030204" pitchFamily="18" charset="0"/>
                <a:cs typeface="American Typewriter" charset="0"/>
              </a:rPr>
              <a:t>IND-security </a:t>
            </a:r>
            <a:r>
              <a:rPr lang="en-US" sz="2800" dirty="0">
                <a:ea typeface="Cambria Math" panose="02040503050406030204" pitchFamily="18" charset="0"/>
                <a:cs typeface="American Typewriter" charset="0"/>
              </a:rPr>
              <a:t>of secret-key encryption 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8" name="Rectangle 63">
            <a:extLst>
              <a:ext uri="{FF2B5EF4-FFF2-40B4-BE49-F238E27FC236}">
                <a16:creationId xmlns:a16="http://schemas.microsoft.com/office/drawing/2014/main" id="{EE3502E4-FFCF-6947-BD79-C362FDE1C72F}"/>
              </a:ext>
            </a:extLst>
          </p:cNvPr>
          <p:cNvSpPr txBox="1">
            <a:spLocks noChangeArrowheads="1"/>
          </p:cNvSpPr>
          <p:nvPr/>
        </p:nvSpPr>
        <p:spPr>
          <a:xfrm>
            <a:off x="431032" y="5661992"/>
            <a:ext cx="8568952" cy="11513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Key Point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: </a:t>
            </a:r>
            <a:r>
              <a:rPr lang="en-US" sz="2800" b="0" dirty="0" err="1">
                <a:ea typeface="Cambria Math" panose="02040503050406030204" pitchFamily="18" charset="0"/>
                <a:cs typeface="American Typewriter" charset="0"/>
              </a:rPr>
              <a:t>Eval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 is an entirely public algorithm with public inputs. 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12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5496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Homomorphic Encryption: Compactness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6" name="Rectangle 63">
            <a:extLst>
              <a:ext uri="{FF2B5EF4-FFF2-40B4-BE49-F238E27FC236}">
                <a16:creationId xmlns:a16="http://schemas.microsoft.com/office/drawing/2014/main" id="{98D7DA12-E28C-D146-B43D-AE4BDDA8D9B8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1628800"/>
            <a:ext cx="8316416" cy="18714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is </a:t>
            </a:r>
            <a:r>
              <a:rPr lang="en-US" sz="2800" b="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independent of </a:t>
            </a:r>
            <a:r>
              <a:rPr lang="en-US" sz="2800" b="0" dirty="0">
                <a:ea typeface="Cambria Math" panose="02040503050406030204" pitchFamily="18" charset="0"/>
                <a:cs typeface="American Typewriter" charset="0"/>
              </a:rPr>
              <a:t>the complexity of the evaluated function.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9EDC162D-B4F9-BA46-BD8E-4DF459E9C37D}"/>
              </a:ext>
            </a:extLst>
          </p:cNvPr>
          <p:cNvSpPr txBox="1">
            <a:spLocks noChangeArrowheads="1"/>
          </p:cNvSpPr>
          <p:nvPr/>
        </p:nvSpPr>
        <p:spPr>
          <a:xfrm>
            <a:off x="432048" y="4004320"/>
            <a:ext cx="8568952" cy="23762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800" b="1" i="1" dirty="0">
                <a:ea typeface="Cambria Math" panose="02040503050406030204" pitchFamily="18" charset="0"/>
                <a:cs typeface="American Typewriter" charset="0"/>
              </a:rPr>
              <a:t>A Relaxation (Leveled Homomorphic Encryption): 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size (bit-length) of the evaluated ciphertext and the runtime of the decryption 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depends on 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the 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depth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 of the evaluated </a:t>
            </a:r>
            <a:r>
              <a:rPr lang="en-US" sz="2800" i="1" dirty="0">
                <a:solidFill>
                  <a:srgbClr val="0000FF"/>
                </a:solidFill>
                <a:ea typeface="Cambria Math" panose="02040503050406030204" pitchFamily="18" charset="0"/>
                <a:cs typeface="American Typewriter" charset="0"/>
              </a:rPr>
              <a:t>circuit</a:t>
            </a:r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.</a:t>
            </a:r>
            <a:endParaRPr lang="en-US" sz="2400" dirty="0">
              <a:solidFill>
                <a:prstClr val="black"/>
              </a:solidFill>
              <a:ea typeface="American Typewriter" charset="0"/>
              <a:cs typeface="American Typewriter" charset="0"/>
            </a:endParaRPr>
          </a:p>
          <a:p>
            <a:pPr algn="l"/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D69518-4174-B746-948E-ACAEDED5BA18}"/>
              </a:ext>
            </a:extLst>
          </p:cNvPr>
          <p:cNvSpPr/>
          <p:nvPr/>
        </p:nvSpPr>
        <p:spPr>
          <a:xfrm>
            <a:off x="432048" y="1367190"/>
            <a:ext cx="48402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prstClr val="black"/>
                </a:solidFill>
                <a:ea typeface="Cambria Math" panose="02040503050406030204" pitchFamily="18" charset="0"/>
                <a:cs typeface="American Typewriter" charset="0"/>
              </a:rPr>
              <a:t>Fully Homomorphic Encryption: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0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891480" y="1700808"/>
            <a:ext cx="7620000" cy="1697036"/>
          </a:xfrm>
          <a:prstGeom prst="rect">
            <a:avLst/>
          </a:prstGeom>
          <a:solidFill>
            <a:schemeClr val="accent3">
              <a:lumMod val="9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81000" y="304800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Big Picture:  Two Steps to FHE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3948444"/>
            <a:ext cx="7620000" cy="20416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143000" y="4020180"/>
            <a:ext cx="6858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Bootstrapping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Theore</a:t>
            </a:r>
            <a:r>
              <a:rPr lang="en-US" altLang="en-US" sz="2400" b="1" dirty="0">
                <a:solidFill>
                  <a:srgbClr val="000000"/>
                </a:solidFill>
                <a:latin typeface="Gill Sans MT" panose="020B0502020104020203" pitchFamily="34" charset="0"/>
              </a:rPr>
              <a:t>m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:</a:t>
            </a:r>
            <a:endParaRPr kumimoji="0" lang="en-US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Text Box 3"/>
          <p:cNvSpPr txBox="1">
            <a:spLocks noChangeArrowheads="1"/>
          </p:cNvSpPr>
          <p:nvPr/>
        </p:nvSpPr>
        <p:spPr bwMode="auto">
          <a:xfrm>
            <a:off x="1143000" y="4481845"/>
            <a:ext cx="736848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From “circular secure” Leveled FHE to Pure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  <a:sym typeface="cmex10"/>
              </a:rPr>
              <a:t>FHE (at the cost of an additional assumption)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7680" y="1792882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  Leveled Secret-key Homomorphic Encryption: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120080" y="2158008"/>
            <a:ext cx="716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Evaluate circuits of a-priori bounded depth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d </a:t>
            </a:r>
            <a:endParaRPr kumimoji="0" lang="en-US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20080" y="2695873"/>
            <a:ext cx="7162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“you give me a depth bound d, I will give you a homomorphic scheme that handles depth-d circuits…”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143000" y="5404776"/>
            <a:ext cx="7620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Arial" panose="020B0604020202020204" pitchFamily="34" charset="0"/>
              </a:rPr>
              <a:t>“I will give you homomorphic scheme that handles circuits of ANY size/depth”</a:t>
            </a:r>
            <a:endParaRPr kumimoji="0" lang="en-US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228600" y="1988840"/>
            <a:ext cx="533400" cy="1110641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4623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684" grpId="0"/>
      <p:bldP spid="28686" grpId="0"/>
      <p:bldP spid="1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26064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347770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60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805264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mc="http://schemas.openxmlformats.org/markup-compatibility/2006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Takeaway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on encrypted bits,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80F44628-2DCA-0E43-BE26-F3F423FFE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0888" y="5106668"/>
                <a:ext cx="8650176" cy="375104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0" name="Rectangle 3">
                <a:extLst>
                  <a:ext uri="{FF2B5EF4-FFF2-40B4-BE49-F238E27FC236}">
                    <a16:creationId xmlns:a16="http://schemas.microsoft.com/office/drawing/2014/main" id="{42B46CCD-23C6-9B46-B471-C10770F01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4088" y="5098727"/>
                <a:ext cx="8650176" cy="375104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0A5E774F-517E-9E46-A426-8CC5CE67E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8912" y="5085184"/>
                <a:ext cx="8650176" cy="37510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986A3751-A45B-8345-99B9-F4CC0CBE1A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12" y="5085184"/>
                <a:ext cx="8650176" cy="375104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19EA98EB-7926-A540-B28F-2DF7D6E55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17581" y="3649132"/>
                <a:ext cx="8650176" cy="37510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3E626B0D-E314-954A-A4FD-BDF9CFAAB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1970" y="3567498"/>
                <a:ext cx="8650176" cy="375104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𝐸𝑛𝑐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)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98" name="Rectangle 3">
                <a:extLst>
                  <a:ext uri="{FF2B5EF4-FFF2-40B4-BE49-F238E27FC236}">
                    <a16:creationId xmlns:a16="http://schemas.microsoft.com/office/drawing/2014/main" id="{8A73C9FF-87FD-664E-BA06-3C35B9B9D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38448" y="2372002"/>
                <a:ext cx="8650176" cy="375104"/>
              </a:xfrm>
              <a:prstGeom prst="rect">
                <a:avLst/>
              </a:prstGeom>
              <a:blipFill>
                <a:blip r:embed="rId12"/>
                <a:stretch>
                  <a:fillRect b="-1290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554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Private-key Encryption of a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CA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kumimoji="0" 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97596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900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3"/>
              <p:cNvSpPr txBox="1">
                <a:spLocks noChangeArrowheads="1"/>
              </p:cNvSpPr>
              <p:nvPr/>
            </p:nvSpPr>
            <p:spPr bwMode="auto">
              <a:xfrm>
                <a:off x="1094003" y="2377747"/>
                <a:ext cx="5181600" cy="797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457200" marR="0" lvl="1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𝒔𝑨</m:t>
                              </m:r>
                            </m:e>
                          </m:mr>
                        </m:m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𝑰</m:t>
                    </m:r>
                  </m:oMath>
                </a14:m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6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4003" y="2377747"/>
                <a:ext cx="5181600" cy="797051"/>
              </a:xfrm>
              <a:prstGeom prst="rect">
                <a:avLst/>
              </a:prstGeom>
              <a:blipFill>
                <a:blip r:embed="rId3"/>
                <a:stretch>
                  <a:fillRect t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Private key:  a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CA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  <m:sup>
                        <m:r>
                          <a:rPr kumimoji="0" lang="en-US" sz="24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 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24744"/>
                <a:ext cx="5410200" cy="571500"/>
              </a:xfrm>
              <a:prstGeom prst="rect">
                <a:avLst/>
              </a:prstGeom>
              <a:blipFill>
                <a:blip r:embed="rId4"/>
                <a:stretch>
                  <a:fillRect l="-1405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582216" y="3645024"/>
            <a:ext cx="8168208" cy="1563960"/>
          </a:xfrm>
          <a:prstGeom prst="rect">
            <a:avLst/>
          </a:prstGeom>
          <a:solidFill>
            <a:schemeClr val="accent2">
              <a:lumMod val="20000"/>
              <a:lumOff val="80000"/>
              <a:alpha val="3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1" name="Left Brace 30"/>
          <p:cNvSpPr/>
          <p:nvPr/>
        </p:nvSpPr>
        <p:spPr>
          <a:xfrm rot="-5400000">
            <a:off x="2204579" y="4156037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0120" y="4787860"/>
            <a:ext cx="33158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Priv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key</a:t>
            </a:r>
          </a:p>
        </p:txBody>
      </p:sp>
      <p:sp>
        <p:nvSpPr>
          <p:cNvPr id="33" name="Left Brace 32"/>
          <p:cNvSpPr/>
          <p:nvPr/>
        </p:nvSpPr>
        <p:spPr>
          <a:xfrm rot="-5400000">
            <a:off x="3900696" y="4205348"/>
            <a:ext cx="345949" cy="62230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411877" y="4716362"/>
            <a:ext cx="19423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Ciphertext matrix</a:t>
            </a: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586256" y="4777222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Eigenvector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576664" y="4698250"/>
            <a:ext cx="1371600" cy="373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Message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644208" y="4695917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 Eigenvalue</a:t>
            </a:r>
          </a:p>
        </p:txBody>
      </p:sp>
      <p:sp>
        <p:nvSpPr>
          <p:cNvPr id="38" name="Left Brace 37"/>
          <p:cNvSpPr/>
          <p:nvPr/>
        </p:nvSpPr>
        <p:spPr>
          <a:xfrm rot="-5400000">
            <a:off x="5849513" y="4373367"/>
            <a:ext cx="228599" cy="262634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1230288" y="3736061"/>
            <a:ext cx="7971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[s || -1]         C     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      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[s || -1] 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(mod q) </a:t>
            </a:r>
            <a:r>
              <a:rPr kumimoji="0" lang="en-US" altLang="en-US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6029" y="2497460"/>
                <a:ext cx="6180736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kumimoji="0" 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is random (n+1) X n matrix)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27" name="Rectangle 3">
                <a:extLst>
                  <a:ext uri="{FF2B5EF4-FFF2-40B4-BE49-F238E27FC236}">
                    <a16:creationId xmlns:a16="http://schemas.microsoft.com/office/drawing/2014/main" id="{3FD5D8D3-540D-AE4F-89CD-CC64801C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6029" y="2497460"/>
                <a:ext cx="6180736" cy="571500"/>
              </a:xfrm>
              <a:prstGeom prst="rect">
                <a:avLst/>
              </a:prstGeom>
              <a:blipFill>
                <a:blip r:embed="rId5"/>
                <a:stretch>
                  <a:fillRect l="-1434" t="-195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">
            <a:extLst>
              <a:ext uri="{FF2B5EF4-FFF2-40B4-BE49-F238E27FC236}">
                <a16:creationId xmlns:a16="http://schemas.microsoft.com/office/drawing/2014/main" id="{AC4C5F1E-A839-2941-8202-47067333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04" y="323775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Decryption:</a:t>
            </a:r>
            <a:endParaRPr kumimoji="0" 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3A20945D-4F78-4F43-925B-67E3AF1EA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80" y="6093296"/>
            <a:ext cx="84582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🙁  INSECURE!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Eas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 to solve linear equations.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C4FE2EE-BF1A-9E41-916C-122B1DC1D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" y="-45268"/>
            <a:ext cx="906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kern="0" dirty="0">
                <a:solidFill>
                  <a:schemeClr val="tx1"/>
                </a:solidFill>
                <a:latin typeface="Calibri" panose="020F0502020204030204" pitchFamily="34" charset="0"/>
              </a:rPr>
              <a:t>New (Secret-key) Encryption: Take 1</a:t>
            </a:r>
          </a:p>
        </p:txBody>
      </p:sp>
    </p:spTree>
    <p:extLst>
      <p:ext uri="{BB962C8B-B14F-4D97-AF65-F5344CB8AC3E}">
        <p14:creationId xmlns:p14="http://schemas.microsoft.com/office/powerpoint/2010/main" val="10866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29" grpId="0" animBg="1"/>
      <p:bldP spid="31" grpId="0" animBg="1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/>
      <p:bldP spid="27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48238</TotalTime>
  <Words>1864</Words>
  <Application>Microsoft Macintosh PowerPoint</Application>
  <PresentationFormat>On-screen Show (4:3)</PresentationFormat>
  <Paragraphs>332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Gulim</vt:lpstr>
      <vt:lpstr>Arial</vt:lpstr>
      <vt:lpstr>Calibri</vt:lpstr>
      <vt:lpstr>Calibri Light</vt:lpstr>
      <vt:lpstr>Cambria Math</vt:lpstr>
      <vt:lpstr>Comic Sans MS</vt:lpstr>
      <vt:lpstr>Gill Sans MT</vt:lpstr>
      <vt:lpstr>New York</vt:lpstr>
      <vt:lpstr>Segoe UI</vt:lpstr>
      <vt:lpstr>Office Theme</vt:lpstr>
      <vt:lpstr>Custom Design</vt:lpstr>
      <vt:lpstr>Default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Aside: Binary Decomposition</vt:lpstr>
      <vt:lpstr>PowerPoint Presentation</vt:lpstr>
      <vt:lpstr>PowerPoint Presentation</vt:lpstr>
      <vt:lpstr>Homomorphic Circuit Evaluation</vt:lpstr>
      <vt:lpstr>PowerPoint Presentation</vt:lpstr>
      <vt:lpstr>PowerPoint Presentation</vt:lpstr>
      <vt:lpstr>Bootstrapping: How</vt:lpstr>
      <vt:lpstr>Bootstrapping, Concretely</vt:lpstr>
      <vt:lpstr>Bootstrapping, Concretely</vt:lpstr>
      <vt:lpstr>Wrap Up: Bootstrapping</vt:lpstr>
      <vt:lpstr>Wrap Up: Bootstrapping</vt:lpstr>
      <vt:lpstr>Wrap Up: Bootstrapping</vt:lpstr>
      <vt:lpstr>Major Open Problem</vt:lpstr>
      <vt:lpstr>Unresolved Issue 1: Function Privacy</vt:lpstr>
      <vt:lpstr>Unresolved Issue 1: Function Privacy</vt:lpstr>
      <vt:lpstr>Unresolved Issue 2: Malicious Client</vt:lpstr>
      <vt:lpstr>Unresolved Issue 3: Malicious Cloud</vt:lpstr>
      <vt:lpstr>HOMOMORPHIC ENCRYPTION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1229</cp:revision>
  <dcterms:created xsi:type="dcterms:W3CDTF">2014-03-14T23:52:55Z</dcterms:created>
  <dcterms:modified xsi:type="dcterms:W3CDTF">2021-11-17T15:18:12Z</dcterms:modified>
</cp:coreProperties>
</file>