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  <p:sldMasterId id="2147483701" r:id="rId3"/>
    <p:sldMasterId id="2147483714" r:id="rId4"/>
    <p:sldMasterId id="2147483729" r:id="rId5"/>
  </p:sldMasterIdLst>
  <p:notesMasterIdLst>
    <p:notesMasterId r:id="rId44"/>
  </p:notesMasterIdLst>
  <p:sldIdLst>
    <p:sldId id="529" r:id="rId6"/>
    <p:sldId id="3228" r:id="rId7"/>
    <p:sldId id="1418" r:id="rId8"/>
    <p:sldId id="3229" r:id="rId9"/>
    <p:sldId id="3230" r:id="rId10"/>
    <p:sldId id="3259" r:id="rId11"/>
    <p:sldId id="1507" r:id="rId12"/>
    <p:sldId id="3260" r:id="rId13"/>
    <p:sldId id="1289" r:id="rId14"/>
    <p:sldId id="1403" r:id="rId15"/>
    <p:sldId id="3232" r:id="rId16"/>
    <p:sldId id="1294" r:id="rId17"/>
    <p:sldId id="1273" r:id="rId18"/>
    <p:sldId id="1428" r:id="rId19"/>
    <p:sldId id="1502" r:id="rId20"/>
    <p:sldId id="1503" r:id="rId21"/>
    <p:sldId id="1347" r:id="rId22"/>
    <p:sldId id="1505" r:id="rId23"/>
    <p:sldId id="1506" r:id="rId24"/>
    <p:sldId id="1350" r:id="rId25"/>
    <p:sldId id="1504" r:id="rId26"/>
    <p:sldId id="1509" r:id="rId27"/>
    <p:sldId id="675" r:id="rId28"/>
    <p:sldId id="676" r:id="rId29"/>
    <p:sldId id="1510" r:id="rId30"/>
    <p:sldId id="677" r:id="rId31"/>
    <p:sldId id="736" r:id="rId32"/>
    <p:sldId id="1511" r:id="rId33"/>
    <p:sldId id="3258" r:id="rId34"/>
    <p:sldId id="3990" r:id="rId35"/>
    <p:sldId id="4003" r:id="rId36"/>
    <p:sldId id="4002" r:id="rId37"/>
    <p:sldId id="4008" r:id="rId38"/>
    <p:sldId id="4001" r:id="rId39"/>
    <p:sldId id="1497" r:id="rId40"/>
    <p:sldId id="1512" r:id="rId41"/>
    <p:sldId id="3256" r:id="rId42"/>
    <p:sldId id="325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91637"/>
    <a:srgbClr val="762416"/>
    <a:srgbClr val="1E177C"/>
    <a:srgbClr val="EA968D"/>
    <a:srgbClr val="9290EA"/>
    <a:srgbClr val="FF0000"/>
    <a:srgbClr val="1A17A5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76240" autoAdjust="0"/>
  </p:normalViewPr>
  <p:slideViewPr>
    <p:cSldViewPr>
      <p:cViewPr varScale="1">
        <p:scale>
          <a:sx n="95" d="100"/>
          <a:sy n="95" d="100"/>
        </p:scale>
        <p:origin x="10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37742066" indent="-37287152"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2pPr>
            <a:lvl3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3pPr>
            <a:lvl4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4pPr>
            <a:lvl5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454914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909828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1364742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1819656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marL="0" marR="0" lvl="0" indent="0" algn="r" defTabSz="9082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EB689-7D14-4F7D-9C4A-FA78C5284BC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w York" charset="0"/>
                <a:ea typeface="ＭＳ Ｐゴシック" pitchFamily="34" charset="-128"/>
                <a:cs typeface="Arial" charset="0"/>
              </a:rPr>
              <a:pPr marL="0" marR="0" lvl="0" indent="0" algn="r" defTabSz="9082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w York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52" y="4342017"/>
            <a:ext cx="5027096" cy="411598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itchFamily="66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7511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37742066" indent="-37287152"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2pPr>
            <a:lvl3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3pPr>
            <a:lvl4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4pPr>
            <a:lvl5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454914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909828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1364742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1819656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marL="0" marR="0" lvl="0" indent="0" algn="r" defTabSz="9082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EB689-7D14-4F7D-9C4A-FA78C5284BC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w York" charset="0"/>
                <a:ea typeface="ＭＳ Ｐゴシック" pitchFamily="34" charset="-128"/>
                <a:cs typeface="Arial" charset="0"/>
              </a:rPr>
              <a:pPr marL="0" marR="0" lvl="0" indent="0" algn="r" defTabSz="9082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w York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52" y="4342017"/>
            <a:ext cx="5027096" cy="411598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itchFamily="66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7453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n is a security parameter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8476F9-B6DC-4424-AFD5-983D28E74F3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593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273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>
            <a:extLst>
              <a:ext uri="{FF2B5EF4-FFF2-40B4-BE49-F238E27FC236}">
                <a16:creationId xmlns:a16="http://schemas.microsoft.com/office/drawing/2014/main" id="{6AAC548C-5E95-E143-BBC7-25628C5596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>
            <a:extLst>
              <a:ext uri="{FF2B5EF4-FFF2-40B4-BE49-F238E27FC236}">
                <a16:creationId xmlns:a16="http://schemas.microsoft.com/office/drawing/2014/main" id="{008BB0B6-FAC3-0646-819D-3BEB5500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D45F985D-1BCB-3640-9B08-BC9FE310D6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27F41-FB7C-3840-ABBB-C68D7061CDB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7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41F526E8-BA04-924F-BFA7-88DD62A9D7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03250D8B-39AB-834A-B19B-DA1EDBCA4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4932" name="Slide Number Placeholder 3">
            <a:extLst>
              <a:ext uri="{FF2B5EF4-FFF2-40B4-BE49-F238E27FC236}">
                <a16:creationId xmlns:a16="http://schemas.microsoft.com/office/drawing/2014/main" id="{F458112B-CCE9-C04A-B15F-5354FCB86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888E94-D565-FA4F-91DA-7086B6D53B3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82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41F526E8-BA04-924F-BFA7-88DD62A9D7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03250D8B-39AB-834A-B19B-DA1EDBCA4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4932" name="Slide Number Placeholder 3">
            <a:extLst>
              <a:ext uri="{FF2B5EF4-FFF2-40B4-BE49-F238E27FC236}">
                <a16:creationId xmlns:a16="http://schemas.microsoft.com/office/drawing/2014/main" id="{F458112B-CCE9-C04A-B15F-5354FCB86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888E94-D565-FA4F-91DA-7086B6D53B3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268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>
            <a:extLst>
              <a:ext uri="{FF2B5EF4-FFF2-40B4-BE49-F238E27FC236}">
                <a16:creationId xmlns:a16="http://schemas.microsoft.com/office/drawing/2014/main" id="{596F8DAA-FA33-8949-A028-DE41A644D4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>
            <a:extLst>
              <a:ext uri="{FF2B5EF4-FFF2-40B4-BE49-F238E27FC236}">
                <a16:creationId xmlns:a16="http://schemas.microsoft.com/office/drawing/2014/main" id="{529B7059-7F9C-EF47-B008-DDC4EB998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5956" name="Slide Number Placeholder 3">
            <a:extLst>
              <a:ext uri="{FF2B5EF4-FFF2-40B4-BE49-F238E27FC236}">
                <a16:creationId xmlns:a16="http://schemas.microsoft.com/office/drawing/2014/main" id="{EBDBA524-EF2B-6B41-BFA2-5C737C5FC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926212-B4A6-DE42-B245-9A0AE536AE4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90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EB5814E3-8F65-B844-A2DE-45D3703051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1BFD3F9D-FDA7-1844-8A3E-E7EA06C14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6980" name="Slide Number Placeholder 3">
            <a:extLst>
              <a:ext uri="{FF2B5EF4-FFF2-40B4-BE49-F238E27FC236}">
                <a16:creationId xmlns:a16="http://schemas.microsoft.com/office/drawing/2014/main" id="{BB7FBC11-DBB4-0940-AE0D-CEB696FBA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C2325-F8ED-7348-B527-6D441C7FCBE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34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EB5814E3-8F65-B844-A2DE-45D3703051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1BFD3F9D-FDA7-1844-8A3E-E7EA06C14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6980" name="Slide Number Placeholder 3">
            <a:extLst>
              <a:ext uri="{FF2B5EF4-FFF2-40B4-BE49-F238E27FC236}">
                <a16:creationId xmlns:a16="http://schemas.microsoft.com/office/drawing/2014/main" id="{BB7FBC11-DBB4-0940-AE0D-CEB696FBA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C2325-F8ED-7348-B527-6D441C7FCBE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758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77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EB5814E3-8F65-B844-A2DE-45D3703051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1BFD3F9D-FDA7-1844-8A3E-E7EA06C14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6980" name="Slide Number Placeholder 3">
            <a:extLst>
              <a:ext uri="{FF2B5EF4-FFF2-40B4-BE49-F238E27FC236}">
                <a16:creationId xmlns:a16="http://schemas.microsoft.com/office/drawing/2014/main" id="{BB7FBC11-DBB4-0940-AE0D-CEB696FBA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C2325-F8ED-7348-B527-6D441C7FCBE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1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293B7-C54E-4CA1-A045-A8C2DD1C01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8629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293B7-C54E-4CA1-A045-A8C2DD1C01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875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293B7-C54E-4CA1-A045-A8C2DD1C01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806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293B7-C54E-4CA1-A045-A8C2DD1C01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6494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A293B7-C54E-4CA1-A045-A8C2DD1C01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156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784DC5D4-8A52-0D4C-8F25-48E9A83473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A1303DE0-3159-FC4E-A1DE-03CC4AE18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05CB8FBF-7022-4142-9355-C4A322F4C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1FAF26-30AD-1E4B-A6FF-AEE3AA71FAC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558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784DC5D4-8A52-0D4C-8F25-48E9A83473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A1303DE0-3159-FC4E-A1DE-03CC4AE18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05CB8FBF-7022-4142-9355-C4A322F4C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1FAF26-30AD-1E4B-A6FF-AEE3AA71FAC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689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784DC5D4-8A52-0D4C-8F25-48E9A83473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A1303DE0-3159-FC4E-A1DE-03CC4AE18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05CB8FBF-7022-4142-9355-C4A322F4C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1FAF26-30AD-1E4B-A6FF-AEE3AA71FAC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71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784DC5D4-8A52-0D4C-8F25-48E9A83473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A1303DE0-3159-FC4E-A1DE-03CC4AE18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05CB8FBF-7022-4142-9355-C4A322F4C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1FAF26-30AD-1E4B-A6FF-AEE3AA71FAC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78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72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404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212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975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665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042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n is a security parameter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8476F9-B6DC-4424-AFD5-983D28E74F3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3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4BCA-552B-6A4C-8B63-2F3CEDB3E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91F98-84F5-F944-916F-549D494C4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05C7-1F26-E445-A28E-82D23BD8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1894-5558-0C4B-91DA-F293BEB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9C1D-5005-954C-8951-53CC5A11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7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010C-628E-084D-B8C5-ED48FD5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97A6-4642-804C-93E2-F9767152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7C27C-6B97-964B-9936-639741BC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1D0B-0B0C-4E4C-A975-908871A4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50CCE-B38C-9849-BD61-998D2294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9968-289E-8E4E-A383-A1A4F345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C761F-8F68-224C-BDFB-E50BC028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65FE-6027-8F49-9FA1-AE193B72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F4682-7379-0D4A-8F3E-DB855C62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1E9E-4EE6-DD44-B2AD-A3829915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18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A8A9-3371-B448-A3A2-BFAD62CB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06CA-B3D9-ED4A-B077-BE887B8F8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26A2A-6088-1D47-BF9E-287334DB5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6188B-3C69-E74A-9F41-1F1C6742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30796-3781-EB47-82E1-03453E96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A8F5-E8B8-174F-9808-AA3402E5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89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3417-3EF5-E043-8E1A-5AFEB226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2AF08-BB14-0B48-A095-E77C2583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9CAA5-8DF1-AC45-B046-251084BC1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6D4E7-AB16-9A40-A9C3-250330F7C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AF74-28C7-4C42-86C4-7C7DAA78C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05942-6265-6E47-B8E7-005C52BB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D9CAA-A5F9-1646-A733-8C4CF3BB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3481B-7926-BA4D-AAF9-7BB01378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3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DB13-2C82-3F47-A442-C66D8915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2BC9D-94E3-7147-8CFE-D5F98B1D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885C8-7336-894F-BD0D-80ABB64A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E75DF-A420-5A43-A3A9-CE9F5A29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32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8352A-72B0-3641-A387-6B46F9A2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5366B-A9B5-C04B-BE90-6CCA302A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D18E9-C42F-8747-8925-2E973B68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44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8953-E09A-BB40-861D-88A221B0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A409-8D69-D542-B588-339A65D6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04E08-2A50-144E-B87D-2F5958ABD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EF0C9-78E1-0041-9BA1-B2AD5058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501D1-1037-484A-B689-E61E3CB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8944-67CC-394B-9583-49ED9263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0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AE9A-B3B2-AE46-A9ED-3E9ACAEE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248FA-C9EA-0341-A5BC-7762C3E10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BE7CE-929E-B740-BE53-1541B875B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73AD9-196F-5842-AD42-F48DB7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2FA12-B2A4-DB49-B87B-134BB4C1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EF11B-B211-C942-914C-893C518D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4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C14B-07DD-DC49-9E5F-D7114072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D1AD-0E91-364B-BE81-FC1452FE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7BF9-3FF7-FA48-8AD0-0753F9BF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2C1D-4D5E-6144-B807-32B417B0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F0CF-5EED-BE43-AE2B-38BDEA72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561E8-C8BA-1F47-88E1-3D48749FC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33D79-6461-504B-A865-875467BC1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E925-4048-2D49-97DF-8C2C9B78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AE40-038F-2F4D-8231-7D4BFBE4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CEA8-D593-7A40-805E-52E50D6D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2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1714" y="1217369"/>
            <a:ext cx="8197061" cy="37619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714" y="5551716"/>
            <a:ext cx="8197061" cy="571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latin typeface="Calibri Light"/>
                <a:cs typeface="Calibri Light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/>
          </p:nvPr>
        </p:nvSpPr>
        <p:spPr>
          <a:xfrm>
            <a:off x="471714" y="4979318"/>
            <a:ext cx="8197061" cy="572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all">
                <a:solidFill>
                  <a:schemeClr val="tx2"/>
                </a:solidFill>
                <a:latin typeface="Calibri"/>
                <a:cs typeface="Calibri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1713" y="105175"/>
            <a:ext cx="8019145" cy="11311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1059" y="6291100"/>
            <a:ext cx="584462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F56C8676-1494-424A-9EE1-69F4EB666B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84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E52CA5-D5D8-F142-965D-C7C4998AB29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E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6384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56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B9F1F-6480-4C70-B2FA-BA8A0780F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A9AA8-9734-4BF3-B765-B6D6DA530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FF70A-E8BF-49CE-95C1-B682D828A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4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20B10-6661-455B-BB94-5B71FDED7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BE24-AC29-4FF4-ADC6-35745F5ED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7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8C519-6A07-4F9B-BB38-ED3C6DD52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9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7DFC7-3B6F-4FBE-A4FF-4EE991A629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1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0B428-9972-4656-AF57-9E452F34D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6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ECDCB-AB58-484D-8F01-FB01F46F1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5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41C52-D49A-4C73-8E66-75469B719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9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5485C-AB55-4910-BC55-38AFE8FA6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3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84A2-B24B-476A-B461-1402D306B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4BCA-552B-6A4C-8B63-2F3CEDB3E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91F98-84F5-F944-916F-549D494C4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05C7-1F26-E445-A28E-82D23BD8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1894-5558-0C4B-91DA-F293BEB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9C1D-5005-954C-8951-53CC5A11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103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010C-628E-084D-B8C5-ED48FD5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97A6-4642-804C-93E2-F9767152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7C27C-6B97-964B-9936-639741BC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1D0B-0B0C-4E4C-A975-908871A4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50CCE-B38C-9849-BD61-998D2294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00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9968-289E-8E4E-A383-A1A4F345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C761F-8F68-224C-BDFB-E50BC028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65FE-6027-8F49-9FA1-AE193B72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F4682-7379-0D4A-8F3E-DB855C62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1E9E-4EE6-DD44-B2AD-A3829915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7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A8A9-3371-B448-A3A2-BFAD62CB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06CA-B3D9-ED4A-B077-BE887B8F8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26A2A-6088-1D47-BF9E-287334DB5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6188B-3C69-E74A-9F41-1F1C6742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30796-3781-EB47-82E1-03453E96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A8F5-E8B8-174F-9808-AA3402E5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118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3417-3EF5-E043-8E1A-5AFEB226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2AF08-BB14-0B48-A095-E77C2583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9CAA5-8DF1-AC45-B046-251084BC1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6D4E7-AB16-9A40-A9C3-250330F7C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AF74-28C7-4C42-86C4-7C7DAA78C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05942-6265-6E47-B8E7-005C52BB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D9CAA-A5F9-1646-A733-8C4CF3BB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3481B-7926-BA4D-AAF9-7BB01378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38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DB13-2C82-3F47-A442-C66D8915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2BC9D-94E3-7147-8CFE-D5F98B1D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885C8-7336-894F-BD0D-80ABB64A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E75DF-A420-5A43-A3A9-CE9F5A29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097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8352A-72B0-3641-A387-6B46F9A2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5366B-A9B5-C04B-BE90-6CCA302A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D18E9-C42F-8747-8925-2E973B68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97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8953-E09A-BB40-861D-88A221B0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A409-8D69-D542-B588-339A65D6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04E08-2A50-144E-B87D-2F5958ABD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EF0C9-78E1-0041-9BA1-B2AD5058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501D1-1037-484A-B689-E61E3CB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8944-67CC-394B-9583-49ED9263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58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AE9A-B3B2-AE46-A9ED-3E9ACAEE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248FA-C9EA-0341-A5BC-7762C3E10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BE7CE-929E-B740-BE53-1541B875B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73AD9-196F-5842-AD42-F48DB7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2FA12-B2A4-DB49-B87B-134BB4C1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EF11B-B211-C942-914C-893C518D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624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C14B-07DD-DC49-9E5F-D7114072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D1AD-0E91-364B-BE81-FC1452FE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7BF9-3FF7-FA48-8AD0-0753F9BF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2C1D-4D5E-6144-B807-32B417B0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F0CF-5EED-BE43-AE2B-38BDEA72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9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561E8-C8BA-1F47-88E1-3D48749FC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33D79-6461-504B-A865-875467BC1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E925-4048-2D49-97DF-8C2C9B78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AE40-038F-2F4D-8231-7D4BFBE4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CEA8-D593-7A40-805E-52E50D6D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424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1714" y="1217369"/>
            <a:ext cx="8197061" cy="37619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714" y="5551716"/>
            <a:ext cx="8197061" cy="571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latin typeface="Calibri Light"/>
                <a:cs typeface="Calibri Light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/>
          </p:nvPr>
        </p:nvSpPr>
        <p:spPr>
          <a:xfrm>
            <a:off x="471714" y="4979318"/>
            <a:ext cx="8197061" cy="572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all">
                <a:solidFill>
                  <a:schemeClr val="tx2"/>
                </a:solidFill>
                <a:latin typeface="Calibri"/>
                <a:cs typeface="Calibri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1713" y="105175"/>
            <a:ext cx="8019145" cy="11311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1059" y="6291100"/>
            <a:ext cx="584462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F56C8676-1494-424A-9EE1-69F4EB666B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705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E52CA5-D5D8-F142-965D-C7C4998AB29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E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68246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56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D26C-C835-A557-BA59-B804ECBF9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FCA25-92F5-E451-AC47-F092AD1E5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488063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CC99-F84A-A23B-91AC-F144D3AEADB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36065A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C369-F956-B4B5-29F6-25AEA02D5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1"/>
            <a:ext cx="7886700" cy="51254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76721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CC99-F84A-A23B-91AC-F144D3AE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C369-F956-B4B5-29F6-25AEA02D5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1"/>
            <a:ext cx="7886700" cy="51254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16067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C81B-4BD9-0EC8-FB85-F8EB07AA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274B7-1BE9-D14C-7CB9-19A3FB08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03849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836B-8241-0ECC-91A3-F7038707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4DE6-D637-4654-B00A-91441A0F5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C2C96-255E-7C81-8666-231C059BB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16240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EABF-C7CC-F229-18F6-5A18B747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3F3F2-3A14-6346-58FA-C0E3B0137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46186-327E-83FE-C2B1-3064F6F22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8B2FF-33F3-8D06-4FC3-308BB294B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941BD-53C9-748F-4EB7-7AFEDDE45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74466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7C232-D5F6-C9B9-A85D-7A6C3586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3812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1571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A85C-B652-A6A6-CE6B-78A69D7E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194C-2A01-0E1E-52C9-7DD37F451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0364-0C7D-3273-7503-B3E4E7457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249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9BCD-37EB-85EA-C068-442A84FA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CB0DC-DFAC-B2DD-A993-9A29FE40E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6B0D8-BFBE-B39E-A2C2-BFD51B627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039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C983-5B4D-6660-D81C-01B0CB1A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2CDF4-9E23-573A-81E3-A8A838420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98331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1AB43-C351-4E8F-042C-3FE5BE009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BC64D-3B55-0403-C966-B02ECD174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2691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6A0AB-08E2-8E42-B00F-CB4C2A66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5BBF-1300-2446-B454-7906ED39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BAB33-A4FD-714C-B4C7-8F4E2E9A7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3A0C-C5F5-714C-B69E-B33F2F0B26F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7482-8000-4142-B836-97BB4FACA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FD5D-F920-6141-8A33-852F1C77A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0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509B1FC-1568-4664-B399-59FB0FF91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7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6A0AB-08E2-8E42-B00F-CB4C2A66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5BBF-1300-2446-B454-7906ED39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BAB33-A4FD-714C-B4C7-8F4E2E9A7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3A0C-C5F5-714C-B69E-B33F2F0B26F8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7482-8000-4142-B836-97BB4FACA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FD5D-F920-6141-8A33-852F1C77A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4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8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CFA04-3B5A-785E-ABD0-3AF287CF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9144000" cy="754379"/>
          </a:xfrm>
          <a:prstGeom prst="rect">
            <a:avLst/>
          </a:prstGeom>
          <a:solidFill>
            <a:srgbClr val="002060"/>
          </a:solidFill>
        </p:spPr>
        <p:txBody>
          <a:bodyPr vert="horz" lIns="27432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ED2AF-B0A2-6988-F9D8-1C0234286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D0B06D0-FADD-E455-053A-C918FC74CF28}"/>
              </a:ext>
            </a:extLst>
          </p:cNvPr>
          <p:cNvSpPr txBox="1">
            <a:spLocks/>
          </p:cNvSpPr>
          <p:nvPr userDrawn="1"/>
        </p:nvSpPr>
        <p:spPr>
          <a:xfrm>
            <a:off x="3683317" y="6568258"/>
            <a:ext cx="5146358" cy="297363"/>
          </a:xfrm>
          <a:prstGeom prst="rect">
            <a:avLst/>
          </a:prstGeom>
          <a:solidFill>
            <a:schemeClr val="tx1"/>
          </a:soli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25" b="0" dirty="0">
                <a:solidFill>
                  <a:schemeClr val="bg1"/>
                </a:solidFill>
              </a:rPr>
              <a:t>G</a:t>
            </a:r>
            <a:r>
              <a:rPr lang="en-US" sz="1125" b="0" dirty="0">
                <a:solidFill>
                  <a:schemeClr val="bg1"/>
                </a:solidFill>
                <a:latin typeface="Tw Cen MT" panose="020B0602020104020603" pitchFamily="34" charset="0"/>
              </a:rPr>
              <a:t>ö</a:t>
            </a:r>
            <a:r>
              <a:rPr lang="en-US" sz="1125" b="0" dirty="0">
                <a:solidFill>
                  <a:schemeClr val="bg1"/>
                </a:solidFill>
              </a:rPr>
              <a:t>del Prize Lecture 2022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79993C2-C4D7-98B7-FCCB-47D286534A38}"/>
              </a:ext>
            </a:extLst>
          </p:cNvPr>
          <p:cNvSpPr txBox="1">
            <a:spLocks/>
          </p:cNvSpPr>
          <p:nvPr userDrawn="1"/>
        </p:nvSpPr>
        <p:spPr>
          <a:xfrm>
            <a:off x="8395335" y="6553201"/>
            <a:ext cx="1062990" cy="29083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900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D05F14A-F002-9930-2327-439A701CB678}"/>
              </a:ext>
            </a:extLst>
          </p:cNvPr>
          <p:cNvSpPr txBox="1">
            <a:spLocks/>
          </p:cNvSpPr>
          <p:nvPr userDrawn="1"/>
        </p:nvSpPr>
        <p:spPr>
          <a:xfrm>
            <a:off x="0" y="6568786"/>
            <a:ext cx="4697730" cy="296835"/>
          </a:xfrm>
          <a:prstGeom prst="rect">
            <a:avLst/>
          </a:prstGeom>
          <a:solidFill>
            <a:schemeClr val="tx1"/>
          </a:soli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25" b="0" dirty="0">
                <a:solidFill>
                  <a:schemeClr val="bg1"/>
                </a:solidFill>
              </a:rPr>
              <a:t>  </a:t>
            </a:r>
            <a:r>
              <a:rPr lang="en-US" sz="1125" b="0" dirty="0" err="1">
                <a:solidFill>
                  <a:schemeClr val="bg1"/>
                </a:solidFill>
              </a:rPr>
              <a:t>Zvika</a:t>
            </a:r>
            <a:r>
              <a:rPr lang="en-US" sz="1125" b="0" dirty="0">
                <a:solidFill>
                  <a:schemeClr val="bg1"/>
                </a:solidFill>
              </a:rPr>
              <a:t> </a:t>
            </a:r>
            <a:r>
              <a:rPr lang="en-US" sz="1125" b="0" dirty="0" err="1">
                <a:solidFill>
                  <a:schemeClr val="bg1"/>
                </a:solidFill>
              </a:rPr>
              <a:t>Brakerski</a:t>
            </a:r>
            <a:r>
              <a:rPr lang="en-US" sz="1125" b="0" dirty="0">
                <a:solidFill>
                  <a:schemeClr val="bg1"/>
                </a:solidFill>
              </a:rPr>
              <a:t>, Craig Gentry and Vinod </a:t>
            </a:r>
            <a:r>
              <a:rPr lang="en-US" sz="1125" b="0" dirty="0" err="1">
                <a:solidFill>
                  <a:schemeClr val="bg1"/>
                </a:solidFill>
              </a:rPr>
              <a:t>Vaikuntanathan</a:t>
            </a:r>
            <a:endParaRPr lang="en-US" sz="1125" b="0" dirty="0">
              <a:solidFill>
                <a:schemeClr val="bg1"/>
              </a:solidFill>
            </a:endParaRP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3CD3B5D-AD82-2485-B355-612EFE24FAF4}"/>
              </a:ext>
            </a:extLst>
          </p:cNvPr>
          <p:cNvSpPr txBox="1">
            <a:spLocks/>
          </p:cNvSpPr>
          <p:nvPr userDrawn="1"/>
        </p:nvSpPr>
        <p:spPr>
          <a:xfrm>
            <a:off x="8829675" y="6571322"/>
            <a:ext cx="314325" cy="294298"/>
          </a:xfrm>
          <a:prstGeom prst="rect">
            <a:avLst/>
          </a:prstGeom>
          <a:solidFill>
            <a:schemeClr val="tx1"/>
          </a:solidFill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125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45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CMU Bright" panose="02000603000000000000" pitchFamily="2" charset="0"/>
          <a:cs typeface="CMU Bright" panose="02000603000000000000" pitchFamily="2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CMU Serif" panose="02000603000000000000" pitchFamily="2" charset="0"/>
          <a:cs typeface="CMU Serif" panose="02000603000000000000" pitchFamily="2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MU Serif" panose="02000603000000000000" pitchFamily="2" charset="0"/>
          <a:cs typeface="CMU Serif" panose="02000603000000000000" pitchFamily="2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CMU Serif" panose="02000603000000000000" pitchFamily="2" charset="0"/>
          <a:cs typeface="CMU Serif" panose="02000603000000000000" pitchFamily="2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CMU Serif" panose="02000603000000000000" pitchFamily="2" charset="0"/>
          <a:cs typeface="CMU Serif" panose="02000603000000000000" pitchFamily="2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CMU Serif" panose="02000603000000000000" pitchFamily="2" charset="0"/>
          <a:cs typeface="CMU Serif" panose="02000603000000000000" pitchFamily="2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8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7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8.png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0.png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70.png"/><Relationship Id="rId7" Type="http://schemas.openxmlformats.org/officeDocument/2006/relationships/image" Target="NUL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73.png"/><Relationship Id="rId4" Type="http://schemas.openxmlformats.org/officeDocument/2006/relationships/image" Target="../media/image10.gif"/><Relationship Id="rId9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8.png"/><Relationship Id="rId4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8.png"/><Relationship Id="rId4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jpe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82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39.png"/><Relationship Id="rId11" Type="http://schemas.openxmlformats.org/officeDocument/2006/relationships/image" Target="../media/image77.png"/><Relationship Id="rId5" Type="http://schemas.openxmlformats.org/officeDocument/2006/relationships/image" Target="../media/image38.png"/><Relationship Id="rId10" Type="http://schemas.openxmlformats.org/officeDocument/2006/relationships/image" Target="../media/image75.png"/><Relationship Id="rId4" Type="http://schemas.openxmlformats.org/officeDocument/2006/relationships/image" Target="../media/image37.jpeg"/><Relationship Id="rId9" Type="http://schemas.openxmlformats.org/officeDocument/2006/relationships/image" Target="../media/image71.png"/><Relationship Id="rId14" Type="http://schemas.openxmlformats.org/officeDocument/2006/relationships/image" Target="../media/image8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89.jpe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20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26064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How to Compute Arbitrary Functions</a:t>
            </a:r>
          </a:p>
        </p:txBody>
      </p:sp>
      <p:grpSp>
        <p:nvGrpSpPr>
          <p:cNvPr id="39" name="Group 99">
            <a:extLst>
              <a:ext uri="{FF2B5EF4-FFF2-40B4-BE49-F238E27FC236}">
                <a16:creationId xmlns:a16="http://schemas.microsoft.com/office/drawing/2014/main" id="{2DD732EC-29CA-E346-90E4-39ECB545311E}"/>
              </a:ext>
            </a:extLst>
          </p:cNvPr>
          <p:cNvGrpSpPr>
            <a:grpSpLocks/>
          </p:cNvGrpSpPr>
          <p:nvPr/>
        </p:nvGrpSpPr>
        <p:grpSpPr bwMode="auto">
          <a:xfrm>
            <a:off x="2555878" y="2420888"/>
            <a:ext cx="4176717" cy="3124200"/>
            <a:chOff x="2522" y="2448"/>
            <a:chExt cx="2631" cy="1968"/>
          </a:xfrm>
        </p:grpSpPr>
        <p:pic>
          <p:nvPicPr>
            <p:cNvPr id="40" name="Picture 63" descr="xorg">
              <a:extLst>
                <a:ext uri="{FF2B5EF4-FFF2-40B4-BE49-F238E27FC236}">
                  <a16:creationId xmlns:a16="http://schemas.microsoft.com/office/drawing/2014/main" id="{1B353B5C-9B29-4F45-907B-6172CE4A4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7" descr="andg">
              <a:extLst>
                <a:ext uri="{FF2B5EF4-FFF2-40B4-BE49-F238E27FC236}">
                  <a16:creationId xmlns:a16="http://schemas.microsoft.com/office/drawing/2014/main" id="{C72E4D99-24A5-D242-ADBA-F8E07231F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68">
              <a:extLst>
                <a:ext uri="{FF2B5EF4-FFF2-40B4-BE49-F238E27FC236}">
                  <a16:creationId xmlns:a16="http://schemas.microsoft.com/office/drawing/2014/main" id="{F6CB5C42-B1B1-0946-8EAC-5E2DA755D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71">
              <a:extLst>
                <a:ext uri="{FF2B5EF4-FFF2-40B4-BE49-F238E27FC236}">
                  <a16:creationId xmlns:a16="http://schemas.microsoft.com/office/drawing/2014/main" id="{D31D5AEC-8078-7E49-97E1-766AE4537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Picture 78" descr="andg">
              <a:extLst>
                <a:ext uri="{FF2B5EF4-FFF2-40B4-BE49-F238E27FC236}">
                  <a16:creationId xmlns:a16="http://schemas.microsoft.com/office/drawing/2014/main" id="{D75A684E-67AE-3144-9223-57DE62024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Line 79">
              <a:extLst>
                <a:ext uri="{FF2B5EF4-FFF2-40B4-BE49-F238E27FC236}">
                  <a16:creationId xmlns:a16="http://schemas.microsoft.com/office/drawing/2014/main" id="{B5885DA3-07A2-A645-81F8-4B3A50FFC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46" name="Line 80">
              <a:extLst>
                <a:ext uri="{FF2B5EF4-FFF2-40B4-BE49-F238E27FC236}">
                  <a16:creationId xmlns:a16="http://schemas.microsoft.com/office/drawing/2014/main" id="{8F0216A9-521D-594D-9FEA-6231EA4C4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713FA7C3-DC27-2A42-A1BA-3B7D0AB9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85">
              <a:extLst>
                <a:ext uri="{FF2B5EF4-FFF2-40B4-BE49-F238E27FC236}">
                  <a16:creationId xmlns:a16="http://schemas.microsoft.com/office/drawing/2014/main" id="{73571759-ECC1-6C4B-8A77-26C01BB99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24" y="1347770"/>
                <a:ext cx="8650176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For us, programs = functions = Boolean circuits with XOR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+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𝑚𝑜𝑑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) and AND (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𝑚𝑜𝑑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) gates.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424" y="1347770"/>
                <a:ext cx="8650176" cy="929102"/>
              </a:xfrm>
              <a:prstGeom prst="rect">
                <a:avLst/>
              </a:prstGeom>
              <a:blipFill>
                <a:blip r:embed="rId5"/>
                <a:stretch>
                  <a:fillRect l="-1757" t="-8000" b="-160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3">
            <a:extLst>
              <a:ext uri="{FF2B5EF4-FFF2-40B4-BE49-F238E27FC236}">
                <a16:creationId xmlns:a16="http://schemas.microsoft.com/office/drawing/2014/main" id="{5C2E8235-ACA6-AE47-8360-862870CCA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805264"/>
            <a:ext cx="8650176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Takeaway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If you can compute XOR and AND on encrypted bits, you can compute everything.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3">
                <a:extLst>
                  <a:ext uri="{FF2B5EF4-FFF2-40B4-BE49-F238E27FC236}">
                    <a16:creationId xmlns:a16="http://schemas.microsoft.com/office/drawing/2014/main" id="{80F44628-2DCA-0E43-BE26-F3F423FFE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00888" y="5106668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9" name="Rectangle 3">
                <a:extLst>
                  <a:ext uri="{FF2B5EF4-FFF2-40B4-BE49-F238E27FC236}">
                    <a16:creationId xmlns:a16="http://schemas.microsoft.com/office/drawing/2014/main" id="{80F44628-2DCA-0E43-BE26-F3F423FFE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00888" y="5106668"/>
                <a:ext cx="8650176" cy="375104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3">
                <a:extLst>
                  <a:ext uri="{FF2B5EF4-FFF2-40B4-BE49-F238E27FC236}">
                    <a16:creationId xmlns:a16="http://schemas.microsoft.com/office/drawing/2014/main" id="{42B46CCD-23C6-9B46-B471-C10770F01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4088" y="5098727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0" name="Rectangle 3">
                <a:extLst>
                  <a:ext uri="{FF2B5EF4-FFF2-40B4-BE49-F238E27FC236}">
                    <a16:creationId xmlns:a16="http://schemas.microsoft.com/office/drawing/2014/main" id="{42B46CCD-23C6-9B46-B471-C10770F01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34088" y="5098727"/>
                <a:ext cx="8650176" cy="375104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3">
                <a:extLst>
                  <a:ext uri="{FF2B5EF4-FFF2-40B4-BE49-F238E27FC236}">
                    <a16:creationId xmlns:a16="http://schemas.microsoft.com/office/drawing/2014/main" id="{0A5E774F-517E-9E46-A426-8CC5CE67E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912" y="5085184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1" name="Rectangle 3">
                <a:extLst>
                  <a:ext uri="{FF2B5EF4-FFF2-40B4-BE49-F238E27FC236}">
                    <a16:creationId xmlns:a16="http://schemas.microsoft.com/office/drawing/2014/main" id="{0A5E774F-517E-9E46-A426-8CC5CE67E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8912" y="5085184"/>
                <a:ext cx="8650176" cy="375104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986A3751-A45B-8345-99B9-F4CC0CBE1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4512" y="5085184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986A3751-A45B-8345-99B9-F4CC0CBE1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4512" y="5085184"/>
                <a:ext cx="8650176" cy="375104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3">
                <a:extLst>
                  <a:ext uri="{FF2B5EF4-FFF2-40B4-BE49-F238E27FC236}">
                    <a16:creationId xmlns:a16="http://schemas.microsoft.com/office/drawing/2014/main" id="{19EA98EB-7926-A540-B28F-2DF7D6E55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17581" y="3649132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3" name="Rectangle 3">
                <a:extLst>
                  <a:ext uri="{FF2B5EF4-FFF2-40B4-BE49-F238E27FC236}">
                    <a16:creationId xmlns:a16="http://schemas.microsoft.com/office/drawing/2014/main" id="{19EA98EB-7926-A540-B28F-2DF7D6E55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917581" y="3649132"/>
                <a:ext cx="8650176" cy="375104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3">
                <a:extLst>
                  <a:ext uri="{FF2B5EF4-FFF2-40B4-BE49-F238E27FC236}">
                    <a16:creationId xmlns:a16="http://schemas.microsoft.com/office/drawing/2014/main" id="{3E626B0D-E314-954A-A4FD-BDF9CFAAB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970" y="3567498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4" name="Rectangle 3">
                <a:extLst>
                  <a:ext uri="{FF2B5EF4-FFF2-40B4-BE49-F238E27FC236}">
                    <a16:creationId xmlns:a16="http://schemas.microsoft.com/office/drawing/2014/main" id="{3E626B0D-E314-954A-A4FD-BDF9CFAAB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1970" y="3567498"/>
                <a:ext cx="8650176" cy="375104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3">
                <a:extLst>
                  <a:ext uri="{FF2B5EF4-FFF2-40B4-BE49-F238E27FC236}">
                    <a16:creationId xmlns:a16="http://schemas.microsoft.com/office/drawing/2014/main" id="{8A73C9FF-87FD-664E-BA06-3C35B9B9D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448" y="2372002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)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98" name="Rectangle 3">
                <a:extLst>
                  <a:ext uri="{FF2B5EF4-FFF2-40B4-BE49-F238E27FC236}">
                    <a16:creationId xmlns:a16="http://schemas.microsoft.com/office/drawing/2014/main" id="{8A73C9FF-87FD-664E-BA06-3C35B9B9D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8448" y="2372002"/>
                <a:ext cx="8650176" cy="375104"/>
              </a:xfrm>
              <a:prstGeom prst="rect">
                <a:avLst/>
              </a:prstGeom>
              <a:blipFill>
                <a:blip r:embed="rId12"/>
                <a:stretch>
                  <a:fillRect b="-12903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05544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26064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How to Compute Arbitrary Functions</a:t>
            </a:r>
          </a:p>
        </p:txBody>
      </p:sp>
      <p:grpSp>
        <p:nvGrpSpPr>
          <p:cNvPr id="39" name="Group 99">
            <a:extLst>
              <a:ext uri="{FF2B5EF4-FFF2-40B4-BE49-F238E27FC236}">
                <a16:creationId xmlns:a16="http://schemas.microsoft.com/office/drawing/2014/main" id="{2DD732EC-29CA-E346-90E4-39ECB545311E}"/>
              </a:ext>
            </a:extLst>
          </p:cNvPr>
          <p:cNvGrpSpPr>
            <a:grpSpLocks/>
          </p:cNvGrpSpPr>
          <p:nvPr/>
        </p:nvGrpSpPr>
        <p:grpSpPr bwMode="auto">
          <a:xfrm>
            <a:off x="2555878" y="2420888"/>
            <a:ext cx="4176717" cy="3124200"/>
            <a:chOff x="2522" y="2448"/>
            <a:chExt cx="2631" cy="1968"/>
          </a:xfrm>
        </p:grpSpPr>
        <p:pic>
          <p:nvPicPr>
            <p:cNvPr id="40" name="Picture 63" descr="xorg">
              <a:extLst>
                <a:ext uri="{FF2B5EF4-FFF2-40B4-BE49-F238E27FC236}">
                  <a16:creationId xmlns:a16="http://schemas.microsoft.com/office/drawing/2014/main" id="{1B353B5C-9B29-4F45-907B-6172CE4A4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7" descr="andg">
              <a:extLst>
                <a:ext uri="{FF2B5EF4-FFF2-40B4-BE49-F238E27FC236}">
                  <a16:creationId xmlns:a16="http://schemas.microsoft.com/office/drawing/2014/main" id="{C72E4D99-24A5-D242-ADBA-F8E07231F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68">
              <a:extLst>
                <a:ext uri="{FF2B5EF4-FFF2-40B4-BE49-F238E27FC236}">
                  <a16:creationId xmlns:a16="http://schemas.microsoft.com/office/drawing/2014/main" id="{F6CB5C42-B1B1-0946-8EAC-5E2DA755D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71">
              <a:extLst>
                <a:ext uri="{FF2B5EF4-FFF2-40B4-BE49-F238E27FC236}">
                  <a16:creationId xmlns:a16="http://schemas.microsoft.com/office/drawing/2014/main" id="{D31D5AEC-8078-7E49-97E1-766AE4537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Picture 78" descr="andg">
              <a:extLst>
                <a:ext uri="{FF2B5EF4-FFF2-40B4-BE49-F238E27FC236}">
                  <a16:creationId xmlns:a16="http://schemas.microsoft.com/office/drawing/2014/main" id="{D75A684E-67AE-3144-9223-57DE62024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Line 79">
              <a:extLst>
                <a:ext uri="{FF2B5EF4-FFF2-40B4-BE49-F238E27FC236}">
                  <a16:creationId xmlns:a16="http://schemas.microsoft.com/office/drawing/2014/main" id="{B5885DA3-07A2-A645-81F8-4B3A50FFC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46" name="Line 80">
              <a:extLst>
                <a:ext uri="{FF2B5EF4-FFF2-40B4-BE49-F238E27FC236}">
                  <a16:creationId xmlns:a16="http://schemas.microsoft.com/office/drawing/2014/main" id="{8F0216A9-521D-594D-9FEA-6231EA4C4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713FA7C3-DC27-2A42-A1BA-3B7D0AB9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85">
              <a:extLst>
                <a:ext uri="{FF2B5EF4-FFF2-40B4-BE49-F238E27FC236}">
                  <a16:creationId xmlns:a16="http://schemas.microsoft.com/office/drawing/2014/main" id="{73571759-ECC1-6C4B-8A77-26C01BB99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24" y="1347770"/>
                <a:ext cx="8650176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For us, programs = functions = Boolean circuits with XOR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+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𝑚𝑜𝑑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) and AND (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𝑚𝑜𝑑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) gates.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424" y="1347770"/>
                <a:ext cx="8650176" cy="929102"/>
              </a:xfrm>
              <a:prstGeom prst="rect">
                <a:avLst/>
              </a:prstGeom>
              <a:blipFill>
                <a:blip r:embed="rId5"/>
                <a:stretch>
                  <a:fillRect l="-1757" t="-8000" b="-160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3">
            <a:extLst>
              <a:ext uri="{FF2B5EF4-FFF2-40B4-BE49-F238E27FC236}">
                <a16:creationId xmlns:a16="http://schemas.microsoft.com/office/drawing/2014/main" id="{5C2E8235-ACA6-AE47-8360-862870CCA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805264"/>
            <a:ext cx="8650176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We already know how to add (XOR), can we multiply??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3">
                <a:extLst>
                  <a:ext uri="{FF2B5EF4-FFF2-40B4-BE49-F238E27FC236}">
                    <a16:creationId xmlns:a16="http://schemas.microsoft.com/office/drawing/2014/main" id="{80F44628-2DCA-0E43-BE26-F3F423FFE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00888" y="5106668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9" name="Rectangle 3">
                <a:extLst>
                  <a:ext uri="{FF2B5EF4-FFF2-40B4-BE49-F238E27FC236}">
                    <a16:creationId xmlns:a16="http://schemas.microsoft.com/office/drawing/2014/main" id="{80F44628-2DCA-0E43-BE26-F3F423FFE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00888" y="5106668"/>
                <a:ext cx="8650176" cy="375104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3">
                <a:extLst>
                  <a:ext uri="{FF2B5EF4-FFF2-40B4-BE49-F238E27FC236}">
                    <a16:creationId xmlns:a16="http://schemas.microsoft.com/office/drawing/2014/main" id="{42B46CCD-23C6-9B46-B471-C10770F01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4088" y="5098727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0" name="Rectangle 3">
                <a:extLst>
                  <a:ext uri="{FF2B5EF4-FFF2-40B4-BE49-F238E27FC236}">
                    <a16:creationId xmlns:a16="http://schemas.microsoft.com/office/drawing/2014/main" id="{42B46CCD-23C6-9B46-B471-C10770F01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34088" y="5098727"/>
                <a:ext cx="8650176" cy="375104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3">
                <a:extLst>
                  <a:ext uri="{FF2B5EF4-FFF2-40B4-BE49-F238E27FC236}">
                    <a16:creationId xmlns:a16="http://schemas.microsoft.com/office/drawing/2014/main" id="{0A5E774F-517E-9E46-A426-8CC5CE67E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912" y="5085184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1" name="Rectangle 3">
                <a:extLst>
                  <a:ext uri="{FF2B5EF4-FFF2-40B4-BE49-F238E27FC236}">
                    <a16:creationId xmlns:a16="http://schemas.microsoft.com/office/drawing/2014/main" id="{0A5E774F-517E-9E46-A426-8CC5CE67E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8912" y="5085184"/>
                <a:ext cx="8650176" cy="375104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986A3751-A45B-8345-99B9-F4CC0CBE1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4512" y="5085184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986A3751-A45B-8345-99B9-F4CC0CBE1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4512" y="5085184"/>
                <a:ext cx="8650176" cy="375104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3">
                <a:extLst>
                  <a:ext uri="{FF2B5EF4-FFF2-40B4-BE49-F238E27FC236}">
                    <a16:creationId xmlns:a16="http://schemas.microsoft.com/office/drawing/2014/main" id="{19EA98EB-7926-A540-B28F-2DF7D6E55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17581" y="3649132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3" name="Rectangle 3">
                <a:extLst>
                  <a:ext uri="{FF2B5EF4-FFF2-40B4-BE49-F238E27FC236}">
                    <a16:creationId xmlns:a16="http://schemas.microsoft.com/office/drawing/2014/main" id="{19EA98EB-7926-A540-B28F-2DF7D6E55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917581" y="3649132"/>
                <a:ext cx="8650176" cy="375104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3">
                <a:extLst>
                  <a:ext uri="{FF2B5EF4-FFF2-40B4-BE49-F238E27FC236}">
                    <a16:creationId xmlns:a16="http://schemas.microsoft.com/office/drawing/2014/main" id="{3E626B0D-E314-954A-A4FD-BDF9CFAAB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970" y="3567498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4" name="Rectangle 3">
                <a:extLst>
                  <a:ext uri="{FF2B5EF4-FFF2-40B4-BE49-F238E27FC236}">
                    <a16:creationId xmlns:a16="http://schemas.microsoft.com/office/drawing/2014/main" id="{3E626B0D-E314-954A-A4FD-BDF9CFAAB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1970" y="3567498"/>
                <a:ext cx="8650176" cy="375104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3">
                <a:extLst>
                  <a:ext uri="{FF2B5EF4-FFF2-40B4-BE49-F238E27FC236}">
                    <a16:creationId xmlns:a16="http://schemas.microsoft.com/office/drawing/2014/main" id="{8A73C9FF-87FD-664E-BA06-3C35B9B9D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448" y="2372002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)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98" name="Rectangle 3">
                <a:extLst>
                  <a:ext uri="{FF2B5EF4-FFF2-40B4-BE49-F238E27FC236}">
                    <a16:creationId xmlns:a16="http://schemas.microsoft.com/office/drawing/2014/main" id="{8A73C9FF-87FD-664E-BA06-3C35B9B9D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8448" y="2372002"/>
                <a:ext cx="8650176" cy="375104"/>
              </a:xfrm>
              <a:prstGeom prst="rect">
                <a:avLst/>
              </a:prstGeom>
              <a:blipFill>
                <a:blip r:embed="rId12"/>
                <a:stretch>
                  <a:fillRect b="-12903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569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797596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Private-key Encryption of a bit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kumimoji="0" lang="en-CA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:</a:t>
                </a: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6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797596"/>
                <a:ext cx="8458200" cy="571500"/>
              </a:xfrm>
              <a:prstGeom prst="rect">
                <a:avLst/>
              </a:prstGeom>
              <a:blipFill>
                <a:blip r:embed="rId2"/>
                <a:stretch>
                  <a:fillRect l="-900" t="-19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3"/>
              <p:cNvSpPr txBox="1">
                <a:spLocks noChangeArrowheads="1"/>
              </p:cNvSpPr>
              <p:nvPr/>
            </p:nvSpPr>
            <p:spPr bwMode="auto">
              <a:xfrm>
                <a:off x="1094003" y="2377747"/>
                <a:ext cx="5181600" cy="797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457200" marR="0" lvl="1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C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𝑨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𝒔𝑨</m:t>
                              </m:r>
                            </m:e>
                          </m:mr>
                        </m:m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𝑰</m:t>
                    </m:r>
                  </m:oMath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6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003" y="2377747"/>
                <a:ext cx="5181600" cy="797051"/>
              </a:xfrm>
              <a:prstGeom prst="rect">
                <a:avLst/>
              </a:prstGeom>
              <a:blipFill>
                <a:blip r:embed="rId3"/>
                <a:stretch>
                  <a:fillRect t="-62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124744"/>
                <a:ext cx="5410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Private key:  a vector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CA" sz="2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sub>
                      <m:sup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 </a:t>
                </a: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2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124744"/>
                <a:ext cx="5410200" cy="571500"/>
              </a:xfrm>
              <a:prstGeom prst="rect">
                <a:avLst/>
              </a:prstGeom>
              <a:blipFill>
                <a:blip r:embed="rId4"/>
                <a:stretch>
                  <a:fillRect l="-1405" t="-19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582216" y="3645024"/>
            <a:ext cx="8168208" cy="1563960"/>
          </a:xfrm>
          <a:prstGeom prst="rect">
            <a:avLst/>
          </a:prstGeom>
          <a:solidFill>
            <a:schemeClr val="accent2">
              <a:lumMod val="20000"/>
              <a:lumOff val="8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Left Brace 30"/>
          <p:cNvSpPr/>
          <p:nvPr/>
        </p:nvSpPr>
        <p:spPr>
          <a:xfrm rot="-5400000">
            <a:off x="2204579" y="4156037"/>
            <a:ext cx="345949" cy="6223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0120" y="4787860"/>
            <a:ext cx="33158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Priv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key</a:t>
            </a:r>
          </a:p>
        </p:txBody>
      </p:sp>
      <p:sp>
        <p:nvSpPr>
          <p:cNvPr id="33" name="Left Brace 32"/>
          <p:cNvSpPr/>
          <p:nvPr/>
        </p:nvSpPr>
        <p:spPr>
          <a:xfrm rot="-5400000">
            <a:off x="3900696" y="4205348"/>
            <a:ext cx="345949" cy="6223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411877" y="4716362"/>
            <a:ext cx="1942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Ciphertext matrix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86256" y="4777222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= Eigenvector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5576664" y="4698250"/>
            <a:ext cx="1371600" cy="37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Message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6644208" y="4695917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= Eigenvalue</a:t>
            </a:r>
          </a:p>
        </p:txBody>
      </p:sp>
      <p:sp>
        <p:nvSpPr>
          <p:cNvPr id="38" name="Left Brace 37"/>
          <p:cNvSpPr/>
          <p:nvPr/>
        </p:nvSpPr>
        <p:spPr>
          <a:xfrm rot="-5400000">
            <a:off x="5849513" y="4373367"/>
            <a:ext cx="228599" cy="26263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230288" y="3736061"/>
            <a:ext cx="79718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[s || -1]         C     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      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[s || -1]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(mod q) 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3FD5D8D3-540D-AE4F-89CD-CC64801C6F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029" y="2497460"/>
                <a:ext cx="6180736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is random (n) X (n+1) matrix)</a:t>
                </a: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3FD5D8D3-540D-AE4F-89CD-CC64801C6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6029" y="2497460"/>
                <a:ext cx="6180736" cy="571500"/>
              </a:xfrm>
              <a:prstGeom prst="rect">
                <a:avLst/>
              </a:prstGeom>
              <a:blipFill>
                <a:blip r:embed="rId5"/>
                <a:stretch>
                  <a:fillRect l="-1643" t="-19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3">
            <a:extLst>
              <a:ext uri="{FF2B5EF4-FFF2-40B4-BE49-F238E27FC236}">
                <a16:creationId xmlns:a16="http://schemas.microsoft.com/office/drawing/2014/main" id="{AC4C5F1E-A839-2941-8202-47067333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04" y="3237756"/>
            <a:ext cx="8458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Decryption: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3A20945D-4F78-4F43-925B-67E3AF1EA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80" y="6093296"/>
            <a:ext cx="8458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🙁  INSECURE!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Eas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 to solve linear equations.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6C4FE2EE-BF1A-9E41-916C-122B1DC1D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" y="-45268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kern="0" dirty="0">
                <a:solidFill>
                  <a:schemeClr val="tx1"/>
                </a:solidFill>
                <a:latin typeface="Calibri" panose="020F0502020204030204" pitchFamily="34" charset="0"/>
              </a:rPr>
              <a:t>New (Secret-key) Encryption: Take 1</a:t>
            </a:r>
          </a:p>
        </p:txBody>
      </p:sp>
    </p:spTree>
    <p:extLst>
      <p:ext uri="{BB962C8B-B14F-4D97-AF65-F5344CB8AC3E}">
        <p14:creationId xmlns:p14="http://schemas.microsoft.com/office/powerpoint/2010/main" val="10866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29" grpId="0" animBg="1"/>
      <p:bldP spid="31" grpId="0" animBg="1"/>
      <p:bldP spid="32" grpId="0"/>
      <p:bldP spid="33" grpId="0" animBg="1"/>
      <p:bldP spid="34" grpId="0"/>
      <p:bldP spid="35" grpId="0"/>
      <p:bldP spid="36" grpId="0"/>
      <p:bldP spid="37" grpId="0"/>
      <p:bldP spid="38" grpId="0" animBg="1"/>
      <p:bldP spid="39" grpId="0"/>
      <p:bldP spid="27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31640" y="1447800"/>
            <a:ext cx="6624736" cy="995065"/>
          </a:xfrm>
          <a:prstGeom prst="rect">
            <a:avLst/>
          </a:prstGeom>
          <a:solidFill>
            <a:schemeClr val="accent2">
              <a:lumMod val="20000"/>
              <a:lumOff val="8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124473" y="1681490"/>
            <a:ext cx="51145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. C =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. t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(mod q) 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42858" y="2718048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Homomorphic addition: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CA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 </a:t>
            </a:r>
            <a:r>
              <a:rPr kumimoji="0" lang="en-CA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CA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23858" y="3022848"/>
            <a:ext cx="762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t is an eigenvector of C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+C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with eigenvalue m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+m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42858" y="3803231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Homomorphic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multiplication: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CA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CA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723858" y="4184231"/>
            <a:ext cx="762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t is an eigenvector of C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with eigenvalue m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04800" y="4876800"/>
            <a:ext cx="72008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Proof: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. C</a:t>
            </a:r>
            <a:r>
              <a:rPr kumimoji="0" lang="en-US" alt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</a:t>
            </a:r>
            <a:r>
              <a:rPr kumimoji="0" lang="en-US" alt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Arial" charset="0"/>
              </a:rPr>
              <a:t>=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(m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t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)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. C</a:t>
            </a:r>
            <a:r>
              <a:rPr kumimoji="0" lang="en-US" alt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Arial" charset="0"/>
              </a:rPr>
              <a:t>=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m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. t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71600" y="5634335"/>
            <a:ext cx="929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But, remember, the scheme is insecure?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960857" y="6191815"/>
            <a:ext cx="929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Key idea: fix insecurity while retaining homomorphism.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C68A7B8D-142D-9446-92AF-C50C37C2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389" y="2109283"/>
            <a:ext cx="1512168" cy="31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= [s || -1]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6BDF3FC-2D26-C44E-BFD1-7E56D8A27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" y="-45268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kern="0" dirty="0">
                <a:solidFill>
                  <a:schemeClr val="tx1"/>
                </a:solidFill>
                <a:latin typeface="Calibri" panose="020F0502020204030204" pitchFamily="34" charset="0"/>
              </a:rPr>
              <a:t>New (Secret-key) Encryption: Take 1</a:t>
            </a:r>
          </a:p>
        </p:txBody>
      </p:sp>
    </p:spTree>
    <p:extLst>
      <p:ext uri="{BB962C8B-B14F-4D97-AF65-F5344CB8AC3E}">
        <p14:creationId xmlns:p14="http://schemas.microsoft.com/office/powerpoint/2010/main" val="313726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797596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Private-key Encryption of a bit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kumimoji="0" lang="en-CA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:</a:t>
                </a: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6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797596"/>
                <a:ext cx="8458200" cy="571500"/>
              </a:xfrm>
              <a:prstGeom prst="rect">
                <a:avLst/>
              </a:prstGeom>
              <a:blipFill>
                <a:blip r:embed="rId2"/>
                <a:stretch>
                  <a:fillRect l="-900" t="-19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124744"/>
                <a:ext cx="5410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Private key:  a vector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CA" sz="2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sub>
                      <m:sup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 </a:t>
                </a: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2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124744"/>
                <a:ext cx="5410200" cy="571500"/>
              </a:xfrm>
              <a:prstGeom prst="rect">
                <a:avLst/>
              </a:prstGeom>
              <a:blipFill>
                <a:blip r:embed="rId4"/>
                <a:stretch>
                  <a:fillRect l="-1405" t="-19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582216" y="3737248"/>
            <a:ext cx="8168208" cy="1833710"/>
          </a:xfrm>
          <a:prstGeom prst="rect">
            <a:avLst/>
          </a:prstGeom>
          <a:solidFill>
            <a:schemeClr val="accent2">
              <a:lumMod val="20000"/>
              <a:lumOff val="8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Left Brace 30"/>
          <p:cNvSpPr/>
          <p:nvPr/>
        </p:nvSpPr>
        <p:spPr>
          <a:xfrm rot="-5400000">
            <a:off x="1973409" y="3888683"/>
            <a:ext cx="372647" cy="136815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0120" y="4869160"/>
            <a:ext cx="33158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Priv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key</a:t>
            </a:r>
          </a:p>
        </p:txBody>
      </p:sp>
      <p:sp>
        <p:nvSpPr>
          <p:cNvPr id="33" name="Left Brace 32"/>
          <p:cNvSpPr/>
          <p:nvPr/>
        </p:nvSpPr>
        <p:spPr>
          <a:xfrm rot="-5400000">
            <a:off x="3630056" y="4297572"/>
            <a:ext cx="345949" cy="6223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411877" y="4808586"/>
            <a:ext cx="1942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Ciphertext matrix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86256" y="4869446"/>
            <a:ext cx="1600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=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Approx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Eigenvector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5576664" y="4790474"/>
            <a:ext cx="1371600" cy="37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Message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6644208" y="4788141"/>
            <a:ext cx="19602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=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Approx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Eigenvalue</a:t>
            </a:r>
          </a:p>
        </p:txBody>
      </p:sp>
      <p:sp>
        <p:nvSpPr>
          <p:cNvPr id="38" name="Left Brace 37"/>
          <p:cNvSpPr/>
          <p:nvPr/>
        </p:nvSpPr>
        <p:spPr>
          <a:xfrm rot="-5400000">
            <a:off x="5982567" y="4465591"/>
            <a:ext cx="228599" cy="26263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3FD5D8D3-540D-AE4F-89CD-CC64801C6F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029" y="2492896"/>
                <a:ext cx="6180736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is random (n+1) X n matrix)</a:t>
                </a: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3FD5D8D3-540D-AE4F-89CD-CC64801C6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6029" y="2492896"/>
                <a:ext cx="6180736" cy="571500"/>
              </a:xfrm>
              <a:prstGeom prst="rect">
                <a:avLst/>
              </a:prstGeom>
              <a:blipFill>
                <a:blip r:embed="rId5"/>
                <a:stretch>
                  <a:fillRect l="-1434" t="-173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3">
            <a:extLst>
              <a:ext uri="{FF2B5EF4-FFF2-40B4-BE49-F238E27FC236}">
                <a16:creationId xmlns:a16="http://schemas.microsoft.com/office/drawing/2014/main" id="{AC4C5F1E-A839-2941-8202-47067333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04" y="3237756"/>
            <a:ext cx="8458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Decryption: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3A20945D-4F78-4F43-925B-67E3AF1EA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6" y="6025852"/>
            <a:ext cx="8458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🙂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CPA-secure by LWE.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46642AB8-FF1E-9440-9FEB-080EBC297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3530" y="2417317"/>
                <a:ext cx="5181600" cy="797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457200" marR="0" lvl="1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C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𝑨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𝒔𝑨</m:t>
                              </m:r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</a:rPr>
                                <m:t>+</m:t>
                              </m:r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</a:rPr>
                                <m:t>𝒆</m:t>
                              </m:r>
                            </m:e>
                          </m:mr>
                        </m:m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𝑰</m:t>
                    </m:r>
                  </m:oMath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46642AB8-FF1E-9440-9FEB-080EBC297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3530" y="2417317"/>
                <a:ext cx="5181600" cy="797051"/>
              </a:xfrm>
              <a:prstGeom prst="rect">
                <a:avLst/>
              </a:prstGeom>
              <a:blipFill>
                <a:blip r:embed="rId6"/>
                <a:stretch>
                  <a:fillRect t="-46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4">
            <a:extLst>
              <a:ext uri="{FF2B5EF4-FFF2-40B4-BE49-F238E27FC236}">
                <a16:creationId xmlns:a16="http://schemas.microsoft.com/office/drawing/2014/main" id="{D012C02C-45B5-4447-B85F-82C71545F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605" y="3913892"/>
            <a:ext cx="79718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[s || -1]           C        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≈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[s || -1]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(mod q) 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B751D5CD-7B42-324A-96FC-3D80CB8BA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" y="-45268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kern="0" dirty="0">
                <a:solidFill>
                  <a:schemeClr val="tx1"/>
                </a:solidFill>
                <a:latin typeface="Calibri" panose="020F0502020204030204" pitchFamily="34" charset="0"/>
              </a:rPr>
              <a:t>New (Secret-key) Encryption: Take 2</a:t>
            </a:r>
          </a:p>
        </p:txBody>
      </p:sp>
    </p:spTree>
    <p:extLst>
      <p:ext uri="{BB962C8B-B14F-4D97-AF65-F5344CB8AC3E}">
        <p14:creationId xmlns:p14="http://schemas.microsoft.com/office/powerpoint/2010/main" val="6783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31640" y="1447800"/>
            <a:ext cx="6624736" cy="995065"/>
          </a:xfrm>
          <a:prstGeom prst="rect">
            <a:avLst/>
          </a:prstGeom>
          <a:solidFill>
            <a:schemeClr val="accent2">
              <a:lumMod val="20000"/>
              <a:lumOff val="8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124473" y="1681490"/>
            <a:ext cx="51145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. C =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. </a:t>
            </a:r>
            <a:r>
              <a:rPr lang="en-US" altLang="en-US" sz="2800" b="1" dirty="0">
                <a:solidFill>
                  <a:srgbClr val="0000FF"/>
                </a:solidFill>
              </a:rPr>
              <a:t>t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 e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(mod q) 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42858" y="2718048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Homomorphic addition: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CA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 </a:t>
            </a:r>
            <a:r>
              <a:rPr kumimoji="0" lang="en-CA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CA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C68A7B8D-142D-9446-92AF-C50C37C2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389" y="2109283"/>
            <a:ext cx="1512168" cy="31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= [s || -1]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6BDF3FC-2D26-C44E-BFD1-7E56D8A27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" y="-45268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kern="0" dirty="0">
                <a:solidFill>
                  <a:schemeClr val="tx1"/>
                </a:solidFill>
                <a:latin typeface="Calibri" panose="020F0502020204030204" pitchFamily="34" charset="0"/>
              </a:rPr>
              <a:t>New (Secret-key) Encryption: Take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9366-1762-E646-9FD3-18D744CAC30D}"/>
                  </a:ext>
                </a:extLst>
              </p:cNvPr>
              <p:cNvSpPr txBox="1"/>
              <p:nvPr/>
            </p:nvSpPr>
            <p:spPr>
              <a:xfrm>
                <a:off x="2426314" y="3816805"/>
                <a:ext cx="2438400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9366-1762-E646-9FD3-18D744CAC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314" y="3816805"/>
                <a:ext cx="2438400" cy="482120"/>
              </a:xfrm>
              <a:prstGeom prst="rect">
                <a:avLst/>
              </a:prstGeom>
              <a:blipFill>
                <a:blip r:embed="rId2"/>
                <a:stretch>
                  <a:fillRect t="-2105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824DF7-30F4-AC40-BD1E-D2A2111E3078}"/>
                  </a:ext>
                </a:extLst>
              </p:cNvPr>
              <p:cNvSpPr txBox="1"/>
              <p:nvPr/>
            </p:nvSpPr>
            <p:spPr>
              <a:xfrm>
                <a:off x="2764786" y="4354670"/>
                <a:ext cx="3804332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824DF7-30F4-AC40-BD1E-D2A2111E3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786" y="4354670"/>
                <a:ext cx="3804332" cy="482120"/>
              </a:xfrm>
              <a:prstGeom prst="rect">
                <a:avLst/>
              </a:prstGeom>
              <a:blipFill>
                <a:blip r:embed="rId3"/>
                <a:stretch>
                  <a:fillRect t="-20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D98DC8-A7A2-7844-82C8-D5B8EE1C2218}"/>
                  </a:ext>
                </a:extLst>
              </p:cNvPr>
              <p:cNvSpPr txBox="1"/>
              <p:nvPr/>
            </p:nvSpPr>
            <p:spPr>
              <a:xfrm>
                <a:off x="2780026" y="4918550"/>
                <a:ext cx="3804332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D98DC8-A7A2-7844-82C8-D5B8EE1C2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026" y="4918550"/>
                <a:ext cx="3804332" cy="482120"/>
              </a:xfrm>
              <a:prstGeom prst="rect">
                <a:avLst/>
              </a:prstGeom>
              <a:blipFill>
                <a:blip r:embed="rId4"/>
                <a:stretch>
                  <a:fillRect t="-17949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69072AA1-05EC-D14F-AD12-AEE69C3D36E7}"/>
              </a:ext>
            </a:extLst>
          </p:cNvPr>
          <p:cNvSpPr/>
          <p:nvPr/>
        </p:nvSpPr>
        <p:spPr>
          <a:xfrm>
            <a:off x="6889576" y="4278470"/>
            <a:ext cx="2133600" cy="907119"/>
          </a:xfrm>
          <a:prstGeom prst="wedgeRoundRectCallout">
            <a:avLst>
              <a:gd name="adj1" fmla="val -80960"/>
              <a:gd name="adj2" fmla="val 4682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Noise grows a little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DEE1C4-6F7C-FE4F-A79A-4FCB1290EF4B}"/>
                  </a:ext>
                </a:extLst>
              </p:cNvPr>
              <p:cNvSpPr txBox="1"/>
              <p:nvPr/>
            </p:nvSpPr>
            <p:spPr>
              <a:xfrm>
                <a:off x="2706660" y="5619590"/>
                <a:ext cx="1975532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≈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DEE1C4-6F7C-FE4F-A79A-4FCB1290E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660" y="5619590"/>
                <a:ext cx="1975532" cy="482120"/>
              </a:xfrm>
              <a:prstGeom prst="rect">
                <a:avLst/>
              </a:prstGeom>
              <a:blipFill>
                <a:blip r:embed="rId5"/>
                <a:stretch>
                  <a:fillRect t="-17949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45E527A-4DE8-9B45-A895-D0411EB9AB11}"/>
                  </a:ext>
                </a:extLst>
              </p:cNvPr>
              <p:cNvSpPr txBox="1"/>
              <p:nvPr/>
            </p:nvSpPr>
            <p:spPr>
              <a:xfrm>
                <a:off x="707386" y="3821270"/>
                <a:ext cx="2438400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45E527A-4DE8-9B45-A895-D0411EB9A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86" y="3821270"/>
                <a:ext cx="2438400" cy="482120"/>
              </a:xfrm>
              <a:prstGeom prst="rect">
                <a:avLst/>
              </a:prstGeom>
              <a:blipFill>
                <a:blip r:embed="rId6"/>
                <a:stretch>
                  <a:fillRect t="-2051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86C6D0C-470A-B847-99D9-E017E37D6B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576" y="5523369"/>
            <a:ext cx="859160" cy="85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4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4" grpId="0" animBg="1"/>
      <p:bldP spid="24" grpId="1" animBg="1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31640" y="1447800"/>
            <a:ext cx="6624736" cy="995065"/>
          </a:xfrm>
          <a:prstGeom prst="rect">
            <a:avLst/>
          </a:prstGeom>
          <a:solidFill>
            <a:schemeClr val="accent2">
              <a:lumMod val="20000"/>
              <a:lumOff val="8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124473" y="1681490"/>
            <a:ext cx="51145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. C =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. </a:t>
            </a:r>
            <a:r>
              <a:rPr lang="en-US" altLang="en-US" sz="2800" b="1" dirty="0">
                <a:solidFill>
                  <a:srgbClr val="0000FF"/>
                </a:solidFill>
              </a:rPr>
              <a:t>t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 e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(mod q) 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42858" y="2718048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Homomorphic multiplication: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CA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CA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C68A7B8D-142D-9446-92AF-C50C37C2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389" y="2109283"/>
            <a:ext cx="1512168" cy="31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= [s || -1]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6BDF3FC-2D26-C44E-BFD1-7E56D8A27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" y="-45268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kern="0" dirty="0">
                <a:solidFill>
                  <a:schemeClr val="tx1"/>
                </a:solidFill>
                <a:latin typeface="Calibri" panose="020F0502020204030204" pitchFamily="34" charset="0"/>
              </a:rPr>
              <a:t>New (Secret-key) Encryption: Take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EBCEBA-1FCF-3948-9978-185E849BB94E}"/>
                  </a:ext>
                </a:extLst>
              </p:cNvPr>
              <p:cNvSpPr txBox="1"/>
              <p:nvPr/>
            </p:nvSpPr>
            <p:spPr>
              <a:xfrm>
                <a:off x="403041" y="3865513"/>
                <a:ext cx="2438400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EBCEBA-1FCF-3948-9978-185E849BB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41" y="3865513"/>
                <a:ext cx="2438400" cy="482120"/>
              </a:xfrm>
              <a:prstGeom prst="rect">
                <a:avLst/>
              </a:prstGeom>
              <a:blipFill>
                <a:blip r:embed="rId2"/>
                <a:stretch>
                  <a:fillRect t="-17949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F25336-F22C-3D45-8F8F-6BD83530C286}"/>
                  </a:ext>
                </a:extLst>
              </p:cNvPr>
              <p:cNvSpPr txBox="1"/>
              <p:nvPr/>
            </p:nvSpPr>
            <p:spPr>
              <a:xfrm>
                <a:off x="2384241" y="3861048"/>
                <a:ext cx="2438400" cy="511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F25336-F22C-3D45-8F8F-6BD83530C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241" y="3861048"/>
                <a:ext cx="2438400" cy="511743"/>
              </a:xfrm>
              <a:prstGeom prst="rect">
                <a:avLst/>
              </a:prstGeom>
              <a:blipFill>
                <a:blip r:embed="rId3"/>
                <a:stretch>
                  <a:fillRect t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39EC85-CC1D-1348-99F7-E5B75BC0F749}"/>
                  </a:ext>
                </a:extLst>
              </p:cNvPr>
              <p:cNvSpPr txBox="1"/>
              <p:nvPr/>
            </p:nvSpPr>
            <p:spPr>
              <a:xfrm>
                <a:off x="1698441" y="4398913"/>
                <a:ext cx="3804332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39EC85-CC1D-1348-99F7-E5B75BC0F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441" y="4398913"/>
                <a:ext cx="3804332" cy="482120"/>
              </a:xfrm>
              <a:prstGeom prst="rect">
                <a:avLst/>
              </a:prstGeom>
              <a:blipFill>
                <a:blip r:embed="rId4"/>
                <a:stretch>
                  <a:fillRect t="-20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384175-3BDD-1243-8ECE-B7D74FA7914B}"/>
                  </a:ext>
                </a:extLst>
              </p:cNvPr>
              <p:cNvSpPr txBox="1"/>
              <p:nvPr/>
            </p:nvSpPr>
            <p:spPr>
              <a:xfrm>
                <a:off x="2155641" y="4882128"/>
                <a:ext cx="3804332" cy="511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384175-3BDD-1243-8ECE-B7D74FA79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41" y="4882128"/>
                <a:ext cx="3804332" cy="511743"/>
              </a:xfrm>
              <a:prstGeom prst="rect">
                <a:avLst/>
              </a:prstGeom>
              <a:blipFill>
                <a:blip r:embed="rId5"/>
                <a:stretch>
                  <a:fillRect t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e 28">
            <a:extLst>
              <a:ext uri="{FF2B5EF4-FFF2-40B4-BE49-F238E27FC236}">
                <a16:creationId xmlns:a16="http://schemas.microsoft.com/office/drawing/2014/main" id="{132315E0-D541-6D4E-BB96-88BDBF4ED6C1}"/>
              </a:ext>
            </a:extLst>
          </p:cNvPr>
          <p:cNvSpPr/>
          <p:nvPr/>
        </p:nvSpPr>
        <p:spPr>
          <a:xfrm rot="16200000">
            <a:off x="4801519" y="5129016"/>
            <a:ext cx="255604" cy="173736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E22777-6C9E-BE4E-AB5C-678CCAF04640}"/>
                  </a:ext>
                </a:extLst>
              </p:cNvPr>
              <p:cNvSpPr txBox="1"/>
              <p:nvPr/>
            </p:nvSpPr>
            <p:spPr>
              <a:xfrm>
                <a:off x="4975041" y="5990183"/>
                <a:ext cx="1432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𝑚𝑢𝑙𝑡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E22777-6C9E-BE4E-AB5C-678CCAF04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041" y="5990183"/>
                <a:ext cx="1432560" cy="461665"/>
              </a:xfrm>
              <a:prstGeom prst="rect">
                <a:avLst/>
              </a:prstGeom>
              <a:blipFill>
                <a:blip r:embed="rId6"/>
                <a:stretch>
                  <a:fillRect t="-18919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73144B0C-4404-774B-81C1-ECB37AEC145A}"/>
                  </a:ext>
                </a:extLst>
              </p:cNvPr>
              <p:cNvSpPr/>
              <p:nvPr/>
            </p:nvSpPr>
            <p:spPr>
              <a:xfrm>
                <a:off x="6036173" y="3952108"/>
                <a:ext cx="2644959" cy="1334492"/>
              </a:xfrm>
              <a:prstGeom prst="wedgeRoundRectCallout">
                <a:avLst>
                  <a:gd name="adj1" fmla="val -57159"/>
                  <a:gd name="adj2" fmla="val 76926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Noise grows. </a:t>
                </a:r>
              </a:p>
              <a:p>
                <a:pPr algn="ctr"/>
                <a:r>
                  <a:rPr lang="en-US" sz="2000" b="1" dirty="0"/>
                  <a:t>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 to be small! How?!</a:t>
                </a:r>
              </a:p>
            </p:txBody>
          </p:sp>
        </mc:Choice>
        <mc:Fallback xmlns="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73144B0C-4404-774B-81C1-ECB37AEC1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173" y="3952108"/>
                <a:ext cx="2644959" cy="1334492"/>
              </a:xfrm>
              <a:prstGeom prst="wedgeRoundRectCallout">
                <a:avLst>
                  <a:gd name="adj1" fmla="val -57159"/>
                  <a:gd name="adj2" fmla="val 76926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ular Callout 31">
                <a:extLst>
                  <a:ext uri="{FF2B5EF4-FFF2-40B4-BE49-F238E27FC236}">
                    <a16:creationId xmlns:a16="http://schemas.microsoft.com/office/drawing/2014/main" id="{BFFADDAF-2B4D-CE41-8721-A1D9F449DCBC}"/>
                  </a:ext>
                </a:extLst>
              </p:cNvPr>
              <p:cNvSpPr/>
              <p:nvPr/>
            </p:nvSpPr>
            <p:spPr>
              <a:xfrm>
                <a:off x="6702389" y="2792933"/>
                <a:ext cx="2065566" cy="866284"/>
              </a:xfrm>
              <a:prstGeom prst="wedgeRoundRectCallout">
                <a:avLst>
                  <a:gd name="adj1" fmla="val -107284"/>
                  <a:gd name="adj2" fmla="val -21578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Can also u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se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Rounded Rectangular Callout 31">
                <a:extLst>
                  <a:ext uri="{FF2B5EF4-FFF2-40B4-BE49-F238E27FC236}">
                    <a16:creationId xmlns:a16="http://schemas.microsoft.com/office/drawing/2014/main" id="{BFFADDAF-2B4D-CE41-8721-A1D9F449DC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389" y="2792933"/>
                <a:ext cx="2065566" cy="866284"/>
              </a:xfrm>
              <a:prstGeom prst="wedgeRoundRectCallout">
                <a:avLst>
                  <a:gd name="adj1" fmla="val -107284"/>
                  <a:gd name="adj2" fmla="val -21578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9126E2-746A-0D40-95F3-662E11300073}"/>
                  </a:ext>
                </a:extLst>
              </p:cNvPr>
              <p:cNvSpPr txBox="1"/>
              <p:nvPr/>
            </p:nvSpPr>
            <p:spPr>
              <a:xfrm>
                <a:off x="2231841" y="5456783"/>
                <a:ext cx="3804332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9126E2-746A-0D40-95F3-662E11300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841" y="5456783"/>
                <a:ext cx="3804332" cy="482120"/>
              </a:xfrm>
              <a:prstGeom prst="rect">
                <a:avLst/>
              </a:prstGeom>
              <a:blipFill>
                <a:blip r:embed="rId9"/>
                <a:stretch>
                  <a:fillRect t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65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5" grpId="0"/>
      <p:bldP spid="26" grpId="0"/>
      <p:bldP spid="29" grpId="0" animBg="1"/>
      <p:bldP spid="30" grpId="0"/>
      <p:bldP spid="31" grpId="0" animBg="1"/>
      <p:bldP spid="32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Aside: Binary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1295400"/>
                <a:ext cx="8229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Break each entry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 into its binary representation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95400"/>
                <a:ext cx="8229600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2941" b="-3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76200" y="2590800"/>
                <a:ext cx="3200401" cy="713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   (</m:t>
                      </m:r>
                      <m:r>
                        <a:rPr lang="en-US" sz="2400" b="0" i="1" smtClean="0">
                          <a:latin typeface="Cambria Math"/>
                        </a:rPr>
                        <m:t>𝑚𝑜𝑑</m:t>
                      </m:r>
                      <m:r>
                        <a:rPr lang="en-US" sz="2400" b="0" i="1" smtClean="0">
                          <a:latin typeface="Cambria Math"/>
                        </a:rPr>
                        <m:t> 8)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590800"/>
                <a:ext cx="3200401" cy="7132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52800" y="1944757"/>
                <a:ext cx="5867400" cy="2093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𝑏𝑖𝑡𝑠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 (</m:t>
                    </m:r>
                    <m:r>
                      <a:rPr lang="en-US" sz="2400" b="0" i="1" smtClean="0">
                        <a:latin typeface="Cambria Math"/>
                      </a:rPr>
                      <m:t>𝑚𝑜𝑑</m:t>
                    </m:r>
                    <m:r>
                      <a:rPr lang="en-US" sz="2400" b="0" i="1" smtClean="0">
                        <a:latin typeface="Cambria Math"/>
                      </a:rPr>
                      <m:t> 8)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944757"/>
                <a:ext cx="5867400" cy="20938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895600" y="25833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 Math"/>
                <a:ea typeface="Cambria Math"/>
              </a:rPr>
              <a:t>⇒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3726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Small entries like we wanted!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44958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Consider the “reverse” operation: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2400" y="5193971"/>
                <a:ext cx="4071023" cy="74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2 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0 0 0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0 0 0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4 2 1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/>
                        </a:rPr>
                        <m:t>𝑏𝑖𝑡𝑠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193971"/>
                <a:ext cx="4071023" cy="7496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1000" y="6304172"/>
                <a:ext cx="1066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304172"/>
                <a:ext cx="106680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/>
          <p:cNvSpPr/>
          <p:nvPr/>
        </p:nvSpPr>
        <p:spPr>
          <a:xfrm rot="13994961">
            <a:off x="746935" y="5958904"/>
            <a:ext cx="609600" cy="533400"/>
          </a:xfrm>
          <a:prstGeom prst="arc">
            <a:avLst>
              <a:gd name="adj1" fmla="val 16200000"/>
              <a:gd name="adj2" fmla="val 1782677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91000" y="5105400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 Math"/>
                <a:ea typeface="Cambria Math"/>
              </a:rPr>
              <a:t>⇒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11436" y="5240097"/>
                <a:ext cx="4156364" cy="61215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436" y="5240097"/>
                <a:ext cx="4156364" cy="6121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 rot="5400000">
            <a:off x="941537" y="4772807"/>
            <a:ext cx="674056" cy="1600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3994961">
            <a:off x="2453465" y="5928296"/>
            <a:ext cx="609600" cy="533400"/>
          </a:xfrm>
          <a:prstGeom prst="arc">
            <a:avLst>
              <a:gd name="adj1" fmla="val 16200000"/>
              <a:gd name="adj2" fmla="val 1782677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600200" y="6320135"/>
                <a:ext cx="5943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Gill Sans MT" panose="020B0502020104020203" pitchFamily="34" charset="0"/>
                  </a:rPr>
                  <a:t>Denote: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 which has “small” entries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6320135"/>
                <a:ext cx="5943600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>
            <a:off x="296174" y="5257800"/>
            <a:ext cx="8626" cy="627965"/>
          </a:xfrm>
          <a:prstGeom prst="straightConnector1">
            <a:avLst/>
          </a:prstGeom>
          <a:ln w="19050">
            <a:headEnd type="arrow" w="sm" len="med"/>
            <a:tailEnd type="arrow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440" y="5345668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0" y="5345668"/>
                <a:ext cx="304800" cy="3385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419326" y="5189778"/>
            <a:ext cx="1723494" cy="18406"/>
          </a:xfrm>
          <a:prstGeom prst="straightConnector1">
            <a:avLst/>
          </a:prstGeom>
          <a:ln w="19050">
            <a:headEnd type="arrow" w="sm" len="med"/>
            <a:tailEnd type="arrow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38199" y="4897324"/>
                <a:ext cx="8983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897324"/>
                <a:ext cx="898359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88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3" grpId="0"/>
      <p:bldP spid="15" grpId="0"/>
      <p:bldP spid="17" grpId="0"/>
      <p:bldP spid="18" grpId="0" animBg="1"/>
      <p:bldP spid="19" grpId="0"/>
      <p:bldP spid="20" grpId="0" animBg="1"/>
      <p:bldP spid="3" grpId="0" animBg="1"/>
      <p:bldP spid="3" grpId="1" animBg="1"/>
      <p:bldP spid="25" grpId="0" animBg="1"/>
      <p:bldP spid="26" grpId="0"/>
      <p:bldP spid="1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797596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Private-key Encryption of a bit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kumimoji="0" lang="en-CA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:</a:t>
                </a: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6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797596"/>
                <a:ext cx="8458200" cy="571500"/>
              </a:xfrm>
              <a:prstGeom prst="rect">
                <a:avLst/>
              </a:prstGeom>
              <a:blipFill>
                <a:blip r:embed="rId2"/>
                <a:stretch>
                  <a:fillRect l="-900" t="-19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124744"/>
                <a:ext cx="5410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Private key:  a vector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CA" sz="2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sub>
                      <m:sup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 </a:t>
                </a: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2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124744"/>
                <a:ext cx="5410200" cy="571500"/>
              </a:xfrm>
              <a:prstGeom prst="rect">
                <a:avLst/>
              </a:prstGeom>
              <a:blipFill>
                <a:blip r:embed="rId4"/>
                <a:stretch>
                  <a:fillRect l="-1405" t="-19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652264" y="3737248"/>
            <a:ext cx="8168208" cy="1833710"/>
          </a:xfrm>
          <a:prstGeom prst="rect">
            <a:avLst/>
          </a:prstGeom>
          <a:solidFill>
            <a:schemeClr val="accent2">
              <a:lumMod val="20000"/>
              <a:lumOff val="8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Left Brace 30"/>
          <p:cNvSpPr/>
          <p:nvPr/>
        </p:nvSpPr>
        <p:spPr>
          <a:xfrm rot="-5400000">
            <a:off x="1469353" y="3888683"/>
            <a:ext cx="372647" cy="136815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0120" y="4869160"/>
            <a:ext cx="33158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Priv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key</a:t>
            </a:r>
          </a:p>
        </p:txBody>
      </p:sp>
      <p:sp>
        <p:nvSpPr>
          <p:cNvPr id="33" name="Left Brace 32"/>
          <p:cNvSpPr/>
          <p:nvPr/>
        </p:nvSpPr>
        <p:spPr>
          <a:xfrm rot="-5400000">
            <a:off x="3270016" y="4297572"/>
            <a:ext cx="345949" cy="6223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052604" y="4792743"/>
            <a:ext cx="1942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Ciphertext matrix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86256" y="4869446"/>
            <a:ext cx="1600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=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Approx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Eigenvector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5576664" y="4790474"/>
            <a:ext cx="1371600" cy="37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Message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6644208" y="4788141"/>
            <a:ext cx="19602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=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Approx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“Eigenvalue”</a:t>
            </a:r>
          </a:p>
        </p:txBody>
      </p:sp>
      <p:sp>
        <p:nvSpPr>
          <p:cNvPr id="38" name="Left Brace 37"/>
          <p:cNvSpPr/>
          <p:nvPr/>
        </p:nvSpPr>
        <p:spPr>
          <a:xfrm rot="-5400000">
            <a:off x="5982567" y="4465591"/>
            <a:ext cx="228599" cy="26263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3FD5D8D3-540D-AE4F-89CD-CC64801C6F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1904" y="2492896"/>
                <a:ext cx="6180736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is random (n+1) X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n log q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matrix)</a:t>
                </a: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3FD5D8D3-540D-AE4F-89CD-CC64801C6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1904" y="2492896"/>
                <a:ext cx="6180736" cy="571500"/>
              </a:xfrm>
              <a:prstGeom prst="rect">
                <a:avLst/>
              </a:prstGeom>
              <a:blipFill>
                <a:blip r:embed="rId5"/>
                <a:stretch>
                  <a:fillRect l="-1434" t="-173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3">
            <a:extLst>
              <a:ext uri="{FF2B5EF4-FFF2-40B4-BE49-F238E27FC236}">
                <a16:creationId xmlns:a16="http://schemas.microsoft.com/office/drawing/2014/main" id="{AC4C5F1E-A839-2941-8202-47067333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04" y="3237756"/>
            <a:ext cx="8458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Decryption: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3A20945D-4F78-4F43-925B-67E3AF1EA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6" y="6025852"/>
            <a:ext cx="8458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🙂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Still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CPA-secure by LWE.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46642AB8-FF1E-9440-9FEB-080EBC297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3530" y="2417317"/>
                <a:ext cx="5181600" cy="797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457200" marR="0" lvl="1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C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𝑨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𝒔𝑨</m:t>
                              </m:r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</a:rPr>
                                <m:t>+</m:t>
                              </m:r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</a:rPr>
                                <m:t>𝒆</m:t>
                              </m:r>
                            </m:e>
                          </m:mr>
                        </m:m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</m:oMath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46642AB8-FF1E-9440-9FEB-080EBC297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3530" y="2417317"/>
                <a:ext cx="5181600" cy="797051"/>
              </a:xfrm>
              <a:prstGeom prst="rect">
                <a:avLst/>
              </a:prstGeom>
              <a:blipFill>
                <a:blip r:embed="rId6"/>
                <a:stretch>
                  <a:fillRect t="-46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4">
            <a:extLst>
              <a:ext uri="{FF2B5EF4-FFF2-40B4-BE49-F238E27FC236}">
                <a16:creationId xmlns:a16="http://schemas.microsoft.com/office/drawing/2014/main" id="{D012C02C-45B5-4447-B85F-82C71545F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913892"/>
            <a:ext cx="79718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[s || -1]           C        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≈       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[s || -1]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(mod q) 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B751D5CD-7B42-324A-96FC-3D80CB8BA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" y="-45268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kern="0" dirty="0">
                <a:solidFill>
                  <a:schemeClr val="tx1"/>
                </a:solidFill>
                <a:latin typeface="Calibri" panose="020F0502020204030204" pitchFamily="34" charset="0"/>
              </a:rPr>
              <a:t>New (Secret-key) Encryption: Take 3</a:t>
            </a:r>
          </a:p>
        </p:txBody>
      </p:sp>
    </p:spTree>
    <p:extLst>
      <p:ext uri="{BB962C8B-B14F-4D97-AF65-F5344CB8AC3E}">
        <p14:creationId xmlns:p14="http://schemas.microsoft.com/office/powerpoint/2010/main" val="160182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31640" y="1049015"/>
            <a:ext cx="6624736" cy="995065"/>
          </a:xfrm>
          <a:prstGeom prst="rect">
            <a:avLst/>
          </a:prstGeom>
          <a:solidFill>
            <a:schemeClr val="accent2">
              <a:lumMod val="20000"/>
              <a:lumOff val="8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124473" y="1282705"/>
            <a:ext cx="51145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ctr" eaLnBrk="1" hangingPunct="1"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. C =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. </a:t>
            </a:r>
            <a:r>
              <a:rPr lang="en-US" altLang="en-US" sz="2800" b="1" dirty="0">
                <a:solidFill>
                  <a:srgbClr val="0000FF"/>
                </a:solidFill>
              </a:rPr>
              <a:t>t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</a:rPr>
              <a:t>. G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 e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(mod q) 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42858" y="2319263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Homomorphic multiplication: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C68A7B8D-142D-9446-92AF-C50C37C2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389" y="1710498"/>
            <a:ext cx="1512168" cy="31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= [s || -1]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6BDF3FC-2D26-C44E-BFD1-7E56D8A27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" y="-45268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kern="0" dirty="0">
                <a:solidFill>
                  <a:schemeClr val="tx1"/>
                </a:solidFill>
                <a:latin typeface="Calibri" panose="020F0502020204030204" pitchFamily="34" charset="0"/>
              </a:rPr>
              <a:t>New (Secret-key) Encryption: Take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7C8EF0-D435-B94A-B3E6-DA62581DAC2D}"/>
                  </a:ext>
                </a:extLst>
              </p:cNvPr>
              <p:cNvSpPr txBox="1"/>
              <p:nvPr/>
            </p:nvSpPr>
            <p:spPr>
              <a:xfrm>
                <a:off x="4797389" y="2244845"/>
                <a:ext cx="3810000" cy="52322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𝑚𝑢𝑙𝑡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7C8EF0-D435-B94A-B3E6-DA62581DA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389" y="2244845"/>
                <a:ext cx="381000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F6B7FE-1FD0-7A4A-85F2-7394884FC8C0}"/>
                  </a:ext>
                </a:extLst>
              </p:cNvPr>
              <p:cNvSpPr/>
              <p:nvPr/>
            </p:nvSpPr>
            <p:spPr>
              <a:xfrm>
                <a:off x="310945" y="3124200"/>
                <a:ext cx="22798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F6B7FE-1FD0-7A4A-85F2-7394884FC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45" y="3124200"/>
                <a:ext cx="2279855" cy="461665"/>
              </a:xfrm>
              <a:prstGeom prst="rect">
                <a:avLst/>
              </a:prstGeom>
              <a:blipFill>
                <a:blip r:embed="rId3"/>
                <a:stretch>
                  <a:fillRect t="-18919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E39246A-32D8-7D49-984D-70487C07716D}"/>
                  </a:ext>
                </a:extLst>
              </p:cNvPr>
              <p:cNvSpPr/>
              <p:nvPr/>
            </p:nvSpPr>
            <p:spPr>
              <a:xfrm>
                <a:off x="2585494" y="3124200"/>
                <a:ext cx="39730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E39246A-32D8-7D49-984D-70487C0771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494" y="3124200"/>
                <a:ext cx="3973011" cy="461665"/>
              </a:xfrm>
              <a:prstGeom prst="rect">
                <a:avLst/>
              </a:prstGeom>
              <a:blipFill>
                <a:blip r:embed="rId4"/>
                <a:stretch>
                  <a:fillRect t="-18919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E5B15E3-5082-1A49-B790-8E28C73CAA01}"/>
                  </a:ext>
                </a:extLst>
              </p:cNvPr>
              <p:cNvSpPr/>
              <p:nvPr/>
            </p:nvSpPr>
            <p:spPr>
              <a:xfrm>
                <a:off x="2544749" y="3700128"/>
                <a:ext cx="5116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E5B15E3-5082-1A49-B790-8E28C73CAA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749" y="3700128"/>
                <a:ext cx="5116011" cy="461665"/>
              </a:xfrm>
              <a:prstGeom prst="rect">
                <a:avLst/>
              </a:prstGeom>
              <a:blipFill>
                <a:blip r:embed="rId5"/>
                <a:stretch>
                  <a:fillRect t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12053BA-DF7D-4145-AD4B-24A466904038}"/>
                  </a:ext>
                </a:extLst>
              </p:cNvPr>
              <p:cNvSpPr/>
              <p:nvPr/>
            </p:nvSpPr>
            <p:spPr>
              <a:xfrm>
                <a:off x="1967024" y="4267200"/>
                <a:ext cx="5116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12053BA-DF7D-4145-AD4B-24A466904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024" y="4267200"/>
                <a:ext cx="5116011" cy="461665"/>
              </a:xfrm>
              <a:prstGeom prst="rect">
                <a:avLst/>
              </a:prstGeom>
              <a:blipFill>
                <a:blip r:embed="rId6"/>
                <a:stretch>
                  <a:fillRect t="-22222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4165CD1-3F61-D845-B7CD-2DAE57F595F8}"/>
                  </a:ext>
                </a:extLst>
              </p:cNvPr>
              <p:cNvSpPr/>
              <p:nvPr/>
            </p:nvSpPr>
            <p:spPr>
              <a:xfrm>
                <a:off x="2362200" y="4876800"/>
                <a:ext cx="5791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4165CD1-3F61-D845-B7CD-2DAE57F59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876800"/>
                <a:ext cx="5791200" cy="461665"/>
              </a:xfrm>
              <a:prstGeom prst="rect">
                <a:avLst/>
              </a:prstGeom>
              <a:blipFill>
                <a:blip r:embed="rId7"/>
                <a:stretch>
                  <a:fillRect t="-2222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A5D1175-BA02-8342-84EB-50F5A4636864}"/>
                  </a:ext>
                </a:extLst>
              </p:cNvPr>
              <p:cNvSpPr/>
              <p:nvPr/>
            </p:nvSpPr>
            <p:spPr>
              <a:xfrm>
                <a:off x="2564216" y="5428841"/>
                <a:ext cx="5791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A5D1175-BA02-8342-84EB-50F5A4636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16" y="5428841"/>
                <a:ext cx="5791200" cy="461665"/>
              </a:xfrm>
              <a:prstGeom prst="rect">
                <a:avLst/>
              </a:prstGeom>
              <a:blipFill>
                <a:blip r:embed="rId8"/>
                <a:stretch>
                  <a:fillRect t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413A1C8-3590-1F43-A414-B9F6B130D1F5}"/>
                  </a:ext>
                </a:extLst>
              </p:cNvPr>
              <p:cNvSpPr txBox="1"/>
              <p:nvPr/>
            </p:nvSpPr>
            <p:spPr>
              <a:xfrm>
                <a:off x="-155985" y="6299332"/>
                <a:ext cx="9455968" cy="43088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𝑚𝑢𝑙𝑡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func>
                        <m:func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{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413A1C8-3590-1F43-A414-B9F6B130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5985" y="6299332"/>
                <a:ext cx="945596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FDF2C93-2CD5-F245-921B-9D59B48E104F}"/>
                  </a:ext>
                </a:extLst>
              </p:cNvPr>
              <p:cNvSpPr/>
              <p:nvPr/>
            </p:nvSpPr>
            <p:spPr>
              <a:xfrm>
                <a:off x="4648200" y="5867400"/>
                <a:ext cx="8340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𝑚𝑢𝑙𝑡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FDF2C93-2CD5-F245-921B-9D59B48E1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867400"/>
                <a:ext cx="834011" cy="400110"/>
              </a:xfrm>
              <a:prstGeom prst="rect">
                <a:avLst/>
              </a:prstGeom>
              <a:blipFill>
                <a:blip r:embed="rId10"/>
                <a:stretch>
                  <a:fillRect t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74BAE53A-EF55-AA4E-BF0F-100D6B2464CD}"/>
              </a:ext>
            </a:extLst>
          </p:cNvPr>
          <p:cNvSpPr/>
          <p:nvPr/>
        </p:nvSpPr>
        <p:spPr>
          <a:xfrm rot="5400000">
            <a:off x="4634058" y="4359701"/>
            <a:ext cx="106643" cy="312204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6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1" grpId="0"/>
      <p:bldP spid="24" grpId="0"/>
      <p:bldP spid="27" grpId="0"/>
      <p:bldP spid="28" grpId="0"/>
      <p:bldP spid="34" grpId="0"/>
      <p:bldP spid="35" grpId="0" animBg="1"/>
      <p:bldP spid="36" grpId="0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Application: Secure Outsourcing</a:t>
            </a:r>
          </a:p>
        </p:txBody>
      </p:sp>
      <p:pic>
        <p:nvPicPr>
          <p:cNvPr id="3" name="Picture 3" descr="stick">
            <a:extLst>
              <a:ext uri="{FF2B5EF4-FFF2-40B4-BE49-F238E27FC236}">
                <a16:creationId xmlns:a16="http://schemas.microsoft.com/office/drawing/2014/main" id="{99CCD26A-0A19-1D44-9BF1-C52B56A06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84" y="2151112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3" descr="Cloud 06">
            <a:extLst>
              <a:ext uri="{FF2B5EF4-FFF2-40B4-BE49-F238E27FC236}">
                <a16:creationId xmlns:a16="http://schemas.microsoft.com/office/drawing/2014/main" id="{6950B334-2687-DF40-B1DD-0ACB81D9B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984" y="2074912"/>
            <a:ext cx="2971800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4" descr="TAC TowerDrive">
            <a:extLst>
              <a:ext uri="{FF2B5EF4-FFF2-40B4-BE49-F238E27FC236}">
                <a16:creationId xmlns:a16="http://schemas.microsoft.com/office/drawing/2014/main" id="{C490EEE7-FDB9-594A-8BE0-4048ECA68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384" y="2478137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5" descr="TAC TowerDrive">
            <a:extLst>
              <a:ext uri="{FF2B5EF4-FFF2-40B4-BE49-F238E27FC236}">
                <a16:creationId xmlns:a16="http://schemas.microsoft.com/office/drawing/2014/main" id="{DA9F636C-01FD-7B4A-AE38-5C231C73E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847" y="2501950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6" descr="TAC TowerDrive">
            <a:extLst>
              <a:ext uri="{FF2B5EF4-FFF2-40B4-BE49-F238E27FC236}">
                <a16:creationId xmlns:a16="http://schemas.microsoft.com/office/drawing/2014/main" id="{8E1DD8CB-BAD2-CC4F-9FFB-90DFE42FA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384" y="2489250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1" descr="TAC TowerDrive">
            <a:extLst>
              <a:ext uri="{FF2B5EF4-FFF2-40B4-BE49-F238E27FC236}">
                <a16:creationId xmlns:a16="http://schemas.microsoft.com/office/drawing/2014/main" id="{40EB4B19-8973-7243-A1C3-FBBF4F2F9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847" y="2478137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9" descr="TAC TowerDrive">
            <a:extLst>
              <a:ext uri="{FF2B5EF4-FFF2-40B4-BE49-F238E27FC236}">
                <a16:creationId xmlns:a16="http://schemas.microsoft.com/office/drawing/2014/main" id="{108DCAC2-EB54-E44E-A775-1764E3380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384" y="2455912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984" y="3827512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/>
              <a:t>Client</a:t>
            </a:r>
          </a:p>
        </p:txBody>
      </p:sp>
      <p:sp>
        <p:nvSpPr>
          <p:cNvPr id="11" name="Rectangle 42">
            <a:extLst>
              <a:ext uri="{FF2B5EF4-FFF2-40B4-BE49-F238E27FC236}">
                <a16:creationId xmlns:a16="http://schemas.microsoft.com/office/drawing/2014/main" id="{45AC7054-774F-954B-9C01-EE81B027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784" y="3827512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/>
              <a:t>Server (the Cloud)</a:t>
            </a:r>
          </a:p>
        </p:txBody>
      </p:sp>
      <p:sp>
        <p:nvSpPr>
          <p:cNvPr id="12" name="Rectangle 58">
            <a:extLst>
              <a:ext uri="{FF2B5EF4-FFF2-40B4-BE49-F238E27FC236}">
                <a16:creationId xmlns:a16="http://schemas.microsoft.com/office/drawing/2014/main" id="{BD80B82D-78F5-054C-AB34-661B2B4D8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84" y="1541512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/>
              <a:t>Input: </a:t>
            </a:r>
            <a:r>
              <a:rPr lang="en-US" altLang="en-US" sz="2400" b="1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13" name="Rectangle 59">
            <a:extLst>
              <a:ext uri="{FF2B5EF4-FFF2-40B4-BE49-F238E27FC236}">
                <a16:creationId xmlns:a16="http://schemas.microsoft.com/office/drawing/2014/main" id="{D56064BE-F2CD-C243-B1A9-B086FB2E5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384" y="1541512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/>
              <a:t>Program: </a:t>
            </a:r>
            <a:r>
              <a:rPr lang="en-US" altLang="en-US" sz="2400" b="1">
                <a:solidFill>
                  <a:srgbClr val="0000CC"/>
                </a:solidFill>
              </a:rPr>
              <a:t>P</a:t>
            </a:r>
          </a:p>
        </p:txBody>
      </p:sp>
      <p:sp>
        <p:nvSpPr>
          <p:cNvPr id="14" name="Line 69">
            <a:extLst>
              <a:ext uri="{FF2B5EF4-FFF2-40B4-BE49-F238E27FC236}">
                <a16:creationId xmlns:a16="http://schemas.microsoft.com/office/drawing/2014/main" id="{4F3077DB-1107-8E42-B640-83070AF81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2584" y="2760712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73">
            <a:extLst>
              <a:ext uri="{FF2B5EF4-FFF2-40B4-BE49-F238E27FC236}">
                <a16:creationId xmlns:a16="http://schemas.microsoft.com/office/drawing/2014/main" id="{062F3E40-1222-3940-8010-94821DACC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6384" y="3598912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74">
            <a:extLst>
              <a:ext uri="{FF2B5EF4-FFF2-40B4-BE49-F238E27FC236}">
                <a16:creationId xmlns:a16="http://schemas.microsoft.com/office/drawing/2014/main" id="{46456CA8-2644-0E45-AF8E-F701AAB84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184" y="3141712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Enc</a:t>
            </a:r>
            <a:r>
              <a:rPr lang="en-US" altLang="en-US" sz="2400">
                <a:solidFill>
                  <a:srgbClr val="0000CC"/>
                </a:solidFill>
              </a:rPr>
              <a:t>(P(x))</a:t>
            </a:r>
          </a:p>
        </p:txBody>
      </p:sp>
      <p:sp>
        <p:nvSpPr>
          <p:cNvPr id="17" name="Rectangle 87">
            <a:extLst>
              <a:ext uri="{FF2B5EF4-FFF2-40B4-BE49-F238E27FC236}">
                <a16:creationId xmlns:a16="http://schemas.microsoft.com/office/drawing/2014/main" id="{EFEB6AD5-F179-2A43-B8AA-FC870F524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84" y="2227312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Enc</a:t>
            </a:r>
            <a:r>
              <a:rPr lang="en-US" altLang="en-US" sz="2400">
                <a:solidFill>
                  <a:srgbClr val="0000CC"/>
                </a:solidFill>
              </a:rPr>
              <a:t>(x) </a:t>
            </a:r>
          </a:p>
        </p:txBody>
      </p:sp>
      <p:sp>
        <p:nvSpPr>
          <p:cNvPr id="18" name="Rectangle 90">
            <a:extLst>
              <a:ext uri="{FF2B5EF4-FFF2-40B4-BE49-F238E27FC236}">
                <a16:creationId xmlns:a16="http://schemas.microsoft.com/office/drawing/2014/main" id="{9DAAEFEE-5018-924E-92C2-552DBC3E0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55" y="4912928"/>
            <a:ext cx="7315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>
                <a:solidFill>
                  <a:srgbClr val="FF0000"/>
                </a:solidFill>
              </a:rPr>
              <a:t>A Special Case: </a:t>
            </a:r>
            <a:r>
              <a:rPr lang="en-US" altLang="en-US" sz="2400" dirty="0"/>
              <a:t>Encrypted Database Lookup</a:t>
            </a:r>
            <a:endParaRPr lang="en-US" altLang="en-US" sz="2000" dirty="0"/>
          </a:p>
        </p:txBody>
      </p:sp>
      <p:sp>
        <p:nvSpPr>
          <p:cNvPr id="19" name="Rectangle 91">
            <a:extLst>
              <a:ext uri="{FF2B5EF4-FFF2-40B4-BE49-F238E27FC236}">
                <a16:creationId xmlns:a16="http://schemas.microsoft.com/office/drawing/2014/main" id="{F04866C5-3D61-7643-8E86-867912157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855" y="5598728"/>
            <a:ext cx="7315200" cy="1085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Char char="–"/>
            </a:pPr>
            <a:r>
              <a:rPr lang="en-US" altLang="en-US" sz="2400" dirty="0"/>
              <a:t> also called “private information retrieval” (we’ll see in two lectures)</a:t>
            </a:r>
          </a:p>
        </p:txBody>
      </p:sp>
      <p:sp>
        <p:nvSpPr>
          <p:cNvPr id="20" name="Rectangle 101">
            <a:extLst>
              <a:ext uri="{FF2B5EF4-FFF2-40B4-BE49-F238E27FC236}">
                <a16:creationId xmlns:a16="http://schemas.microsoft.com/office/drawing/2014/main" id="{06A49B8F-95B0-BA4A-A465-CC76753AE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384" y="2227312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0000CC"/>
                </a:solidFill>
              </a:rPr>
              <a:t>x </a:t>
            </a:r>
          </a:p>
        </p:txBody>
      </p:sp>
      <p:sp>
        <p:nvSpPr>
          <p:cNvPr id="21" name="Rectangle 102">
            <a:extLst>
              <a:ext uri="{FF2B5EF4-FFF2-40B4-BE49-F238E27FC236}">
                <a16:creationId xmlns:a16="http://schemas.microsoft.com/office/drawing/2014/main" id="{A477B899-4853-E749-AD7E-5D6789FAE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784" y="3141712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0000CC"/>
                </a:solidFill>
              </a:rPr>
              <a:t>P(x)</a:t>
            </a:r>
          </a:p>
        </p:txBody>
      </p:sp>
      <p:grpSp>
        <p:nvGrpSpPr>
          <p:cNvPr id="22" name="Group 115">
            <a:extLst>
              <a:ext uri="{FF2B5EF4-FFF2-40B4-BE49-F238E27FC236}">
                <a16:creationId xmlns:a16="http://schemas.microsoft.com/office/drawing/2014/main" id="{8798C0F7-693D-4A42-AE59-3C20E0B71F03}"/>
              </a:ext>
            </a:extLst>
          </p:cNvPr>
          <p:cNvGrpSpPr>
            <a:grpSpLocks/>
          </p:cNvGrpSpPr>
          <p:nvPr/>
        </p:nvGrpSpPr>
        <p:grpSpPr bwMode="auto">
          <a:xfrm>
            <a:off x="3723184" y="1770112"/>
            <a:ext cx="2590800" cy="1752600"/>
            <a:chOff x="2448" y="1008"/>
            <a:chExt cx="1632" cy="1104"/>
          </a:xfrm>
        </p:grpSpPr>
        <p:sp>
          <p:nvSpPr>
            <p:cNvPr id="23" name="Rectangle 111">
              <a:extLst>
                <a:ext uri="{FF2B5EF4-FFF2-40B4-BE49-F238E27FC236}">
                  <a16:creationId xmlns:a16="http://schemas.microsoft.com/office/drawing/2014/main" id="{86F9AF6D-32EC-614C-B40B-FCBD8D12F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536"/>
              <a:ext cx="384" cy="384"/>
            </a:xfrm>
            <a:prstGeom prst="rect">
              <a:avLst/>
            </a:prstGeom>
            <a:blipFill>
              <a:blip r:embed="rId6"/>
              <a:tile tx="0" ty="0" sx="100000" sy="100000" flip="none" algn="tl"/>
            </a:blip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112">
              <a:extLst>
                <a:ext uri="{FF2B5EF4-FFF2-40B4-BE49-F238E27FC236}">
                  <a16:creationId xmlns:a16="http://schemas.microsoft.com/office/drawing/2014/main" id="{01C87B91-0E6C-3D49-953E-F8AC3D832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1120"/>
              <a:ext cx="720" cy="320"/>
            </a:xfrm>
            <a:custGeom>
              <a:avLst/>
              <a:gdLst>
                <a:gd name="T0" fmla="*/ 0 w 576"/>
                <a:gd name="T1" fmla="*/ 128 h 320"/>
                <a:gd name="T2" fmla="*/ 432 w 576"/>
                <a:gd name="T3" fmla="*/ 32 h 320"/>
                <a:gd name="T4" fmla="*/ 576 w 576"/>
                <a:gd name="T5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320">
                  <a:moveTo>
                    <a:pt x="0" y="128"/>
                  </a:moveTo>
                  <a:cubicBezTo>
                    <a:pt x="168" y="64"/>
                    <a:pt x="336" y="0"/>
                    <a:pt x="432" y="32"/>
                  </a:cubicBezTo>
                  <a:cubicBezTo>
                    <a:pt x="528" y="64"/>
                    <a:pt x="552" y="192"/>
                    <a:pt x="576" y="3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3">
              <a:extLst>
                <a:ext uri="{FF2B5EF4-FFF2-40B4-BE49-F238E27FC236}">
                  <a16:creationId xmlns:a16="http://schemas.microsoft.com/office/drawing/2014/main" id="{3FB6B8FD-6386-6241-80DB-88210700B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008"/>
              <a:ext cx="672" cy="448"/>
            </a:xfrm>
            <a:custGeom>
              <a:avLst/>
              <a:gdLst>
                <a:gd name="T0" fmla="*/ 672 w 672"/>
                <a:gd name="T1" fmla="*/ 64 h 448"/>
                <a:gd name="T2" fmla="*/ 192 w 672"/>
                <a:gd name="T3" fmla="*/ 64 h 448"/>
                <a:gd name="T4" fmla="*/ 0 w 672"/>
                <a:gd name="T5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448">
                  <a:moveTo>
                    <a:pt x="672" y="64"/>
                  </a:moveTo>
                  <a:cubicBezTo>
                    <a:pt x="488" y="32"/>
                    <a:pt x="304" y="0"/>
                    <a:pt x="192" y="64"/>
                  </a:cubicBezTo>
                  <a:cubicBezTo>
                    <a:pt x="80" y="128"/>
                    <a:pt x="40" y="288"/>
                    <a:pt x="0" y="4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4">
              <a:extLst>
                <a:ext uri="{FF2B5EF4-FFF2-40B4-BE49-F238E27FC236}">
                  <a16:creationId xmlns:a16="http://schemas.microsoft.com/office/drawing/2014/main" id="{AAF78133-DC43-0848-B9B8-92201A220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1968"/>
              <a:ext cx="288" cy="144"/>
            </a:xfrm>
            <a:custGeom>
              <a:avLst/>
              <a:gdLst>
                <a:gd name="T0" fmla="*/ 288 w 288"/>
                <a:gd name="T1" fmla="*/ 0 h 216"/>
                <a:gd name="T2" fmla="*/ 144 w 288"/>
                <a:gd name="T3" fmla="*/ 192 h 216"/>
                <a:gd name="T4" fmla="*/ 0 w 288"/>
                <a:gd name="T5" fmla="*/ 14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216">
                  <a:moveTo>
                    <a:pt x="288" y="0"/>
                  </a:moveTo>
                  <a:cubicBezTo>
                    <a:pt x="240" y="84"/>
                    <a:pt x="192" y="168"/>
                    <a:pt x="144" y="192"/>
                  </a:cubicBezTo>
                  <a:cubicBezTo>
                    <a:pt x="96" y="216"/>
                    <a:pt x="48" y="180"/>
                    <a:pt x="0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27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Homomorphic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Circuit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62400" y="2119392"/>
                <a:ext cx="5403184" cy="516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dirty="0" smtClean="0">
                                  <a:latin typeface="Cambria Math"/>
                                  <a:ea typeface="Cambria Math"/>
                                </a:rPr>
                                <m:t>𝑜𝑢𝑡𝑝𝑢𝑡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⋅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119392"/>
                <a:ext cx="5403184" cy="516616"/>
              </a:xfrm>
              <a:prstGeom prst="rect">
                <a:avLst/>
              </a:prstGeom>
              <a:blipFill>
                <a:blip r:embed="rId2"/>
                <a:stretch>
                  <a:fillRect t="-1190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6036584"/>
                <a:ext cx="3048000" cy="516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𝑖𝑛𝑝𝑢𝑡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6036584"/>
                <a:ext cx="3048000" cy="516616"/>
              </a:xfrm>
              <a:prstGeom prst="rect">
                <a:avLst/>
              </a:prstGeom>
              <a:blipFill>
                <a:blip r:embed="rId3"/>
                <a:stretch>
                  <a:fillRect t="-1190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066800" y="2399151"/>
            <a:ext cx="2895600" cy="2496699"/>
            <a:chOff x="1143000" y="1524000"/>
            <a:chExt cx="2895600" cy="2496699"/>
          </a:xfrm>
        </p:grpSpPr>
        <p:sp>
          <p:nvSpPr>
            <p:cNvPr id="8" name="Oval 7"/>
            <p:cNvSpPr/>
            <p:nvPr/>
          </p:nvSpPr>
          <p:spPr>
            <a:xfrm>
              <a:off x="1295400" y="3048000"/>
              <a:ext cx="6096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/>
            <p:cNvSpPr/>
            <p:nvPr/>
          </p:nvSpPr>
          <p:spPr>
            <a:xfrm>
              <a:off x="3124200" y="3048000"/>
              <a:ext cx="6096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/>
            <p:cNvSpPr/>
            <p:nvPr/>
          </p:nvSpPr>
          <p:spPr>
            <a:xfrm>
              <a:off x="2133600" y="1905000"/>
              <a:ext cx="6096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733800" y="3657600"/>
              <a:ext cx="304800" cy="363099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H="1">
              <a:off x="2971800" y="3657600"/>
              <a:ext cx="304800" cy="363099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1780091" y="3657600"/>
              <a:ext cx="239209" cy="363099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 flipH="1">
              <a:off x="1143000" y="3657600"/>
              <a:ext cx="304800" cy="363099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2590800" y="2532502"/>
              <a:ext cx="533400" cy="515498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H="1">
              <a:off x="1752600" y="2514600"/>
              <a:ext cx="533400" cy="533400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2438400" y="1524000"/>
              <a:ext cx="0" cy="381000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19611" r="45267" b="33199"/>
          <a:stretch/>
        </p:blipFill>
        <p:spPr>
          <a:xfrm>
            <a:off x="1676400" y="5791200"/>
            <a:ext cx="609600" cy="5132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19611" r="45267" b="33199"/>
          <a:stretch/>
        </p:blipFill>
        <p:spPr>
          <a:xfrm>
            <a:off x="2819400" y="2275900"/>
            <a:ext cx="609600" cy="92450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2438400" y="4953000"/>
            <a:ext cx="609600" cy="533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2971800" y="5522203"/>
            <a:ext cx="304800" cy="345197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flipH="1">
            <a:off x="2209800" y="5504301"/>
            <a:ext cx="304800" cy="363099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551491" y="6201906"/>
                <a:ext cx="886909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𝑖𝑛𝑝𝑢𝑡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491" y="6201906"/>
                <a:ext cx="886909" cy="423770"/>
              </a:xfrm>
              <a:prstGeom prst="rect">
                <a:avLst/>
              </a:prstGeom>
              <a:blipFill rotWithShape="1">
                <a:blip r:embed="rId5"/>
                <a:stretch>
                  <a:fillRect t="-1571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286000" y="2057400"/>
                <a:ext cx="1013547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𝑜𝑢𝑡𝑝𝑢𝑡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57400"/>
                <a:ext cx="1013547" cy="423770"/>
              </a:xfrm>
              <a:prstGeom prst="rect">
                <a:avLst/>
              </a:prstGeom>
              <a:blipFill rotWithShape="1">
                <a:blip r:embed="rId6"/>
                <a:stretch>
                  <a:fillRect t="-15942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914400" y="1248906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Gill Sans MT" panose="020B0502020104020203" pitchFamily="34" charset="0"/>
              </a:rPr>
              <a:t>Noise grows during homomorphic </a:t>
            </a:r>
            <a:r>
              <a:rPr lang="en-US" sz="2800" dirty="0" err="1">
                <a:solidFill>
                  <a:srgbClr val="FF0000"/>
                </a:solidFill>
                <a:latin typeface="Gill Sans MT" panose="020B0502020104020203" pitchFamily="34" charset="0"/>
              </a:rPr>
              <a:t>eval</a:t>
            </a:r>
            <a:endParaRPr lang="en-US" sz="28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57200" y="2339627"/>
            <a:ext cx="0" cy="4137373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-60702" y="1905000"/>
                <a:ext cx="1191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Depth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702" y="1905000"/>
                <a:ext cx="1191710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5102" t="-7692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952500" y="1981200"/>
            <a:ext cx="3238500" cy="472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00600" y="5029200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≤(</m:t>
                      </m:r>
                      <m:r>
                        <a:rPr lang="en-US" sz="2400" b="0" i="1" smtClean="0">
                          <a:latin typeface="Cambria Math"/>
                        </a:rPr>
                        <m:t>𝑁</m:t>
                      </m:r>
                      <m:r>
                        <a:rPr lang="en-US" sz="2400" b="0" i="1" smtClean="0">
                          <a:latin typeface="Cambria Math"/>
                        </a:rPr>
                        <m:t>+1)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 dirty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029200"/>
                <a:ext cx="3048000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19737" r="-380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Left Arrow 48"/>
          <p:cNvSpPr/>
          <p:nvPr/>
        </p:nvSpPr>
        <p:spPr>
          <a:xfrm>
            <a:off x="3886200" y="5107697"/>
            <a:ext cx="780685" cy="302503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5400000">
            <a:off x="4318968" y="3480768"/>
            <a:ext cx="709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ular Callout 51"/>
              <p:cNvSpPr/>
              <p:nvPr/>
            </p:nvSpPr>
            <p:spPr>
              <a:xfrm>
                <a:off x="4724400" y="2743199"/>
                <a:ext cx="4343400" cy="1789552"/>
              </a:xfrm>
              <a:prstGeom prst="wedgeRoundRectCallout">
                <a:avLst>
                  <a:gd name="adj1" fmla="val 35717"/>
                  <a:gd name="adj2" fmla="val -65497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Cambria Math"/>
                    <a:ea typeface="Cambria Math"/>
                  </a:rPr>
                  <a:t>⇒ </a:t>
                </a:r>
                <a:r>
                  <a:rPr lang="en-US" sz="2000" dirty="0" err="1"/>
                  <a:t>Decryptable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algn="ctr"/>
                <a:endParaRPr lang="en-US" sz="800" b="0" dirty="0"/>
              </a:p>
              <a:p>
                <a:pPr algn="ctr"/>
                <a:r>
                  <a:rPr lang="en-US" sz="2000" b="0" dirty="0"/>
                  <a:t>(for security: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/>
                      </a:rPr>
                      <m:t>≪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br>
                  <a:rPr lang="en-US" sz="2000" dirty="0"/>
                </a:br>
                <a:endParaRPr lang="en-US" sz="2000" dirty="0"/>
              </a:p>
              <a:p>
                <a:pPr algn="ctr"/>
                <a:r>
                  <a:rPr lang="en-US" sz="2000" b="1" dirty="0">
                    <a:solidFill>
                      <a:srgbClr val="0000FF"/>
                    </a:solidFill>
                  </a:rPr>
                  <a:t>So this can support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𝟗𝟗</m:t>
                        </m:r>
                      </m:sup>
                    </m:sSup>
                  </m:oMath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2" name="Rounded Rectangular Callout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43199"/>
                <a:ext cx="4343400" cy="1789552"/>
              </a:xfrm>
              <a:prstGeom prst="wedgeRoundRectCallout">
                <a:avLst>
                  <a:gd name="adj1" fmla="val 35717"/>
                  <a:gd name="adj2" fmla="val -65497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F176FA-EA36-FB4E-AC6C-1B542FA8A3F3}"/>
                  </a:ext>
                </a:extLst>
              </p:cNvPr>
              <p:cNvSpPr txBox="1"/>
              <p:nvPr/>
            </p:nvSpPr>
            <p:spPr>
              <a:xfrm>
                <a:off x="6896100" y="4554"/>
                <a:ext cx="2590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𝑒𝑡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/>
                        </a:rPr>
                        <m:t>log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F176FA-EA36-FB4E-AC6C-1B542FA8A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4554"/>
                <a:ext cx="2590800" cy="400110"/>
              </a:xfrm>
              <a:prstGeom prst="rect">
                <a:avLst/>
              </a:prstGeom>
              <a:blipFill>
                <a:blip r:embed="rId10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0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6" grpId="0" animBg="1"/>
      <p:bldP spid="28" grpId="0" animBg="1"/>
      <p:bldP spid="29" grpId="0" animBg="1"/>
      <p:bldP spid="37" grpId="0"/>
      <p:bldP spid="38" grpId="0"/>
      <p:bldP spid="39" grpId="0"/>
      <p:bldP spid="44" grpId="0"/>
      <p:bldP spid="45" grpId="0" animBg="1"/>
      <p:bldP spid="47" grpId="0"/>
      <p:bldP spid="49" grpId="0" animBg="1"/>
      <p:bldP spid="51" grpId="0"/>
      <p:bldP spid="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91480" y="1700808"/>
            <a:ext cx="7620000" cy="169703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677" name="Rectangle 2"/>
          <p:cNvSpPr txBox="1">
            <a:spLocks noChangeArrowheads="1"/>
          </p:cNvSpPr>
          <p:nvPr/>
        </p:nvSpPr>
        <p:spPr bwMode="auto">
          <a:xfrm>
            <a:off x="381000" y="3048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Big Picture:  Two Steps to FHE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3948444"/>
            <a:ext cx="7620000" cy="20416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684" name="Text Box 9"/>
          <p:cNvSpPr txBox="1">
            <a:spLocks noChangeArrowheads="1"/>
          </p:cNvSpPr>
          <p:nvPr/>
        </p:nvSpPr>
        <p:spPr bwMode="auto">
          <a:xfrm>
            <a:off x="1143000" y="4020180"/>
            <a:ext cx="685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Bootstrapping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Theore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m: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86" name="Text Box 3"/>
          <p:cNvSpPr txBox="1">
            <a:spLocks noChangeArrowheads="1"/>
          </p:cNvSpPr>
          <p:nvPr/>
        </p:nvSpPr>
        <p:spPr bwMode="auto">
          <a:xfrm>
            <a:off x="1143000" y="4481845"/>
            <a:ext cx="736848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From “circular secure” Leveled FHE to Pure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  <a:sym typeface="cmex10"/>
              </a:rPr>
              <a:t>FHE (at the cost of an additional assumption)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967680" y="1792882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  Leveled Secret-key Homomorphic Encryption: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1120080" y="2158008"/>
            <a:ext cx="716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Evaluate circuits of a-priori bounded depth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d </a:t>
            </a:r>
            <a:endParaRPr kumimoji="0" lang="en-US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120080" y="2695873"/>
            <a:ext cx="7162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“you give me a depth bound d, I will give you a homomorphic scheme that handles depth-d circuits…”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143000" y="5404776"/>
            <a:ext cx="762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“I will give you homomorphic scheme that handles circuits of ANY size/depth”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360" y="4294135"/>
            <a:ext cx="533400" cy="111064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941930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From Leveled to Fully Homomorphic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3" descr="stick">
            <a:extLst>
              <a:ext uri="{FF2B5EF4-FFF2-40B4-BE49-F238E27FC236}">
                <a16:creationId xmlns:a16="http://schemas.microsoft.com/office/drawing/2014/main" id="{9BA7044D-2145-9640-9715-C6D7B2B0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35088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3" descr="Cloud 06">
            <a:extLst>
              <a:ext uri="{FF2B5EF4-FFF2-40B4-BE49-F238E27FC236}">
                <a16:creationId xmlns:a16="http://schemas.microsoft.com/office/drawing/2014/main" id="{2FEF7118-D4DE-C141-8A4E-862BBE9C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76" y="1858888"/>
            <a:ext cx="2971800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4" descr="TAC TowerDrive">
            <a:extLst>
              <a:ext uri="{FF2B5EF4-FFF2-40B4-BE49-F238E27FC236}">
                <a16:creationId xmlns:a16="http://schemas.microsoft.com/office/drawing/2014/main" id="{91D77048-DE17-7F47-9CEA-B908DFF9D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76" y="2262113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5" descr="TAC TowerDrive">
            <a:extLst>
              <a:ext uri="{FF2B5EF4-FFF2-40B4-BE49-F238E27FC236}">
                <a16:creationId xmlns:a16="http://schemas.microsoft.com/office/drawing/2014/main" id="{6B202469-48DF-5649-9570-F0539FF8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039" y="2285926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6" descr="TAC TowerDrive">
            <a:extLst>
              <a:ext uri="{FF2B5EF4-FFF2-40B4-BE49-F238E27FC236}">
                <a16:creationId xmlns:a16="http://schemas.microsoft.com/office/drawing/2014/main" id="{131D391A-D616-CC45-B928-ECE08E108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76" y="2273226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1" descr="TAC TowerDrive">
            <a:extLst>
              <a:ext uri="{FF2B5EF4-FFF2-40B4-BE49-F238E27FC236}">
                <a16:creationId xmlns:a16="http://schemas.microsoft.com/office/drawing/2014/main" id="{525D024A-F747-4D44-8210-EE759A53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039" y="2262113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9" descr="TAC TowerDrive">
            <a:extLst>
              <a:ext uri="{FF2B5EF4-FFF2-40B4-BE49-F238E27FC236}">
                <a16:creationId xmlns:a16="http://schemas.microsoft.com/office/drawing/2014/main" id="{C6069C13-D03F-5D47-8B73-1736FEDBF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76" y="2239888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41">
            <a:extLst>
              <a:ext uri="{FF2B5EF4-FFF2-40B4-BE49-F238E27FC236}">
                <a16:creationId xmlns:a16="http://schemas.microsoft.com/office/drawing/2014/main" id="{08B5E478-02D3-D04E-9151-D33051878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76" y="3611488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8DF6451-7F7E-5144-9A33-77222C7D5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76" y="3611488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Server (the Cloud)</a:t>
            </a:r>
          </a:p>
        </p:txBody>
      </p:sp>
      <p:sp>
        <p:nvSpPr>
          <p:cNvPr id="33" name="Rectangle 58">
            <a:extLst>
              <a:ext uri="{FF2B5EF4-FFF2-40B4-BE49-F238E27FC236}">
                <a16:creationId xmlns:a16="http://schemas.microsoft.com/office/drawing/2014/main" id="{1255DCE8-BFFF-8F41-A239-0CB813E6B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Input: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Rectangle 59">
            <a:extLst>
              <a:ext uri="{FF2B5EF4-FFF2-40B4-BE49-F238E27FC236}">
                <a16:creationId xmlns:a16="http://schemas.microsoft.com/office/drawing/2014/main" id="{66FD0D27-1C94-6941-8CDA-1359E1548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5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5" name="Line 69">
            <a:extLst>
              <a:ext uri="{FF2B5EF4-FFF2-40B4-BE49-F238E27FC236}">
                <a16:creationId xmlns:a16="http://schemas.microsoft.com/office/drawing/2014/main" id="{7CFF6877-3BF2-3444-B3A5-975DBA6DB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776" y="2544688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8" name="Rectangle 87">
            <a:extLst>
              <a:ext uri="{FF2B5EF4-FFF2-40B4-BE49-F238E27FC236}">
                <a16:creationId xmlns:a16="http://schemas.microsoft.com/office/drawing/2014/main" id="{D7B839E2-32FF-D14B-BCDA-B0EE670EC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775" y="2011287"/>
            <a:ext cx="1641475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sk,x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46" name="Rectangle 63">
            <a:extLst>
              <a:ext uri="{FF2B5EF4-FFF2-40B4-BE49-F238E27FC236}">
                <a16:creationId xmlns:a16="http://schemas.microsoft.com/office/drawing/2014/main" id="{98D7DA12-E28C-D146-B43D-AE4BDDA8D9B8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221088"/>
            <a:ext cx="8316416" cy="17415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The cloud keeps homomorphically computing, but after a certain depth, the ciphertext is too noisy to be useful. What to do?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merican Typewriter" charset="0"/>
              <a:cs typeface="American Typewriter" charset="0"/>
            </a:endParaRPr>
          </a:p>
        </p:txBody>
      </p:sp>
      <p:sp>
        <p:nvSpPr>
          <p:cNvPr id="21" name="Rectangle 63">
            <a:extLst>
              <a:ext uri="{FF2B5EF4-FFF2-40B4-BE49-F238E27FC236}">
                <a16:creationId xmlns:a16="http://schemas.microsoft.com/office/drawing/2014/main" id="{8B6AD1E1-7D67-9846-9928-0991267E7766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5379876"/>
            <a:ext cx="9433048" cy="17415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Idea: “Bootstrapping”!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6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61CB1E85-7B4C-9346-8D0F-F74D5EC33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891637"/>
                </a:solidFill>
              </a:rPr>
              <a:t>Bootstrapping: How</a:t>
            </a:r>
          </a:p>
        </p:txBody>
      </p:sp>
      <p:pic>
        <p:nvPicPr>
          <p:cNvPr id="45059" name="Picture 31" descr="guy-bootstrapping-400x300">
            <a:extLst>
              <a:ext uri="{FF2B5EF4-FFF2-40B4-BE49-F238E27FC236}">
                <a16:creationId xmlns:a16="http://schemas.microsoft.com/office/drawing/2014/main" id="{CAA9FA56-507E-2B40-857C-6225B75F7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121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 Box 9">
            <a:extLst>
              <a:ext uri="{FF2B5EF4-FFF2-40B4-BE49-F238E27FC236}">
                <a16:creationId xmlns:a16="http://schemas.microsoft.com/office/drawing/2014/main" id="{1514BAB2-D9B4-AB4E-A982-9425D3C88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76400"/>
            <a:ext cx="586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“Best Possible” Noise Reduction 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Text Box 9">
            <a:extLst>
              <a:ext uri="{FF2B5EF4-FFF2-40B4-BE49-F238E27FC236}">
                <a16:creationId xmlns:a16="http://schemas.microsoft.com/office/drawing/2014/main" id="{A363E118-4832-C248-991C-35EF7BA39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676400"/>
            <a:ext cx="3200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Decryption!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90A9826-0748-9447-897C-DC77D31B3305}"/>
              </a:ext>
            </a:extLst>
          </p:cNvPr>
          <p:cNvGrpSpPr>
            <a:grpSpLocks/>
          </p:cNvGrpSpPr>
          <p:nvPr/>
        </p:nvGrpSpPr>
        <p:grpSpPr bwMode="auto">
          <a:xfrm>
            <a:off x="1831975" y="2676525"/>
            <a:ext cx="5334000" cy="3460750"/>
            <a:chOff x="990600" y="4267200"/>
            <a:chExt cx="2971800" cy="2073777"/>
          </a:xfrm>
        </p:grpSpPr>
        <p:sp>
          <p:nvSpPr>
            <p:cNvPr id="45068" name="AutoShape 12">
              <a:extLst>
                <a:ext uri="{FF2B5EF4-FFF2-40B4-BE49-F238E27FC236}">
                  <a16:creationId xmlns:a16="http://schemas.microsoft.com/office/drawing/2014/main" id="{2CED54E2-639E-C049-B71A-7C55917D4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4572000"/>
              <a:ext cx="1295400" cy="838200"/>
            </a:xfrm>
            <a:prstGeom prst="triangle">
              <a:avLst>
                <a:gd name="adj" fmla="val 50000"/>
              </a:avLst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69" name="TextBox 22">
                  <a:extLst>
                    <a:ext uri="{FF2B5EF4-FFF2-40B4-BE49-F238E27FC236}">
                      <a16:creationId xmlns:a16="http://schemas.microsoft.com/office/drawing/2014/main" id="{80364791-3574-0941-907B-6E20AD27E6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1200" y="5045551"/>
                  <a:ext cx="1045107" cy="2766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𝐷𝑒𝑐</m:t>
                        </m:r>
                        <m:r>
                          <a:rPr kumimoji="0" lang="en-US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(∙,</m:t>
                        </m:r>
                        <m:r>
                          <a:rPr kumimoji="0" lang="en-US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𝐶𝑇</m:t>
                        </m:r>
                        <m:r>
                          <a:rPr kumimoji="0" lang="en-US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069" name="TextBox 22">
                  <a:extLst>
                    <a:ext uri="{FF2B5EF4-FFF2-40B4-BE49-F238E27FC236}">
                      <a16:creationId xmlns:a16="http://schemas.microsoft.com/office/drawing/2014/main" id="{80364791-3574-0941-907B-6E20AD27E6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81200" y="5045551"/>
                  <a:ext cx="1045107" cy="276642"/>
                </a:xfrm>
                <a:prstGeom prst="rect">
                  <a:avLst/>
                </a:prstGeom>
                <a:blipFill>
                  <a:blip r:embed="rId4"/>
                  <a:stretch>
                    <a:fillRect b="-1621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070" name="Line 27">
              <a:extLst>
                <a:ext uri="{FF2B5EF4-FFF2-40B4-BE49-F238E27FC236}">
                  <a16:creationId xmlns:a16="http://schemas.microsoft.com/office/drawing/2014/main" id="{C539BEF5-2894-CF4A-87E9-3DAD87B47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200" y="5410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71" name="Line 28">
              <a:extLst>
                <a:ext uri="{FF2B5EF4-FFF2-40B4-BE49-F238E27FC236}">
                  <a16:creationId xmlns:a16="http://schemas.microsoft.com/office/drawing/2014/main" id="{C4A9A4C0-D3F7-0A4B-A471-510A2F794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600" y="5410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72" name="Line 29">
              <a:extLst>
                <a:ext uri="{FF2B5EF4-FFF2-40B4-BE49-F238E27FC236}">
                  <a16:creationId xmlns:a16="http://schemas.microsoft.com/office/drawing/2014/main" id="{BE2F97B0-E181-0241-A692-320C1B7E7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6000" y="5410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73" name="Line 30">
              <a:extLst>
                <a:ext uri="{FF2B5EF4-FFF2-40B4-BE49-F238E27FC236}">
                  <a16:creationId xmlns:a16="http://schemas.microsoft.com/office/drawing/2014/main" id="{CB5B2FD1-BBE7-1E48-A842-09A5D9E16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8400" y="5410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74" name="Line 31">
              <a:extLst>
                <a:ext uri="{FF2B5EF4-FFF2-40B4-BE49-F238E27FC236}">
                  <a16:creationId xmlns:a16="http://schemas.microsoft.com/office/drawing/2014/main" id="{9E6425FC-6E8C-2C44-9D80-38B0411C7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5410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75" name="Line 32">
              <a:extLst>
                <a:ext uri="{FF2B5EF4-FFF2-40B4-BE49-F238E27FC236}">
                  <a16:creationId xmlns:a16="http://schemas.microsoft.com/office/drawing/2014/main" id="{4A640CA9-A1B6-1C4F-9B73-6E8F5FD04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5600" y="5410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76" name="Line 33">
              <a:extLst>
                <a:ext uri="{FF2B5EF4-FFF2-40B4-BE49-F238E27FC236}">
                  <a16:creationId xmlns:a16="http://schemas.microsoft.com/office/drawing/2014/main" id="{85FF9700-F1FB-0C45-B1DE-57635D6125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000" y="5410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78" name="TextBox 22">
              <a:extLst>
                <a:ext uri="{FF2B5EF4-FFF2-40B4-BE49-F238E27FC236}">
                  <a16:creationId xmlns:a16="http://schemas.microsoft.com/office/drawing/2014/main" id="{BC18DF40-E2B9-B94F-8200-ACBCF4084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006" y="5635124"/>
              <a:ext cx="762000" cy="276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SK</a:t>
              </a:r>
            </a:p>
          </p:txBody>
        </p:sp>
        <p:sp>
          <p:nvSpPr>
            <p:cNvPr id="45079" name="TextBox 22">
              <a:extLst>
                <a:ext uri="{FF2B5EF4-FFF2-40B4-BE49-F238E27FC236}">
                  <a16:creationId xmlns:a16="http://schemas.microsoft.com/office/drawing/2014/main" id="{02F971E0-A475-754E-A9EC-9F4D6E61D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4267200"/>
              <a:ext cx="762000" cy="276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45080" name="Line 30">
              <a:extLst>
                <a:ext uri="{FF2B5EF4-FFF2-40B4-BE49-F238E27FC236}">
                  <a16:creationId xmlns:a16="http://schemas.microsoft.com/office/drawing/2014/main" id="{A843DBB7-3BF7-1640-94C1-5A49217187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4600" y="44196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81" name="Text Box 16">
              <a:extLst>
                <a:ext uri="{FF2B5EF4-FFF2-40B4-BE49-F238E27FC236}">
                  <a16:creationId xmlns:a16="http://schemas.microsoft.com/office/drawing/2014/main" id="{60D5622C-0BB8-114B-A74D-98C37928E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6064250"/>
              <a:ext cx="2971800" cy="276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Decryption Circuit</a:t>
              </a:r>
            </a:p>
          </p:txBody>
        </p:sp>
      </p:grpSp>
      <p:sp>
        <p:nvSpPr>
          <p:cNvPr id="55" name="Text Box 16">
            <a:extLst>
              <a:ext uri="{FF2B5EF4-FFF2-40B4-BE49-F238E27FC236}">
                <a16:creationId xmlns:a16="http://schemas.microsoft.com/office/drawing/2014/main" id="{7C659F4B-3586-D04F-A464-B62C2AB90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5" y="4058665"/>
            <a:ext cx="3124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“Very Noisy” ciphertext</a:t>
            </a:r>
          </a:p>
        </p:txBody>
      </p:sp>
      <p:sp>
        <p:nvSpPr>
          <p:cNvPr id="56" name="Line 10">
            <a:extLst>
              <a:ext uri="{FF2B5EF4-FFF2-40B4-BE49-F238E27FC236}">
                <a16:creationId xmlns:a16="http://schemas.microsoft.com/office/drawing/2014/main" id="{63173BA8-849D-9A4A-82BE-986E8FE996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7136" y="4249313"/>
            <a:ext cx="678532" cy="720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7" name="Text Box 16">
            <a:extLst>
              <a:ext uri="{FF2B5EF4-FFF2-40B4-BE49-F238E27FC236}">
                <a16:creationId xmlns:a16="http://schemas.microsoft.com/office/drawing/2014/main" id="{F1AE908A-0978-F345-B011-1CFE9BC42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724150"/>
            <a:ext cx="3352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“Noiseless ciphertext”</a:t>
            </a:r>
          </a:p>
        </p:txBody>
      </p:sp>
      <p:sp>
        <p:nvSpPr>
          <p:cNvPr id="58" name="Line 10">
            <a:extLst>
              <a:ext uri="{FF2B5EF4-FFF2-40B4-BE49-F238E27FC236}">
                <a16:creationId xmlns:a16="http://schemas.microsoft.com/office/drawing/2014/main" id="{FDE9678D-56CD-A54B-9FBB-57EBD801F5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27625" y="29083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Explosion 1 1">
            <a:extLst>
              <a:ext uri="{FF2B5EF4-FFF2-40B4-BE49-F238E27FC236}">
                <a16:creationId xmlns:a16="http://schemas.microsoft.com/office/drawing/2014/main" id="{1435C662-A93B-4449-8067-36598718C979}"/>
              </a:ext>
            </a:extLst>
          </p:cNvPr>
          <p:cNvSpPr/>
          <p:nvPr/>
        </p:nvSpPr>
        <p:spPr>
          <a:xfrm>
            <a:off x="839788" y="-577850"/>
            <a:ext cx="7924800" cy="4506913"/>
          </a:xfrm>
          <a:prstGeom prst="irregularSeal1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But the evaluator/cloud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does not have SK! </a:t>
            </a:r>
            <a:endParaRPr kumimoji="0" lang="en-CA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6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5" grpId="0"/>
      <p:bldP spid="57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3FDC67DF-0849-9545-859E-0A9C77B8B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891637"/>
                </a:solidFill>
              </a:rPr>
              <a:t>Bootstrapping, Concretely</a:t>
            </a:r>
          </a:p>
        </p:txBody>
      </p:sp>
      <p:pic>
        <p:nvPicPr>
          <p:cNvPr id="46083" name="Picture 31" descr="guy-bootstrapping-400x300">
            <a:extLst>
              <a:ext uri="{FF2B5EF4-FFF2-40B4-BE49-F238E27FC236}">
                <a16:creationId xmlns:a16="http://schemas.microsoft.com/office/drawing/2014/main" id="{A47291F4-99C6-A04B-BDAC-B08536D2D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121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Box 9">
            <a:extLst>
              <a:ext uri="{FF2B5EF4-FFF2-40B4-BE49-F238E27FC236}">
                <a16:creationId xmlns:a16="http://schemas.microsoft.com/office/drawing/2014/main" id="{C7EAB0C7-857E-3A4E-97A0-A9215C6DA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57325"/>
            <a:ext cx="586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Next Best 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085" name="Text Box 9">
            <a:extLst>
              <a:ext uri="{FF2B5EF4-FFF2-40B4-BE49-F238E27FC236}">
                <a16:creationId xmlns:a16="http://schemas.microsoft.com/office/drawing/2014/main" id="{56A16772-2007-0347-ADDF-95D76E9CD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457325"/>
            <a:ext cx="548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Homomorphic Decryption!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748F7FEC-6F75-E243-89DD-86D722896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863" y="3779838"/>
            <a:ext cx="1681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(m)</a:t>
            </a:r>
          </a:p>
        </p:txBody>
      </p:sp>
      <p:sp>
        <p:nvSpPr>
          <p:cNvPr id="46109" name="TextBox 22">
            <a:extLst>
              <a:ext uri="{FF2B5EF4-FFF2-40B4-BE49-F238E27FC236}">
                <a16:creationId xmlns:a16="http://schemas.microsoft.com/office/drawing/2014/main" id="{5B1BADC3-FD99-9E48-93E4-E8FA82594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75" y="6007377"/>
            <a:ext cx="1905062" cy="46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(SK)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0159F5-E7A8-474C-A6FC-F5C6C3F7E499}"/>
              </a:ext>
            </a:extLst>
          </p:cNvPr>
          <p:cNvGrpSpPr/>
          <p:nvPr/>
        </p:nvGrpSpPr>
        <p:grpSpPr>
          <a:xfrm>
            <a:off x="2876550" y="4033838"/>
            <a:ext cx="2325153" cy="1906468"/>
            <a:chOff x="2876550" y="4033838"/>
            <a:chExt cx="2325153" cy="1906468"/>
          </a:xfrm>
        </p:grpSpPr>
        <p:sp>
          <p:nvSpPr>
            <p:cNvPr id="46099" name="AutoShape 12">
              <a:extLst>
                <a:ext uri="{FF2B5EF4-FFF2-40B4-BE49-F238E27FC236}">
                  <a16:creationId xmlns:a16="http://schemas.microsoft.com/office/drawing/2014/main" id="{315D1B4E-69B1-D54C-8427-1D529F94E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550" y="4288034"/>
              <a:ext cx="2325153" cy="1398076"/>
            </a:xfrm>
            <a:prstGeom prst="triangle">
              <a:avLst>
                <a:gd name="adj" fmla="val 50000"/>
              </a:avLst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101" name="Line 27">
              <a:extLst>
                <a:ext uri="{FF2B5EF4-FFF2-40B4-BE49-F238E27FC236}">
                  <a16:creationId xmlns:a16="http://schemas.microsoft.com/office/drawing/2014/main" id="{26355A64-3A40-BE4D-B3F3-5169F77CB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0097" y="5686111"/>
              <a:ext cx="0" cy="254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2" name="Line 28">
              <a:extLst>
                <a:ext uri="{FF2B5EF4-FFF2-40B4-BE49-F238E27FC236}">
                  <a16:creationId xmlns:a16="http://schemas.microsoft.com/office/drawing/2014/main" id="{FD6B3AF1-CDFC-F84A-AD3E-E416609BC5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3645" y="5686111"/>
              <a:ext cx="0" cy="254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3" name="Line 29">
              <a:extLst>
                <a:ext uri="{FF2B5EF4-FFF2-40B4-BE49-F238E27FC236}">
                  <a16:creationId xmlns:a16="http://schemas.microsoft.com/office/drawing/2014/main" id="{BC05857C-E8B1-694F-8A7E-45E6C4562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7192" y="5686111"/>
              <a:ext cx="0" cy="254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4" name="Line 30">
              <a:extLst>
                <a:ext uri="{FF2B5EF4-FFF2-40B4-BE49-F238E27FC236}">
                  <a16:creationId xmlns:a16="http://schemas.microsoft.com/office/drawing/2014/main" id="{73B26C82-D560-8441-8966-049D2F59C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0740" y="5686111"/>
              <a:ext cx="0" cy="254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5" name="Line 31">
              <a:extLst>
                <a:ext uri="{FF2B5EF4-FFF2-40B4-BE49-F238E27FC236}">
                  <a16:creationId xmlns:a16="http://schemas.microsoft.com/office/drawing/2014/main" id="{2FE3E74E-F97D-C84A-85D4-7E0423BCC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7835" y="5686111"/>
              <a:ext cx="0" cy="254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6" name="Line 32">
              <a:extLst>
                <a:ext uri="{FF2B5EF4-FFF2-40B4-BE49-F238E27FC236}">
                  <a16:creationId xmlns:a16="http://schemas.microsoft.com/office/drawing/2014/main" id="{144D184F-4711-F549-984A-28B7A3D167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1382" y="5686111"/>
              <a:ext cx="0" cy="254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7" name="Line 33">
              <a:extLst>
                <a:ext uri="{FF2B5EF4-FFF2-40B4-BE49-F238E27FC236}">
                  <a16:creationId xmlns:a16="http://schemas.microsoft.com/office/drawing/2014/main" id="{294D611C-006B-5440-80A5-656E8813D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4930" y="5686111"/>
              <a:ext cx="0" cy="254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10" name="Line 30">
              <a:extLst>
                <a:ext uri="{FF2B5EF4-FFF2-40B4-BE49-F238E27FC236}">
                  <a16:creationId xmlns:a16="http://schemas.microsoft.com/office/drawing/2014/main" id="{AE80C127-24DB-B94C-B57B-EFFB2EA9C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9127" y="4033838"/>
              <a:ext cx="0" cy="254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9E7423A-30E4-B544-B4D0-7C97F1B814A4}"/>
              </a:ext>
            </a:extLst>
          </p:cNvPr>
          <p:cNvGrpSpPr>
            <a:grpSpLocks/>
          </p:cNvGrpSpPr>
          <p:nvPr/>
        </p:nvGrpSpPr>
        <p:grpSpPr bwMode="auto">
          <a:xfrm>
            <a:off x="630238" y="2133600"/>
            <a:ext cx="9677400" cy="1371600"/>
            <a:chOff x="533400" y="2133600"/>
            <a:chExt cx="9677400" cy="13716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2E0FFA8-198A-174B-8FB3-F968A1D30111}"/>
                </a:ext>
              </a:extLst>
            </p:cNvPr>
            <p:cNvSpPr/>
            <p:nvPr/>
          </p:nvSpPr>
          <p:spPr>
            <a:xfrm>
              <a:off x="533400" y="2133600"/>
              <a:ext cx="8310562" cy="13716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095" name="Text Box 9">
              <a:extLst>
                <a:ext uri="{FF2B5EF4-FFF2-40B4-BE49-F238E27FC236}">
                  <a16:creationId xmlns:a16="http://schemas.microsoft.com/office/drawing/2014/main" id="{87D23185-DA50-8F4F-8A86-8EA2ACE8A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987" y="2286000"/>
              <a:ext cx="7872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Assume server knows  </a:t>
              </a:r>
              <a:r>
                <a:rPr kumimoji="0" lang="en-US" alt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ek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=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Enc</a:t>
              </a:r>
              <a:r>
                <a:rPr kumimoji="0" lang="en-US" altLang="en-US" sz="24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SK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(SK)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.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096" name="Text Box 9">
              <a:extLst>
                <a:ext uri="{FF2B5EF4-FFF2-40B4-BE49-F238E27FC236}">
                  <a16:creationId xmlns:a16="http://schemas.microsoft.com/office/drawing/2014/main" id="{B8DA5285-8840-BC45-B1E8-2DCF723B3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2814935"/>
              <a:ext cx="6858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(OK assuming the scheme is “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circular secure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”)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097" name="Text Box 9">
              <a:extLst>
                <a:ext uri="{FF2B5EF4-FFF2-40B4-BE49-F238E27FC236}">
                  <a16:creationId xmlns:a16="http://schemas.microsoft.com/office/drawing/2014/main" id="{F40D02A6-8135-B84B-8CC1-CEC1166C6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2133600"/>
              <a:ext cx="7620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*</a:t>
              </a:r>
            </a:p>
          </p:txBody>
        </p:sp>
        <p:pic>
          <p:nvPicPr>
            <p:cNvPr id="46098" name="Picture 84">
              <a:extLst>
                <a:ext uri="{FF2B5EF4-FFF2-40B4-BE49-F238E27FC236}">
                  <a16:creationId xmlns:a16="http://schemas.microsoft.com/office/drawing/2014/main" id="{6FB076B1-36EA-3543-954C-B9F6FE30D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336738"/>
              <a:ext cx="978131" cy="956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22">
                <a:extLst>
                  <a:ext uri="{FF2B5EF4-FFF2-40B4-BE49-F238E27FC236}">
                    <a16:creationId xmlns:a16="http://schemas.microsoft.com/office/drawing/2014/main" id="{CB5D95E0-0879-DF40-BE8D-6CA219BF0A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1209" y="5013665"/>
                <a:ext cx="1875833" cy="461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𝐷𝑒𝑐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(∙,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𝐶𝑇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22">
                <a:extLst>
                  <a:ext uri="{FF2B5EF4-FFF2-40B4-BE49-F238E27FC236}">
                    <a16:creationId xmlns:a16="http://schemas.microsoft.com/office/drawing/2014/main" id="{CB5D95E0-0879-DF40-BE8D-6CA219BF0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1209" y="5013665"/>
                <a:ext cx="1875833" cy="461664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18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461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3FDC67DF-0849-9545-859E-0A9C77B8B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891637"/>
                </a:solidFill>
              </a:rPr>
              <a:t>Bootstrapping, Concretely</a:t>
            </a:r>
          </a:p>
        </p:txBody>
      </p:sp>
      <p:pic>
        <p:nvPicPr>
          <p:cNvPr id="46083" name="Picture 31" descr="guy-bootstrapping-400x300">
            <a:extLst>
              <a:ext uri="{FF2B5EF4-FFF2-40B4-BE49-F238E27FC236}">
                <a16:creationId xmlns:a16="http://schemas.microsoft.com/office/drawing/2014/main" id="{A47291F4-99C6-A04B-BDAC-B08536D2D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121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Box 9">
            <a:extLst>
              <a:ext uri="{FF2B5EF4-FFF2-40B4-BE49-F238E27FC236}">
                <a16:creationId xmlns:a16="http://schemas.microsoft.com/office/drawing/2014/main" id="{C7EAB0C7-857E-3A4E-97A0-A9215C6DA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57325"/>
            <a:ext cx="586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Next Best 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085" name="Text Box 9">
            <a:extLst>
              <a:ext uri="{FF2B5EF4-FFF2-40B4-BE49-F238E27FC236}">
                <a16:creationId xmlns:a16="http://schemas.microsoft.com/office/drawing/2014/main" id="{56A16772-2007-0347-ADDF-95D76E9CD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457325"/>
            <a:ext cx="548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Homomorphic Decryption!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748F7FEC-6F75-E243-89DD-86D722896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863" y="3779838"/>
            <a:ext cx="1681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(m)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FC792-8B3D-FB46-BDBF-0AC9340C3452}"/>
              </a:ext>
            </a:extLst>
          </p:cNvPr>
          <p:cNvGrpSpPr>
            <a:grpSpLocks/>
          </p:cNvGrpSpPr>
          <p:nvPr/>
        </p:nvGrpSpPr>
        <p:grpSpPr bwMode="auto">
          <a:xfrm>
            <a:off x="2876550" y="4033838"/>
            <a:ext cx="2325153" cy="1906468"/>
            <a:chOff x="2876061" y="4033560"/>
            <a:chExt cx="2325077" cy="1906871"/>
          </a:xfrm>
        </p:grpSpPr>
        <p:sp>
          <p:nvSpPr>
            <p:cNvPr id="46099" name="AutoShape 12">
              <a:extLst>
                <a:ext uri="{FF2B5EF4-FFF2-40B4-BE49-F238E27FC236}">
                  <a16:creationId xmlns:a16="http://schemas.microsoft.com/office/drawing/2014/main" id="{315D1B4E-69B1-D54C-8427-1D529F94E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061" y="4287810"/>
              <a:ext cx="2325077" cy="1398372"/>
            </a:xfrm>
            <a:prstGeom prst="triangle">
              <a:avLst>
                <a:gd name="adj" fmla="val 50000"/>
              </a:avLst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101" name="Line 27">
              <a:extLst>
                <a:ext uri="{FF2B5EF4-FFF2-40B4-BE49-F238E27FC236}">
                  <a16:creationId xmlns:a16="http://schemas.microsoft.com/office/drawing/2014/main" id="{26355A64-3A40-BE4D-B3F3-5169F77CB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9599" y="5686182"/>
              <a:ext cx="0" cy="254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2" name="Line 28">
              <a:extLst>
                <a:ext uri="{FF2B5EF4-FFF2-40B4-BE49-F238E27FC236}">
                  <a16:creationId xmlns:a16="http://schemas.microsoft.com/office/drawing/2014/main" id="{FD6B3AF1-CDFC-F84A-AD3E-E416609BC5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3138" y="5686182"/>
              <a:ext cx="0" cy="254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3" name="Line 29">
              <a:extLst>
                <a:ext uri="{FF2B5EF4-FFF2-40B4-BE49-F238E27FC236}">
                  <a16:creationId xmlns:a16="http://schemas.microsoft.com/office/drawing/2014/main" id="{BC05857C-E8B1-694F-8A7E-45E6C4562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676" y="5686182"/>
              <a:ext cx="0" cy="254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4" name="Line 30">
              <a:extLst>
                <a:ext uri="{FF2B5EF4-FFF2-40B4-BE49-F238E27FC236}">
                  <a16:creationId xmlns:a16="http://schemas.microsoft.com/office/drawing/2014/main" id="{73B26C82-D560-8441-8966-049D2F59C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0215" y="5686182"/>
              <a:ext cx="0" cy="254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5" name="Line 31">
              <a:extLst>
                <a:ext uri="{FF2B5EF4-FFF2-40B4-BE49-F238E27FC236}">
                  <a16:creationId xmlns:a16="http://schemas.microsoft.com/office/drawing/2014/main" id="{2FE3E74E-F97D-C84A-85D4-7E0423BCC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7292" y="5686182"/>
              <a:ext cx="0" cy="254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6" name="Line 32">
              <a:extLst>
                <a:ext uri="{FF2B5EF4-FFF2-40B4-BE49-F238E27FC236}">
                  <a16:creationId xmlns:a16="http://schemas.microsoft.com/office/drawing/2014/main" id="{144D184F-4711-F549-984A-28B7A3D167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0830" y="5686182"/>
              <a:ext cx="0" cy="254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7" name="Line 33">
              <a:extLst>
                <a:ext uri="{FF2B5EF4-FFF2-40B4-BE49-F238E27FC236}">
                  <a16:creationId xmlns:a16="http://schemas.microsoft.com/office/drawing/2014/main" id="{294D611C-006B-5440-80A5-656E8813D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4369" y="5686182"/>
              <a:ext cx="0" cy="254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10" name="Line 30">
              <a:extLst>
                <a:ext uri="{FF2B5EF4-FFF2-40B4-BE49-F238E27FC236}">
                  <a16:creationId xmlns:a16="http://schemas.microsoft.com/office/drawing/2014/main" id="{AE80C127-24DB-B94C-B57B-EFFB2EA9C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8600" y="4033560"/>
              <a:ext cx="0" cy="254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9E7423A-30E4-B544-B4D0-7C97F1B814A4}"/>
              </a:ext>
            </a:extLst>
          </p:cNvPr>
          <p:cNvGrpSpPr>
            <a:grpSpLocks/>
          </p:cNvGrpSpPr>
          <p:nvPr/>
        </p:nvGrpSpPr>
        <p:grpSpPr bwMode="auto">
          <a:xfrm>
            <a:off x="630238" y="2133600"/>
            <a:ext cx="9677400" cy="1371600"/>
            <a:chOff x="533400" y="2133600"/>
            <a:chExt cx="9677400" cy="13716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2E0FFA8-198A-174B-8FB3-F968A1D30111}"/>
                </a:ext>
              </a:extLst>
            </p:cNvPr>
            <p:cNvSpPr/>
            <p:nvPr/>
          </p:nvSpPr>
          <p:spPr>
            <a:xfrm>
              <a:off x="533400" y="2133600"/>
              <a:ext cx="8310562" cy="13716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095" name="Text Box 9">
              <a:extLst>
                <a:ext uri="{FF2B5EF4-FFF2-40B4-BE49-F238E27FC236}">
                  <a16:creationId xmlns:a16="http://schemas.microsoft.com/office/drawing/2014/main" id="{87D23185-DA50-8F4F-8A86-8EA2ACE8A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987" y="2286000"/>
              <a:ext cx="7872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Assume server knows  </a:t>
              </a:r>
              <a:r>
                <a:rPr kumimoji="0" lang="en-US" alt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ek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=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Enc</a:t>
              </a:r>
              <a:r>
                <a:rPr kumimoji="0" lang="en-US" altLang="en-US" sz="24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SK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(SK)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.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096" name="Text Box 9">
              <a:extLst>
                <a:ext uri="{FF2B5EF4-FFF2-40B4-BE49-F238E27FC236}">
                  <a16:creationId xmlns:a16="http://schemas.microsoft.com/office/drawing/2014/main" id="{B8DA5285-8840-BC45-B1E8-2DCF723B3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2814935"/>
              <a:ext cx="6858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(OK assuming the scheme is “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circular secure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”)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097" name="Text Box 9">
              <a:extLst>
                <a:ext uri="{FF2B5EF4-FFF2-40B4-BE49-F238E27FC236}">
                  <a16:creationId xmlns:a16="http://schemas.microsoft.com/office/drawing/2014/main" id="{F40D02A6-8135-B84B-8CC1-CEC1166C6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2133600"/>
              <a:ext cx="7620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*</a:t>
              </a:r>
            </a:p>
          </p:txBody>
        </p:sp>
        <p:pic>
          <p:nvPicPr>
            <p:cNvPr id="46098" name="Picture 84">
              <a:extLst>
                <a:ext uri="{FF2B5EF4-FFF2-40B4-BE49-F238E27FC236}">
                  <a16:creationId xmlns:a16="http://schemas.microsoft.com/office/drawing/2014/main" id="{6FB076B1-36EA-3543-954C-B9F6FE30D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336738"/>
              <a:ext cx="978131" cy="956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Text Box 16">
            <a:extLst>
              <a:ext uri="{FF2B5EF4-FFF2-40B4-BE49-F238E27FC236}">
                <a16:creationId xmlns:a16="http://schemas.microsoft.com/office/drawing/2014/main" id="{212EF274-5F84-4543-B6D2-F902328D0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9465" y="5000935"/>
            <a:ext cx="2514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Noise =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  <a:r>
              <a:rPr kumimoji="0" lang="en-US" altLang="en-US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7" name="Line 10">
            <a:extLst>
              <a:ext uri="{FF2B5EF4-FFF2-40B4-BE49-F238E27FC236}">
                <a16:creationId xmlns:a16="http://schemas.microsoft.com/office/drawing/2014/main" id="{22DFDE09-6960-DF4C-B55D-EC25CEFDBB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4008" y="5200960"/>
            <a:ext cx="1037655" cy="282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8" name="Text Box 16">
            <a:extLst>
              <a:ext uri="{FF2B5EF4-FFF2-40B4-BE49-F238E27FC236}">
                <a16:creationId xmlns:a16="http://schemas.microsoft.com/office/drawing/2014/main" id="{1F22D59F-D92E-5A44-B664-0B0381398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867150"/>
            <a:ext cx="2514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Noise = B</a:t>
            </a:r>
            <a:r>
              <a:rPr kumimoji="0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</a:t>
            </a: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9" name="Line 10">
            <a:extLst>
              <a:ext uri="{FF2B5EF4-FFF2-40B4-BE49-F238E27FC236}">
                <a16:creationId xmlns:a16="http://schemas.microsoft.com/office/drawing/2014/main" id="{5BC529E5-9975-CA4B-9E9C-C409716D8E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4067175"/>
            <a:ext cx="6334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0" name="Explosion 1 29">
            <a:extLst>
              <a:ext uri="{FF2B5EF4-FFF2-40B4-BE49-F238E27FC236}">
                <a16:creationId xmlns:a16="http://schemas.microsoft.com/office/drawing/2014/main" id="{64C02CCA-6DBF-CD42-9A79-5988898D00BD}"/>
              </a:ext>
            </a:extLst>
          </p:cNvPr>
          <p:cNvSpPr/>
          <p:nvPr/>
        </p:nvSpPr>
        <p:spPr>
          <a:xfrm>
            <a:off x="942181" y="1564677"/>
            <a:ext cx="7259638" cy="2342996"/>
          </a:xfrm>
          <a:prstGeom prst="irregularSeal1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Independent of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input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" name="TextBox 22">
            <a:extLst>
              <a:ext uri="{FF2B5EF4-FFF2-40B4-BE49-F238E27FC236}">
                <a16:creationId xmlns:a16="http://schemas.microsoft.com/office/drawing/2014/main" id="{9333FEF7-C47F-5B49-B6E1-D67AD35A4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75" y="6007377"/>
            <a:ext cx="1905062" cy="46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22">
                <a:extLst>
                  <a:ext uri="{FF2B5EF4-FFF2-40B4-BE49-F238E27FC236}">
                    <a16:creationId xmlns:a16="http://schemas.microsoft.com/office/drawing/2014/main" id="{B94B40D4-0CE7-B948-9C90-B08DA249E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1209" y="5013665"/>
                <a:ext cx="1875833" cy="461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𝐷𝑒𝑐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(∙,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𝐶𝑇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22">
                <a:extLst>
                  <a:ext uri="{FF2B5EF4-FFF2-40B4-BE49-F238E27FC236}">
                    <a16:creationId xmlns:a16="http://schemas.microsoft.com/office/drawing/2014/main" id="{B94B40D4-0CE7-B948-9C90-B08DA249E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1209" y="5013665"/>
                <a:ext cx="1875833" cy="461664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42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12">
            <a:extLst>
              <a:ext uri="{FF2B5EF4-FFF2-40B4-BE49-F238E27FC236}">
                <a16:creationId xmlns:a16="http://schemas.microsoft.com/office/drawing/2014/main" id="{7309A622-F34E-1B47-9EF3-4021DB6F4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443038"/>
            <a:ext cx="4743450" cy="1731962"/>
          </a:xfrm>
          <a:prstGeom prst="triangle">
            <a:avLst>
              <a:gd name="adj" fmla="val 50000"/>
            </a:avLst>
          </a:prstGeom>
          <a:solidFill>
            <a:schemeClr val="accent1">
              <a:alpha val="4117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07" name="Line 27">
            <a:extLst>
              <a:ext uri="{FF2B5EF4-FFF2-40B4-BE49-F238E27FC236}">
                <a16:creationId xmlns:a16="http://schemas.microsoft.com/office/drawing/2014/main" id="{2CD59929-DCB3-354E-A6F9-1E5121D9B6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825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108" name="Line 28">
            <a:extLst>
              <a:ext uri="{FF2B5EF4-FFF2-40B4-BE49-F238E27FC236}">
                <a16:creationId xmlns:a16="http://schemas.microsoft.com/office/drawing/2014/main" id="{06B870EB-E017-1B4A-BFCB-3CB28660A4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990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109" name="Line 29">
            <a:extLst>
              <a:ext uri="{FF2B5EF4-FFF2-40B4-BE49-F238E27FC236}">
                <a16:creationId xmlns:a16="http://schemas.microsoft.com/office/drawing/2014/main" id="{690C978A-EBC4-954C-8D4A-F286A9D635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3138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110" name="Line 30">
            <a:extLst>
              <a:ext uri="{FF2B5EF4-FFF2-40B4-BE49-F238E27FC236}">
                <a16:creationId xmlns:a16="http://schemas.microsoft.com/office/drawing/2014/main" id="{B90E7A4D-38D4-5941-9736-FF6FFF9AF4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111" name="Line 31">
            <a:extLst>
              <a:ext uri="{FF2B5EF4-FFF2-40B4-BE49-F238E27FC236}">
                <a16:creationId xmlns:a16="http://schemas.microsoft.com/office/drawing/2014/main" id="{6D702D90-CE71-8841-9441-74E40055A0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9675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112" name="Line 32">
            <a:extLst>
              <a:ext uri="{FF2B5EF4-FFF2-40B4-BE49-F238E27FC236}">
                <a16:creationId xmlns:a16="http://schemas.microsoft.com/office/drawing/2014/main" id="{87DCD096-284B-B243-B160-EA24CCE7D5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2913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113" name="Line 33">
            <a:extLst>
              <a:ext uri="{FF2B5EF4-FFF2-40B4-BE49-F238E27FC236}">
                <a16:creationId xmlns:a16="http://schemas.microsoft.com/office/drawing/2014/main" id="{683D9D85-3F53-EA4B-8F8E-AA2092F15B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64563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114" name="Line 30">
            <a:extLst>
              <a:ext uri="{FF2B5EF4-FFF2-40B4-BE49-F238E27FC236}">
                <a16:creationId xmlns:a16="http://schemas.microsoft.com/office/drawing/2014/main" id="{192151F0-57E7-E74E-BD8D-143F8B7E6A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4650" y="11938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47115" name="Group 1">
            <a:extLst>
              <a:ext uri="{FF2B5EF4-FFF2-40B4-BE49-F238E27FC236}">
                <a16:creationId xmlns:a16="http://schemas.microsoft.com/office/drawing/2014/main" id="{63B05488-5D9F-0144-A4C7-190C6B132EBE}"/>
              </a:ext>
            </a:extLst>
          </p:cNvPr>
          <p:cNvGrpSpPr>
            <a:grpSpLocks/>
          </p:cNvGrpSpPr>
          <p:nvPr/>
        </p:nvGrpSpPr>
        <p:grpSpPr bwMode="auto">
          <a:xfrm>
            <a:off x="6296025" y="2209800"/>
            <a:ext cx="1019175" cy="990600"/>
            <a:chOff x="4143375" y="2159001"/>
            <a:chExt cx="1019175" cy="990600"/>
          </a:xfrm>
        </p:grpSpPr>
        <p:sp>
          <p:nvSpPr>
            <p:cNvPr id="47121" name="Line 19">
              <a:extLst>
                <a:ext uri="{FF2B5EF4-FFF2-40B4-BE49-F238E27FC236}">
                  <a16:creationId xmlns:a16="http://schemas.microsoft.com/office/drawing/2014/main" id="{771D50F2-CD33-1F49-B3D6-5FBD50476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400" y="2997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7122" name="Line 20">
              <a:extLst>
                <a:ext uri="{FF2B5EF4-FFF2-40B4-BE49-F238E27FC236}">
                  <a16:creationId xmlns:a16="http://schemas.microsoft.com/office/drawing/2014/main" id="{57A13393-D523-D74E-845A-EE2509E1BB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600" y="2997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7123" name="AutoShape 22">
              <a:extLst>
                <a:ext uri="{FF2B5EF4-FFF2-40B4-BE49-F238E27FC236}">
                  <a16:creationId xmlns:a16="http://schemas.microsoft.com/office/drawing/2014/main" id="{AFB553E2-9EDF-044F-A7BC-CA798D3166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257675" y="2244726"/>
              <a:ext cx="609600" cy="838200"/>
            </a:xfrm>
            <a:prstGeom prst="flowChartDelay">
              <a:avLst/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124" name="TextBox 22">
              <a:extLst>
                <a:ext uri="{FF2B5EF4-FFF2-40B4-BE49-F238E27FC236}">
                  <a16:creationId xmlns:a16="http://schemas.microsoft.com/office/drawing/2014/main" id="{689914FF-584E-8F43-94FA-EB76BD90B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0550" y="2436006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47125" name="Line 20">
              <a:extLst>
                <a:ext uri="{FF2B5EF4-FFF2-40B4-BE49-F238E27FC236}">
                  <a16:creationId xmlns:a16="http://schemas.microsoft.com/office/drawing/2014/main" id="{106C98B2-AC08-C242-99EB-97C5F9A83A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950" y="21590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47116" name="Text Box 9">
            <a:extLst>
              <a:ext uri="{FF2B5EF4-FFF2-40B4-BE49-F238E27FC236}">
                <a16:creationId xmlns:a16="http://schemas.microsoft.com/office/drawing/2014/main" id="{823CA29B-0E6E-8D4F-AEEF-40C811F26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1428750"/>
            <a:ext cx="419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Assume Circular Security:</a:t>
            </a:r>
          </a:p>
        </p:txBody>
      </p:sp>
      <p:sp>
        <p:nvSpPr>
          <p:cNvPr id="47117" name="Rectangle 3">
            <a:extLst>
              <a:ext uri="{FF2B5EF4-FFF2-40B4-BE49-F238E27FC236}">
                <a16:creationId xmlns:a16="http://schemas.microsoft.com/office/drawing/2014/main" id="{A51E4891-97EC-1648-B615-1F9E9055A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891637"/>
                </a:solidFill>
              </a:rPr>
              <a:t>Wrap Up: Bootstrapping</a:t>
            </a:r>
          </a:p>
        </p:txBody>
      </p:sp>
      <p:sp>
        <p:nvSpPr>
          <p:cNvPr id="47118" name="TextBox 22">
            <a:extLst>
              <a:ext uri="{FF2B5EF4-FFF2-40B4-BE49-F238E27FC236}">
                <a16:creationId xmlns:a16="http://schemas.microsoft.com/office/drawing/2014/main" id="{18876B0B-9263-4644-B3C7-6776AE282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295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 f</a:t>
            </a:r>
          </a:p>
        </p:txBody>
      </p:sp>
      <p:sp>
        <p:nvSpPr>
          <p:cNvPr id="47119" name="Text Box 9">
            <a:extLst>
              <a:ext uri="{FF2B5EF4-FFF2-40B4-BE49-F238E27FC236}">
                <a16:creationId xmlns:a16="http://schemas.microsoft.com/office/drawing/2014/main" id="{73AD47FA-7973-F443-9AFE-54F80B835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8800"/>
            <a:ext cx="419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 key is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(SK)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20" name="Line 31">
            <a:extLst>
              <a:ext uri="{FF2B5EF4-FFF2-40B4-BE49-F238E27FC236}">
                <a16:creationId xmlns:a16="http://schemas.microsoft.com/office/drawing/2014/main" id="{24B8AEF0-B505-B246-B9BD-DCD1CE7210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2004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8718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12">
            <a:extLst>
              <a:ext uri="{FF2B5EF4-FFF2-40B4-BE49-F238E27FC236}">
                <a16:creationId xmlns:a16="http://schemas.microsoft.com/office/drawing/2014/main" id="{F1EF1C86-5CA8-704C-8639-9BE44ED24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443038"/>
            <a:ext cx="4743450" cy="1731962"/>
          </a:xfrm>
          <a:prstGeom prst="triangle">
            <a:avLst>
              <a:gd name="adj" fmla="val 50000"/>
            </a:avLst>
          </a:prstGeom>
          <a:solidFill>
            <a:schemeClr val="accent1">
              <a:alpha val="4117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131" name="Line 27">
            <a:extLst>
              <a:ext uri="{FF2B5EF4-FFF2-40B4-BE49-F238E27FC236}">
                <a16:creationId xmlns:a16="http://schemas.microsoft.com/office/drawing/2014/main" id="{2C5243A3-E505-3041-AEBD-72A0BE4933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825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2" name="Line 28">
            <a:extLst>
              <a:ext uri="{FF2B5EF4-FFF2-40B4-BE49-F238E27FC236}">
                <a16:creationId xmlns:a16="http://schemas.microsoft.com/office/drawing/2014/main" id="{3EFEA0E4-8E66-EC48-8709-33F8C8B5F8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990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3" name="Line 29">
            <a:extLst>
              <a:ext uri="{FF2B5EF4-FFF2-40B4-BE49-F238E27FC236}">
                <a16:creationId xmlns:a16="http://schemas.microsoft.com/office/drawing/2014/main" id="{BDA1007B-4DFD-C544-9F0B-F956AD2669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3138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4" name="Line 30">
            <a:extLst>
              <a:ext uri="{FF2B5EF4-FFF2-40B4-BE49-F238E27FC236}">
                <a16:creationId xmlns:a16="http://schemas.microsoft.com/office/drawing/2014/main" id="{F5578ED8-B8BE-8945-B307-4A8253700A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5" name="Line 31">
            <a:extLst>
              <a:ext uri="{FF2B5EF4-FFF2-40B4-BE49-F238E27FC236}">
                <a16:creationId xmlns:a16="http://schemas.microsoft.com/office/drawing/2014/main" id="{A9EFC621-E1D5-6D46-BD9D-DA14692011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9675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6" name="Line 32">
            <a:extLst>
              <a:ext uri="{FF2B5EF4-FFF2-40B4-BE49-F238E27FC236}">
                <a16:creationId xmlns:a16="http://schemas.microsoft.com/office/drawing/2014/main" id="{BA7518E3-4257-8542-87D7-1E9D4A966C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2913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7" name="Line 33">
            <a:extLst>
              <a:ext uri="{FF2B5EF4-FFF2-40B4-BE49-F238E27FC236}">
                <a16:creationId xmlns:a16="http://schemas.microsoft.com/office/drawing/2014/main" id="{383AA155-5372-B94F-B1ED-651CCCDA02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64563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8" name="Line 30">
            <a:extLst>
              <a:ext uri="{FF2B5EF4-FFF2-40B4-BE49-F238E27FC236}">
                <a16:creationId xmlns:a16="http://schemas.microsoft.com/office/drawing/2014/main" id="{B634C5F7-CB98-5F43-9BDF-A31FBAED64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4650" y="11938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48139" name="Group 1">
            <a:extLst>
              <a:ext uri="{FF2B5EF4-FFF2-40B4-BE49-F238E27FC236}">
                <a16:creationId xmlns:a16="http://schemas.microsoft.com/office/drawing/2014/main" id="{43998791-25DC-DD48-9A8E-AE446D40BA6C}"/>
              </a:ext>
            </a:extLst>
          </p:cNvPr>
          <p:cNvGrpSpPr>
            <a:grpSpLocks/>
          </p:cNvGrpSpPr>
          <p:nvPr/>
        </p:nvGrpSpPr>
        <p:grpSpPr bwMode="auto">
          <a:xfrm>
            <a:off x="6296025" y="2209800"/>
            <a:ext cx="1019175" cy="990600"/>
            <a:chOff x="4143375" y="2159001"/>
            <a:chExt cx="1019175" cy="990600"/>
          </a:xfrm>
        </p:grpSpPr>
        <p:sp>
          <p:nvSpPr>
            <p:cNvPr id="48193" name="Line 19">
              <a:extLst>
                <a:ext uri="{FF2B5EF4-FFF2-40B4-BE49-F238E27FC236}">
                  <a16:creationId xmlns:a16="http://schemas.microsoft.com/office/drawing/2014/main" id="{A72C9DB1-F27D-F84B-BB05-5D06077838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400" y="2997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94" name="Line 20">
              <a:extLst>
                <a:ext uri="{FF2B5EF4-FFF2-40B4-BE49-F238E27FC236}">
                  <a16:creationId xmlns:a16="http://schemas.microsoft.com/office/drawing/2014/main" id="{864BB8EE-3C50-8242-B400-BA4B16A66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600" y="2997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95" name="AutoShape 22">
              <a:extLst>
                <a:ext uri="{FF2B5EF4-FFF2-40B4-BE49-F238E27FC236}">
                  <a16:creationId xmlns:a16="http://schemas.microsoft.com/office/drawing/2014/main" id="{BE550C24-F529-5A44-A042-32E418DE73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257675" y="2244726"/>
              <a:ext cx="609600" cy="838200"/>
            </a:xfrm>
            <a:prstGeom prst="flowChartDelay">
              <a:avLst/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96" name="TextBox 22">
              <a:extLst>
                <a:ext uri="{FF2B5EF4-FFF2-40B4-BE49-F238E27FC236}">
                  <a16:creationId xmlns:a16="http://schemas.microsoft.com/office/drawing/2014/main" id="{778AB71E-E978-DA42-A594-A09A133F5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0550" y="2436006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48197" name="Line 20">
              <a:extLst>
                <a:ext uri="{FF2B5EF4-FFF2-40B4-BE49-F238E27FC236}">
                  <a16:creationId xmlns:a16="http://schemas.microsoft.com/office/drawing/2014/main" id="{8D456281-D75D-8944-A3F1-6730EDFC0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950" y="21590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48140" name="Text Box 9">
            <a:extLst>
              <a:ext uri="{FF2B5EF4-FFF2-40B4-BE49-F238E27FC236}">
                <a16:creationId xmlns:a16="http://schemas.microsoft.com/office/drawing/2014/main" id="{50396DC9-FB3A-934A-AD37-DA00055E6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57600"/>
            <a:ext cx="586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 Gate g → Gadget G: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8141" name="Group 91">
            <a:extLst>
              <a:ext uri="{FF2B5EF4-FFF2-40B4-BE49-F238E27FC236}">
                <a16:creationId xmlns:a16="http://schemas.microsoft.com/office/drawing/2014/main" id="{8E84C752-B030-A149-A39B-AA5B1A29B63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5181600"/>
            <a:ext cx="990600" cy="914400"/>
            <a:chOff x="4143375" y="1981201"/>
            <a:chExt cx="990600" cy="914400"/>
          </a:xfrm>
        </p:grpSpPr>
        <p:sp>
          <p:nvSpPr>
            <p:cNvPr id="48188" name="Line 19">
              <a:extLst>
                <a:ext uri="{FF2B5EF4-FFF2-40B4-BE49-F238E27FC236}">
                  <a16:creationId xmlns:a16="http://schemas.microsoft.com/office/drawing/2014/main" id="{0CB60C3E-6FA7-8140-8283-E7B6D40BC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400" y="2743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9" name="Line 20">
              <a:extLst>
                <a:ext uri="{FF2B5EF4-FFF2-40B4-BE49-F238E27FC236}">
                  <a16:creationId xmlns:a16="http://schemas.microsoft.com/office/drawing/2014/main" id="{516954F1-F165-364F-8CB7-A21C65381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600" y="2743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90" name="AutoShape 22">
              <a:extLst>
                <a:ext uri="{FF2B5EF4-FFF2-40B4-BE49-F238E27FC236}">
                  <a16:creationId xmlns:a16="http://schemas.microsoft.com/office/drawing/2014/main" id="{A65CDDC9-BBF6-3245-9B01-EBBE8E07C5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257675" y="1990726"/>
              <a:ext cx="609600" cy="838200"/>
            </a:xfrm>
            <a:prstGeom prst="flowChartDelay">
              <a:avLst/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91" name="TextBox 22">
              <a:extLst>
                <a:ext uri="{FF2B5EF4-FFF2-40B4-BE49-F238E27FC236}">
                  <a16:creationId xmlns:a16="http://schemas.microsoft.com/office/drawing/2014/main" id="{24C319BB-C226-1143-8946-5EAC82A09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1975" y="2182006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48192" name="Line 20">
              <a:extLst>
                <a:ext uri="{FF2B5EF4-FFF2-40B4-BE49-F238E27FC236}">
                  <a16:creationId xmlns:a16="http://schemas.microsoft.com/office/drawing/2014/main" id="{0F831E16-A10B-0043-A27E-D3E778D161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2000" y="1981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48142" name="Text Box 9">
            <a:extLst>
              <a:ext uri="{FF2B5EF4-FFF2-40B4-BE49-F238E27FC236}">
                <a16:creationId xmlns:a16="http://schemas.microsoft.com/office/drawing/2014/main" id="{B83116FB-E283-9D43-891C-02FD80C6E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1428750"/>
            <a:ext cx="419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Assume Circular Security:</a:t>
            </a:r>
          </a:p>
        </p:txBody>
      </p:sp>
      <p:grpSp>
        <p:nvGrpSpPr>
          <p:cNvPr id="99" name="Group 47">
            <a:extLst>
              <a:ext uri="{FF2B5EF4-FFF2-40B4-BE49-F238E27FC236}">
                <a16:creationId xmlns:a16="http://schemas.microsoft.com/office/drawing/2014/main" id="{47780963-6F6C-8644-B41F-02761A56A18D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4191000"/>
            <a:ext cx="4213225" cy="2595563"/>
            <a:chOff x="3736" y="2400"/>
            <a:chExt cx="2654" cy="1635"/>
          </a:xfrm>
        </p:grpSpPr>
        <p:sp>
          <p:nvSpPr>
            <p:cNvPr id="48157" name="AutoShape 12">
              <a:extLst>
                <a:ext uri="{FF2B5EF4-FFF2-40B4-BE49-F238E27FC236}">
                  <a16:creationId xmlns:a16="http://schemas.microsoft.com/office/drawing/2014/main" id="{090044A0-112A-CD47-ACDF-628CBFD3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76"/>
              <a:ext cx="960" cy="720"/>
            </a:xfrm>
            <a:prstGeom prst="triangle">
              <a:avLst>
                <a:gd name="adj" fmla="val 50000"/>
              </a:avLst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58" name="AutoShape 13">
              <a:extLst>
                <a:ext uri="{FF2B5EF4-FFF2-40B4-BE49-F238E27FC236}">
                  <a16:creationId xmlns:a16="http://schemas.microsoft.com/office/drawing/2014/main" id="{933F66AC-0A74-B14A-AED4-D0521EC5C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76"/>
              <a:ext cx="960" cy="720"/>
            </a:xfrm>
            <a:prstGeom prst="triangle">
              <a:avLst>
                <a:gd name="adj" fmla="val 50000"/>
              </a:avLst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59" name="Line 15">
              <a:extLst>
                <a:ext uri="{FF2B5EF4-FFF2-40B4-BE49-F238E27FC236}">
                  <a16:creationId xmlns:a16="http://schemas.microsoft.com/office/drawing/2014/main" id="{9779DE0B-72B6-9A42-832C-AC7E91071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0" name="Line 16">
              <a:extLst>
                <a:ext uri="{FF2B5EF4-FFF2-40B4-BE49-F238E27FC236}">
                  <a16:creationId xmlns:a16="http://schemas.microsoft.com/office/drawing/2014/main" id="{E4190B17-84B1-F740-B2A0-A73603CC1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2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1" name="Line 17">
              <a:extLst>
                <a:ext uri="{FF2B5EF4-FFF2-40B4-BE49-F238E27FC236}">
                  <a16:creationId xmlns:a16="http://schemas.microsoft.com/office/drawing/2014/main" id="{40A82C37-43F9-5F46-8372-85595F723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2" name="Line 18">
              <a:extLst>
                <a:ext uri="{FF2B5EF4-FFF2-40B4-BE49-F238E27FC236}">
                  <a16:creationId xmlns:a16="http://schemas.microsoft.com/office/drawing/2014/main" id="{18E8D3DC-5F30-B949-988A-0B717199AE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0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3" name="Line 19">
              <a:extLst>
                <a:ext uri="{FF2B5EF4-FFF2-40B4-BE49-F238E27FC236}">
                  <a16:creationId xmlns:a16="http://schemas.microsoft.com/office/drawing/2014/main" id="{E54DA1E7-3003-EA44-92E3-D9ACC857A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4" name="Line 20">
              <a:extLst>
                <a:ext uri="{FF2B5EF4-FFF2-40B4-BE49-F238E27FC236}">
                  <a16:creationId xmlns:a16="http://schemas.microsoft.com/office/drawing/2014/main" id="{190074CA-1EB0-D341-A349-136622822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5" name="AutoShape 22">
              <a:extLst>
                <a:ext uri="{FF2B5EF4-FFF2-40B4-BE49-F238E27FC236}">
                  <a16:creationId xmlns:a16="http://schemas.microsoft.com/office/drawing/2014/main" id="{74A6F445-9CC1-A441-97FC-AE544846F5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536" y="2328"/>
              <a:ext cx="384" cy="528"/>
            </a:xfrm>
            <a:prstGeom prst="flowChartDelay">
              <a:avLst/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66" name="TextBox 22">
                  <a:extLst>
                    <a:ext uri="{FF2B5EF4-FFF2-40B4-BE49-F238E27FC236}">
                      <a16:creationId xmlns:a16="http://schemas.microsoft.com/office/drawing/2014/main" id="{1477ED83-CE77-D947-AAAB-1795C8D6B8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6" y="3392"/>
                  <a:ext cx="100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𝐷𝑒𝑐</m:t>
                        </m:r>
                        <m:r>
                          <a:rPr kumimoji="0" lang="en-US" alt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(∙,</m:t>
                        </m:r>
                        <m:sSub>
                          <m:sSubPr>
                            <m:ctrlPr>
                              <a:rPr kumimoji="0" lang="en-US" altLang="en-US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en-US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kumimoji="0" lang="en-US" alt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166" name="TextBox 22">
                  <a:extLst>
                    <a:ext uri="{FF2B5EF4-FFF2-40B4-BE49-F238E27FC236}">
                      <a16:creationId xmlns:a16="http://schemas.microsoft.com/office/drawing/2014/main" id="{1477ED83-CE77-D947-AAAB-1795C8D6B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6" y="3392"/>
                  <a:ext cx="1008" cy="252"/>
                </a:xfrm>
                <a:prstGeom prst="rect">
                  <a:avLst/>
                </a:prstGeom>
                <a:blipFill>
                  <a:blip r:embed="rId3"/>
                  <a:stretch>
                    <a:fillRect b="-909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168" name="TextBox 22">
              <a:extLst>
                <a:ext uri="{FF2B5EF4-FFF2-40B4-BE49-F238E27FC236}">
                  <a16:creationId xmlns:a16="http://schemas.microsoft.com/office/drawing/2014/main" id="{AD61ED9D-E31A-954D-92F1-6C7E4D804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448"/>
              <a:ext cx="4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48169" name="Line 27">
              <a:extLst>
                <a:ext uri="{FF2B5EF4-FFF2-40B4-BE49-F238E27FC236}">
                  <a16:creationId xmlns:a16="http://schemas.microsoft.com/office/drawing/2014/main" id="{0662ED6C-7184-F440-BF37-43715F9B4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0" name="Line 28">
              <a:extLst>
                <a:ext uri="{FF2B5EF4-FFF2-40B4-BE49-F238E27FC236}">
                  <a16:creationId xmlns:a16="http://schemas.microsoft.com/office/drawing/2014/main" id="{CA99D867-5715-BA44-B03B-8A2110040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1" name="Line 29">
              <a:extLst>
                <a:ext uri="{FF2B5EF4-FFF2-40B4-BE49-F238E27FC236}">
                  <a16:creationId xmlns:a16="http://schemas.microsoft.com/office/drawing/2014/main" id="{8A7D9B66-E141-BC40-B155-D6889F69C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2" name="Line 30">
              <a:extLst>
                <a:ext uri="{FF2B5EF4-FFF2-40B4-BE49-F238E27FC236}">
                  <a16:creationId xmlns:a16="http://schemas.microsoft.com/office/drawing/2014/main" id="{0A39DDC5-9DDC-3743-B61C-768E79E1C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3" name="Line 31">
              <a:extLst>
                <a:ext uri="{FF2B5EF4-FFF2-40B4-BE49-F238E27FC236}">
                  <a16:creationId xmlns:a16="http://schemas.microsoft.com/office/drawing/2014/main" id="{492C13BE-A89B-AD4B-91DC-F9D2C56729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4" name="Line 32">
              <a:extLst>
                <a:ext uri="{FF2B5EF4-FFF2-40B4-BE49-F238E27FC236}">
                  <a16:creationId xmlns:a16="http://schemas.microsoft.com/office/drawing/2014/main" id="{4718287D-F88D-3F48-BD84-E9EFCD34C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5" name="Line 33">
              <a:extLst>
                <a:ext uri="{FF2B5EF4-FFF2-40B4-BE49-F238E27FC236}">
                  <a16:creationId xmlns:a16="http://schemas.microsoft.com/office/drawing/2014/main" id="{7744B8B6-CF4F-F442-B286-621921533E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6" name="Line 34">
              <a:extLst>
                <a:ext uri="{FF2B5EF4-FFF2-40B4-BE49-F238E27FC236}">
                  <a16:creationId xmlns:a16="http://schemas.microsoft.com/office/drawing/2014/main" id="{B36B7F5B-F9FF-6A4D-A2F0-28405D4C1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7" name="Line 35">
              <a:extLst>
                <a:ext uri="{FF2B5EF4-FFF2-40B4-BE49-F238E27FC236}">
                  <a16:creationId xmlns:a16="http://schemas.microsoft.com/office/drawing/2014/main" id="{0C69EF97-4CBB-FE4B-8F81-E80DB93A1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8" name="Line 36">
              <a:extLst>
                <a:ext uri="{FF2B5EF4-FFF2-40B4-BE49-F238E27FC236}">
                  <a16:creationId xmlns:a16="http://schemas.microsoft.com/office/drawing/2014/main" id="{87F72663-C7A1-AC43-9957-D4E48B8907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9" name="Line 37">
              <a:extLst>
                <a:ext uri="{FF2B5EF4-FFF2-40B4-BE49-F238E27FC236}">
                  <a16:creationId xmlns:a16="http://schemas.microsoft.com/office/drawing/2014/main" id="{878FD9CC-4DC2-E74E-BE38-4E3521E31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0" name="Line 38">
              <a:extLst>
                <a:ext uri="{FF2B5EF4-FFF2-40B4-BE49-F238E27FC236}">
                  <a16:creationId xmlns:a16="http://schemas.microsoft.com/office/drawing/2014/main" id="{866579BB-34B2-CE4B-B022-BC8DD7B4B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1" name="Line 39">
              <a:extLst>
                <a:ext uri="{FF2B5EF4-FFF2-40B4-BE49-F238E27FC236}">
                  <a16:creationId xmlns:a16="http://schemas.microsoft.com/office/drawing/2014/main" id="{57999DD3-4BC3-4B4A-AFD6-F67DD0937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2" name="Line 40">
              <a:extLst>
                <a:ext uri="{FF2B5EF4-FFF2-40B4-BE49-F238E27FC236}">
                  <a16:creationId xmlns:a16="http://schemas.microsoft.com/office/drawing/2014/main" id="{A23FBB69-201B-334C-AA41-69C2FF626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3" name="Line 41">
              <a:extLst>
                <a:ext uri="{FF2B5EF4-FFF2-40B4-BE49-F238E27FC236}">
                  <a16:creationId xmlns:a16="http://schemas.microsoft.com/office/drawing/2014/main" id="{1E427A0C-D790-7D43-8815-53769F6F8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4" name="Line 42">
              <a:extLst>
                <a:ext uri="{FF2B5EF4-FFF2-40B4-BE49-F238E27FC236}">
                  <a16:creationId xmlns:a16="http://schemas.microsoft.com/office/drawing/2014/main" id="{3B92BC29-96EC-064C-BC43-8DA9AE57C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16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6" name="TextBox 22">
              <a:extLst>
                <a:ext uri="{FF2B5EF4-FFF2-40B4-BE49-F238E27FC236}">
                  <a16:creationId xmlns:a16="http://schemas.microsoft.com/office/drawing/2014/main" id="{D91DA707-FAB5-7345-977D-A871F56E5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2" y="3744"/>
              <a:ext cx="12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sk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8144" name="Line 20">
            <a:extLst>
              <a:ext uri="{FF2B5EF4-FFF2-40B4-BE49-F238E27FC236}">
                <a16:creationId xmlns:a16="http://schemas.microsoft.com/office/drawing/2014/main" id="{7DB51DD3-F00C-3F45-BCE2-C3D66A4D10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4038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45" name="TextBox 22">
            <a:extLst>
              <a:ext uri="{FF2B5EF4-FFF2-40B4-BE49-F238E27FC236}">
                <a16:creationId xmlns:a16="http://schemas.microsoft.com/office/drawing/2014/main" id="{E49B5160-A14C-4047-AE33-85A9C9245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19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8146" name="TextBox 22">
            <a:extLst>
              <a:ext uri="{FF2B5EF4-FFF2-40B4-BE49-F238E27FC236}">
                <a16:creationId xmlns:a16="http://schemas.microsoft.com/office/drawing/2014/main" id="{F3A6F19C-3AA3-454C-B0A3-5C98E015C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147" name="TextBox 22">
            <a:extLst>
              <a:ext uri="{FF2B5EF4-FFF2-40B4-BE49-F238E27FC236}">
                <a16:creationId xmlns:a16="http://schemas.microsoft.com/office/drawing/2014/main" id="{F2D8C43C-9905-684D-9C98-4A1EB368C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8006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g(a,b)</a:t>
            </a:r>
          </a:p>
        </p:txBody>
      </p:sp>
      <p:sp>
        <p:nvSpPr>
          <p:cNvPr id="48148" name="TextBox 22">
            <a:extLst>
              <a:ext uri="{FF2B5EF4-FFF2-40B4-BE49-F238E27FC236}">
                <a16:creationId xmlns:a16="http://schemas.microsoft.com/office/drawing/2014/main" id="{96CCFAA9-577F-0E49-A81B-4531ABB8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6324600"/>
            <a:ext cx="76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149" name="TextBox 22">
            <a:extLst>
              <a:ext uri="{FF2B5EF4-FFF2-40B4-BE49-F238E27FC236}">
                <a16:creationId xmlns:a16="http://schemas.microsoft.com/office/drawing/2014/main" id="{BEC61F96-6ED2-8C48-BA31-C86D25A1E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24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8150" name="TextBox 22">
            <a:extLst>
              <a:ext uri="{FF2B5EF4-FFF2-40B4-BE49-F238E27FC236}">
                <a16:creationId xmlns:a16="http://schemas.microsoft.com/office/drawing/2014/main" id="{9D914FA7-AA1D-2D40-BA1E-4C9C50FC4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724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151" name="TextBox 22">
            <a:extLst>
              <a:ext uri="{FF2B5EF4-FFF2-40B4-BE49-F238E27FC236}">
                <a16:creationId xmlns:a16="http://schemas.microsoft.com/office/drawing/2014/main" id="{993F611D-876D-C54C-8121-AC7605B3C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7338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g(a,b)</a:t>
            </a:r>
          </a:p>
        </p:txBody>
      </p:sp>
      <p:sp>
        <p:nvSpPr>
          <p:cNvPr id="48152" name="Rectangle 3">
            <a:extLst>
              <a:ext uri="{FF2B5EF4-FFF2-40B4-BE49-F238E27FC236}">
                <a16:creationId xmlns:a16="http://schemas.microsoft.com/office/drawing/2014/main" id="{EDAAE2CF-AF89-5444-8C4F-E2E5E3C34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891637"/>
                </a:solidFill>
              </a:rPr>
              <a:t>Wrap Up: Bootstrapping</a:t>
            </a:r>
          </a:p>
        </p:txBody>
      </p:sp>
      <p:sp>
        <p:nvSpPr>
          <p:cNvPr id="48153" name="TextBox 22">
            <a:extLst>
              <a:ext uri="{FF2B5EF4-FFF2-40B4-BE49-F238E27FC236}">
                <a16:creationId xmlns:a16="http://schemas.microsoft.com/office/drawing/2014/main" id="{273FE807-C5F2-514B-90A1-BFA01A034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295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 f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2BD7297-DF06-D642-979D-F5A794EB228C}"/>
              </a:ext>
            </a:extLst>
          </p:cNvPr>
          <p:cNvSpPr/>
          <p:nvPr/>
        </p:nvSpPr>
        <p:spPr>
          <a:xfrm>
            <a:off x="3276600" y="5381625"/>
            <a:ext cx="977900" cy="48577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55" name="Text Box 9">
            <a:extLst>
              <a:ext uri="{FF2B5EF4-FFF2-40B4-BE49-F238E27FC236}">
                <a16:creationId xmlns:a16="http://schemas.microsoft.com/office/drawing/2014/main" id="{1A840133-E2B5-5043-A135-0AACAAED2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8800"/>
            <a:ext cx="419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 key is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(SK)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156" name="Line 31">
            <a:extLst>
              <a:ext uri="{FF2B5EF4-FFF2-40B4-BE49-F238E27FC236}">
                <a16:creationId xmlns:a16="http://schemas.microsoft.com/office/drawing/2014/main" id="{6C02ED82-F73A-6D4C-BDA4-860AF6D2A7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2004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22">
                <a:extLst>
                  <a:ext uri="{FF2B5EF4-FFF2-40B4-BE49-F238E27FC236}">
                    <a16:creationId xmlns:a16="http://schemas.microsoft.com/office/drawing/2014/main" id="{DE7B3002-DA13-DA48-ABBD-07FA639523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10325" y="5795963"/>
                <a:ext cx="16002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𝐷𝑒𝑐</m:t>
                      </m:r>
                      <m:r>
                        <a:rPr kumimoji="0" lang="en-US" alt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(∙,</m:t>
                      </m:r>
                      <m:sSub>
                        <m:sSubPr>
                          <m:ctrlPr>
                            <a:rPr kumimoji="0" lang="en-US" alt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0" lang="en-US" alt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22">
                <a:extLst>
                  <a:ext uri="{FF2B5EF4-FFF2-40B4-BE49-F238E27FC236}">
                    <a16:creationId xmlns:a16="http://schemas.microsoft.com/office/drawing/2014/main" id="{DE7B3002-DA13-DA48-ABBD-07FA6395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0325" y="5795963"/>
                <a:ext cx="1600200" cy="40005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17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12">
            <a:extLst>
              <a:ext uri="{FF2B5EF4-FFF2-40B4-BE49-F238E27FC236}">
                <a16:creationId xmlns:a16="http://schemas.microsoft.com/office/drawing/2014/main" id="{F1EF1C86-5CA8-704C-8639-9BE44ED24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443038"/>
            <a:ext cx="4743450" cy="1731962"/>
          </a:xfrm>
          <a:prstGeom prst="triangle">
            <a:avLst>
              <a:gd name="adj" fmla="val 50000"/>
            </a:avLst>
          </a:prstGeom>
          <a:solidFill>
            <a:schemeClr val="accent1">
              <a:alpha val="4117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131" name="Line 27">
            <a:extLst>
              <a:ext uri="{FF2B5EF4-FFF2-40B4-BE49-F238E27FC236}">
                <a16:creationId xmlns:a16="http://schemas.microsoft.com/office/drawing/2014/main" id="{2C5243A3-E505-3041-AEBD-72A0BE4933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825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2" name="Line 28">
            <a:extLst>
              <a:ext uri="{FF2B5EF4-FFF2-40B4-BE49-F238E27FC236}">
                <a16:creationId xmlns:a16="http://schemas.microsoft.com/office/drawing/2014/main" id="{3EFEA0E4-8E66-EC48-8709-33F8C8B5F8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990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3" name="Line 29">
            <a:extLst>
              <a:ext uri="{FF2B5EF4-FFF2-40B4-BE49-F238E27FC236}">
                <a16:creationId xmlns:a16="http://schemas.microsoft.com/office/drawing/2014/main" id="{BDA1007B-4DFD-C544-9F0B-F956AD2669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3138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4" name="Line 30">
            <a:extLst>
              <a:ext uri="{FF2B5EF4-FFF2-40B4-BE49-F238E27FC236}">
                <a16:creationId xmlns:a16="http://schemas.microsoft.com/office/drawing/2014/main" id="{F5578ED8-B8BE-8945-B307-4A8253700A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5" name="Line 31">
            <a:extLst>
              <a:ext uri="{FF2B5EF4-FFF2-40B4-BE49-F238E27FC236}">
                <a16:creationId xmlns:a16="http://schemas.microsoft.com/office/drawing/2014/main" id="{A9EFC621-E1D5-6D46-BD9D-DA14692011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9675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6" name="Line 32">
            <a:extLst>
              <a:ext uri="{FF2B5EF4-FFF2-40B4-BE49-F238E27FC236}">
                <a16:creationId xmlns:a16="http://schemas.microsoft.com/office/drawing/2014/main" id="{BA7518E3-4257-8542-87D7-1E9D4A966C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2913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7" name="Line 33">
            <a:extLst>
              <a:ext uri="{FF2B5EF4-FFF2-40B4-BE49-F238E27FC236}">
                <a16:creationId xmlns:a16="http://schemas.microsoft.com/office/drawing/2014/main" id="{383AA155-5372-B94F-B1ED-651CCCDA02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64563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8" name="Line 30">
            <a:extLst>
              <a:ext uri="{FF2B5EF4-FFF2-40B4-BE49-F238E27FC236}">
                <a16:creationId xmlns:a16="http://schemas.microsoft.com/office/drawing/2014/main" id="{B634C5F7-CB98-5F43-9BDF-A31FBAED64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4650" y="11938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48139" name="Group 1">
            <a:extLst>
              <a:ext uri="{FF2B5EF4-FFF2-40B4-BE49-F238E27FC236}">
                <a16:creationId xmlns:a16="http://schemas.microsoft.com/office/drawing/2014/main" id="{43998791-25DC-DD48-9A8E-AE446D40BA6C}"/>
              </a:ext>
            </a:extLst>
          </p:cNvPr>
          <p:cNvGrpSpPr>
            <a:grpSpLocks/>
          </p:cNvGrpSpPr>
          <p:nvPr/>
        </p:nvGrpSpPr>
        <p:grpSpPr bwMode="auto">
          <a:xfrm>
            <a:off x="6296025" y="2209800"/>
            <a:ext cx="1019175" cy="990600"/>
            <a:chOff x="4143375" y="2159001"/>
            <a:chExt cx="1019175" cy="990600"/>
          </a:xfrm>
        </p:grpSpPr>
        <p:sp>
          <p:nvSpPr>
            <p:cNvPr id="48193" name="Line 19">
              <a:extLst>
                <a:ext uri="{FF2B5EF4-FFF2-40B4-BE49-F238E27FC236}">
                  <a16:creationId xmlns:a16="http://schemas.microsoft.com/office/drawing/2014/main" id="{A72C9DB1-F27D-F84B-BB05-5D06077838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400" y="2997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94" name="Line 20">
              <a:extLst>
                <a:ext uri="{FF2B5EF4-FFF2-40B4-BE49-F238E27FC236}">
                  <a16:creationId xmlns:a16="http://schemas.microsoft.com/office/drawing/2014/main" id="{864BB8EE-3C50-8242-B400-BA4B16A66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600" y="2997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95" name="AutoShape 22">
              <a:extLst>
                <a:ext uri="{FF2B5EF4-FFF2-40B4-BE49-F238E27FC236}">
                  <a16:creationId xmlns:a16="http://schemas.microsoft.com/office/drawing/2014/main" id="{BE550C24-F529-5A44-A042-32E418DE73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257675" y="2244726"/>
              <a:ext cx="609600" cy="838200"/>
            </a:xfrm>
            <a:prstGeom prst="flowChartDelay">
              <a:avLst/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96" name="TextBox 22">
              <a:extLst>
                <a:ext uri="{FF2B5EF4-FFF2-40B4-BE49-F238E27FC236}">
                  <a16:creationId xmlns:a16="http://schemas.microsoft.com/office/drawing/2014/main" id="{778AB71E-E978-DA42-A594-A09A133F5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0550" y="2436006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48197" name="Line 20">
              <a:extLst>
                <a:ext uri="{FF2B5EF4-FFF2-40B4-BE49-F238E27FC236}">
                  <a16:creationId xmlns:a16="http://schemas.microsoft.com/office/drawing/2014/main" id="{8D456281-D75D-8944-A3F1-6730EDFC0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950" y="21590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48140" name="Text Box 9">
            <a:extLst>
              <a:ext uri="{FF2B5EF4-FFF2-40B4-BE49-F238E27FC236}">
                <a16:creationId xmlns:a16="http://schemas.microsoft.com/office/drawing/2014/main" id="{50396DC9-FB3A-934A-AD37-DA00055E6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57600"/>
            <a:ext cx="586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 Gate g → Gadget G: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8141" name="Group 91">
            <a:extLst>
              <a:ext uri="{FF2B5EF4-FFF2-40B4-BE49-F238E27FC236}">
                <a16:creationId xmlns:a16="http://schemas.microsoft.com/office/drawing/2014/main" id="{8E84C752-B030-A149-A39B-AA5B1A29B63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5181600"/>
            <a:ext cx="990600" cy="914400"/>
            <a:chOff x="4143375" y="1981201"/>
            <a:chExt cx="990600" cy="914400"/>
          </a:xfrm>
        </p:grpSpPr>
        <p:sp>
          <p:nvSpPr>
            <p:cNvPr id="48188" name="Line 19">
              <a:extLst>
                <a:ext uri="{FF2B5EF4-FFF2-40B4-BE49-F238E27FC236}">
                  <a16:creationId xmlns:a16="http://schemas.microsoft.com/office/drawing/2014/main" id="{0CB60C3E-6FA7-8140-8283-E7B6D40BC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400" y="2743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9" name="Line 20">
              <a:extLst>
                <a:ext uri="{FF2B5EF4-FFF2-40B4-BE49-F238E27FC236}">
                  <a16:creationId xmlns:a16="http://schemas.microsoft.com/office/drawing/2014/main" id="{516954F1-F165-364F-8CB7-A21C65381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600" y="2743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90" name="AutoShape 22">
              <a:extLst>
                <a:ext uri="{FF2B5EF4-FFF2-40B4-BE49-F238E27FC236}">
                  <a16:creationId xmlns:a16="http://schemas.microsoft.com/office/drawing/2014/main" id="{A65CDDC9-BBF6-3245-9B01-EBBE8E07C5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257675" y="1990726"/>
              <a:ext cx="609600" cy="838200"/>
            </a:xfrm>
            <a:prstGeom prst="flowChartDelay">
              <a:avLst/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91" name="TextBox 22">
              <a:extLst>
                <a:ext uri="{FF2B5EF4-FFF2-40B4-BE49-F238E27FC236}">
                  <a16:creationId xmlns:a16="http://schemas.microsoft.com/office/drawing/2014/main" id="{24C319BB-C226-1143-8946-5EAC82A09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1975" y="2182006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48192" name="Line 20">
              <a:extLst>
                <a:ext uri="{FF2B5EF4-FFF2-40B4-BE49-F238E27FC236}">
                  <a16:creationId xmlns:a16="http://schemas.microsoft.com/office/drawing/2014/main" id="{0F831E16-A10B-0043-A27E-D3E778D161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2000" y="1981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48142" name="Text Box 9">
            <a:extLst>
              <a:ext uri="{FF2B5EF4-FFF2-40B4-BE49-F238E27FC236}">
                <a16:creationId xmlns:a16="http://schemas.microsoft.com/office/drawing/2014/main" id="{B83116FB-E283-9D43-891C-02FD80C6E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1428750"/>
            <a:ext cx="419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Assume Circular Security:</a:t>
            </a:r>
          </a:p>
        </p:txBody>
      </p:sp>
      <p:grpSp>
        <p:nvGrpSpPr>
          <p:cNvPr id="99" name="Group 47">
            <a:extLst>
              <a:ext uri="{FF2B5EF4-FFF2-40B4-BE49-F238E27FC236}">
                <a16:creationId xmlns:a16="http://schemas.microsoft.com/office/drawing/2014/main" id="{47780963-6F6C-8644-B41F-02761A56A18D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4190999"/>
            <a:ext cx="3136900" cy="2209800"/>
            <a:chOff x="3736" y="2400"/>
            <a:chExt cx="1976" cy="1392"/>
          </a:xfrm>
        </p:grpSpPr>
        <p:sp>
          <p:nvSpPr>
            <p:cNvPr id="48157" name="AutoShape 12">
              <a:extLst>
                <a:ext uri="{FF2B5EF4-FFF2-40B4-BE49-F238E27FC236}">
                  <a16:creationId xmlns:a16="http://schemas.microsoft.com/office/drawing/2014/main" id="{090044A0-112A-CD47-ACDF-628CBFD3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76"/>
              <a:ext cx="960" cy="720"/>
            </a:xfrm>
            <a:prstGeom prst="triangle">
              <a:avLst>
                <a:gd name="adj" fmla="val 50000"/>
              </a:avLst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58" name="AutoShape 13">
              <a:extLst>
                <a:ext uri="{FF2B5EF4-FFF2-40B4-BE49-F238E27FC236}">
                  <a16:creationId xmlns:a16="http://schemas.microsoft.com/office/drawing/2014/main" id="{933F66AC-0A74-B14A-AED4-D0521EC5C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76"/>
              <a:ext cx="960" cy="720"/>
            </a:xfrm>
            <a:prstGeom prst="triangle">
              <a:avLst>
                <a:gd name="adj" fmla="val 50000"/>
              </a:avLst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59" name="Line 15">
              <a:extLst>
                <a:ext uri="{FF2B5EF4-FFF2-40B4-BE49-F238E27FC236}">
                  <a16:creationId xmlns:a16="http://schemas.microsoft.com/office/drawing/2014/main" id="{9779DE0B-72B6-9A42-832C-AC7E91071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0" name="Line 16">
              <a:extLst>
                <a:ext uri="{FF2B5EF4-FFF2-40B4-BE49-F238E27FC236}">
                  <a16:creationId xmlns:a16="http://schemas.microsoft.com/office/drawing/2014/main" id="{E4190B17-84B1-F740-B2A0-A73603CC1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2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1" name="Line 17">
              <a:extLst>
                <a:ext uri="{FF2B5EF4-FFF2-40B4-BE49-F238E27FC236}">
                  <a16:creationId xmlns:a16="http://schemas.microsoft.com/office/drawing/2014/main" id="{40A82C37-43F9-5F46-8372-85595F723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2" name="Line 18">
              <a:extLst>
                <a:ext uri="{FF2B5EF4-FFF2-40B4-BE49-F238E27FC236}">
                  <a16:creationId xmlns:a16="http://schemas.microsoft.com/office/drawing/2014/main" id="{18E8D3DC-5F30-B949-988A-0B717199AE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0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3" name="Line 19">
              <a:extLst>
                <a:ext uri="{FF2B5EF4-FFF2-40B4-BE49-F238E27FC236}">
                  <a16:creationId xmlns:a16="http://schemas.microsoft.com/office/drawing/2014/main" id="{E54DA1E7-3003-EA44-92E3-D9ACC857A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4" name="Line 20">
              <a:extLst>
                <a:ext uri="{FF2B5EF4-FFF2-40B4-BE49-F238E27FC236}">
                  <a16:creationId xmlns:a16="http://schemas.microsoft.com/office/drawing/2014/main" id="{190074CA-1EB0-D341-A349-136622822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5" name="AutoShape 22">
              <a:extLst>
                <a:ext uri="{FF2B5EF4-FFF2-40B4-BE49-F238E27FC236}">
                  <a16:creationId xmlns:a16="http://schemas.microsoft.com/office/drawing/2014/main" id="{74A6F445-9CC1-A441-97FC-AE544846F5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536" y="2328"/>
              <a:ext cx="384" cy="528"/>
            </a:xfrm>
            <a:prstGeom prst="flowChartDelay">
              <a:avLst/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66" name="TextBox 22">
                  <a:extLst>
                    <a:ext uri="{FF2B5EF4-FFF2-40B4-BE49-F238E27FC236}">
                      <a16:creationId xmlns:a16="http://schemas.microsoft.com/office/drawing/2014/main" id="{1477ED83-CE77-D947-AAAB-1795C8D6B8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6" y="3392"/>
                  <a:ext cx="100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𝐷𝑒𝑐</m:t>
                        </m:r>
                        <m:r>
                          <a:rPr kumimoji="0" lang="en-US" alt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(∙,</m:t>
                        </m:r>
                        <m:sSub>
                          <m:sSubPr>
                            <m:ctrlPr>
                              <a:rPr kumimoji="0" lang="en-US" altLang="en-US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en-US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kumimoji="0" lang="en-US" alt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166" name="TextBox 22">
                  <a:extLst>
                    <a:ext uri="{FF2B5EF4-FFF2-40B4-BE49-F238E27FC236}">
                      <a16:creationId xmlns:a16="http://schemas.microsoft.com/office/drawing/2014/main" id="{1477ED83-CE77-D947-AAAB-1795C8D6B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6" y="3392"/>
                  <a:ext cx="1008" cy="252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168" name="TextBox 22">
              <a:extLst>
                <a:ext uri="{FF2B5EF4-FFF2-40B4-BE49-F238E27FC236}">
                  <a16:creationId xmlns:a16="http://schemas.microsoft.com/office/drawing/2014/main" id="{AD61ED9D-E31A-954D-92F1-6C7E4D804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448"/>
              <a:ext cx="4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48169" name="Line 27">
              <a:extLst>
                <a:ext uri="{FF2B5EF4-FFF2-40B4-BE49-F238E27FC236}">
                  <a16:creationId xmlns:a16="http://schemas.microsoft.com/office/drawing/2014/main" id="{0662ED6C-7184-F440-BF37-43715F9B4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0" name="Line 28">
              <a:extLst>
                <a:ext uri="{FF2B5EF4-FFF2-40B4-BE49-F238E27FC236}">
                  <a16:creationId xmlns:a16="http://schemas.microsoft.com/office/drawing/2014/main" id="{CA99D867-5715-BA44-B03B-8A2110040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1" name="Line 29">
              <a:extLst>
                <a:ext uri="{FF2B5EF4-FFF2-40B4-BE49-F238E27FC236}">
                  <a16:creationId xmlns:a16="http://schemas.microsoft.com/office/drawing/2014/main" id="{8A7D9B66-E141-BC40-B155-D6889F69C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2" name="Line 30">
              <a:extLst>
                <a:ext uri="{FF2B5EF4-FFF2-40B4-BE49-F238E27FC236}">
                  <a16:creationId xmlns:a16="http://schemas.microsoft.com/office/drawing/2014/main" id="{0A39DDC5-9DDC-3743-B61C-768E79E1C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3" name="Line 31">
              <a:extLst>
                <a:ext uri="{FF2B5EF4-FFF2-40B4-BE49-F238E27FC236}">
                  <a16:creationId xmlns:a16="http://schemas.microsoft.com/office/drawing/2014/main" id="{492C13BE-A89B-AD4B-91DC-F9D2C56729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4" name="Line 32">
              <a:extLst>
                <a:ext uri="{FF2B5EF4-FFF2-40B4-BE49-F238E27FC236}">
                  <a16:creationId xmlns:a16="http://schemas.microsoft.com/office/drawing/2014/main" id="{4718287D-F88D-3F48-BD84-E9EFCD34C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5" name="Line 33">
              <a:extLst>
                <a:ext uri="{FF2B5EF4-FFF2-40B4-BE49-F238E27FC236}">
                  <a16:creationId xmlns:a16="http://schemas.microsoft.com/office/drawing/2014/main" id="{7744B8B6-CF4F-F442-B286-621921533E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6" name="Line 34">
              <a:extLst>
                <a:ext uri="{FF2B5EF4-FFF2-40B4-BE49-F238E27FC236}">
                  <a16:creationId xmlns:a16="http://schemas.microsoft.com/office/drawing/2014/main" id="{B36B7F5B-F9FF-6A4D-A2F0-28405D4C1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7" name="Line 35">
              <a:extLst>
                <a:ext uri="{FF2B5EF4-FFF2-40B4-BE49-F238E27FC236}">
                  <a16:creationId xmlns:a16="http://schemas.microsoft.com/office/drawing/2014/main" id="{0C69EF97-4CBB-FE4B-8F81-E80DB93A1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8" name="Line 36">
              <a:extLst>
                <a:ext uri="{FF2B5EF4-FFF2-40B4-BE49-F238E27FC236}">
                  <a16:creationId xmlns:a16="http://schemas.microsoft.com/office/drawing/2014/main" id="{87F72663-C7A1-AC43-9957-D4E48B8907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9" name="Line 37">
              <a:extLst>
                <a:ext uri="{FF2B5EF4-FFF2-40B4-BE49-F238E27FC236}">
                  <a16:creationId xmlns:a16="http://schemas.microsoft.com/office/drawing/2014/main" id="{878FD9CC-4DC2-E74E-BE38-4E3521E31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0" name="Line 38">
              <a:extLst>
                <a:ext uri="{FF2B5EF4-FFF2-40B4-BE49-F238E27FC236}">
                  <a16:creationId xmlns:a16="http://schemas.microsoft.com/office/drawing/2014/main" id="{866579BB-34B2-CE4B-B022-BC8DD7B4B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1" name="Line 39">
              <a:extLst>
                <a:ext uri="{FF2B5EF4-FFF2-40B4-BE49-F238E27FC236}">
                  <a16:creationId xmlns:a16="http://schemas.microsoft.com/office/drawing/2014/main" id="{57999DD3-4BC3-4B4A-AFD6-F67DD0937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2" name="Line 40">
              <a:extLst>
                <a:ext uri="{FF2B5EF4-FFF2-40B4-BE49-F238E27FC236}">
                  <a16:creationId xmlns:a16="http://schemas.microsoft.com/office/drawing/2014/main" id="{A23FBB69-201B-334C-AA41-69C2FF626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3" name="Line 41">
              <a:extLst>
                <a:ext uri="{FF2B5EF4-FFF2-40B4-BE49-F238E27FC236}">
                  <a16:creationId xmlns:a16="http://schemas.microsoft.com/office/drawing/2014/main" id="{1E427A0C-D790-7D43-8815-53769F6F8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4" name="Line 42">
              <a:extLst>
                <a:ext uri="{FF2B5EF4-FFF2-40B4-BE49-F238E27FC236}">
                  <a16:creationId xmlns:a16="http://schemas.microsoft.com/office/drawing/2014/main" id="{3B92BC29-96EC-064C-BC43-8DA9AE57C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16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48144" name="Line 20">
            <a:extLst>
              <a:ext uri="{FF2B5EF4-FFF2-40B4-BE49-F238E27FC236}">
                <a16:creationId xmlns:a16="http://schemas.microsoft.com/office/drawing/2014/main" id="{7DB51DD3-F00C-3F45-BCE2-C3D66A4D10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4038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45" name="TextBox 22">
            <a:extLst>
              <a:ext uri="{FF2B5EF4-FFF2-40B4-BE49-F238E27FC236}">
                <a16:creationId xmlns:a16="http://schemas.microsoft.com/office/drawing/2014/main" id="{E49B5160-A14C-4047-AE33-85A9C9245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19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8146" name="TextBox 22">
            <a:extLst>
              <a:ext uri="{FF2B5EF4-FFF2-40B4-BE49-F238E27FC236}">
                <a16:creationId xmlns:a16="http://schemas.microsoft.com/office/drawing/2014/main" id="{F3A6F19C-3AA3-454C-B0A3-5C98E015C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147" name="TextBox 22">
            <a:extLst>
              <a:ext uri="{FF2B5EF4-FFF2-40B4-BE49-F238E27FC236}">
                <a16:creationId xmlns:a16="http://schemas.microsoft.com/office/drawing/2014/main" id="{F2D8C43C-9905-684D-9C98-4A1EB368C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8006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g(a,b)</a:t>
            </a:r>
          </a:p>
        </p:txBody>
      </p:sp>
      <p:sp>
        <p:nvSpPr>
          <p:cNvPr id="48148" name="TextBox 22">
            <a:extLst>
              <a:ext uri="{FF2B5EF4-FFF2-40B4-BE49-F238E27FC236}">
                <a16:creationId xmlns:a16="http://schemas.microsoft.com/office/drawing/2014/main" id="{96CCFAA9-577F-0E49-A81B-4531ABB8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940" y="6396335"/>
            <a:ext cx="17106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8149" name="TextBox 22">
            <a:extLst>
              <a:ext uri="{FF2B5EF4-FFF2-40B4-BE49-F238E27FC236}">
                <a16:creationId xmlns:a16="http://schemas.microsoft.com/office/drawing/2014/main" id="{BEC61F96-6ED2-8C48-BA31-C86D25A1E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24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8150" name="TextBox 22">
            <a:extLst>
              <a:ext uri="{FF2B5EF4-FFF2-40B4-BE49-F238E27FC236}">
                <a16:creationId xmlns:a16="http://schemas.microsoft.com/office/drawing/2014/main" id="{9D914FA7-AA1D-2D40-BA1E-4C9C50FC4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724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151" name="TextBox 22">
            <a:extLst>
              <a:ext uri="{FF2B5EF4-FFF2-40B4-BE49-F238E27FC236}">
                <a16:creationId xmlns:a16="http://schemas.microsoft.com/office/drawing/2014/main" id="{993F611D-876D-C54C-8121-AC7605B3C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733800"/>
            <a:ext cx="2209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(g(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a,b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48152" name="Rectangle 3">
            <a:extLst>
              <a:ext uri="{FF2B5EF4-FFF2-40B4-BE49-F238E27FC236}">
                <a16:creationId xmlns:a16="http://schemas.microsoft.com/office/drawing/2014/main" id="{EDAAE2CF-AF89-5444-8C4F-E2E5E3C34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891637"/>
                </a:solidFill>
              </a:rPr>
              <a:t>Wrap Up: Bootstrapping</a:t>
            </a:r>
          </a:p>
        </p:txBody>
      </p:sp>
      <p:sp>
        <p:nvSpPr>
          <p:cNvPr id="48153" name="TextBox 22">
            <a:extLst>
              <a:ext uri="{FF2B5EF4-FFF2-40B4-BE49-F238E27FC236}">
                <a16:creationId xmlns:a16="http://schemas.microsoft.com/office/drawing/2014/main" id="{273FE807-C5F2-514B-90A1-BFA01A034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295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 f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2BD7297-DF06-D642-979D-F5A794EB228C}"/>
              </a:ext>
            </a:extLst>
          </p:cNvPr>
          <p:cNvSpPr/>
          <p:nvPr/>
        </p:nvSpPr>
        <p:spPr>
          <a:xfrm>
            <a:off x="3276600" y="5381625"/>
            <a:ext cx="977900" cy="48577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55" name="Text Box 9">
            <a:extLst>
              <a:ext uri="{FF2B5EF4-FFF2-40B4-BE49-F238E27FC236}">
                <a16:creationId xmlns:a16="http://schemas.microsoft.com/office/drawing/2014/main" id="{1A840133-E2B5-5043-A135-0AACAAED2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8800"/>
            <a:ext cx="419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 key is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(SK)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156" name="Line 31">
            <a:extLst>
              <a:ext uri="{FF2B5EF4-FFF2-40B4-BE49-F238E27FC236}">
                <a16:creationId xmlns:a16="http://schemas.microsoft.com/office/drawing/2014/main" id="{6C02ED82-F73A-6D4C-BDA4-860AF6D2A7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2004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22">
                <a:extLst>
                  <a:ext uri="{FF2B5EF4-FFF2-40B4-BE49-F238E27FC236}">
                    <a16:creationId xmlns:a16="http://schemas.microsoft.com/office/drawing/2014/main" id="{DE7B3002-DA13-DA48-ABBD-07FA639523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10325" y="5795963"/>
                <a:ext cx="16002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𝐷𝑒𝑐</m:t>
                      </m:r>
                      <m:r>
                        <a:rPr kumimoji="0" lang="en-US" alt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(∙,</m:t>
                      </m:r>
                      <m:sSub>
                        <m:sSubPr>
                          <m:ctrlPr>
                            <a:rPr kumimoji="0" lang="en-US" alt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0" lang="en-US" alt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22">
                <a:extLst>
                  <a:ext uri="{FF2B5EF4-FFF2-40B4-BE49-F238E27FC236}">
                    <a16:creationId xmlns:a16="http://schemas.microsoft.com/office/drawing/2014/main" id="{DE7B3002-DA13-DA48-ABBD-07FA6395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0325" y="5795963"/>
                <a:ext cx="1600200" cy="40005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22">
            <a:extLst>
              <a:ext uri="{FF2B5EF4-FFF2-40B4-BE49-F238E27FC236}">
                <a16:creationId xmlns:a16="http://schemas.microsoft.com/office/drawing/2014/main" id="{B1792F2D-AD87-6845-BAF6-CE6094A7A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738" y="6391871"/>
            <a:ext cx="17106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2930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0" name="Text Box 9">
            <a:extLst>
              <a:ext uri="{FF2B5EF4-FFF2-40B4-BE49-F238E27FC236}">
                <a16:creationId xmlns:a16="http://schemas.microsoft.com/office/drawing/2014/main" id="{50396DC9-FB3A-934A-AD37-DA00055E6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1700808"/>
            <a:ext cx="586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circular security necessary?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152" name="Rectangle 3">
            <a:extLst>
              <a:ext uri="{FF2B5EF4-FFF2-40B4-BE49-F238E27FC236}">
                <a16:creationId xmlns:a16="http://schemas.microsoft.com/office/drawing/2014/main" id="{EDAAE2CF-AF89-5444-8C4F-E2E5E3C34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en-US" b="1" dirty="0">
                <a:solidFill>
                  <a:srgbClr val="891637"/>
                </a:solidFill>
              </a:rPr>
              <a:t>Major Open Problem</a:t>
            </a:r>
          </a:p>
        </p:txBody>
      </p:sp>
      <p:sp>
        <p:nvSpPr>
          <p:cNvPr id="69" name="Text Box 9">
            <a:extLst>
              <a:ext uri="{FF2B5EF4-FFF2-40B4-BE49-F238E27FC236}">
                <a16:creationId xmlns:a16="http://schemas.microsoft.com/office/drawing/2014/main" id="{48EB89F4-901C-F04E-93D2-B6C512855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340" y="2638208"/>
            <a:ext cx="1008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(or</a:t>
            </a:r>
            <a:r>
              <a:rPr lang="en-US" altLang="en-US" sz="2800" dirty="0">
                <a:solidFill>
                  <a:srgbClr val="0000FF"/>
                </a:solidFill>
              </a:rPr>
              <a:t>)</a:t>
            </a:r>
            <a:endParaRPr kumimoji="0" lang="en-US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" name="Text Box 9">
            <a:extLst>
              <a:ext uri="{FF2B5EF4-FFF2-40B4-BE49-F238E27FC236}">
                <a16:creationId xmlns:a16="http://schemas.microsoft.com/office/drawing/2014/main" id="{5340A758-C3F1-4D4A-9F0F-E424841C0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980" y="3589491"/>
            <a:ext cx="74888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Fully Homomorphic Encryption from LWE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1FF11-FC41-2647-9C17-91BB792703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28" b="25912"/>
          <a:stretch/>
        </p:blipFill>
        <p:spPr>
          <a:xfrm>
            <a:off x="2628900" y="4738390"/>
            <a:ext cx="3886200" cy="17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8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56337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Application 2. Secure Collaboration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79DBAD-1292-B846-A59B-70446F52A735}"/>
              </a:ext>
            </a:extLst>
          </p:cNvPr>
          <p:cNvGrpSpPr/>
          <p:nvPr/>
        </p:nvGrpSpPr>
        <p:grpSpPr>
          <a:xfrm>
            <a:off x="6444208" y="1881627"/>
            <a:ext cx="1237764" cy="1115325"/>
            <a:chOff x="902959" y="596449"/>
            <a:chExt cx="3922312" cy="4774826"/>
          </a:xfrm>
        </p:grpSpPr>
        <p:pic>
          <p:nvPicPr>
            <p:cNvPr id="37" name="Picture 36" descr="Hospital.png">
              <a:extLst>
                <a:ext uri="{FF2B5EF4-FFF2-40B4-BE49-F238E27FC236}">
                  <a16:creationId xmlns:a16="http://schemas.microsoft.com/office/drawing/2014/main" id="{285EA805-2C0C-B34C-81B0-FDA090120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959" y="2308379"/>
              <a:ext cx="3672796" cy="3062896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71C416-4F8E-564C-91BD-FA964CBC395D}"/>
                </a:ext>
              </a:extLst>
            </p:cNvPr>
            <p:cNvGrpSpPr/>
            <p:nvPr/>
          </p:nvGrpSpPr>
          <p:grpSpPr>
            <a:xfrm>
              <a:off x="1274574" y="4863385"/>
              <a:ext cx="3005582" cy="309638"/>
              <a:chOff x="2317301" y="4128690"/>
              <a:chExt cx="3070416" cy="793842"/>
            </a:xfrm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4C058E7D-F41D-9142-B7F6-A70C49C6A2E7}"/>
                  </a:ext>
                </a:extLst>
              </p:cNvPr>
              <p:cNvSpPr/>
              <p:nvPr/>
            </p:nvSpPr>
            <p:spPr>
              <a:xfrm>
                <a:off x="2317301" y="4128690"/>
                <a:ext cx="353728" cy="732734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solidFill>
                <a:srgbClr val="FAC09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0CE71A63-C279-A147-8F5F-C4766AB9096F}"/>
                  </a:ext>
                </a:extLst>
              </p:cNvPr>
              <p:cNvSpPr/>
              <p:nvPr/>
            </p:nvSpPr>
            <p:spPr>
              <a:xfrm>
                <a:off x="3024758" y="4207853"/>
                <a:ext cx="243629" cy="514154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solidFill>
                <a:srgbClr val="FAC09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0BE74D5C-3FC1-5B41-9259-11CA7CF7DC35}"/>
                  </a:ext>
                </a:extLst>
              </p:cNvPr>
              <p:cNvSpPr/>
              <p:nvPr/>
            </p:nvSpPr>
            <p:spPr>
              <a:xfrm>
                <a:off x="3813686" y="4128690"/>
                <a:ext cx="329992" cy="732735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solidFill>
                <a:srgbClr val="FAC09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4B1D30E7-FA25-3B46-AA39-9BB24D1B652A}"/>
                  </a:ext>
                </a:extLst>
              </p:cNvPr>
              <p:cNvSpPr/>
              <p:nvPr/>
            </p:nvSpPr>
            <p:spPr>
              <a:xfrm flipH="1">
                <a:off x="3446105" y="4217365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solidFill>
                <a:srgbClr val="FAC09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75F68EE1-1A5A-F842-9BAF-5C658F1051B1}"/>
                  </a:ext>
                </a:extLst>
              </p:cNvPr>
              <p:cNvSpPr/>
              <p:nvPr/>
            </p:nvSpPr>
            <p:spPr>
              <a:xfrm>
                <a:off x="3446105" y="4128690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solidFill>
                <a:srgbClr val="FAC09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70056D3D-05EB-764F-9FA6-E72FCCDC7B35}"/>
                  </a:ext>
                </a:extLst>
              </p:cNvPr>
              <p:cNvSpPr/>
              <p:nvPr/>
            </p:nvSpPr>
            <p:spPr>
              <a:xfrm>
                <a:off x="4143679" y="4246037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solidFill>
                <a:srgbClr val="FAC09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C958D157-A3CF-2446-A60E-A541473F9D55}"/>
                  </a:ext>
                </a:extLst>
              </p:cNvPr>
              <p:cNvSpPr/>
              <p:nvPr/>
            </p:nvSpPr>
            <p:spPr>
              <a:xfrm flipH="1">
                <a:off x="4224848" y="4246038"/>
                <a:ext cx="145863" cy="475970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solidFill>
                <a:srgbClr val="FAC09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D56A2FAA-EA11-874D-8DC8-AC450C605654}"/>
                  </a:ext>
                </a:extLst>
              </p:cNvPr>
              <p:cNvSpPr/>
              <p:nvPr/>
            </p:nvSpPr>
            <p:spPr>
              <a:xfrm>
                <a:off x="5057725" y="4189798"/>
                <a:ext cx="329992" cy="732734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solidFill>
                <a:srgbClr val="00800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D3A2F78-5870-214E-B3E3-C6FCCC0055C6}"/>
                </a:ext>
              </a:extLst>
            </p:cNvPr>
            <p:cNvGrpSpPr/>
            <p:nvPr/>
          </p:nvGrpSpPr>
          <p:grpSpPr>
            <a:xfrm>
              <a:off x="1274571" y="4484231"/>
              <a:ext cx="3005582" cy="319075"/>
              <a:chOff x="2306150" y="4128690"/>
              <a:chExt cx="3070416" cy="818038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6A8D2943-FF58-324F-A752-F3C5F89FBCEA}"/>
                  </a:ext>
                </a:extLst>
              </p:cNvPr>
              <p:cNvSpPr/>
              <p:nvPr/>
            </p:nvSpPr>
            <p:spPr>
              <a:xfrm>
                <a:off x="2306150" y="4128690"/>
                <a:ext cx="353728" cy="732734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5A4577B7-A351-0B4B-968A-68EC3A4D0507}"/>
                  </a:ext>
                </a:extLst>
              </p:cNvPr>
              <p:cNvSpPr/>
              <p:nvPr/>
            </p:nvSpPr>
            <p:spPr>
              <a:xfrm>
                <a:off x="3024758" y="4207853"/>
                <a:ext cx="243629" cy="514154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E8E73EDB-75FB-204E-81BF-F4D03F067F14}"/>
                  </a:ext>
                </a:extLst>
              </p:cNvPr>
              <p:cNvSpPr/>
              <p:nvPr/>
            </p:nvSpPr>
            <p:spPr>
              <a:xfrm>
                <a:off x="3813686" y="4128690"/>
                <a:ext cx="329992" cy="732735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solidFill>
                <a:srgbClr val="008000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4502C17E-4DDE-6B47-88E0-96E398A3F6CA}"/>
                  </a:ext>
                </a:extLst>
              </p:cNvPr>
              <p:cNvSpPr/>
              <p:nvPr/>
            </p:nvSpPr>
            <p:spPr>
              <a:xfrm flipH="1">
                <a:off x="3446105" y="4217365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47F79123-C6A4-114C-A3AB-6A2F0E22952F}"/>
                  </a:ext>
                </a:extLst>
              </p:cNvPr>
              <p:cNvSpPr/>
              <p:nvPr/>
            </p:nvSpPr>
            <p:spPr>
              <a:xfrm>
                <a:off x="3446105" y="4128690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5D462954-D591-F847-B247-2727156565EF}"/>
                  </a:ext>
                </a:extLst>
              </p:cNvPr>
              <p:cNvSpPr/>
              <p:nvPr/>
            </p:nvSpPr>
            <p:spPr>
              <a:xfrm>
                <a:off x="4143679" y="4246037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C7D96558-4CB1-FE44-94E2-55799F22F1FD}"/>
                  </a:ext>
                </a:extLst>
              </p:cNvPr>
              <p:cNvSpPr/>
              <p:nvPr/>
            </p:nvSpPr>
            <p:spPr>
              <a:xfrm flipH="1">
                <a:off x="4224848" y="4246038"/>
                <a:ext cx="145863" cy="475970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06665B74-EFFE-B440-ADCC-4E2E9116302D}"/>
                  </a:ext>
                </a:extLst>
              </p:cNvPr>
              <p:cNvSpPr/>
              <p:nvPr/>
            </p:nvSpPr>
            <p:spPr>
              <a:xfrm>
                <a:off x="5046574" y="4213994"/>
                <a:ext cx="329992" cy="732734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EF4DE2-6A0C-3943-9051-470425CB2CBB}"/>
                </a:ext>
              </a:extLst>
            </p:cNvPr>
            <p:cNvGrpSpPr/>
            <p:nvPr/>
          </p:nvGrpSpPr>
          <p:grpSpPr>
            <a:xfrm>
              <a:off x="1285488" y="4189785"/>
              <a:ext cx="2994664" cy="325325"/>
              <a:chOff x="2317301" y="4128690"/>
              <a:chExt cx="3059263" cy="83406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FFFB499A-FA38-1545-B0DE-F7B4D805CECF}"/>
                  </a:ext>
                </a:extLst>
              </p:cNvPr>
              <p:cNvSpPr/>
              <p:nvPr/>
            </p:nvSpPr>
            <p:spPr>
              <a:xfrm>
                <a:off x="2317301" y="4230021"/>
                <a:ext cx="353728" cy="732734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03E2CFA3-E2B7-2448-BAC8-F0C171FB4C1F}"/>
                  </a:ext>
                </a:extLst>
              </p:cNvPr>
              <p:cNvSpPr/>
              <p:nvPr/>
            </p:nvSpPr>
            <p:spPr>
              <a:xfrm>
                <a:off x="3024758" y="4207853"/>
                <a:ext cx="243629" cy="514154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363F7B9B-41D8-B34D-9983-097680A241D6}"/>
                  </a:ext>
                </a:extLst>
              </p:cNvPr>
              <p:cNvSpPr/>
              <p:nvPr/>
            </p:nvSpPr>
            <p:spPr>
              <a:xfrm>
                <a:off x="3813686" y="4128690"/>
                <a:ext cx="329992" cy="732735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4784D015-1476-ED4B-85EF-DA88886529EE}"/>
                  </a:ext>
                </a:extLst>
              </p:cNvPr>
              <p:cNvSpPr/>
              <p:nvPr/>
            </p:nvSpPr>
            <p:spPr>
              <a:xfrm flipH="1">
                <a:off x="3446105" y="4217365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EA6CBE85-185B-6843-964D-2A262155FD33}"/>
                  </a:ext>
                </a:extLst>
              </p:cNvPr>
              <p:cNvSpPr/>
              <p:nvPr/>
            </p:nvSpPr>
            <p:spPr>
              <a:xfrm>
                <a:off x="3446105" y="4128690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4878156-81ED-0A43-ABF7-B6F43ACC43B2}"/>
                  </a:ext>
                </a:extLst>
              </p:cNvPr>
              <p:cNvSpPr/>
              <p:nvPr/>
            </p:nvSpPr>
            <p:spPr>
              <a:xfrm>
                <a:off x="4143679" y="4246037"/>
                <a:ext cx="227032" cy="593317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4AA60344-7554-D349-B8FC-E82F087E5755}"/>
                  </a:ext>
                </a:extLst>
              </p:cNvPr>
              <p:cNvSpPr/>
              <p:nvPr/>
            </p:nvSpPr>
            <p:spPr>
              <a:xfrm flipH="1">
                <a:off x="4224848" y="4246038"/>
                <a:ext cx="145863" cy="475970"/>
              </a:xfrm>
              <a:custGeom>
                <a:avLst/>
                <a:gdLst>
                  <a:gd name="connsiteX0" fmla="*/ 47345 w 258996"/>
                  <a:gd name="connsiteY0" fmla="*/ 29782 h 823570"/>
                  <a:gd name="connsiteX1" fmla="*/ 60573 w 258996"/>
                  <a:gd name="connsiteY1" fmla="*/ 162080 h 823570"/>
                  <a:gd name="connsiteX2" fmla="*/ 87030 w 258996"/>
                  <a:gd name="connsiteY2" fmla="*/ 214999 h 823570"/>
                  <a:gd name="connsiteX3" fmla="*/ 153171 w 258996"/>
                  <a:gd name="connsiteY3" fmla="*/ 294378 h 823570"/>
                  <a:gd name="connsiteX4" fmla="*/ 192855 w 258996"/>
                  <a:gd name="connsiteY4" fmla="*/ 400217 h 823570"/>
                  <a:gd name="connsiteX5" fmla="*/ 232540 w 258996"/>
                  <a:gd name="connsiteY5" fmla="*/ 532515 h 823570"/>
                  <a:gd name="connsiteX6" fmla="*/ 219312 w 258996"/>
                  <a:gd name="connsiteY6" fmla="*/ 717732 h 823570"/>
                  <a:gd name="connsiteX7" fmla="*/ 192855 w 258996"/>
                  <a:gd name="connsiteY7" fmla="*/ 744192 h 823570"/>
                  <a:gd name="connsiteX8" fmla="*/ 166399 w 258996"/>
                  <a:gd name="connsiteY8" fmla="*/ 783881 h 823570"/>
                  <a:gd name="connsiteX9" fmla="*/ 192855 w 258996"/>
                  <a:gd name="connsiteY9" fmla="*/ 823570 h 823570"/>
                  <a:gd name="connsiteX10" fmla="*/ 258996 w 258996"/>
                  <a:gd name="connsiteY10" fmla="*/ 744192 h 823570"/>
                  <a:gd name="connsiteX11" fmla="*/ 232540 w 258996"/>
                  <a:gd name="connsiteY11" fmla="*/ 598664 h 823570"/>
                  <a:gd name="connsiteX12" fmla="*/ 206084 w 258996"/>
                  <a:gd name="connsiteY12" fmla="*/ 558974 h 823570"/>
                  <a:gd name="connsiteX13" fmla="*/ 192855 w 258996"/>
                  <a:gd name="connsiteY13" fmla="*/ 506055 h 823570"/>
                  <a:gd name="connsiteX14" fmla="*/ 179627 w 258996"/>
                  <a:gd name="connsiteY14" fmla="*/ 439906 h 823570"/>
                  <a:gd name="connsiteX15" fmla="*/ 126714 w 258996"/>
                  <a:gd name="connsiteY15" fmla="*/ 373757 h 823570"/>
                  <a:gd name="connsiteX16" fmla="*/ 60573 w 258996"/>
                  <a:gd name="connsiteY16" fmla="*/ 254689 h 823570"/>
                  <a:gd name="connsiteX17" fmla="*/ 20889 w 258996"/>
                  <a:gd name="connsiteY17" fmla="*/ 228229 h 823570"/>
                  <a:gd name="connsiteX18" fmla="*/ 20889 w 258996"/>
                  <a:gd name="connsiteY18" fmla="*/ 3322 h 823570"/>
                  <a:gd name="connsiteX19" fmla="*/ 47345 w 258996"/>
                  <a:gd name="connsiteY19" fmla="*/ 43012 h 823570"/>
                  <a:gd name="connsiteX20" fmla="*/ 47345 w 258996"/>
                  <a:gd name="connsiteY20" fmla="*/ 29782 h 8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8996" h="823570">
                    <a:moveTo>
                      <a:pt x="47345" y="29782"/>
                    </a:moveTo>
                    <a:cubicBezTo>
                      <a:pt x="49550" y="49627"/>
                      <a:pt x="51288" y="118744"/>
                      <a:pt x="60573" y="162080"/>
                    </a:cubicBezTo>
                    <a:cubicBezTo>
                      <a:pt x="64705" y="181364"/>
                      <a:pt x="77246" y="197876"/>
                      <a:pt x="87030" y="214999"/>
                    </a:cubicBezTo>
                    <a:cubicBezTo>
                      <a:pt x="111588" y="257980"/>
                      <a:pt x="116687" y="257891"/>
                      <a:pt x="153171" y="294378"/>
                    </a:cubicBezTo>
                    <a:cubicBezTo>
                      <a:pt x="161266" y="314618"/>
                      <a:pt x="185942" y="372560"/>
                      <a:pt x="192855" y="400217"/>
                    </a:cubicBezTo>
                    <a:cubicBezTo>
                      <a:pt x="222663" y="519462"/>
                      <a:pt x="185143" y="414006"/>
                      <a:pt x="232540" y="532515"/>
                    </a:cubicBezTo>
                    <a:cubicBezTo>
                      <a:pt x="228131" y="594254"/>
                      <a:pt x="230718" y="656896"/>
                      <a:pt x="219312" y="717732"/>
                    </a:cubicBezTo>
                    <a:cubicBezTo>
                      <a:pt x="217014" y="729991"/>
                      <a:pt x="200646" y="734452"/>
                      <a:pt x="192855" y="744192"/>
                    </a:cubicBezTo>
                    <a:cubicBezTo>
                      <a:pt x="182923" y="756608"/>
                      <a:pt x="175218" y="770651"/>
                      <a:pt x="166399" y="783881"/>
                    </a:cubicBezTo>
                    <a:cubicBezTo>
                      <a:pt x="175218" y="797111"/>
                      <a:pt x="176956" y="823570"/>
                      <a:pt x="192855" y="823570"/>
                    </a:cubicBezTo>
                    <a:cubicBezTo>
                      <a:pt x="209832" y="823570"/>
                      <a:pt x="251016" y="756164"/>
                      <a:pt x="258996" y="744192"/>
                    </a:cubicBezTo>
                    <a:cubicBezTo>
                      <a:pt x="254436" y="707708"/>
                      <a:pt x="252932" y="639453"/>
                      <a:pt x="232540" y="598664"/>
                    </a:cubicBezTo>
                    <a:cubicBezTo>
                      <a:pt x="225430" y="584442"/>
                      <a:pt x="214903" y="572204"/>
                      <a:pt x="206084" y="558974"/>
                    </a:cubicBezTo>
                    <a:cubicBezTo>
                      <a:pt x="201674" y="541334"/>
                      <a:pt x="196799" y="523805"/>
                      <a:pt x="192855" y="506055"/>
                    </a:cubicBezTo>
                    <a:cubicBezTo>
                      <a:pt x="187978" y="484104"/>
                      <a:pt x="187522" y="460961"/>
                      <a:pt x="179627" y="439906"/>
                    </a:cubicBezTo>
                    <a:cubicBezTo>
                      <a:pt x="169615" y="413203"/>
                      <a:pt x="146086" y="393132"/>
                      <a:pt x="126714" y="373757"/>
                    </a:cubicBezTo>
                    <a:cubicBezTo>
                      <a:pt x="112930" y="332399"/>
                      <a:pt x="99561" y="280685"/>
                      <a:pt x="60573" y="254689"/>
                    </a:cubicBezTo>
                    <a:lnTo>
                      <a:pt x="20889" y="228229"/>
                    </a:lnTo>
                    <a:cubicBezTo>
                      <a:pt x="-189" y="143911"/>
                      <a:pt x="-13010" y="116332"/>
                      <a:pt x="20889" y="3322"/>
                    </a:cubicBezTo>
                    <a:cubicBezTo>
                      <a:pt x="25457" y="-11907"/>
                      <a:pt x="39165" y="29378"/>
                      <a:pt x="47345" y="43012"/>
                    </a:cubicBezTo>
                    <a:cubicBezTo>
                      <a:pt x="52418" y="51468"/>
                      <a:pt x="45140" y="9937"/>
                      <a:pt x="47345" y="29782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FC337ED-80C9-9442-A587-25EA19D78DA0}"/>
                  </a:ext>
                </a:extLst>
              </p:cNvPr>
              <p:cNvSpPr/>
              <p:nvPr/>
            </p:nvSpPr>
            <p:spPr>
              <a:xfrm>
                <a:off x="5046572" y="4189798"/>
                <a:ext cx="329992" cy="732736"/>
              </a:xfrm>
              <a:custGeom>
                <a:avLst/>
                <a:gdLst>
                  <a:gd name="connsiteX0" fmla="*/ 198423 w 489444"/>
                  <a:gd name="connsiteY0" fmla="*/ 626174 h 1062758"/>
                  <a:gd name="connsiteX1" fmla="*/ 238108 w 489444"/>
                  <a:gd name="connsiteY1" fmla="*/ 560025 h 1062758"/>
                  <a:gd name="connsiteX2" fmla="*/ 264564 w 489444"/>
                  <a:gd name="connsiteY2" fmla="*/ 480646 h 1062758"/>
                  <a:gd name="connsiteX3" fmla="*/ 277792 w 489444"/>
                  <a:gd name="connsiteY3" fmla="*/ 440957 h 1062758"/>
                  <a:gd name="connsiteX4" fmla="*/ 304249 w 489444"/>
                  <a:gd name="connsiteY4" fmla="*/ 388038 h 1062758"/>
                  <a:gd name="connsiteX5" fmla="*/ 304249 w 489444"/>
                  <a:gd name="connsiteY5" fmla="*/ 4373 h 1062758"/>
                  <a:gd name="connsiteX6" fmla="*/ 264564 w 489444"/>
                  <a:gd name="connsiteY6" fmla="*/ 17603 h 1062758"/>
                  <a:gd name="connsiteX7" fmla="*/ 224880 w 489444"/>
                  <a:gd name="connsiteY7" fmla="*/ 123441 h 1062758"/>
                  <a:gd name="connsiteX8" fmla="*/ 211651 w 489444"/>
                  <a:gd name="connsiteY8" fmla="*/ 176361 h 1062758"/>
                  <a:gd name="connsiteX9" fmla="*/ 198423 w 489444"/>
                  <a:gd name="connsiteY9" fmla="*/ 216050 h 1062758"/>
                  <a:gd name="connsiteX10" fmla="*/ 185195 w 489444"/>
                  <a:gd name="connsiteY10" fmla="*/ 573255 h 1062758"/>
                  <a:gd name="connsiteX11" fmla="*/ 145510 w 489444"/>
                  <a:gd name="connsiteY11" fmla="*/ 599714 h 1062758"/>
                  <a:gd name="connsiteX12" fmla="*/ 132282 w 489444"/>
                  <a:gd name="connsiteY12" fmla="*/ 639404 h 1062758"/>
                  <a:gd name="connsiteX13" fmla="*/ 92597 w 489444"/>
                  <a:gd name="connsiteY13" fmla="*/ 718783 h 1062758"/>
                  <a:gd name="connsiteX14" fmla="*/ 92597 w 489444"/>
                  <a:gd name="connsiteY14" fmla="*/ 1049528 h 1062758"/>
                  <a:gd name="connsiteX15" fmla="*/ 119054 w 489444"/>
                  <a:gd name="connsiteY15" fmla="*/ 1009838 h 1062758"/>
                  <a:gd name="connsiteX16" fmla="*/ 145510 w 489444"/>
                  <a:gd name="connsiteY16" fmla="*/ 956919 h 1062758"/>
                  <a:gd name="connsiteX17" fmla="*/ 158739 w 489444"/>
                  <a:gd name="connsiteY17" fmla="*/ 877540 h 1062758"/>
                  <a:gd name="connsiteX18" fmla="*/ 185195 w 489444"/>
                  <a:gd name="connsiteY18" fmla="*/ 612944 h 1062758"/>
                  <a:gd name="connsiteX19" fmla="*/ 198423 w 489444"/>
                  <a:gd name="connsiteY19" fmla="*/ 560025 h 1062758"/>
                  <a:gd name="connsiteX20" fmla="*/ 238108 w 489444"/>
                  <a:gd name="connsiteY20" fmla="*/ 586485 h 1062758"/>
                  <a:gd name="connsiteX21" fmla="*/ 251336 w 489444"/>
                  <a:gd name="connsiteY21" fmla="*/ 652634 h 1062758"/>
                  <a:gd name="connsiteX22" fmla="*/ 264564 w 489444"/>
                  <a:gd name="connsiteY22" fmla="*/ 692323 h 1062758"/>
                  <a:gd name="connsiteX23" fmla="*/ 304249 w 489444"/>
                  <a:gd name="connsiteY23" fmla="*/ 824621 h 1062758"/>
                  <a:gd name="connsiteX24" fmla="*/ 330705 w 489444"/>
                  <a:gd name="connsiteY24" fmla="*/ 864311 h 1062758"/>
                  <a:gd name="connsiteX25" fmla="*/ 370390 w 489444"/>
                  <a:gd name="connsiteY25" fmla="*/ 930460 h 1062758"/>
                  <a:gd name="connsiteX26" fmla="*/ 396846 w 489444"/>
                  <a:gd name="connsiteY26" fmla="*/ 1009838 h 1062758"/>
                  <a:gd name="connsiteX27" fmla="*/ 476216 w 489444"/>
                  <a:gd name="connsiteY27" fmla="*/ 1062758 h 1062758"/>
                  <a:gd name="connsiteX28" fmla="*/ 489444 w 489444"/>
                  <a:gd name="connsiteY28" fmla="*/ 983379 h 1062758"/>
                  <a:gd name="connsiteX29" fmla="*/ 476216 w 489444"/>
                  <a:gd name="connsiteY29" fmla="*/ 877540 h 1062758"/>
                  <a:gd name="connsiteX30" fmla="*/ 396846 w 489444"/>
                  <a:gd name="connsiteY30" fmla="*/ 837851 h 1062758"/>
                  <a:gd name="connsiteX31" fmla="*/ 343933 w 489444"/>
                  <a:gd name="connsiteY31" fmla="*/ 811391 h 1062758"/>
                  <a:gd name="connsiteX32" fmla="*/ 264564 w 489444"/>
                  <a:gd name="connsiteY32" fmla="*/ 771702 h 1062758"/>
                  <a:gd name="connsiteX33" fmla="*/ 238108 w 489444"/>
                  <a:gd name="connsiteY33" fmla="*/ 692323 h 1062758"/>
                  <a:gd name="connsiteX34" fmla="*/ 145510 w 489444"/>
                  <a:gd name="connsiteY34" fmla="*/ 599714 h 1062758"/>
                  <a:gd name="connsiteX35" fmla="*/ 105826 w 489444"/>
                  <a:gd name="connsiteY35" fmla="*/ 560025 h 1062758"/>
                  <a:gd name="connsiteX36" fmla="*/ 39685 w 489444"/>
                  <a:gd name="connsiteY36" fmla="*/ 493876 h 1062758"/>
                  <a:gd name="connsiteX37" fmla="*/ 13228 w 489444"/>
                  <a:gd name="connsiteY37" fmla="*/ 401267 h 1062758"/>
                  <a:gd name="connsiteX38" fmla="*/ 0 w 489444"/>
                  <a:gd name="connsiteY38" fmla="*/ 348348 h 1062758"/>
                  <a:gd name="connsiteX39" fmla="*/ 13228 w 489444"/>
                  <a:gd name="connsiteY39" fmla="*/ 96982 h 1062758"/>
                  <a:gd name="connsiteX40" fmla="*/ 52913 w 489444"/>
                  <a:gd name="connsiteY40" fmla="*/ 123441 h 1062758"/>
                  <a:gd name="connsiteX41" fmla="*/ 66141 w 489444"/>
                  <a:gd name="connsiteY41" fmla="*/ 163131 h 1062758"/>
                  <a:gd name="connsiteX42" fmla="*/ 105826 w 489444"/>
                  <a:gd name="connsiteY42" fmla="*/ 242510 h 1062758"/>
                  <a:gd name="connsiteX43" fmla="*/ 119054 w 489444"/>
                  <a:gd name="connsiteY43" fmla="*/ 321889 h 1062758"/>
                  <a:gd name="connsiteX44" fmla="*/ 145510 w 489444"/>
                  <a:gd name="connsiteY44" fmla="*/ 401267 h 1062758"/>
                  <a:gd name="connsiteX45" fmla="*/ 158739 w 489444"/>
                  <a:gd name="connsiteY45" fmla="*/ 546795 h 1062758"/>
                  <a:gd name="connsiteX46" fmla="*/ 171967 w 489444"/>
                  <a:gd name="connsiteY46" fmla="*/ 586485 h 1062758"/>
                  <a:gd name="connsiteX47" fmla="*/ 198423 w 489444"/>
                  <a:gd name="connsiteY47" fmla="*/ 626174 h 1062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489444" h="1062758">
                    <a:moveTo>
                      <a:pt x="198423" y="626174"/>
                    </a:moveTo>
                    <a:cubicBezTo>
                      <a:pt x="209447" y="621764"/>
                      <a:pt x="227469" y="583434"/>
                      <a:pt x="238108" y="560025"/>
                    </a:cubicBezTo>
                    <a:cubicBezTo>
                      <a:pt x="249648" y="534634"/>
                      <a:pt x="255745" y="507106"/>
                      <a:pt x="264564" y="480646"/>
                    </a:cubicBezTo>
                    <a:cubicBezTo>
                      <a:pt x="268973" y="467416"/>
                      <a:pt x="271556" y="453430"/>
                      <a:pt x="277792" y="440957"/>
                    </a:cubicBezTo>
                    <a:lnTo>
                      <a:pt x="304249" y="388038"/>
                    </a:lnTo>
                    <a:cubicBezTo>
                      <a:pt x="328378" y="243243"/>
                      <a:pt x="340545" y="204023"/>
                      <a:pt x="304249" y="4373"/>
                    </a:cubicBezTo>
                    <a:cubicBezTo>
                      <a:pt x="301755" y="-9346"/>
                      <a:pt x="277792" y="13193"/>
                      <a:pt x="264564" y="17603"/>
                    </a:cubicBezTo>
                    <a:cubicBezTo>
                      <a:pt x="230611" y="153433"/>
                      <a:pt x="276758" y="-14917"/>
                      <a:pt x="224880" y="123441"/>
                    </a:cubicBezTo>
                    <a:cubicBezTo>
                      <a:pt x="218496" y="140466"/>
                      <a:pt x="216646" y="158878"/>
                      <a:pt x="211651" y="176361"/>
                    </a:cubicBezTo>
                    <a:cubicBezTo>
                      <a:pt x="207820" y="189770"/>
                      <a:pt x="202832" y="202820"/>
                      <a:pt x="198423" y="216050"/>
                    </a:cubicBezTo>
                    <a:cubicBezTo>
                      <a:pt x="194014" y="335118"/>
                      <a:pt x="201473" y="455222"/>
                      <a:pt x="185195" y="573255"/>
                    </a:cubicBezTo>
                    <a:cubicBezTo>
                      <a:pt x="183023" y="589005"/>
                      <a:pt x="155441" y="587298"/>
                      <a:pt x="145510" y="599714"/>
                    </a:cubicBezTo>
                    <a:cubicBezTo>
                      <a:pt x="136799" y="610604"/>
                      <a:pt x="138518" y="626930"/>
                      <a:pt x="132282" y="639404"/>
                    </a:cubicBezTo>
                    <a:cubicBezTo>
                      <a:pt x="80992" y="741999"/>
                      <a:pt x="125851" y="619012"/>
                      <a:pt x="92597" y="718783"/>
                    </a:cubicBezTo>
                    <a:cubicBezTo>
                      <a:pt x="71220" y="847061"/>
                      <a:pt x="60308" y="877298"/>
                      <a:pt x="92597" y="1049528"/>
                    </a:cubicBezTo>
                    <a:cubicBezTo>
                      <a:pt x="95527" y="1065156"/>
                      <a:pt x="111166" y="1023643"/>
                      <a:pt x="119054" y="1009838"/>
                    </a:cubicBezTo>
                    <a:cubicBezTo>
                      <a:pt x="128838" y="992715"/>
                      <a:pt x="136691" y="974559"/>
                      <a:pt x="145510" y="956919"/>
                    </a:cubicBezTo>
                    <a:cubicBezTo>
                      <a:pt x="149920" y="930459"/>
                      <a:pt x="155605" y="904181"/>
                      <a:pt x="158739" y="877540"/>
                    </a:cubicBezTo>
                    <a:cubicBezTo>
                      <a:pt x="168268" y="796534"/>
                      <a:pt x="172585" y="694922"/>
                      <a:pt x="185195" y="612944"/>
                    </a:cubicBezTo>
                    <a:cubicBezTo>
                      <a:pt x="187959" y="594973"/>
                      <a:pt x="194014" y="577665"/>
                      <a:pt x="198423" y="560025"/>
                    </a:cubicBezTo>
                    <a:cubicBezTo>
                      <a:pt x="211651" y="568845"/>
                      <a:pt x="230221" y="572680"/>
                      <a:pt x="238108" y="586485"/>
                    </a:cubicBezTo>
                    <a:cubicBezTo>
                      <a:pt x="249263" y="606009"/>
                      <a:pt x="245883" y="630819"/>
                      <a:pt x="251336" y="652634"/>
                    </a:cubicBezTo>
                    <a:cubicBezTo>
                      <a:pt x="254718" y="666163"/>
                      <a:pt x="260733" y="678914"/>
                      <a:pt x="264564" y="692323"/>
                    </a:cubicBezTo>
                    <a:cubicBezTo>
                      <a:pt x="273808" y="724681"/>
                      <a:pt x="288529" y="801038"/>
                      <a:pt x="304249" y="824621"/>
                    </a:cubicBezTo>
                    <a:cubicBezTo>
                      <a:pt x="313068" y="837851"/>
                      <a:pt x="323595" y="850089"/>
                      <a:pt x="330705" y="864311"/>
                    </a:cubicBezTo>
                    <a:cubicBezTo>
                      <a:pt x="365047" y="933005"/>
                      <a:pt x="318715" y="878779"/>
                      <a:pt x="370390" y="930460"/>
                    </a:cubicBezTo>
                    <a:cubicBezTo>
                      <a:pt x="379209" y="956919"/>
                      <a:pt x="373641" y="994366"/>
                      <a:pt x="396846" y="1009838"/>
                    </a:cubicBezTo>
                    <a:lnTo>
                      <a:pt x="476216" y="1062758"/>
                    </a:lnTo>
                    <a:cubicBezTo>
                      <a:pt x="480625" y="1036298"/>
                      <a:pt x="489444" y="1010204"/>
                      <a:pt x="489444" y="983379"/>
                    </a:cubicBezTo>
                    <a:cubicBezTo>
                      <a:pt x="489444" y="947825"/>
                      <a:pt x="489419" y="910552"/>
                      <a:pt x="476216" y="877540"/>
                    </a:cubicBezTo>
                    <a:cubicBezTo>
                      <a:pt x="467450" y="855623"/>
                      <a:pt x="414321" y="845341"/>
                      <a:pt x="396846" y="837851"/>
                    </a:cubicBezTo>
                    <a:cubicBezTo>
                      <a:pt x="378721" y="830082"/>
                      <a:pt x="362058" y="819160"/>
                      <a:pt x="343933" y="811391"/>
                    </a:cubicBezTo>
                    <a:cubicBezTo>
                      <a:pt x="267257" y="778525"/>
                      <a:pt x="340832" y="822552"/>
                      <a:pt x="264564" y="771702"/>
                    </a:cubicBezTo>
                    <a:cubicBezTo>
                      <a:pt x="255745" y="745242"/>
                      <a:pt x="257828" y="712046"/>
                      <a:pt x="238108" y="692323"/>
                    </a:cubicBezTo>
                    <a:lnTo>
                      <a:pt x="145510" y="599714"/>
                    </a:lnTo>
                    <a:cubicBezTo>
                      <a:pt x="132282" y="586484"/>
                      <a:pt x="116203" y="575592"/>
                      <a:pt x="105826" y="560025"/>
                    </a:cubicBezTo>
                    <a:cubicBezTo>
                      <a:pt x="70550" y="507107"/>
                      <a:pt x="92598" y="529156"/>
                      <a:pt x="39685" y="493876"/>
                    </a:cubicBezTo>
                    <a:cubicBezTo>
                      <a:pt x="-1684" y="328391"/>
                      <a:pt x="51194" y="534165"/>
                      <a:pt x="13228" y="401267"/>
                    </a:cubicBezTo>
                    <a:cubicBezTo>
                      <a:pt x="8234" y="383784"/>
                      <a:pt x="4409" y="365988"/>
                      <a:pt x="0" y="348348"/>
                    </a:cubicBezTo>
                    <a:cubicBezTo>
                      <a:pt x="4409" y="264559"/>
                      <a:pt x="-5987" y="178657"/>
                      <a:pt x="13228" y="96982"/>
                    </a:cubicBezTo>
                    <a:cubicBezTo>
                      <a:pt x="16869" y="81506"/>
                      <a:pt x="42982" y="111025"/>
                      <a:pt x="52913" y="123441"/>
                    </a:cubicBezTo>
                    <a:cubicBezTo>
                      <a:pt x="61624" y="134331"/>
                      <a:pt x="59905" y="150657"/>
                      <a:pt x="66141" y="163131"/>
                    </a:cubicBezTo>
                    <a:cubicBezTo>
                      <a:pt x="117431" y="265726"/>
                      <a:pt x="72572" y="142739"/>
                      <a:pt x="105826" y="242510"/>
                    </a:cubicBezTo>
                    <a:cubicBezTo>
                      <a:pt x="110235" y="268970"/>
                      <a:pt x="112549" y="295865"/>
                      <a:pt x="119054" y="321889"/>
                    </a:cubicBezTo>
                    <a:cubicBezTo>
                      <a:pt x="125818" y="348947"/>
                      <a:pt x="145510" y="401267"/>
                      <a:pt x="145510" y="401267"/>
                    </a:cubicBezTo>
                    <a:cubicBezTo>
                      <a:pt x="149920" y="449776"/>
                      <a:pt x="151851" y="498575"/>
                      <a:pt x="158739" y="546795"/>
                    </a:cubicBezTo>
                    <a:cubicBezTo>
                      <a:pt x="160711" y="560600"/>
                      <a:pt x="168136" y="573076"/>
                      <a:pt x="171967" y="586485"/>
                    </a:cubicBezTo>
                    <a:cubicBezTo>
                      <a:pt x="192792" y="659383"/>
                      <a:pt x="187399" y="630584"/>
                      <a:pt x="198423" y="626174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1CAC40A-D7B5-9144-8C37-291C29D7A69A}"/>
                </a:ext>
              </a:extLst>
            </p:cNvPr>
            <p:cNvSpPr/>
            <p:nvPr/>
          </p:nvSpPr>
          <p:spPr>
            <a:xfrm>
              <a:off x="1615143" y="596449"/>
              <a:ext cx="3210128" cy="1630524"/>
            </a:xfrm>
            <a:prstGeom prst="rect">
              <a:avLst/>
            </a:prstGeom>
          </p:spPr>
          <p:txBody>
            <a:bodyPr wrap="none" lIns="57143" tIns="28571" rIns="57143" bIns="28571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Hospital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33C0FD8-940A-224C-9F16-BE16D6798D82}"/>
              </a:ext>
            </a:extLst>
          </p:cNvPr>
          <p:cNvGrpSpPr/>
          <p:nvPr/>
        </p:nvGrpSpPr>
        <p:grpSpPr>
          <a:xfrm>
            <a:off x="1286421" y="3172906"/>
            <a:ext cx="1800201" cy="1552238"/>
            <a:chOff x="395535" y="4757082"/>
            <a:chExt cx="1800201" cy="155223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4162C53-94F8-1446-9CD9-A27C68CFB278}"/>
                </a:ext>
              </a:extLst>
            </p:cNvPr>
            <p:cNvSpPr/>
            <p:nvPr/>
          </p:nvSpPr>
          <p:spPr>
            <a:xfrm>
              <a:off x="395535" y="4797152"/>
              <a:ext cx="1688483" cy="15121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F6D6521-DBBC-414D-A5FA-9D5F151C5B4D}"/>
                </a:ext>
              </a:extLst>
            </p:cNvPr>
            <p:cNvSpPr/>
            <p:nvPr/>
          </p:nvSpPr>
          <p:spPr>
            <a:xfrm>
              <a:off x="395536" y="4797152"/>
              <a:ext cx="1688482" cy="3281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E055BA7-5C51-BF42-913D-3411F4C3D834}"/>
                </a:ext>
              </a:extLst>
            </p:cNvPr>
            <p:cNvCxnSpPr/>
            <p:nvPr/>
          </p:nvCxnSpPr>
          <p:spPr>
            <a:xfrm>
              <a:off x="971600" y="4797152"/>
              <a:ext cx="0" cy="151216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2755734-2277-5940-98D3-6A47EC75B62F}"/>
                </a:ext>
              </a:extLst>
            </p:cNvPr>
            <p:cNvSpPr txBox="1"/>
            <p:nvPr/>
          </p:nvSpPr>
          <p:spPr>
            <a:xfrm>
              <a:off x="395536" y="4757082"/>
              <a:ext cx="862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"/>
                </a:rPr>
                <a:t>ID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7C778B5-4D1E-F24D-910C-442E48B1329A}"/>
                </a:ext>
              </a:extLst>
            </p:cNvPr>
            <p:cNvSpPr txBox="1"/>
            <p:nvPr/>
          </p:nvSpPr>
          <p:spPr>
            <a:xfrm>
              <a:off x="1044934" y="4757082"/>
              <a:ext cx="11508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"/>
                </a:rPr>
                <a:t>Genome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572B93B-DF2C-BE42-A624-9DCFE38589AE}"/>
              </a:ext>
            </a:extLst>
          </p:cNvPr>
          <p:cNvGrpSpPr/>
          <p:nvPr/>
        </p:nvGrpSpPr>
        <p:grpSpPr>
          <a:xfrm>
            <a:off x="6030961" y="3172906"/>
            <a:ext cx="2329659" cy="1552238"/>
            <a:chOff x="6804248" y="4725144"/>
            <a:chExt cx="2329659" cy="155223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3A36CC3-13BD-6E4E-AF2B-A85C7836FE56}"/>
                </a:ext>
              </a:extLst>
            </p:cNvPr>
            <p:cNvSpPr/>
            <p:nvPr/>
          </p:nvSpPr>
          <p:spPr>
            <a:xfrm>
              <a:off x="6804248" y="4765214"/>
              <a:ext cx="2160240" cy="15121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A141087-B0E5-B849-AAAD-672C1A19A33E}"/>
                </a:ext>
              </a:extLst>
            </p:cNvPr>
            <p:cNvSpPr/>
            <p:nvPr/>
          </p:nvSpPr>
          <p:spPr>
            <a:xfrm>
              <a:off x="6804248" y="4765214"/>
              <a:ext cx="2160239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81A5019-682E-044F-8CB8-6E1B7ED3AB67}"/>
                </a:ext>
              </a:extLst>
            </p:cNvPr>
            <p:cNvCxnSpPr/>
            <p:nvPr/>
          </p:nvCxnSpPr>
          <p:spPr>
            <a:xfrm>
              <a:off x="7380313" y="4765214"/>
              <a:ext cx="0" cy="151216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CF854D4-74A7-2846-BB32-C98A3DFADFE3}"/>
                </a:ext>
              </a:extLst>
            </p:cNvPr>
            <p:cNvSpPr txBox="1"/>
            <p:nvPr/>
          </p:nvSpPr>
          <p:spPr>
            <a:xfrm>
              <a:off x="6804249" y="4725144"/>
              <a:ext cx="862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"/>
                </a:rPr>
                <a:t>ID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E60B8E2-323A-7440-9442-FF56D0A4205A}"/>
                </a:ext>
              </a:extLst>
            </p:cNvPr>
            <p:cNvSpPr txBox="1"/>
            <p:nvPr/>
          </p:nvSpPr>
          <p:spPr>
            <a:xfrm>
              <a:off x="7453647" y="4757082"/>
              <a:ext cx="16802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"/>
                </a:rPr>
                <a:t>Phenotype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30F7AA77-F2CD-E14E-A53B-313DD3FC0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977" y="1786259"/>
            <a:ext cx="2154931" cy="1106986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9F47C8A-5D99-4449-8E62-9934B5E35F15}"/>
              </a:ext>
            </a:extLst>
          </p:cNvPr>
          <p:cNvCxnSpPr>
            <a:cxnSpLocks/>
          </p:cNvCxnSpPr>
          <p:nvPr/>
        </p:nvCxnSpPr>
        <p:spPr>
          <a:xfrm>
            <a:off x="3564545" y="396906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C7DB69C-7044-3D4C-8FEE-C58C9C201FA3}"/>
              </a:ext>
            </a:extLst>
          </p:cNvPr>
          <p:cNvSpPr txBox="1"/>
          <p:nvPr/>
        </p:nvSpPr>
        <p:spPr>
          <a:xfrm>
            <a:off x="245411" y="5487615"/>
            <a:ext cx="8848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"/>
              </a:rPr>
              <a:t>“Parties learn the genotype-phenotype correlations and nothing else”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82859A-FDA4-DB4B-BCFE-8D7D0692179E}"/>
              </a:ext>
            </a:extLst>
          </p:cNvPr>
          <p:cNvSpPr/>
          <p:nvPr/>
        </p:nvSpPr>
        <p:spPr>
          <a:xfrm>
            <a:off x="203004" y="5474168"/>
            <a:ext cx="8804604" cy="4485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554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EED7-BF9B-96DB-483B-7FA24A60AB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58080C"/>
          </a:solidFill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Subsequent Work: FHE in Practice</a:t>
            </a:r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A9C4061A-B84C-FE46-A15B-C0BE120E8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44" y="1695397"/>
            <a:ext cx="6418838" cy="392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68580" tIns="34290" rIns="68580" bIns="34290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685800" eaLnBrk="1" hangingPunct="1">
              <a:defRPr/>
            </a:pPr>
            <a:r>
              <a:rPr lang="en-US" altLang="en-US" sz="2100" b="1" dirty="0">
                <a:solidFill>
                  <a:srgbClr val="000000"/>
                </a:solidFill>
                <a:latin typeface="Calibri"/>
                <a:cs typeface="Calibri"/>
              </a:rPr>
              <a:t>[Gentry-Halevi-Smart’12]:  “FHE with Polylog Overhead” </a:t>
            </a:r>
            <a:endParaRPr lang="en-US" altLang="en-US" sz="21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03561E76-9D1B-174D-9A98-D56B9CA98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25" y="2215072"/>
            <a:ext cx="450452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685800" eaLnBrk="1" hangingPunct="1">
              <a:defRPr/>
            </a:pPr>
            <a:r>
              <a:rPr lang="en-US" altLang="en-US" sz="2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Homomorphic computations “in place”.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4A134D3E-FA8E-644C-82E7-852CECEAD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924" y="2712622"/>
            <a:ext cx="693696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685800" eaLnBrk="1" hangingPunct="1">
              <a:defRPr/>
            </a:pPr>
            <a:r>
              <a:rPr lang="en-US" altLang="en-US" sz="2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SIMD computation + slot permutations (automorphisms)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E50777-FFD5-BA47-880B-074866CF80C6}"/>
              </a:ext>
            </a:extLst>
          </p:cNvPr>
          <p:cNvGrpSpPr/>
          <p:nvPr/>
        </p:nvGrpSpPr>
        <p:grpSpPr>
          <a:xfrm>
            <a:off x="6948716" y="1528171"/>
            <a:ext cx="1996776" cy="1244279"/>
            <a:chOff x="9149368" y="2443676"/>
            <a:chExt cx="2662368" cy="165903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4DD86B7-75BC-594F-B90E-72443721FCAB}"/>
                </a:ext>
              </a:extLst>
            </p:cNvPr>
            <p:cNvGrpSpPr/>
            <p:nvPr/>
          </p:nvGrpSpPr>
          <p:grpSpPr>
            <a:xfrm>
              <a:off x="9149368" y="2645320"/>
              <a:ext cx="2643193" cy="1457395"/>
              <a:chOff x="9315447" y="2772310"/>
              <a:chExt cx="2643193" cy="1457395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192F21E0-C645-314E-9502-8E2DFFB7F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9448130" y="3339417"/>
                <a:ext cx="496693" cy="540519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9956E53A-4F76-C849-A7FE-E207C41C39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11311444" y="3306207"/>
                <a:ext cx="496693" cy="540519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EF00E27F-5811-9C4A-97D0-B179D651E4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254" r="12881"/>
              <a:stretch/>
            </p:blipFill>
            <p:spPr>
              <a:xfrm rot="5400000">
                <a:off x="10006089" y="3355504"/>
                <a:ext cx="486796" cy="441143"/>
              </a:xfrm>
              <a:prstGeom prst="rect">
                <a:avLst/>
              </a:prstGeom>
            </p:spPr>
          </p:pic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B5AE75F-B312-F940-91B8-CF1DAEFF23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0975" y="3225279"/>
                <a:ext cx="0" cy="2037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1B71B8E-F7D7-C042-A596-2F17699AF7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76239" y="3232218"/>
                <a:ext cx="221479" cy="16343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118C320-58E8-0D4F-A0F4-984B7DCE7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76287" y="3218669"/>
                <a:ext cx="0" cy="2037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CD47FF3-AC95-6C45-AB85-F45D02C220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57263" y="3174243"/>
                <a:ext cx="202430" cy="18622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D740E86-7C39-0E42-82F4-C06C1A024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13869" y="3203209"/>
                <a:ext cx="625336" cy="13821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1FE0D96-D54C-2343-AD99-5E0C41B2B6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657425" y="3191445"/>
                <a:ext cx="15464" cy="15682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DE50FB7-C1B5-5C40-AFBA-DA50D0C12C2F}"/>
                  </a:ext>
                </a:extLst>
              </p:cNvPr>
              <p:cNvSpPr/>
              <p:nvPr/>
            </p:nvSpPr>
            <p:spPr>
              <a:xfrm>
                <a:off x="9315447" y="2828200"/>
                <a:ext cx="2571753" cy="4020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CCEB5FA-3E43-C844-896E-8D19CFCF2C8A}"/>
                  </a:ext>
                </a:extLst>
              </p:cNvPr>
              <p:cNvSpPr/>
              <p:nvPr/>
            </p:nvSpPr>
            <p:spPr>
              <a:xfrm>
                <a:off x="9370828" y="3827622"/>
                <a:ext cx="2571753" cy="4020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en-US" sz="135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E6B822CE-F7F5-F444-97BA-14B0ABA4E32C}"/>
                  </a:ext>
                </a:extLst>
              </p:cNvPr>
              <p:cNvGrpSpPr/>
              <p:nvPr/>
            </p:nvGrpSpPr>
            <p:grpSpPr>
              <a:xfrm>
                <a:off x="9386886" y="2772310"/>
                <a:ext cx="2571753" cy="377660"/>
                <a:chOff x="7743824" y="3592133"/>
                <a:chExt cx="2571753" cy="37766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88E11086-2D3C-024E-BB6D-CB3A8C103D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43824" y="3600460"/>
                      <a:ext cx="571501" cy="3693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defTabSz="6858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prstClr val="black"/>
                        </a:solidFill>
                        <a:latin typeface="Calibri" panose="020F0502020204030204"/>
                      </a:endParaRPr>
                    </a:p>
                  </p:txBody>
                </p:sp>
              </mc:Choice>
              <mc:Fallback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88E11086-2D3C-024E-BB6D-CB3A8C103D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43824" y="3600460"/>
                      <a:ext cx="571501" cy="36933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534E64B8-1152-EC42-9B88-A368A95898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58175" y="3600460"/>
                      <a:ext cx="5715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defTabSz="6858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prstClr val="black"/>
                        </a:solidFill>
                        <a:latin typeface="Calibri" panose="020F0502020204030204"/>
                      </a:endParaRPr>
                    </a:p>
                  </p:txBody>
                </p:sp>
              </mc:Choice>
              <mc:Fallback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534E64B8-1152-EC42-9B88-A368A95898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58175" y="3600460"/>
                      <a:ext cx="571501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17DC2B3A-CB01-B942-9565-5365CBC063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43951" y="3600460"/>
                      <a:ext cx="5715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defTabSz="6858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prstClr val="black"/>
                        </a:solidFill>
                        <a:latin typeface="Calibri" panose="020F0502020204030204"/>
                      </a:endParaRPr>
                    </a:p>
                  </p:txBody>
                </p:sp>
              </mc:Choice>
              <mc:Fallback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17DC2B3A-CB01-B942-9565-5365CBC063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43951" y="3600460"/>
                      <a:ext cx="571501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4FA898A0-C63F-774C-94BE-49AB0DBC24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4076" y="3599072"/>
                      <a:ext cx="5715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defTabSz="6858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prstClr val="black"/>
                        </a:solidFill>
                        <a:latin typeface="Calibri" panose="020F0502020204030204"/>
                      </a:endParaRPr>
                    </a:p>
                  </p:txBody>
                </p:sp>
              </mc:Choice>
              <mc:Fallback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4FA898A0-C63F-774C-94BE-49AB0DBC24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4076" y="3599072"/>
                      <a:ext cx="571501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7B53395A-9C2D-914F-9CC2-BB3224C60E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58301" y="3592133"/>
                      <a:ext cx="5715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defTabSz="6858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dirty="0">
                        <a:solidFill>
                          <a:prstClr val="black"/>
                        </a:solidFill>
                        <a:latin typeface="Calibri" panose="020F0502020204030204"/>
                      </a:endParaRPr>
                    </a:p>
                  </p:txBody>
                </p:sp>
              </mc:Choice>
              <mc:Fallback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7B53395A-9C2D-914F-9CC2-BB3224C60E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58301" y="3592133"/>
                      <a:ext cx="571501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BA0485B-057A-AE42-B6FA-7C17CBB06F0E}"/>
                  </a:ext>
                </a:extLst>
              </p:cNvPr>
              <p:cNvGrpSpPr/>
              <p:nvPr/>
            </p:nvGrpSpPr>
            <p:grpSpPr>
              <a:xfrm>
                <a:off x="9386887" y="3783823"/>
                <a:ext cx="2571753" cy="377660"/>
                <a:chOff x="7743824" y="3592133"/>
                <a:chExt cx="2571753" cy="37766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5F758E59-55E4-3F4F-8D9F-A9F15A8651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43824" y="3600460"/>
                      <a:ext cx="571501" cy="3693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defTabSz="6858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prstClr val="black"/>
                        </a:solidFill>
                        <a:latin typeface="Calibri" panose="020F0502020204030204"/>
                      </a:endParaRPr>
                    </a:p>
                  </p:txBody>
                </p:sp>
              </mc:Choice>
              <mc:Fallback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5F758E59-55E4-3F4F-8D9F-A9F15A8651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43824" y="3600460"/>
                      <a:ext cx="571501" cy="36933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5858D4CF-0257-4E46-B7EE-F50B915443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58175" y="3600460"/>
                      <a:ext cx="5715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defTabSz="6858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prstClr val="black"/>
                        </a:solidFill>
                        <a:latin typeface="Calibri" panose="020F0502020204030204"/>
                      </a:endParaRPr>
                    </a:p>
                  </p:txBody>
                </p:sp>
              </mc:Choice>
              <mc:Fallback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5858D4CF-0257-4E46-B7EE-F50B9154438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58175" y="3600460"/>
                      <a:ext cx="571501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18ACCDAF-499E-3E4B-84B2-B5DC63B023C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43951" y="3600460"/>
                      <a:ext cx="5715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defTabSz="6858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prstClr val="black"/>
                        </a:solidFill>
                        <a:latin typeface="Calibri" panose="020F0502020204030204"/>
                      </a:endParaRPr>
                    </a:p>
                  </p:txBody>
                </p:sp>
              </mc:Choice>
              <mc:Fallback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18ACCDAF-499E-3E4B-84B2-B5DC63B023C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43951" y="3600460"/>
                      <a:ext cx="571501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2E69A862-A762-084E-B144-38C5D74DA5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4076" y="3599072"/>
                      <a:ext cx="5715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defTabSz="6858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prstClr val="black"/>
                        </a:solidFill>
                        <a:latin typeface="Calibri" panose="020F0502020204030204"/>
                      </a:endParaRPr>
                    </a:p>
                  </p:txBody>
                </p:sp>
              </mc:Choice>
              <mc:Fallback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2E69A862-A762-084E-B144-38C5D74DA5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4076" y="3599072"/>
                      <a:ext cx="571501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36F901E5-CE8C-BF41-B4F0-4F99F31B10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58301" y="3592133"/>
                      <a:ext cx="57150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defTabSz="685800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en-US" dirty="0">
                        <a:solidFill>
                          <a:prstClr val="black"/>
                        </a:solidFill>
                        <a:latin typeface="Calibri" panose="020F0502020204030204"/>
                      </a:endParaRPr>
                    </a:p>
                  </p:txBody>
                </p:sp>
              </mc:Choice>
              <mc:Fallback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36F901E5-CE8C-BF41-B4F0-4F99F31B10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58301" y="3592133"/>
                      <a:ext cx="571501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743F3B5-D1DB-3B43-8D49-1B5986080A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86" t="16960" r="21939" b="17858"/>
            <a:stretch/>
          </p:blipFill>
          <p:spPr>
            <a:xfrm>
              <a:off x="11560672" y="2443676"/>
              <a:ext cx="251064" cy="29500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7CBE93C-2EBC-E142-9E1E-FA6DBC4657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86" t="16960" r="21939" b="17858"/>
            <a:stretch/>
          </p:blipFill>
          <p:spPr>
            <a:xfrm>
              <a:off x="11556865" y="3498626"/>
              <a:ext cx="235695" cy="276945"/>
            </a:xfrm>
            <a:prstGeom prst="rect">
              <a:avLst/>
            </a:prstGeom>
          </p:spPr>
        </p:pic>
      </p:grpSp>
      <p:sp>
        <p:nvSpPr>
          <p:cNvPr id="58" name="Rectangle 4">
            <a:extLst>
              <a:ext uri="{FF2B5EF4-FFF2-40B4-BE49-F238E27FC236}">
                <a16:creationId xmlns:a16="http://schemas.microsoft.com/office/drawing/2014/main" id="{12117C82-5BFA-B844-8134-EC0DFEFDD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03" y="3325767"/>
            <a:ext cx="7088007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685800" eaLnBrk="1" hangingPunct="1">
              <a:defRPr/>
            </a:pPr>
            <a:r>
              <a:rPr lang="en-US" altLang="en-US" sz="2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en-US" sz="21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HELib</a:t>
            </a:r>
            <a:r>
              <a:rPr lang="en-US" altLang="en-US" sz="2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”: </a:t>
            </a:r>
            <a:endParaRPr lang="en-US" altLang="en-US" sz="2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45DD88-0226-E942-AB29-4A81147C5C85}"/>
              </a:ext>
            </a:extLst>
          </p:cNvPr>
          <p:cNvSpPr/>
          <p:nvPr/>
        </p:nvSpPr>
        <p:spPr>
          <a:xfrm>
            <a:off x="1205101" y="3331389"/>
            <a:ext cx="474790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US" altLang="en-US" sz="2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first homomorphic encryption library.</a:t>
            </a:r>
            <a:endParaRPr lang="en-US" sz="2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A1BAA12C-59D7-3342-B746-89779AF83AEB}"/>
              </a:ext>
            </a:extLst>
          </p:cNvPr>
          <p:cNvSpPr/>
          <p:nvPr/>
        </p:nvSpPr>
        <p:spPr>
          <a:xfrm>
            <a:off x="1590365" y="4442084"/>
            <a:ext cx="1080120" cy="429585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srgbClr val="000000"/>
                </a:solidFill>
                <a:latin typeface="Arial"/>
                <a:cs typeface="Arial"/>
              </a:rPr>
              <a:t>PALISADE</a:t>
            </a:r>
            <a:endParaRPr lang="en-US" sz="1350" kern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F1FB0FA-09C4-F64D-9092-1A67199F14C0}"/>
              </a:ext>
            </a:extLst>
          </p:cNvPr>
          <p:cNvSpPr/>
          <p:nvPr/>
        </p:nvSpPr>
        <p:spPr>
          <a:xfrm>
            <a:off x="5557720" y="4442085"/>
            <a:ext cx="790568" cy="454514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srgbClr val="000000"/>
                </a:solidFill>
                <a:latin typeface="Arial"/>
                <a:cs typeface="Arial"/>
              </a:rPr>
              <a:t>TFHE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B64227F3-4EC3-0C4B-A322-0280589CEC0D}"/>
              </a:ext>
            </a:extLst>
          </p:cNvPr>
          <p:cNvSpPr/>
          <p:nvPr/>
        </p:nvSpPr>
        <p:spPr>
          <a:xfrm>
            <a:off x="343322" y="4425029"/>
            <a:ext cx="774835" cy="428201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srgbClr val="000000"/>
                </a:solidFill>
                <a:latin typeface="Arial"/>
                <a:cs typeface="Arial"/>
              </a:rPr>
              <a:t>SEAL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3168EE1-9E82-0546-B5BC-54832C77984A}"/>
              </a:ext>
            </a:extLst>
          </p:cNvPr>
          <p:cNvSpPr/>
          <p:nvPr/>
        </p:nvSpPr>
        <p:spPr>
          <a:xfrm>
            <a:off x="3097572" y="4442084"/>
            <a:ext cx="907819" cy="435536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srgbClr val="000000"/>
                </a:solidFill>
                <a:latin typeface="Arial"/>
                <a:cs typeface="Arial"/>
              </a:rPr>
              <a:t>HEEAN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178E2A19-FB44-C749-99A3-A61EF0BDCEF8}"/>
              </a:ext>
            </a:extLst>
          </p:cNvPr>
          <p:cNvSpPr/>
          <p:nvPr/>
        </p:nvSpPr>
        <p:spPr>
          <a:xfrm>
            <a:off x="4380595" y="4443433"/>
            <a:ext cx="875265" cy="434187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srgbClr val="000000"/>
                </a:solidFill>
                <a:latin typeface="Arial"/>
                <a:cs typeface="Arial"/>
              </a:rPr>
              <a:t>FHEW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870B852C-1F2A-A040-8015-10223B80C1D7}"/>
              </a:ext>
            </a:extLst>
          </p:cNvPr>
          <p:cNvSpPr/>
          <p:nvPr/>
        </p:nvSpPr>
        <p:spPr>
          <a:xfrm>
            <a:off x="363587" y="5094651"/>
            <a:ext cx="943089" cy="428201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>
                <a:solidFill>
                  <a:srgbClr val="000000"/>
                </a:solidFill>
                <a:latin typeface="Arial"/>
                <a:cs typeface="Arial"/>
              </a:rPr>
              <a:t>Concrete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C4B6E978-EF28-7C43-9782-A6811943D2F4}"/>
              </a:ext>
            </a:extLst>
          </p:cNvPr>
          <p:cNvSpPr/>
          <p:nvPr/>
        </p:nvSpPr>
        <p:spPr>
          <a:xfrm>
            <a:off x="1658880" y="5094651"/>
            <a:ext cx="943089" cy="428201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 err="1">
                <a:solidFill>
                  <a:srgbClr val="000000"/>
                </a:solidFill>
                <a:latin typeface="Arial"/>
                <a:cs typeface="Arial"/>
              </a:rPr>
              <a:t>NFLLib</a:t>
            </a:r>
            <a:endParaRPr lang="en-US" sz="1350" kern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158C98CA-656A-DF43-A9B6-8459B4CC518E}"/>
                  </a:ext>
                </a:extLst>
              </p:cNvPr>
              <p:cNvSpPr/>
              <p:nvPr/>
            </p:nvSpPr>
            <p:spPr>
              <a:xfrm>
                <a:off x="3097572" y="5094651"/>
                <a:ext cx="790568" cy="428201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6858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350" i="1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Λ</m:t>
                      </m:r>
                      <m:r>
                        <a:rPr lang="el-GR" sz="1350" i="1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∘</m:t>
                      </m:r>
                      <m:r>
                        <a:rPr lang="el-GR" sz="1350" i="1" kern="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𝜆</m:t>
                      </m:r>
                    </m:oMath>
                  </m:oMathPara>
                </a14:m>
                <a:endParaRPr lang="en-US" sz="1350" kern="0" dirty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158C98CA-656A-DF43-A9B6-8459B4CC5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572" y="5094651"/>
                <a:ext cx="790568" cy="428201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9525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36940E7-AEB6-874C-8797-A69A74087112}"/>
              </a:ext>
            </a:extLst>
          </p:cNvPr>
          <p:cNvSpPr/>
          <p:nvPr/>
        </p:nvSpPr>
        <p:spPr>
          <a:xfrm>
            <a:off x="4380596" y="5094651"/>
            <a:ext cx="790568" cy="428201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 err="1">
                <a:solidFill>
                  <a:srgbClr val="000000"/>
                </a:solidFill>
                <a:latin typeface="Arial"/>
                <a:cs typeface="Arial"/>
              </a:rPr>
              <a:t>Lattigo</a:t>
            </a:r>
            <a:endParaRPr lang="en-US" sz="1350" kern="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3375A6E9-B46A-5D4A-9678-12C53C667BE0}"/>
              </a:ext>
            </a:extLst>
          </p:cNvPr>
          <p:cNvSpPr/>
          <p:nvPr/>
        </p:nvSpPr>
        <p:spPr>
          <a:xfrm>
            <a:off x="5527388" y="5094651"/>
            <a:ext cx="790568" cy="428201"/>
          </a:xfrm>
          <a:prstGeom prst="round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 defTabSz="685800">
              <a:defRPr/>
            </a:pPr>
            <a:r>
              <a:rPr lang="en-US" sz="1350" kern="0" dirty="0" err="1">
                <a:solidFill>
                  <a:srgbClr val="000000"/>
                </a:solidFill>
                <a:latin typeface="Arial"/>
                <a:cs typeface="Arial"/>
              </a:rPr>
              <a:t>cuFHE</a:t>
            </a:r>
            <a:endParaRPr lang="en-US" sz="1350" kern="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538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EED7-BF9B-96DB-483B-7FA24A60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99"/>
            <a:ext cx="9144000" cy="1275159"/>
          </a:xfrm>
          <a:solidFill>
            <a:srgbClr val="58080C"/>
          </a:solidFill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FHE Bounty #1: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A035FBCB-F6AA-2C48-A622-AEBFFDBE1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" y="2418255"/>
            <a:ext cx="7497367" cy="40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685800" eaLnBrk="1" hangingPunct="1"/>
            <a:r>
              <a:rPr lang="en-US" altLang="en-US" sz="2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“leveled” FHE from the LWE assumption 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DD80F00C-07BE-1D4C-AE10-FFFB4B934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80" y="3955773"/>
            <a:ext cx="7347528" cy="40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685800" eaLnBrk="1" hangingPunct="1"/>
            <a:r>
              <a:rPr lang="en-US" altLang="en-US" sz="2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en-US" sz="2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“unbounded” </a:t>
            </a:r>
            <a:r>
              <a:rPr lang="en-US" altLang="en-US" sz="2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FHE under a </a:t>
            </a:r>
            <a:r>
              <a:rPr lang="en-US" altLang="en-US" sz="2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“circular secure” </a:t>
            </a:r>
            <a:r>
              <a:rPr lang="en-US" altLang="en-US" sz="2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LWE assumption.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4137D473-08B6-5447-A102-391B2DF19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149" y="3021807"/>
                <a:ext cx="567929" cy="407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685800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1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en-US" sz="21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100" dirty="0">
                  <a:solidFill>
                    <a:srgbClr val="000000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11" name="Rectangle 23">
                <a:extLst>
                  <a:ext uri="{FF2B5EF4-FFF2-40B4-BE49-F238E27FC236}">
                    <a16:creationId xmlns:a16="http://schemas.microsoft.com/office/drawing/2014/main" id="{4137D473-08B6-5447-A102-391B2DF19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0149" y="3021807"/>
                <a:ext cx="567929" cy="407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80694793-F1BC-CD43-AE2C-A72EAF80AA73}"/>
              </a:ext>
            </a:extLst>
          </p:cNvPr>
          <p:cNvSpPr/>
          <p:nvPr/>
        </p:nvSpPr>
        <p:spPr>
          <a:xfrm>
            <a:off x="2934756" y="4644181"/>
            <a:ext cx="365891" cy="407194"/>
          </a:xfrm>
          <a:custGeom>
            <a:avLst/>
            <a:gdLst>
              <a:gd name="connsiteX0" fmla="*/ 553475 w 553475"/>
              <a:gd name="connsiteY0" fmla="*/ 598785 h 627360"/>
              <a:gd name="connsiteX1" fmla="*/ 453462 w 553475"/>
              <a:gd name="connsiteY1" fmla="*/ 12998 h 627360"/>
              <a:gd name="connsiteX2" fmla="*/ 10550 w 553475"/>
              <a:gd name="connsiteY2" fmla="*/ 227310 h 627360"/>
              <a:gd name="connsiteX3" fmla="*/ 182000 w 553475"/>
              <a:gd name="connsiteY3" fmla="*/ 627360 h 62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475" h="627360">
                <a:moveTo>
                  <a:pt x="553475" y="598785"/>
                </a:moveTo>
                <a:cubicBezTo>
                  <a:pt x="548712" y="336847"/>
                  <a:pt x="543949" y="74910"/>
                  <a:pt x="453462" y="12998"/>
                </a:cubicBezTo>
                <a:cubicBezTo>
                  <a:pt x="362975" y="-48914"/>
                  <a:pt x="55794" y="124916"/>
                  <a:pt x="10550" y="227310"/>
                </a:cubicBezTo>
                <a:cubicBezTo>
                  <a:pt x="-34694" y="329704"/>
                  <a:pt x="73653" y="478532"/>
                  <a:pt x="182000" y="627360"/>
                </a:cubicBezTo>
              </a:path>
            </a:pathLst>
          </a:custGeom>
          <a:noFill/>
          <a:ln w="25400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EED9DFF-6962-C047-B0CB-4006D49520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4" y="4612029"/>
            <a:ext cx="844158" cy="68462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A7CF92-0B47-3844-8CA5-3C21287D6525}"/>
              </a:ext>
            </a:extLst>
          </p:cNvPr>
          <p:cNvCxnSpPr>
            <a:cxnSpLocks/>
          </p:cNvCxnSpPr>
          <p:nvPr/>
        </p:nvCxnSpPr>
        <p:spPr>
          <a:xfrm>
            <a:off x="1768078" y="3225403"/>
            <a:ext cx="9578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3">
                <a:extLst>
                  <a:ext uri="{FF2B5EF4-FFF2-40B4-BE49-F238E27FC236}">
                    <a16:creationId xmlns:a16="http://schemas.microsoft.com/office/drawing/2014/main" id="{150A8AE2-7628-F04F-A666-237293AB4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881" y="3034565"/>
                <a:ext cx="567929" cy="407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685800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1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en-US" sz="21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2100" dirty="0">
                  <a:solidFill>
                    <a:srgbClr val="000000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21" name="Rectangle 23">
                <a:extLst>
                  <a:ext uri="{FF2B5EF4-FFF2-40B4-BE49-F238E27FC236}">
                    <a16:creationId xmlns:a16="http://schemas.microsoft.com/office/drawing/2014/main" id="{150A8AE2-7628-F04F-A666-237293AB41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5881" y="3034565"/>
                <a:ext cx="567929" cy="407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3">
                <a:extLst>
                  <a:ext uri="{FF2B5EF4-FFF2-40B4-BE49-F238E27FC236}">
                    <a16:creationId xmlns:a16="http://schemas.microsoft.com/office/drawing/2014/main" id="{6A2DE673-DBE6-5F4F-BD7B-EE80CBF34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075" y="2833768"/>
                <a:ext cx="1166219" cy="374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685800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5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𝐸𝑛𝑐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sz="15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5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e>
                            <m:sub>
                              <m:r>
                                <a:rPr lang="en-US" altLang="en-US" sz="15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en-US" sz="15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15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en-US" sz="15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5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500" dirty="0">
                  <a:solidFill>
                    <a:srgbClr val="0432FF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22" name="Rectangle 23">
                <a:extLst>
                  <a:ext uri="{FF2B5EF4-FFF2-40B4-BE49-F238E27FC236}">
                    <a16:creationId xmlns:a16="http://schemas.microsoft.com/office/drawing/2014/main" id="{6A2DE673-DBE6-5F4F-BD7B-EE80CBF34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3075" y="2833768"/>
                <a:ext cx="1166219" cy="374888"/>
              </a:xfrm>
              <a:prstGeom prst="rect">
                <a:avLst/>
              </a:prstGeom>
              <a:blipFill>
                <a:blip r:embed="rId6"/>
                <a:stretch>
                  <a:fillRect r="-21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72DF40-A7EC-8C4D-8C19-50A87B3F1342}"/>
              </a:ext>
            </a:extLst>
          </p:cNvPr>
          <p:cNvCxnSpPr>
            <a:cxnSpLocks/>
          </p:cNvCxnSpPr>
          <p:nvPr/>
        </p:nvCxnSpPr>
        <p:spPr>
          <a:xfrm>
            <a:off x="3318813" y="3225403"/>
            <a:ext cx="9578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DD5F7C6-05F0-DA42-B538-1C8050A70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616" y="3034565"/>
                <a:ext cx="567929" cy="407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685800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1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en-US" sz="21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en-US" sz="2100" dirty="0">
                  <a:solidFill>
                    <a:srgbClr val="000000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DD5F7C6-05F0-DA42-B538-1C8050A70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6616" y="3034565"/>
                <a:ext cx="567929" cy="407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3">
                <a:extLst>
                  <a:ext uri="{FF2B5EF4-FFF2-40B4-BE49-F238E27FC236}">
                    <a16:creationId xmlns:a16="http://schemas.microsoft.com/office/drawing/2014/main" id="{9A1A9B6A-3651-B14B-8746-3A2C2781C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3810" y="2833768"/>
                <a:ext cx="1166219" cy="374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685800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5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𝐸𝑛𝑐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sz="15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5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e>
                            <m:sub>
                              <m:r>
                                <a:rPr lang="en-US" altLang="en-US" sz="15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altLang="en-US" sz="15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15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en-US" sz="15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15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500" dirty="0">
                  <a:solidFill>
                    <a:srgbClr val="0432FF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25" name="Rectangle 23">
                <a:extLst>
                  <a:ext uri="{FF2B5EF4-FFF2-40B4-BE49-F238E27FC236}">
                    <a16:creationId xmlns:a16="http://schemas.microsoft.com/office/drawing/2014/main" id="{9A1A9B6A-3651-B14B-8746-3A2C2781C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3810" y="2833768"/>
                <a:ext cx="1166219" cy="374888"/>
              </a:xfrm>
              <a:prstGeom prst="rect">
                <a:avLst/>
              </a:prstGeom>
              <a:blipFill>
                <a:blip r:embed="rId8"/>
                <a:stretch>
                  <a:fillRect r="-10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67D214-490B-B643-A042-5DD387FC839B}"/>
              </a:ext>
            </a:extLst>
          </p:cNvPr>
          <p:cNvCxnSpPr>
            <a:cxnSpLocks/>
          </p:cNvCxnSpPr>
          <p:nvPr/>
        </p:nvCxnSpPr>
        <p:spPr>
          <a:xfrm>
            <a:off x="6443123" y="3225403"/>
            <a:ext cx="9578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E15CF58-BBC2-9542-B6EE-EB6FB491E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0926" y="3034565"/>
                <a:ext cx="567929" cy="407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685800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1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1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en-US" sz="21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en-US" sz="2100" dirty="0">
                  <a:solidFill>
                    <a:srgbClr val="000000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E15CF58-BBC2-9542-B6EE-EB6FB491E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00926" y="3034565"/>
                <a:ext cx="567929" cy="4071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3">
                <a:extLst>
                  <a:ext uri="{FF2B5EF4-FFF2-40B4-BE49-F238E27FC236}">
                    <a16:creationId xmlns:a16="http://schemas.microsoft.com/office/drawing/2014/main" id="{9AF93FF7-1AC1-E946-9C6D-E730B1959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110" y="2833768"/>
                <a:ext cx="1166219" cy="374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685800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5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𝐸𝑛𝑐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sz="15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5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e>
                            <m:sub>
                              <m:r>
                                <a:rPr lang="en-US" altLang="en-US" sz="15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  <m:r>
                        <a:rPr lang="en-US" altLang="en-US" sz="15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15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en-US" sz="15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en-US" sz="15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en-US" sz="15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500" dirty="0">
                  <a:solidFill>
                    <a:srgbClr val="0432FF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28" name="Rectangle 23">
                <a:extLst>
                  <a:ext uri="{FF2B5EF4-FFF2-40B4-BE49-F238E27FC236}">
                    <a16:creationId xmlns:a16="http://schemas.microsoft.com/office/drawing/2014/main" id="{9AF93FF7-1AC1-E946-9C6D-E730B1959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43110" y="2833768"/>
                <a:ext cx="1166219" cy="374888"/>
              </a:xfrm>
              <a:prstGeom prst="rect">
                <a:avLst/>
              </a:prstGeom>
              <a:blipFill>
                <a:blip r:embed="rId10"/>
                <a:stretch>
                  <a:fillRect r="-17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A43502-915F-C641-9C5C-38F1E805C9A7}"/>
              </a:ext>
            </a:extLst>
          </p:cNvPr>
          <p:cNvCxnSpPr>
            <a:cxnSpLocks/>
          </p:cNvCxnSpPr>
          <p:nvPr/>
        </p:nvCxnSpPr>
        <p:spPr>
          <a:xfrm>
            <a:off x="4844545" y="3243262"/>
            <a:ext cx="95780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86AC72F-624D-034E-B449-9FED381EE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2348" y="2957202"/>
                <a:ext cx="567929" cy="407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685800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1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en-US" sz="2100" dirty="0">
                  <a:solidFill>
                    <a:srgbClr val="000000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86AC72F-624D-034E-B449-9FED381EE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2348" y="2957202"/>
                <a:ext cx="567929" cy="4071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23">
                <a:extLst>
                  <a:ext uri="{FF2B5EF4-FFF2-40B4-BE49-F238E27FC236}">
                    <a16:creationId xmlns:a16="http://schemas.microsoft.com/office/drawing/2014/main" id="{6C1FDEB9-4732-0E40-A3AA-5A654E876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0337" y="2841848"/>
                <a:ext cx="1166219" cy="374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685800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5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𝐸𝑛𝑐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sz="15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5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e>
                            <m:sub>
                              <m:r>
                                <a:rPr lang="en-US" altLang="en-US" sz="15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altLang="en-US" sz="15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15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b>
                          <m:r>
                            <a:rPr lang="en-US" altLang="en-US" sz="15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sz="15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500" dirty="0">
                  <a:solidFill>
                    <a:srgbClr val="0432FF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32" name="Rectangle 23">
                <a:extLst>
                  <a:ext uri="{FF2B5EF4-FFF2-40B4-BE49-F238E27FC236}">
                    <a16:creationId xmlns:a16="http://schemas.microsoft.com/office/drawing/2014/main" id="{6C1FDEB9-4732-0E40-A3AA-5A654E876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0337" y="2841848"/>
                <a:ext cx="1166219" cy="374888"/>
              </a:xfrm>
              <a:prstGeom prst="rect">
                <a:avLst/>
              </a:prstGeom>
              <a:blipFill>
                <a:blip r:embed="rId12"/>
                <a:stretch>
                  <a:fillRect r="-10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EACF9FD0-6B24-1C4D-8ABB-E72570528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7478" y="4922889"/>
                <a:ext cx="567929" cy="407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685800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1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𝑠𝑘</m:t>
                      </m:r>
                    </m:oMath>
                  </m:oMathPara>
                </a14:m>
                <a:endParaRPr lang="en-US" altLang="en-US" sz="2100" dirty="0">
                  <a:solidFill>
                    <a:srgbClr val="000000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33" name="Rectangle 23">
                <a:extLst>
                  <a:ext uri="{FF2B5EF4-FFF2-40B4-BE49-F238E27FC236}">
                    <a16:creationId xmlns:a16="http://schemas.microsoft.com/office/drawing/2014/main" id="{EACF9FD0-6B24-1C4D-8ABB-E72570528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7478" y="4922889"/>
                <a:ext cx="567929" cy="4071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23">
                <a:extLst>
                  <a:ext uri="{FF2B5EF4-FFF2-40B4-BE49-F238E27FC236}">
                    <a16:creationId xmlns:a16="http://schemas.microsoft.com/office/drawing/2014/main" id="{48F31A58-6904-9346-8C33-D8BACDB6A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671" y="4579456"/>
                <a:ext cx="1166219" cy="3748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defTabSz="685800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5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5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𝐸𝑛𝑐</m:t>
                          </m:r>
                        </m:e>
                        <m:sub>
                          <m:r>
                            <a:rPr lang="en-US" altLang="en-US" sz="15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𝑝𝑘</m:t>
                          </m:r>
                        </m:sub>
                      </m:sSub>
                      <m:r>
                        <a:rPr lang="en-US" altLang="en-US" sz="15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5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altLang="en-US" sz="15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500" dirty="0">
                  <a:solidFill>
                    <a:srgbClr val="0432FF"/>
                  </a:solidFill>
                  <a:latin typeface="Gill Sans MT" panose="020B0502020104020203" pitchFamily="34" charset="0"/>
                </a:endParaRPr>
              </a:p>
            </p:txBody>
          </p:sp>
        </mc:Choice>
        <mc:Fallback>
          <p:sp>
            <p:nvSpPr>
              <p:cNvPr id="34" name="Rectangle 23">
                <a:extLst>
                  <a:ext uri="{FF2B5EF4-FFF2-40B4-BE49-F238E27FC236}">
                    <a16:creationId xmlns:a16="http://schemas.microsoft.com/office/drawing/2014/main" id="{48F31A58-6904-9346-8C33-D8BACDB6A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4671" y="4579456"/>
                <a:ext cx="1166219" cy="3748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460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3">
            <a:extLst>
              <a:ext uri="{FF2B5EF4-FFF2-40B4-BE49-F238E27FC236}">
                <a16:creationId xmlns:a16="http://schemas.microsoft.com/office/drawing/2014/main" id="{31207F93-95A3-E74C-B9B5-040603F29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99" y="2538503"/>
            <a:ext cx="7984152" cy="34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685800" eaLnBrk="1" hangingPunct="1"/>
            <a:r>
              <a:rPr lang="en-US" altLang="en-US" sz="21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Partial Answer:</a:t>
            </a: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C8B26C52-9F14-3B4E-B46F-5C77FC1DB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99" y="3210285"/>
            <a:ext cx="8606171" cy="797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685800" eaLnBrk="1" hangingPunct="1"/>
            <a:r>
              <a:rPr lang="en-US" altLang="en-US" sz="2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[JLS’22]: Unbounded FHE from LPN + PRG in NC0 + Bilinear maps.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DDB44-26E8-D34A-B461-C8C3E4EC21EE}"/>
              </a:ext>
            </a:extLst>
          </p:cNvPr>
          <p:cNvSpPr/>
          <p:nvPr/>
        </p:nvSpPr>
        <p:spPr>
          <a:xfrm>
            <a:off x="393682" y="2947018"/>
            <a:ext cx="771570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US" altLang="en-US" sz="2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[CLTV’15]: Unbounded FHE from indistinguishability obfuscation (IO).</a:t>
            </a:r>
            <a:endParaRPr lang="en-US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EE561-0EF7-2449-B53A-408319A8E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4270628"/>
            <a:ext cx="2820591" cy="1173887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0316C5A8-16AF-8B40-9FD8-074B47ECD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128" y="4505626"/>
            <a:ext cx="4961335" cy="53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685800" eaLnBrk="1" hangingPunct="1"/>
            <a:r>
              <a:rPr lang="en-US" altLang="en-US" sz="3150" b="1" dirty="0">
                <a:solidFill>
                  <a:srgbClr val="58080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(Unbounded) FHE from LWE.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2813FE-BB88-6BC5-03B8-AD811FB2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99"/>
            <a:ext cx="9144000" cy="1275159"/>
          </a:xfrm>
          <a:solidFill>
            <a:srgbClr val="58080C"/>
          </a:solidFill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FHE Bounty #1: Why Circular Security?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65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3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EED7-BF9B-96DB-483B-7FA24A60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51"/>
            <a:ext cx="9144000" cy="1275159"/>
          </a:xfrm>
          <a:solidFill>
            <a:srgbClr val="58080C"/>
          </a:solidFill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FHE Bounty #2: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ular Callout 29">
            <a:extLst>
              <a:ext uri="{FF2B5EF4-FFF2-40B4-BE49-F238E27FC236}">
                <a16:creationId xmlns:a16="http://schemas.microsoft.com/office/drawing/2014/main" id="{208A8FB7-0461-B946-AFFB-0045C8E97CB7}"/>
              </a:ext>
            </a:extLst>
          </p:cNvPr>
          <p:cNvSpPr/>
          <p:nvPr/>
        </p:nvSpPr>
        <p:spPr>
          <a:xfrm>
            <a:off x="175022" y="1521865"/>
            <a:ext cx="3586164" cy="507908"/>
          </a:xfrm>
          <a:prstGeom prst="wedgeRectCallout">
            <a:avLst>
              <a:gd name="adj1" fmla="val 50328"/>
              <a:gd name="adj2" fmla="val -20734"/>
            </a:avLst>
          </a:prstGeom>
          <a:solidFill>
            <a:schemeClr val="bg1"/>
          </a:solidFill>
          <a:ln>
            <a:solidFill>
              <a:srgbClr val="5808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en-US" altLang="en-US" sz="3300" b="1" dirty="0">
                <a:solidFill>
                  <a:srgbClr val="58080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Lattices/LWE?</a:t>
            </a:r>
            <a:endParaRPr lang="en-US" sz="1350" dirty="0">
              <a:solidFill>
                <a:srgbClr val="58080C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D46528-0735-564A-A3E2-A93AC24B9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" y="3189919"/>
            <a:ext cx="3530300" cy="1489664"/>
          </a:xfrm>
          <a:prstGeom prst="rect">
            <a:avLst/>
          </a:prstGeom>
        </p:spPr>
      </p:pic>
      <p:sp>
        <p:nvSpPr>
          <p:cNvPr id="22" name="Rectangle 23">
            <a:extLst>
              <a:ext uri="{FF2B5EF4-FFF2-40B4-BE49-F238E27FC236}">
                <a16:creationId xmlns:a16="http://schemas.microsoft.com/office/drawing/2014/main" id="{6EBEA7EC-04A0-6E44-897F-E9D9088FF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967" y="3471866"/>
            <a:ext cx="4961335" cy="85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685800" eaLnBrk="1" hangingPunct="1"/>
            <a:r>
              <a:rPr lang="en-US" altLang="en-US" sz="3150" b="1" dirty="0">
                <a:solidFill>
                  <a:srgbClr val="58080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FHE from the Diffie-Hellman 	assumption.</a:t>
            </a:r>
          </a:p>
        </p:txBody>
      </p:sp>
    </p:spTree>
    <p:extLst>
      <p:ext uri="{BB962C8B-B14F-4D97-AF65-F5344CB8AC3E}">
        <p14:creationId xmlns:p14="http://schemas.microsoft.com/office/powerpoint/2010/main" val="19782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EDEED7-BF9B-96DB-483B-7FA24A60AB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857251"/>
                <a:ext cx="9144000" cy="1275159"/>
              </a:xfrm>
              <a:solidFill>
                <a:srgbClr val="58080C"/>
              </a:solidFill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FHE Bounty #3:</a:t>
                </a:r>
                <a:b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FHE </a:t>
                </a:r>
                <a14:m>
                  <m:oMath xmlns:m="http://schemas.openxmlformats.org/officeDocument/2006/math">
                    <m:r>
                      <a:rPr lang="en-US" alt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</m:oMath>
                </a14:m>
                <a:r>
                  <a:rPr lang="en-US" alt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efficient as plaintext computation.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EDEED7-BF9B-96DB-483B-7FA24A60A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857251"/>
                <a:ext cx="9144000" cy="1275159"/>
              </a:xfrm>
              <a:blipFill>
                <a:blip r:embed="rId3"/>
                <a:stretch>
                  <a:fillRect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23">
                <a:extLst>
                  <a:ext uri="{FF2B5EF4-FFF2-40B4-BE49-F238E27FC236}">
                    <a16:creationId xmlns:a16="http://schemas.microsoft.com/office/drawing/2014/main" id="{C0988FD5-9832-FC4A-A490-EEE4AC994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623" y="2293141"/>
                <a:ext cx="7875983" cy="5036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342900" indent="-342900" defTabSz="685800" eaLnBrk="1" hangingPunct="1">
                  <a:buFont typeface="Arial" panose="020B0604020202020204" pitchFamily="34" charset="0"/>
                  <a:buChar char="•"/>
                </a:pPr>
                <a:r>
                  <a:rPr lang="en-US" altLang="en-US" sz="21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Advances in Rate-1 FHE</a:t>
                </a:r>
                <a:r>
                  <a:rPr lang="en-US" altLang="en-US" sz="21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 FHE with </a:t>
                </a:r>
                <a14:m>
                  <m:oMath xmlns:m="http://schemas.openxmlformats.org/officeDocument/2006/math">
                    <m:r>
                      <a:rPr lang="en-US" altLang="en-US" sz="2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>
                      <a:rPr lang="en-US" altLang="en-US" sz="2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altLang="en-US" sz="21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sz="2100" i="1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communication</a:t>
                </a:r>
                <a:r>
                  <a:rPr lang="en-US" altLang="en-US" sz="21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overhead</a:t>
                </a:r>
                <a:endParaRPr lang="en-US" altLang="en-US" sz="21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" name="Rectangle 23">
                <a:extLst>
                  <a:ext uri="{FF2B5EF4-FFF2-40B4-BE49-F238E27FC236}">
                    <a16:creationId xmlns:a16="http://schemas.microsoft.com/office/drawing/2014/main" id="{C0988FD5-9832-FC4A-A490-EEE4AC994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623" y="2293141"/>
                <a:ext cx="7875983" cy="503630"/>
              </a:xfrm>
              <a:prstGeom prst="rect">
                <a:avLst/>
              </a:prstGeom>
              <a:blipFill>
                <a:blip r:embed="rId4"/>
                <a:stretch>
                  <a:fillRect l="-644" b="-146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23">
                <a:extLst>
                  <a:ext uri="{FF2B5EF4-FFF2-40B4-BE49-F238E27FC236}">
                    <a16:creationId xmlns:a16="http://schemas.microsoft.com/office/drawing/2014/main" id="{1498820C-AF64-584F-BE05-2E11DCAA0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623" y="3064663"/>
                <a:ext cx="7875983" cy="8893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342900" indent="-342900" defTabSz="685800" eaLnBrk="1" hangingPunct="1">
                  <a:buFont typeface="Arial" panose="020B0604020202020204" pitchFamily="34" charset="0"/>
                  <a:buChar char="•"/>
                </a:pPr>
                <a:r>
                  <a:rPr lang="en-US" altLang="en-US" sz="21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Advances in Private Information Retrieval</a:t>
                </a:r>
                <a:r>
                  <a:rPr lang="en-US" altLang="en-US" sz="21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US" altLang="en-US" sz="2100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57213" lvl="1" indent="0" defTabSz="685800" eaLnBrk="1" hangingPunct="1"/>
                <a:r>
                  <a:rPr lang="en-US" altLang="en-US" sz="21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PIR with server computation </a:t>
                </a:r>
                <a14:m>
                  <m:oMath xmlns:m="http://schemas.openxmlformats.org/officeDocument/2006/math">
                    <m:r>
                      <a:rPr lang="en-US" altLang="en-US" sz="21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</m:oMath>
                </a14:m>
                <a:r>
                  <a:rPr lang="en-US" altLang="en-US" sz="21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1 add + 1 </a:t>
                </a:r>
                <a:r>
                  <a:rPr lang="en-US" altLang="en-US" sz="2100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mult</a:t>
                </a:r>
                <a:r>
                  <a:rPr lang="en-US" altLang="en-US" sz="21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per database byte*</a:t>
                </a:r>
              </a:p>
            </p:txBody>
          </p:sp>
        </mc:Choice>
        <mc:Fallback>
          <p:sp>
            <p:nvSpPr>
              <p:cNvPr id="15" name="Rectangle 23">
                <a:extLst>
                  <a:ext uri="{FF2B5EF4-FFF2-40B4-BE49-F238E27FC236}">
                    <a16:creationId xmlns:a16="http://schemas.microsoft.com/office/drawing/2014/main" id="{1498820C-AF64-584F-BE05-2E11DCAA0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623" y="3064663"/>
                <a:ext cx="7875983" cy="889397"/>
              </a:xfrm>
              <a:prstGeom prst="rect">
                <a:avLst/>
              </a:prstGeom>
              <a:blipFill>
                <a:blip r:embed="rId5"/>
                <a:stretch>
                  <a:fillRect l="-644" r="-322" b="-42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23">
            <a:extLst>
              <a:ext uri="{FF2B5EF4-FFF2-40B4-BE49-F238E27FC236}">
                <a16:creationId xmlns:a16="http://schemas.microsoft.com/office/drawing/2014/main" id="{8DDAFB99-4C75-8546-A96B-EC4E165C3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243" y="2711044"/>
            <a:ext cx="6411515" cy="35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685800" eaLnBrk="1" hangingPunct="1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[GH’19, BDGM’19]</a:t>
            </a: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89FBF010-1DDD-B440-8FD0-6BC8F88CF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268" y="3487458"/>
            <a:ext cx="1184078" cy="35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685800" eaLnBrk="1" hangingPunct="1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[CHHV’22]</a:t>
            </a:r>
          </a:p>
        </p:txBody>
      </p:sp>
      <p:sp>
        <p:nvSpPr>
          <p:cNvPr id="9" name="Rectangle 23">
            <a:extLst>
              <a:ext uri="{FF2B5EF4-FFF2-40B4-BE49-F238E27FC236}">
                <a16:creationId xmlns:a16="http://schemas.microsoft.com/office/drawing/2014/main" id="{E12AFF7B-E3A9-B943-9E6A-C6B7A5437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73" y="4318390"/>
            <a:ext cx="4570022" cy="1189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685800" eaLnBrk="1" hangingPunct="1"/>
            <a:r>
              <a:rPr lang="en-US" altLang="en-US" sz="2400" b="1" dirty="0">
                <a:solidFill>
                  <a:srgbClr val="58080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solve truly practical FHE, you don’t need my $100(0). </a:t>
            </a:r>
            <a:r>
              <a:rPr lang="en-US" altLang="en-US" sz="2400" b="1" dirty="0">
                <a:solidFill>
                  <a:srgbClr val="58080C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</a:t>
            </a:r>
            <a:endParaRPr lang="en-US" altLang="en-US" sz="2400" b="1" dirty="0">
              <a:solidFill>
                <a:srgbClr val="58080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50B2A-B855-5444-B282-41401D4748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7"/>
          <a:stretch/>
        </p:blipFill>
        <p:spPr>
          <a:xfrm>
            <a:off x="5691189" y="4058936"/>
            <a:ext cx="3485852" cy="194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8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B597C2DF-98F6-0249-919A-CE52F46E2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53752"/>
            <a:ext cx="8686800" cy="1143000"/>
          </a:xfrm>
        </p:spPr>
        <p:txBody>
          <a:bodyPr/>
          <a:lstStyle/>
          <a:p>
            <a:r>
              <a:rPr lang="en-US" altLang="en-US" sz="3600" b="1" dirty="0">
                <a:solidFill>
                  <a:srgbClr val="891637"/>
                </a:solidFill>
              </a:rPr>
              <a:t>Unresolved Issue 1: Function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1B274E74-948A-494A-8A8B-FFF0B6D55C5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1B274E74-948A-494A-8A8B-FFF0B6D55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tick">
            <a:extLst>
              <a:ext uri="{FF2B5EF4-FFF2-40B4-BE49-F238E27FC236}">
                <a16:creationId xmlns:a16="http://schemas.microsoft.com/office/drawing/2014/main" id="{D2720F43-8A5F-D64C-92B6-435C6597F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35088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3" descr="Cloud 06">
            <a:extLst>
              <a:ext uri="{FF2B5EF4-FFF2-40B4-BE49-F238E27FC236}">
                <a16:creationId xmlns:a16="http://schemas.microsoft.com/office/drawing/2014/main" id="{D92B0838-D8A9-1F4C-B679-B44172C9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76" y="1858888"/>
            <a:ext cx="2971800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4" descr="TAC TowerDrive">
            <a:extLst>
              <a:ext uri="{FF2B5EF4-FFF2-40B4-BE49-F238E27FC236}">
                <a16:creationId xmlns:a16="http://schemas.microsoft.com/office/drawing/2014/main" id="{27087491-A201-C744-A83E-EED7003C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76" y="2262113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5" descr="TAC TowerDrive">
            <a:extLst>
              <a:ext uri="{FF2B5EF4-FFF2-40B4-BE49-F238E27FC236}">
                <a16:creationId xmlns:a16="http://schemas.microsoft.com/office/drawing/2014/main" id="{F0CD8A15-8453-D64A-819E-E89DC716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039" y="2285926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6" descr="TAC TowerDrive">
            <a:extLst>
              <a:ext uri="{FF2B5EF4-FFF2-40B4-BE49-F238E27FC236}">
                <a16:creationId xmlns:a16="http://schemas.microsoft.com/office/drawing/2014/main" id="{A6E32365-78FF-C74F-AEBD-8CEE7CBF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76" y="2273226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1" descr="TAC TowerDrive">
            <a:extLst>
              <a:ext uri="{FF2B5EF4-FFF2-40B4-BE49-F238E27FC236}">
                <a16:creationId xmlns:a16="http://schemas.microsoft.com/office/drawing/2014/main" id="{71557390-FDD0-ED4D-A028-725D27AF1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039" y="2262113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9" descr="TAC TowerDrive">
            <a:extLst>
              <a:ext uri="{FF2B5EF4-FFF2-40B4-BE49-F238E27FC236}">
                <a16:creationId xmlns:a16="http://schemas.microsoft.com/office/drawing/2014/main" id="{65290650-6FB6-7444-9A32-165DC5F4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76" y="2239888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1">
            <a:extLst>
              <a:ext uri="{FF2B5EF4-FFF2-40B4-BE49-F238E27FC236}">
                <a16:creationId xmlns:a16="http://schemas.microsoft.com/office/drawing/2014/main" id="{E4B9D531-87A2-A941-886B-980C84C6A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76" y="3611488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12" name="Rectangle 42">
            <a:extLst>
              <a:ext uri="{FF2B5EF4-FFF2-40B4-BE49-F238E27FC236}">
                <a16:creationId xmlns:a16="http://schemas.microsoft.com/office/drawing/2014/main" id="{E7720206-1B71-394D-9986-EDF52D1FC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76" y="3611488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Server (the Cloud)</a:t>
            </a:r>
          </a:p>
        </p:txBody>
      </p:sp>
      <p:sp>
        <p:nvSpPr>
          <p:cNvPr id="13" name="Rectangle 58">
            <a:extLst>
              <a:ext uri="{FF2B5EF4-FFF2-40B4-BE49-F238E27FC236}">
                <a16:creationId xmlns:a16="http://schemas.microsoft.com/office/drawing/2014/main" id="{E6BE9B15-1A88-8B40-B108-0A9E5AA1A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Input: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" name="Rectangle 59">
            <a:extLst>
              <a:ext uri="{FF2B5EF4-FFF2-40B4-BE49-F238E27FC236}">
                <a16:creationId xmlns:a16="http://schemas.microsoft.com/office/drawing/2014/main" id="{923530C6-1C02-6B45-863C-29B1DACF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5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5" name="Line 69">
            <a:extLst>
              <a:ext uri="{FF2B5EF4-FFF2-40B4-BE49-F238E27FC236}">
                <a16:creationId xmlns:a16="http://schemas.microsoft.com/office/drawing/2014/main" id="{6D611F65-E5B6-5944-A666-C81B223AF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776" y="2544688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Line 73">
            <a:extLst>
              <a:ext uri="{FF2B5EF4-FFF2-40B4-BE49-F238E27FC236}">
                <a16:creationId xmlns:a16="http://schemas.microsoft.com/office/drawing/2014/main" id="{6D8EA497-FBB0-A242-9A82-D389070FA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0576" y="33828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Rectangle 74">
            <a:extLst>
              <a:ext uri="{FF2B5EF4-FFF2-40B4-BE49-F238E27FC236}">
                <a16:creationId xmlns:a16="http://schemas.microsoft.com/office/drawing/2014/main" id="{52890D4A-EA94-1E48-85DF-1F448FC73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376" y="2925688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f(x))</a:t>
            </a:r>
          </a:p>
        </p:txBody>
      </p:sp>
      <p:sp>
        <p:nvSpPr>
          <p:cNvPr id="18" name="Rectangle 87">
            <a:extLst>
              <a:ext uri="{FF2B5EF4-FFF2-40B4-BE49-F238E27FC236}">
                <a16:creationId xmlns:a16="http://schemas.microsoft.com/office/drawing/2014/main" id="{C8AE3B0B-2A9B-7A48-9F48-1DAA5B01B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775" y="2011287"/>
            <a:ext cx="1641475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sk,x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43C267AC-29D1-6C46-B0FC-43BCDD5706AD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509120"/>
            <a:ext cx="8316416" cy="11513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Security against the curious cloud = standard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IND-security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of secret-key encryption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merican Typewriter" charset="0"/>
              <a:cs typeface="American Typewriter" charset="0"/>
            </a:endParaRPr>
          </a:p>
        </p:txBody>
      </p:sp>
      <p:sp>
        <p:nvSpPr>
          <p:cNvPr id="20" name="Rectangle 63">
            <a:extLst>
              <a:ext uri="{FF2B5EF4-FFF2-40B4-BE49-F238E27FC236}">
                <a16:creationId xmlns:a16="http://schemas.microsoft.com/office/drawing/2014/main" id="{D67D99F3-C8A8-A64E-B014-FF2B35E3CCE3}"/>
              </a:ext>
            </a:extLst>
          </p:cNvPr>
          <p:cNvSpPr txBox="1">
            <a:spLocks noChangeArrowheads="1"/>
          </p:cNvSpPr>
          <p:nvPr/>
        </p:nvSpPr>
        <p:spPr>
          <a:xfrm>
            <a:off x="431032" y="5661992"/>
            <a:ext cx="8568952" cy="11513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Security against a curious user?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4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1B274E74-948A-494A-8A8B-FFF0B6D55C5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1B274E74-948A-494A-8A8B-FFF0B6D55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tick">
            <a:extLst>
              <a:ext uri="{FF2B5EF4-FFF2-40B4-BE49-F238E27FC236}">
                <a16:creationId xmlns:a16="http://schemas.microsoft.com/office/drawing/2014/main" id="{D2720F43-8A5F-D64C-92B6-435C6597F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35088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3" descr="Cloud 06">
            <a:extLst>
              <a:ext uri="{FF2B5EF4-FFF2-40B4-BE49-F238E27FC236}">
                <a16:creationId xmlns:a16="http://schemas.microsoft.com/office/drawing/2014/main" id="{D92B0838-D8A9-1F4C-B679-B44172C9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76" y="1858888"/>
            <a:ext cx="2971800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4" descr="TAC TowerDrive">
            <a:extLst>
              <a:ext uri="{FF2B5EF4-FFF2-40B4-BE49-F238E27FC236}">
                <a16:creationId xmlns:a16="http://schemas.microsoft.com/office/drawing/2014/main" id="{27087491-A201-C744-A83E-EED7003C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76" y="2262113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5" descr="TAC TowerDrive">
            <a:extLst>
              <a:ext uri="{FF2B5EF4-FFF2-40B4-BE49-F238E27FC236}">
                <a16:creationId xmlns:a16="http://schemas.microsoft.com/office/drawing/2014/main" id="{F0CD8A15-8453-D64A-819E-E89DC716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039" y="2285926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6" descr="TAC TowerDrive">
            <a:extLst>
              <a:ext uri="{FF2B5EF4-FFF2-40B4-BE49-F238E27FC236}">
                <a16:creationId xmlns:a16="http://schemas.microsoft.com/office/drawing/2014/main" id="{A6E32365-78FF-C74F-AEBD-8CEE7CBF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76" y="2273226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1" descr="TAC TowerDrive">
            <a:extLst>
              <a:ext uri="{FF2B5EF4-FFF2-40B4-BE49-F238E27FC236}">
                <a16:creationId xmlns:a16="http://schemas.microsoft.com/office/drawing/2014/main" id="{71557390-FDD0-ED4D-A028-725D27AF1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039" y="2262113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9" descr="TAC TowerDrive">
            <a:extLst>
              <a:ext uri="{FF2B5EF4-FFF2-40B4-BE49-F238E27FC236}">
                <a16:creationId xmlns:a16="http://schemas.microsoft.com/office/drawing/2014/main" id="{65290650-6FB6-7444-9A32-165DC5F4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76" y="2239888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1">
            <a:extLst>
              <a:ext uri="{FF2B5EF4-FFF2-40B4-BE49-F238E27FC236}">
                <a16:creationId xmlns:a16="http://schemas.microsoft.com/office/drawing/2014/main" id="{E4B9D531-87A2-A941-886B-980C84C6A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76" y="3611488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12" name="Rectangle 42">
            <a:extLst>
              <a:ext uri="{FF2B5EF4-FFF2-40B4-BE49-F238E27FC236}">
                <a16:creationId xmlns:a16="http://schemas.microsoft.com/office/drawing/2014/main" id="{E7720206-1B71-394D-9986-EDF52D1FC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76" y="3611488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Server (the Cloud)</a:t>
            </a:r>
          </a:p>
        </p:txBody>
      </p:sp>
      <p:sp>
        <p:nvSpPr>
          <p:cNvPr id="13" name="Rectangle 58">
            <a:extLst>
              <a:ext uri="{FF2B5EF4-FFF2-40B4-BE49-F238E27FC236}">
                <a16:creationId xmlns:a16="http://schemas.microsoft.com/office/drawing/2014/main" id="{E6BE9B15-1A88-8B40-B108-0A9E5AA1A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Input: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" name="Rectangle 59">
            <a:extLst>
              <a:ext uri="{FF2B5EF4-FFF2-40B4-BE49-F238E27FC236}">
                <a16:creationId xmlns:a16="http://schemas.microsoft.com/office/drawing/2014/main" id="{923530C6-1C02-6B45-863C-29B1DACF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5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5" name="Line 69">
            <a:extLst>
              <a:ext uri="{FF2B5EF4-FFF2-40B4-BE49-F238E27FC236}">
                <a16:creationId xmlns:a16="http://schemas.microsoft.com/office/drawing/2014/main" id="{6D611F65-E5B6-5944-A666-C81B223AF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776" y="2544688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Line 73">
            <a:extLst>
              <a:ext uri="{FF2B5EF4-FFF2-40B4-BE49-F238E27FC236}">
                <a16:creationId xmlns:a16="http://schemas.microsoft.com/office/drawing/2014/main" id="{6D8EA497-FBB0-A242-9A82-D389070FA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0576" y="33828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Rectangle 74">
            <a:extLst>
              <a:ext uri="{FF2B5EF4-FFF2-40B4-BE49-F238E27FC236}">
                <a16:creationId xmlns:a16="http://schemas.microsoft.com/office/drawing/2014/main" id="{52890D4A-EA94-1E48-85DF-1F448FC73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376" y="2925688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(f(x))</a:t>
            </a:r>
          </a:p>
        </p:txBody>
      </p:sp>
      <p:sp>
        <p:nvSpPr>
          <p:cNvPr id="18" name="Rectangle 87">
            <a:extLst>
              <a:ext uri="{FF2B5EF4-FFF2-40B4-BE49-F238E27FC236}">
                <a16:creationId xmlns:a16="http://schemas.microsoft.com/office/drawing/2014/main" id="{C8AE3B0B-2A9B-7A48-9F48-1DAA5B01B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775" y="2011287"/>
            <a:ext cx="1641475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sk,x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43C267AC-29D1-6C46-B0FC-43BCDD5706AD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221088"/>
            <a:ext cx="8316416" cy="146456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Function Privacy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Enc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(f(x)) reveals no more information (about f) than f(x).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merican Typewriter" charset="0"/>
              <a:cs typeface="American Typewriter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4FA89E33-3711-5D47-8251-D6A916F23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53752"/>
            <a:ext cx="8686800" cy="1143000"/>
          </a:xfrm>
        </p:spPr>
        <p:txBody>
          <a:bodyPr/>
          <a:lstStyle/>
          <a:p>
            <a:r>
              <a:rPr lang="en-US" altLang="en-US" sz="3600" b="1" dirty="0">
                <a:solidFill>
                  <a:srgbClr val="891637"/>
                </a:solidFill>
              </a:rPr>
              <a:t>Unresolved Issue 1: Function Privacy</a:t>
            </a:r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9901662F-AB9D-4E40-8654-11B251A5CE02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5420816"/>
            <a:ext cx="8928992" cy="146456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Arial"/>
                <a:ea typeface="Cambria Math" panose="02040503050406030204" pitchFamily="18" charset="0"/>
                <a:cs typeface="American Typewriter" charset="0"/>
              </a:rPr>
              <a:t>Function privacy via noise-flooding (on the board)</a:t>
            </a:r>
            <a:endParaRPr kumimoji="0" lang="en-US" sz="2400" b="1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6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B597C2DF-98F6-0249-919A-CE52F46E2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53752"/>
            <a:ext cx="8686800" cy="1143000"/>
          </a:xfrm>
        </p:spPr>
        <p:txBody>
          <a:bodyPr/>
          <a:lstStyle/>
          <a:p>
            <a:r>
              <a:rPr lang="en-US" altLang="en-US" sz="3600" b="1" dirty="0">
                <a:solidFill>
                  <a:srgbClr val="891637"/>
                </a:solidFill>
              </a:rPr>
              <a:t>Unresolved Issue 2: Malicious Client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1B274E74-948A-494A-8A8B-FFF0B6D55C5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1B274E74-948A-494A-8A8B-FFF0B6D55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tick">
            <a:extLst>
              <a:ext uri="{FF2B5EF4-FFF2-40B4-BE49-F238E27FC236}">
                <a16:creationId xmlns:a16="http://schemas.microsoft.com/office/drawing/2014/main" id="{D2720F43-8A5F-D64C-92B6-435C6597F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35088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3" descr="Cloud 06">
            <a:extLst>
              <a:ext uri="{FF2B5EF4-FFF2-40B4-BE49-F238E27FC236}">
                <a16:creationId xmlns:a16="http://schemas.microsoft.com/office/drawing/2014/main" id="{D92B0838-D8A9-1F4C-B679-B44172C9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76" y="1858888"/>
            <a:ext cx="2971800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4" descr="TAC TowerDrive">
            <a:extLst>
              <a:ext uri="{FF2B5EF4-FFF2-40B4-BE49-F238E27FC236}">
                <a16:creationId xmlns:a16="http://schemas.microsoft.com/office/drawing/2014/main" id="{27087491-A201-C744-A83E-EED7003C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76" y="2262113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5" descr="TAC TowerDrive">
            <a:extLst>
              <a:ext uri="{FF2B5EF4-FFF2-40B4-BE49-F238E27FC236}">
                <a16:creationId xmlns:a16="http://schemas.microsoft.com/office/drawing/2014/main" id="{F0CD8A15-8453-D64A-819E-E89DC716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039" y="2285926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6" descr="TAC TowerDrive">
            <a:extLst>
              <a:ext uri="{FF2B5EF4-FFF2-40B4-BE49-F238E27FC236}">
                <a16:creationId xmlns:a16="http://schemas.microsoft.com/office/drawing/2014/main" id="{A6E32365-78FF-C74F-AEBD-8CEE7CBF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76" y="2273226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1" descr="TAC TowerDrive">
            <a:extLst>
              <a:ext uri="{FF2B5EF4-FFF2-40B4-BE49-F238E27FC236}">
                <a16:creationId xmlns:a16="http://schemas.microsoft.com/office/drawing/2014/main" id="{71557390-FDD0-ED4D-A028-725D27AF1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039" y="2262113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9" descr="TAC TowerDrive">
            <a:extLst>
              <a:ext uri="{FF2B5EF4-FFF2-40B4-BE49-F238E27FC236}">
                <a16:creationId xmlns:a16="http://schemas.microsoft.com/office/drawing/2014/main" id="{65290650-6FB6-7444-9A32-165DC5F4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76" y="2239888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1">
            <a:extLst>
              <a:ext uri="{FF2B5EF4-FFF2-40B4-BE49-F238E27FC236}">
                <a16:creationId xmlns:a16="http://schemas.microsoft.com/office/drawing/2014/main" id="{E4B9D531-87A2-A941-886B-980C84C6A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76" y="3611488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12" name="Rectangle 42">
            <a:extLst>
              <a:ext uri="{FF2B5EF4-FFF2-40B4-BE49-F238E27FC236}">
                <a16:creationId xmlns:a16="http://schemas.microsoft.com/office/drawing/2014/main" id="{E7720206-1B71-394D-9986-EDF52D1FC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76" y="3611488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Server (the Cloud)</a:t>
            </a:r>
          </a:p>
        </p:txBody>
      </p:sp>
      <p:sp>
        <p:nvSpPr>
          <p:cNvPr id="13" name="Rectangle 58">
            <a:extLst>
              <a:ext uri="{FF2B5EF4-FFF2-40B4-BE49-F238E27FC236}">
                <a16:creationId xmlns:a16="http://schemas.microsoft.com/office/drawing/2014/main" id="{E6BE9B15-1A88-8B40-B108-0A9E5AA1A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76" y="1029816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" name="Rectangle 59">
            <a:extLst>
              <a:ext uri="{FF2B5EF4-FFF2-40B4-BE49-F238E27FC236}">
                <a16:creationId xmlns:a16="http://schemas.microsoft.com/office/drawing/2014/main" id="{923530C6-1C02-6B45-863C-29B1DACF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576" y="1052736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5" name="Line 69">
            <a:extLst>
              <a:ext uri="{FF2B5EF4-FFF2-40B4-BE49-F238E27FC236}">
                <a16:creationId xmlns:a16="http://schemas.microsoft.com/office/drawing/2014/main" id="{6D611F65-E5B6-5944-A666-C81B223AF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776" y="2544688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Line 73">
            <a:extLst>
              <a:ext uri="{FF2B5EF4-FFF2-40B4-BE49-F238E27FC236}">
                <a16:creationId xmlns:a16="http://schemas.microsoft.com/office/drawing/2014/main" id="{6D8EA497-FBB0-A242-9A82-D389070FA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0576" y="33828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Rectangle 74">
            <a:extLst>
              <a:ext uri="{FF2B5EF4-FFF2-40B4-BE49-F238E27FC236}">
                <a16:creationId xmlns:a16="http://schemas.microsoft.com/office/drawing/2014/main" id="{52890D4A-EA94-1E48-85DF-1F448FC73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376" y="2925688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(f(x))</a:t>
            </a:r>
          </a:p>
        </p:txBody>
      </p:sp>
      <p:sp>
        <p:nvSpPr>
          <p:cNvPr id="18" name="Rectangle 87">
            <a:extLst>
              <a:ext uri="{FF2B5EF4-FFF2-40B4-BE49-F238E27FC236}">
                <a16:creationId xmlns:a16="http://schemas.microsoft.com/office/drawing/2014/main" id="{C8AE3B0B-2A9B-7A48-9F48-1DAA5B01B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775" y="2011287"/>
            <a:ext cx="1641475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sk,x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43C267AC-29D1-6C46-B0FC-43BCDD5706AD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509120"/>
            <a:ext cx="8316416" cy="11513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Idea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: Use zero knowledge proofs.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merican Typewriter" charset="0"/>
              <a:cs typeface="American Typewriter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C4BC37-9ECE-8049-A6E4-1B8F1587F27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1382346" y="1334616"/>
            <a:ext cx="635562" cy="8290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2AF3C6-77EF-374B-88D7-A776AD16004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545403" y="1405880"/>
            <a:ext cx="626770" cy="8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5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B597C2DF-98F6-0249-919A-CE52F46E2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53752"/>
            <a:ext cx="8686800" cy="1143000"/>
          </a:xfrm>
        </p:spPr>
        <p:txBody>
          <a:bodyPr/>
          <a:lstStyle/>
          <a:p>
            <a:r>
              <a:rPr lang="en-US" altLang="en-US" sz="3600" b="1" dirty="0">
                <a:solidFill>
                  <a:srgbClr val="891637"/>
                </a:solidFill>
              </a:rPr>
              <a:t>Unresolved Issue 3: Malicious Cloud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1B274E74-948A-494A-8A8B-FFF0B6D55C5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1B274E74-948A-494A-8A8B-FFF0B6D55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tick">
            <a:extLst>
              <a:ext uri="{FF2B5EF4-FFF2-40B4-BE49-F238E27FC236}">
                <a16:creationId xmlns:a16="http://schemas.microsoft.com/office/drawing/2014/main" id="{D2720F43-8A5F-D64C-92B6-435C6597F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35088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3" descr="Cloud 06">
            <a:extLst>
              <a:ext uri="{FF2B5EF4-FFF2-40B4-BE49-F238E27FC236}">
                <a16:creationId xmlns:a16="http://schemas.microsoft.com/office/drawing/2014/main" id="{D92B0838-D8A9-1F4C-B679-B44172C9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76" y="1858888"/>
            <a:ext cx="2971800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4" descr="TAC TowerDrive">
            <a:extLst>
              <a:ext uri="{FF2B5EF4-FFF2-40B4-BE49-F238E27FC236}">
                <a16:creationId xmlns:a16="http://schemas.microsoft.com/office/drawing/2014/main" id="{27087491-A201-C744-A83E-EED7003C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76" y="2262113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5" descr="TAC TowerDrive">
            <a:extLst>
              <a:ext uri="{FF2B5EF4-FFF2-40B4-BE49-F238E27FC236}">
                <a16:creationId xmlns:a16="http://schemas.microsoft.com/office/drawing/2014/main" id="{F0CD8A15-8453-D64A-819E-E89DC716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039" y="2285926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6" descr="TAC TowerDrive">
            <a:extLst>
              <a:ext uri="{FF2B5EF4-FFF2-40B4-BE49-F238E27FC236}">
                <a16:creationId xmlns:a16="http://schemas.microsoft.com/office/drawing/2014/main" id="{A6E32365-78FF-C74F-AEBD-8CEE7CBF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76" y="2273226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1" descr="TAC TowerDrive">
            <a:extLst>
              <a:ext uri="{FF2B5EF4-FFF2-40B4-BE49-F238E27FC236}">
                <a16:creationId xmlns:a16="http://schemas.microsoft.com/office/drawing/2014/main" id="{71557390-FDD0-ED4D-A028-725D27AF1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039" y="2262113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9" descr="TAC TowerDrive">
            <a:extLst>
              <a:ext uri="{FF2B5EF4-FFF2-40B4-BE49-F238E27FC236}">
                <a16:creationId xmlns:a16="http://schemas.microsoft.com/office/drawing/2014/main" id="{65290650-6FB6-7444-9A32-165DC5F4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76" y="2239888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1">
            <a:extLst>
              <a:ext uri="{FF2B5EF4-FFF2-40B4-BE49-F238E27FC236}">
                <a16:creationId xmlns:a16="http://schemas.microsoft.com/office/drawing/2014/main" id="{E4B9D531-87A2-A941-886B-980C84C6A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76" y="3611488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12" name="Rectangle 42">
            <a:extLst>
              <a:ext uri="{FF2B5EF4-FFF2-40B4-BE49-F238E27FC236}">
                <a16:creationId xmlns:a16="http://schemas.microsoft.com/office/drawing/2014/main" id="{E7720206-1B71-394D-9986-EDF52D1FC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76" y="3611488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Server (the Cloud)</a:t>
            </a:r>
          </a:p>
        </p:txBody>
      </p:sp>
      <p:sp>
        <p:nvSpPr>
          <p:cNvPr id="13" name="Rectangle 58">
            <a:extLst>
              <a:ext uri="{FF2B5EF4-FFF2-40B4-BE49-F238E27FC236}">
                <a16:creationId xmlns:a16="http://schemas.microsoft.com/office/drawing/2014/main" id="{E6BE9B15-1A88-8B40-B108-0A9E5AA1A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76" y="1029816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" name="Rectangle 59">
            <a:extLst>
              <a:ext uri="{FF2B5EF4-FFF2-40B4-BE49-F238E27FC236}">
                <a16:creationId xmlns:a16="http://schemas.microsoft.com/office/drawing/2014/main" id="{923530C6-1C02-6B45-863C-29B1DACF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576" y="1052736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5" name="Line 69">
            <a:extLst>
              <a:ext uri="{FF2B5EF4-FFF2-40B4-BE49-F238E27FC236}">
                <a16:creationId xmlns:a16="http://schemas.microsoft.com/office/drawing/2014/main" id="{6D611F65-E5B6-5944-A666-C81B223AF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776" y="2544688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Line 73">
            <a:extLst>
              <a:ext uri="{FF2B5EF4-FFF2-40B4-BE49-F238E27FC236}">
                <a16:creationId xmlns:a16="http://schemas.microsoft.com/office/drawing/2014/main" id="{6D8EA497-FBB0-A242-9A82-D389070FA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0576" y="33828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Rectangle 74">
            <a:extLst>
              <a:ext uri="{FF2B5EF4-FFF2-40B4-BE49-F238E27FC236}">
                <a16:creationId xmlns:a16="http://schemas.microsoft.com/office/drawing/2014/main" id="{52890D4A-EA94-1E48-85DF-1F448FC73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376" y="2925688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(f(x))</a:t>
            </a:r>
          </a:p>
        </p:txBody>
      </p:sp>
      <p:sp>
        <p:nvSpPr>
          <p:cNvPr id="18" name="Rectangle 87">
            <a:extLst>
              <a:ext uri="{FF2B5EF4-FFF2-40B4-BE49-F238E27FC236}">
                <a16:creationId xmlns:a16="http://schemas.microsoft.com/office/drawing/2014/main" id="{C8AE3B0B-2A9B-7A48-9F48-1DAA5B01B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775" y="2011287"/>
            <a:ext cx="1641475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sk,x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43C267AC-29D1-6C46-B0FC-43BCDD5706AD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509120"/>
            <a:ext cx="8316416" cy="11513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Idea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: “Succinct Interactive Proofs”. [Kilian92]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merican Typewriter" charset="0"/>
              <a:cs typeface="American Typewriter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C4BC37-9ECE-8049-A6E4-1B8F1587F27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6932258" y="1444154"/>
            <a:ext cx="635562" cy="8290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2AF3C6-77EF-374B-88D7-A776AD16004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6095315" y="1515418"/>
            <a:ext cx="626770" cy="8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2364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Homomorphic Encryption: Syntax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0061F8A-350A-9746-8E3F-4C343089BA4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6408" y="1844824"/>
                <a:ext cx="8316416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𝑠𝑘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𝑒𝑘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PPT Key generation algorithm generates a secret key </a:t>
                </a:r>
                <a:r>
                  <a:rPr lang="en-US" sz="24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as well as a (public) evaluation key</a:t>
                </a:r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0061F8A-350A-9746-8E3F-4C343089B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8" y="1844824"/>
                <a:ext cx="8316416" cy="1605156"/>
              </a:xfrm>
              <a:prstGeom prst="rect">
                <a:avLst/>
              </a:prstGeom>
              <a:blipFill>
                <a:blip r:embed="rId3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850EC10B-B4A8-6646-9CE7-CAF8E0685E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3284984"/>
                <a:ext cx="8316416" cy="11051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Encryption algorithm uses the secret key to encrypt message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850EC10B-B4A8-6646-9CE7-CAF8E0685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84984"/>
                <a:ext cx="8316416" cy="1105140"/>
              </a:xfrm>
              <a:prstGeom prst="rect">
                <a:avLst/>
              </a:prstGeom>
              <a:blipFill>
                <a:blip r:embed="rId4"/>
                <a:stretch>
                  <a:fillRect l="-1220"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80F46AD-85D7-524F-B131-EE159D09AE1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5805264"/>
                <a:ext cx="8316416" cy="91305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Decryption algorithm uses the secret key to decrypt ciphertext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80F46AD-85D7-524F-B131-EE159D09A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805264"/>
                <a:ext cx="8316416" cy="913052"/>
              </a:xfrm>
              <a:prstGeom prst="rect">
                <a:avLst/>
              </a:prstGeom>
              <a:blipFill>
                <a:blip r:embed="rId5"/>
                <a:stretch>
                  <a:fillRect l="-1220" t="-1370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28D54FA8-605A-104C-BDE1-B1D33F2ECC9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20080" y="1268760"/>
                <a:ext cx="8316416" cy="72215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i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merican Typewriter" charset="0"/>
                  </a:rPr>
                  <a:t>4-tuple of PPT algorithms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𝐺𝑒𝑛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𝐸𝑛𝑐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𝐷𝑒𝑐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𝐸𝑣𝑎𝑙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28D54FA8-605A-104C-BDE1-B1D33F2EC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0" y="1268760"/>
                <a:ext cx="8316416" cy="722152"/>
              </a:xfrm>
              <a:prstGeom prst="rect">
                <a:avLst/>
              </a:prstGeom>
              <a:blipFill>
                <a:blip r:embed="rId6"/>
                <a:stretch>
                  <a:fillRect l="-152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1">
            <a:extLst>
              <a:ext uri="{FF2B5EF4-FFF2-40B4-BE49-F238E27FC236}">
                <a16:creationId xmlns:a16="http://schemas.microsoft.com/office/drawing/2014/main" id="{5D04ECC6-8718-E94A-AB0F-91EAD40855DB}"/>
              </a:ext>
            </a:extLst>
          </p:cNvPr>
          <p:cNvSpPr txBox="1">
            <a:spLocks/>
          </p:cNvSpPr>
          <p:nvPr/>
        </p:nvSpPr>
        <p:spPr>
          <a:xfrm>
            <a:off x="35496" y="62068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(can be either secret-key or public-key </a:t>
            </a:r>
            <a:r>
              <a:rPr lang="en-US" sz="2800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enc</a:t>
            </a:r>
            <a:r>
              <a:rPr lang="en-US" sz="2800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)</a:t>
            </a:r>
            <a:endParaRPr lang="en-US" sz="28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6BC95727-3CCD-584D-AFB7-E10CB467D0D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4509120"/>
                <a:ext cx="8316416" cy="113158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′←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𝐸𝑣𝑎𝑙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𝑒𝑘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𝑓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Homomorphic evaluation algorithm uses the evaluation key to produce an “evaluated ciphertext”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6BC95727-3CCD-584D-AFB7-E10CB467D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09120"/>
                <a:ext cx="8316416" cy="1131586"/>
              </a:xfrm>
              <a:prstGeom prst="rect">
                <a:avLst/>
              </a:prstGeom>
              <a:blipFill>
                <a:blip r:embed="rId7"/>
                <a:stretch>
                  <a:fillRect l="-1220" t="-7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86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Homomorphic Encryption: Correctness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6BC95727-3CCD-584D-AFB7-E10CB467D0D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8943" y="1574413"/>
                <a:ext cx="8316416" cy="113158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𝐷𝑒𝑐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𝑠𝑘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𝐸𝑣𝑎𝑙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𝑓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𝐸𝑛𝑐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6BC95727-3CCD-584D-AFB7-E10CB467D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3" y="1574413"/>
                <a:ext cx="8316416" cy="1131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89650" y="3140968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50" y="3140968"/>
                <a:ext cx="539552" cy="483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EB4D6A-B6E9-A04E-B662-11E607C1E6E9}"/>
              </a:ext>
            </a:extLst>
          </p:cNvPr>
          <p:cNvCxnSpPr/>
          <p:nvPr/>
        </p:nvCxnSpPr>
        <p:spPr>
          <a:xfrm>
            <a:off x="2909730" y="3429000"/>
            <a:ext cx="252028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E95800-8035-0342-900C-34F609BCC1C2}"/>
              </a:ext>
            </a:extLst>
          </p:cNvPr>
          <p:cNvCxnSpPr>
            <a:cxnSpLocks/>
          </p:cNvCxnSpPr>
          <p:nvPr/>
        </p:nvCxnSpPr>
        <p:spPr>
          <a:xfrm>
            <a:off x="2377648" y="3933056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4ACB86-42A6-744E-9C18-8689FF9B30A5}"/>
              </a:ext>
            </a:extLst>
          </p:cNvPr>
          <p:cNvCxnSpPr>
            <a:cxnSpLocks/>
          </p:cNvCxnSpPr>
          <p:nvPr/>
        </p:nvCxnSpPr>
        <p:spPr>
          <a:xfrm flipV="1">
            <a:off x="6078082" y="3933056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F0AD69-5980-D94C-A680-171C444009E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935456" y="5517232"/>
            <a:ext cx="2494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046735DE-DAF3-F946-B3E0-5A506F664AE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829610" y="5275475"/>
                <a:ext cx="1105846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𝑐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046735DE-DAF3-F946-B3E0-5A506F664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610" y="5275475"/>
                <a:ext cx="1105846" cy="483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CC2901EF-CB60-9149-892A-BD8DC7007C5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71836" y="4169622"/>
                <a:ext cx="1105846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𝑬𝒏𝒄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𝒑𝒌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CC2901EF-CB60-9149-892A-BD8DC7007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836" y="4169622"/>
                <a:ext cx="1105846" cy="483514"/>
              </a:xfrm>
              <a:prstGeom prst="rect">
                <a:avLst/>
              </a:prstGeom>
              <a:blipFill>
                <a:blip r:embed="rId6"/>
                <a:stretch>
                  <a:fillRect l="-9195" r="-1149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B795A7-9AF2-EA49-9E9C-D83BCE1B284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78115" y="4169622"/>
                <a:ext cx="1105846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𝑬𝒏𝒄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𝒔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B795A7-9AF2-EA49-9E9C-D83BCE1B2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115" y="4169622"/>
                <a:ext cx="1105846" cy="483514"/>
              </a:xfrm>
              <a:prstGeom prst="rect">
                <a:avLst/>
              </a:prstGeom>
              <a:blipFill>
                <a:blip r:embed="rId7"/>
                <a:stretch>
                  <a:fillRect l="-6818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158F960-265A-C346-BADE-57FE8C99A33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26531" y="5736880"/>
                <a:ext cx="1912403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𝑬𝒗𝒂𝒍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158F960-265A-C346-BADE-57FE8C99A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531" y="5736880"/>
                <a:ext cx="1912403" cy="483514"/>
              </a:xfrm>
              <a:prstGeom prst="rect">
                <a:avLst/>
              </a:prstGeom>
              <a:blipFill>
                <a:blip r:embed="rId8"/>
                <a:stretch>
                  <a:fillRect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38FB11D1-D15C-C94F-8D0F-310A093A8C1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25192" y="5275475"/>
                <a:ext cx="1105846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′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38FB11D1-D15C-C94F-8D0F-310A093A8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192" y="5275475"/>
                <a:ext cx="1105846" cy="483514"/>
              </a:xfrm>
              <a:prstGeom prst="rect">
                <a:avLst/>
              </a:prstGeom>
              <a:blipFill>
                <a:blip r:embed="rId9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B189CFBD-589B-C540-8124-A07D4C559F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808306" y="3115235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𝑓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B189CFBD-589B-C540-8124-A07D4C559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06" y="3115235"/>
                <a:ext cx="539552" cy="483514"/>
              </a:xfrm>
              <a:prstGeom prst="rect">
                <a:avLst/>
              </a:prstGeom>
              <a:blipFill>
                <a:blip r:embed="rId10"/>
                <a:stretch>
                  <a:fillRect l="-50000" r="-36364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2CF4F26-74E4-1A49-AD54-223B03B71B52}"/>
              </a:ext>
            </a:extLst>
          </p:cNvPr>
          <p:cNvSpPr/>
          <p:nvPr/>
        </p:nvSpPr>
        <p:spPr>
          <a:xfrm>
            <a:off x="683568" y="4653136"/>
            <a:ext cx="7681791" cy="1944216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AFFEF5-732A-D94D-ABDD-30023DDC1D0F}"/>
              </a:ext>
            </a:extLst>
          </p:cNvPr>
          <p:cNvSpPr/>
          <p:nvPr/>
        </p:nvSpPr>
        <p:spPr>
          <a:xfrm>
            <a:off x="713284" y="6165756"/>
            <a:ext cx="1756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Cambria Math" panose="02040503050406030204" pitchFamily="18" charset="0"/>
                <a:cs typeface="American Typewriter" charset="0"/>
              </a:rPr>
              <a:t>Ciphertext world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76362-37F7-EE4F-9F27-6F201128161C}"/>
              </a:ext>
            </a:extLst>
          </p:cNvPr>
          <p:cNvSpPr/>
          <p:nvPr/>
        </p:nvSpPr>
        <p:spPr>
          <a:xfrm>
            <a:off x="744315" y="2702549"/>
            <a:ext cx="1595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Cambria Math" panose="02040503050406030204" pitchFamily="18" charset="0"/>
                <a:cs typeface="American Typewriter" charset="0"/>
              </a:rPr>
              <a:t>Plaintext world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BDBDDC-F5CE-484F-8CC3-4AC0C664AE33}"/>
              </a:ext>
            </a:extLst>
          </p:cNvPr>
          <p:cNvSpPr/>
          <p:nvPr/>
        </p:nvSpPr>
        <p:spPr>
          <a:xfrm>
            <a:off x="683568" y="2689987"/>
            <a:ext cx="7681791" cy="1944216"/>
          </a:xfrm>
          <a:prstGeom prst="rect">
            <a:avLst/>
          </a:prstGeom>
          <a:solidFill>
            <a:srgbClr val="0000FF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1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Homomorphic Encryption: Security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3" descr="stick">
            <a:extLst>
              <a:ext uri="{FF2B5EF4-FFF2-40B4-BE49-F238E27FC236}">
                <a16:creationId xmlns:a16="http://schemas.microsoft.com/office/drawing/2014/main" id="{9BA7044D-2145-9640-9715-C6D7B2B0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35088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3" descr="Cloud 06">
            <a:extLst>
              <a:ext uri="{FF2B5EF4-FFF2-40B4-BE49-F238E27FC236}">
                <a16:creationId xmlns:a16="http://schemas.microsoft.com/office/drawing/2014/main" id="{2FEF7118-D4DE-C141-8A4E-862BBE9C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76" y="1858888"/>
            <a:ext cx="2971800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4" descr="TAC TowerDrive">
            <a:extLst>
              <a:ext uri="{FF2B5EF4-FFF2-40B4-BE49-F238E27FC236}">
                <a16:creationId xmlns:a16="http://schemas.microsoft.com/office/drawing/2014/main" id="{91D77048-DE17-7F47-9CEA-B908DFF9D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76" y="2262113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5" descr="TAC TowerDrive">
            <a:extLst>
              <a:ext uri="{FF2B5EF4-FFF2-40B4-BE49-F238E27FC236}">
                <a16:creationId xmlns:a16="http://schemas.microsoft.com/office/drawing/2014/main" id="{6B202469-48DF-5649-9570-F0539FF8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039" y="2285926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6" descr="TAC TowerDrive">
            <a:extLst>
              <a:ext uri="{FF2B5EF4-FFF2-40B4-BE49-F238E27FC236}">
                <a16:creationId xmlns:a16="http://schemas.microsoft.com/office/drawing/2014/main" id="{131D391A-D616-CC45-B928-ECE08E108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76" y="2273226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1" descr="TAC TowerDrive">
            <a:extLst>
              <a:ext uri="{FF2B5EF4-FFF2-40B4-BE49-F238E27FC236}">
                <a16:creationId xmlns:a16="http://schemas.microsoft.com/office/drawing/2014/main" id="{525D024A-F747-4D44-8210-EE759A53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039" y="2262113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9" descr="TAC TowerDrive">
            <a:extLst>
              <a:ext uri="{FF2B5EF4-FFF2-40B4-BE49-F238E27FC236}">
                <a16:creationId xmlns:a16="http://schemas.microsoft.com/office/drawing/2014/main" id="{C6069C13-D03F-5D47-8B73-1736FEDBF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76" y="2239888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41">
            <a:extLst>
              <a:ext uri="{FF2B5EF4-FFF2-40B4-BE49-F238E27FC236}">
                <a16:creationId xmlns:a16="http://schemas.microsoft.com/office/drawing/2014/main" id="{08B5E478-02D3-D04E-9151-D33051878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76" y="3611488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/>
              <a:t>Client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8DF6451-7F7E-5144-9A33-77222C7D5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76" y="3611488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/>
              <a:t>Server (the Cloud)</a:t>
            </a:r>
          </a:p>
        </p:txBody>
      </p:sp>
      <p:sp>
        <p:nvSpPr>
          <p:cNvPr id="33" name="Rectangle 58">
            <a:extLst>
              <a:ext uri="{FF2B5EF4-FFF2-40B4-BE49-F238E27FC236}">
                <a16:creationId xmlns:a16="http://schemas.microsoft.com/office/drawing/2014/main" id="{1255DCE8-BFFF-8F41-A239-0CB813E6B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/>
              <a:t>Input: </a:t>
            </a:r>
            <a:r>
              <a:rPr lang="en-US" altLang="en-US" sz="2400" b="1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34" name="Rectangle 59">
            <a:extLst>
              <a:ext uri="{FF2B5EF4-FFF2-40B4-BE49-F238E27FC236}">
                <a16:creationId xmlns:a16="http://schemas.microsoft.com/office/drawing/2014/main" id="{66FD0D27-1C94-6941-8CDA-1359E1548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5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Function: </a:t>
            </a:r>
            <a:r>
              <a:rPr lang="en-US" altLang="en-US" sz="2400" b="1" dirty="0">
                <a:solidFill>
                  <a:srgbClr val="0000CC"/>
                </a:solidFill>
              </a:rPr>
              <a:t>f</a:t>
            </a:r>
          </a:p>
        </p:txBody>
      </p:sp>
      <p:sp>
        <p:nvSpPr>
          <p:cNvPr id="35" name="Line 69">
            <a:extLst>
              <a:ext uri="{FF2B5EF4-FFF2-40B4-BE49-F238E27FC236}">
                <a16:creationId xmlns:a16="http://schemas.microsoft.com/office/drawing/2014/main" id="{7CFF6877-3BF2-3444-B3A5-975DBA6DB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776" y="2544688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73">
            <a:extLst>
              <a:ext uri="{FF2B5EF4-FFF2-40B4-BE49-F238E27FC236}">
                <a16:creationId xmlns:a16="http://schemas.microsoft.com/office/drawing/2014/main" id="{3949A919-F0D8-D143-BDE4-6FFDD571D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0576" y="33828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74">
            <a:extLst>
              <a:ext uri="{FF2B5EF4-FFF2-40B4-BE49-F238E27FC236}">
                <a16:creationId xmlns:a16="http://schemas.microsoft.com/office/drawing/2014/main" id="{5805A462-3D81-CA46-BCF8-9E5E4D23A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376" y="2925688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 err="1">
                <a:solidFill>
                  <a:srgbClr val="0000CC"/>
                </a:solidFill>
              </a:rPr>
              <a:t>Enc</a:t>
            </a:r>
            <a:r>
              <a:rPr lang="en-US" altLang="en-US" sz="2400" dirty="0">
                <a:solidFill>
                  <a:srgbClr val="0000CC"/>
                </a:solidFill>
              </a:rPr>
              <a:t>(f(x))</a:t>
            </a:r>
          </a:p>
        </p:txBody>
      </p:sp>
      <p:sp>
        <p:nvSpPr>
          <p:cNvPr id="38" name="Rectangle 87">
            <a:extLst>
              <a:ext uri="{FF2B5EF4-FFF2-40B4-BE49-F238E27FC236}">
                <a16:creationId xmlns:a16="http://schemas.microsoft.com/office/drawing/2014/main" id="{D7B839E2-32FF-D14B-BCDA-B0EE670EC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775" y="2011287"/>
            <a:ext cx="1641475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 err="1">
                <a:solidFill>
                  <a:srgbClr val="0000CC"/>
                </a:solidFill>
              </a:rPr>
              <a:t>Enc</a:t>
            </a:r>
            <a:r>
              <a:rPr lang="en-US" altLang="en-US" sz="2400" dirty="0">
                <a:solidFill>
                  <a:srgbClr val="0000CC"/>
                </a:solidFill>
              </a:rPr>
              <a:t>(</a:t>
            </a:r>
            <a:r>
              <a:rPr lang="en-US" altLang="en-US" sz="2400" dirty="0" err="1">
                <a:solidFill>
                  <a:srgbClr val="0000CC"/>
                </a:solidFill>
              </a:rPr>
              <a:t>sk,x</a:t>
            </a:r>
            <a:r>
              <a:rPr lang="en-US" altLang="en-US" sz="2400" dirty="0">
                <a:solidFill>
                  <a:srgbClr val="0000CC"/>
                </a:solidFill>
              </a:rPr>
              <a:t>) </a:t>
            </a:r>
          </a:p>
        </p:txBody>
      </p:sp>
      <p:sp>
        <p:nvSpPr>
          <p:cNvPr id="46" name="Rectangle 63">
            <a:extLst>
              <a:ext uri="{FF2B5EF4-FFF2-40B4-BE49-F238E27FC236}">
                <a16:creationId xmlns:a16="http://schemas.microsoft.com/office/drawing/2014/main" id="{98D7DA12-E28C-D146-B43D-AE4BDDA8D9B8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509120"/>
            <a:ext cx="8316416" cy="11513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Cambria Math" panose="02040503050406030204" pitchFamily="18" charset="0"/>
                <a:cs typeface="American Typewriter" charset="0"/>
              </a:rPr>
              <a:t>Security against the “curious cloud” = standard </a:t>
            </a:r>
            <a:r>
              <a:rPr lang="en-US" sz="2800" b="1" dirty="0">
                <a:ea typeface="Cambria Math" panose="02040503050406030204" pitchFamily="18" charset="0"/>
                <a:cs typeface="American Typewriter" charset="0"/>
              </a:rPr>
              <a:t>IND-security </a:t>
            </a:r>
            <a:r>
              <a:rPr lang="en-US" sz="2800" dirty="0">
                <a:ea typeface="Cambria Math" panose="02040503050406030204" pitchFamily="18" charset="0"/>
                <a:cs typeface="American Typewriter" charset="0"/>
              </a:rPr>
              <a:t>of secret-key encryption  </a:t>
            </a:r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48" name="Rectangle 63">
            <a:extLst>
              <a:ext uri="{FF2B5EF4-FFF2-40B4-BE49-F238E27FC236}">
                <a16:creationId xmlns:a16="http://schemas.microsoft.com/office/drawing/2014/main" id="{EE3502E4-FFCF-6947-BD79-C362FDE1C72F}"/>
              </a:ext>
            </a:extLst>
          </p:cNvPr>
          <p:cNvSpPr txBox="1">
            <a:spLocks noChangeArrowheads="1"/>
          </p:cNvSpPr>
          <p:nvPr/>
        </p:nvSpPr>
        <p:spPr>
          <a:xfrm>
            <a:off x="431032" y="5661992"/>
            <a:ext cx="8568952" cy="11513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i="1" dirty="0">
                <a:ea typeface="Cambria Math" panose="02040503050406030204" pitchFamily="18" charset="0"/>
                <a:cs typeface="American Typewriter" charset="0"/>
              </a:rPr>
              <a:t>Key Point</a:t>
            </a:r>
            <a:r>
              <a:rPr lang="en-US" sz="2800" b="0" dirty="0">
                <a:ea typeface="Cambria Math" panose="02040503050406030204" pitchFamily="18" charset="0"/>
                <a:cs typeface="American Typewriter" charset="0"/>
              </a:rPr>
              <a:t>: </a:t>
            </a:r>
            <a:r>
              <a:rPr lang="en-US" sz="2800" b="0" dirty="0" err="1">
                <a:ea typeface="Cambria Math" panose="02040503050406030204" pitchFamily="18" charset="0"/>
                <a:cs typeface="American Typewriter" charset="0"/>
              </a:rPr>
              <a:t>Eval</a:t>
            </a:r>
            <a:r>
              <a:rPr lang="en-US" sz="2800" b="0" dirty="0">
                <a:ea typeface="Cambria Math" panose="02040503050406030204" pitchFamily="18" charset="0"/>
                <a:cs typeface="American Typewriter" charset="0"/>
              </a:rPr>
              <a:t> is an entirely public algorithm with public inputs. </a:t>
            </a:r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29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Here is a homomorphic encryption scheme…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0A7F6E3A-9749-B24E-B70A-6405043325C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6408" y="620688"/>
                <a:ext cx="8316416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𝑠𝑘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Use any old secret key </a:t>
                </a:r>
                <a:r>
                  <a:rPr lang="en-US" sz="2400" dirty="0" err="1">
                    <a:latin typeface="+mn-lt"/>
                    <a:ea typeface="American Typewriter" charset="0"/>
                    <a:cs typeface="American Typewriter" charset="0"/>
                  </a:rPr>
                  <a:t>enc</a:t>
                </a:r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scheme.</a:t>
                </a: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0A7F6E3A-9749-B24E-B70A-640504332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8" y="620688"/>
                <a:ext cx="8316416" cy="1605156"/>
              </a:xfrm>
              <a:prstGeom prst="rect">
                <a:avLst/>
              </a:prstGeom>
              <a:blipFill>
                <a:blip r:embed="rId3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49028BF-B09A-3541-9B94-2D3D7A69CF9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2060848"/>
                <a:ext cx="8316416" cy="11051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Just the secret key encryption algorithm…</a:t>
                </a:r>
              </a:p>
            </p:txBody>
          </p:sp>
        </mc:Choice>
        <mc:Fallback xmlns="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49028BF-B09A-3541-9B94-2D3D7A69C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60848"/>
                <a:ext cx="8316416" cy="1105140"/>
              </a:xfrm>
              <a:prstGeom prst="rect">
                <a:avLst/>
              </a:prstGeom>
              <a:blipFill>
                <a:blip r:embed="rId4"/>
                <a:stretch>
                  <a:fillRect l="-1220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80A843D7-DA45-A643-B00D-7F220465247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4437112"/>
                <a:ext cx="8316416" cy="151216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Parse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||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as a ciphertext concatenated with a function description. Decrypt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and compute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80A843D7-DA45-A643-B00D-7F2204652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437112"/>
                <a:ext cx="8316416" cy="1512168"/>
              </a:xfrm>
              <a:prstGeom prst="rect">
                <a:avLst/>
              </a:prstGeom>
              <a:blipFill>
                <a:blip r:embed="rId5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C2480299-3506-194F-AE6B-DD2A6C9DFFD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3284984"/>
                <a:ext cx="8316416" cy="113158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′←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𝐸𝑣𝑎𝑙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𝑓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||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. </a:t>
                </a:r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So </a:t>
                </a:r>
                <a:r>
                  <a:rPr lang="en-US" sz="2400" dirty="0" err="1">
                    <a:latin typeface="+mn-lt"/>
                    <a:ea typeface="American Typewriter" charset="0"/>
                    <a:cs typeface="American Typewriter" charset="0"/>
                  </a:rPr>
                  <a:t>Eval</a:t>
                </a:r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is basically the identity function!!</a:t>
                </a:r>
                <a:endParaRPr lang="en-US" sz="24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C2480299-3506-194F-AE6B-DD2A6C9DF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84984"/>
                <a:ext cx="8316416" cy="1131586"/>
              </a:xfrm>
              <a:prstGeom prst="rect">
                <a:avLst/>
              </a:prstGeom>
              <a:blipFill>
                <a:blip r:embed="rId6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63">
            <a:extLst>
              <a:ext uri="{FF2B5EF4-FFF2-40B4-BE49-F238E27FC236}">
                <a16:creationId xmlns:a16="http://schemas.microsoft.com/office/drawing/2014/main" id="{9A629A42-5D8B-4A44-99F4-451601BA7A49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5733256"/>
            <a:ext cx="8316416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This is correct and it is IND-secure.</a:t>
            </a:r>
          </a:p>
        </p:txBody>
      </p:sp>
    </p:spTree>
    <p:extLst>
      <p:ext uri="{BB962C8B-B14F-4D97-AF65-F5344CB8AC3E}">
        <p14:creationId xmlns:p14="http://schemas.microsoft.com/office/powerpoint/2010/main" val="276303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Homomorphic Encryption: Compactness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6" name="Rectangle 63">
            <a:extLst>
              <a:ext uri="{FF2B5EF4-FFF2-40B4-BE49-F238E27FC236}">
                <a16:creationId xmlns:a16="http://schemas.microsoft.com/office/drawing/2014/main" id="{98D7DA12-E28C-D146-B43D-AE4BDDA8D9B8}"/>
              </a:ext>
            </a:extLst>
          </p:cNvPr>
          <p:cNvSpPr txBox="1">
            <a:spLocks noChangeArrowheads="1"/>
          </p:cNvSpPr>
          <p:nvPr/>
        </p:nvSpPr>
        <p:spPr>
          <a:xfrm>
            <a:off x="432048" y="1628800"/>
            <a:ext cx="8316416" cy="18714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Cambria Math" panose="02040503050406030204" pitchFamily="18" charset="0"/>
                <a:cs typeface="American Typewriter" charset="0"/>
              </a:rPr>
              <a:t>The size (bit-length) of the evaluated ciphertext and the runtime of the decryption is </a:t>
            </a:r>
            <a:r>
              <a:rPr lang="en-US" sz="2800" b="0" i="1" dirty="0">
                <a:solidFill>
                  <a:srgbClr val="0000FF"/>
                </a:solidFill>
                <a:ea typeface="Cambria Math" panose="02040503050406030204" pitchFamily="18" charset="0"/>
                <a:cs typeface="American Typewriter" charset="0"/>
              </a:rPr>
              <a:t>independent of </a:t>
            </a:r>
            <a:r>
              <a:rPr lang="en-US" sz="2800" b="0" dirty="0">
                <a:ea typeface="Cambria Math" panose="02040503050406030204" pitchFamily="18" charset="0"/>
                <a:cs typeface="American Typewriter" charset="0"/>
              </a:rPr>
              <a:t>the complexity of the evaluated function.</a:t>
            </a:r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48" name="Rectangle 63">
            <a:extLst>
              <a:ext uri="{FF2B5EF4-FFF2-40B4-BE49-F238E27FC236}">
                <a16:creationId xmlns:a16="http://schemas.microsoft.com/office/drawing/2014/main" id="{EE3502E4-FFCF-6947-BD79-C362FDE1C72F}"/>
              </a:ext>
            </a:extLst>
          </p:cNvPr>
          <p:cNvSpPr txBox="1">
            <a:spLocks noChangeArrowheads="1"/>
          </p:cNvSpPr>
          <p:nvPr/>
        </p:nvSpPr>
        <p:spPr>
          <a:xfrm>
            <a:off x="432048" y="4004320"/>
            <a:ext cx="8568952" cy="23762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en-US" sz="2800" b="1" i="1" dirty="0">
                <a:ea typeface="Cambria Math" panose="02040503050406030204" pitchFamily="18" charset="0"/>
                <a:cs typeface="American Typewriter" charset="0"/>
              </a:rPr>
              <a:t>A Relaxation:  </a:t>
            </a:r>
            <a:r>
              <a:rPr lang="en-US" sz="2800" dirty="0">
                <a:solidFill>
                  <a:prstClr val="black"/>
                </a:solidFill>
                <a:ea typeface="Cambria Math" panose="02040503050406030204" pitchFamily="18" charset="0"/>
                <a:cs typeface="American Typewriter" charset="0"/>
              </a:rPr>
              <a:t>The size (bit-length) of the evaluated ciphertext and the runtime of the decryption </a:t>
            </a:r>
            <a:r>
              <a:rPr lang="en-US" sz="2800" i="1" dirty="0">
                <a:solidFill>
                  <a:srgbClr val="0000FF"/>
                </a:solidFill>
                <a:ea typeface="Cambria Math" panose="02040503050406030204" pitchFamily="18" charset="0"/>
                <a:cs typeface="American Typewriter" charset="0"/>
              </a:rPr>
              <a:t>depends </a:t>
            </a:r>
            <a:r>
              <a:rPr lang="en-US" sz="2800" i="1" dirty="0" err="1">
                <a:solidFill>
                  <a:srgbClr val="0000FF"/>
                </a:solidFill>
                <a:ea typeface="Cambria Math" panose="02040503050406030204" pitchFamily="18" charset="0"/>
                <a:cs typeface="American Typewriter" charset="0"/>
              </a:rPr>
              <a:t>sublinearly</a:t>
            </a:r>
            <a:r>
              <a:rPr lang="en-US" sz="2800" i="1" dirty="0">
                <a:solidFill>
                  <a:srgbClr val="0000FF"/>
                </a:solidFill>
                <a:ea typeface="Cambria Math" panose="02040503050406030204" pitchFamily="18" charset="0"/>
                <a:cs typeface="American Typewriter" charset="0"/>
              </a:rPr>
              <a:t> on </a:t>
            </a:r>
            <a:r>
              <a:rPr lang="en-US" sz="2800" dirty="0">
                <a:solidFill>
                  <a:prstClr val="black"/>
                </a:solidFill>
                <a:ea typeface="Cambria Math" panose="02040503050406030204" pitchFamily="18" charset="0"/>
                <a:cs typeface="American Typewriter" charset="0"/>
              </a:rPr>
              <a:t>the complexity of the evaluated function.</a:t>
            </a:r>
            <a:endParaRPr lang="en-US" sz="2400" dirty="0">
              <a:solidFill>
                <a:prstClr val="black"/>
              </a:solidFill>
              <a:ea typeface="American Typewriter" charset="0"/>
              <a:cs typeface="American Typewriter" charset="0"/>
            </a:endParaRPr>
          </a:p>
          <a:p>
            <a:pPr algn="l"/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79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91480" y="1700808"/>
            <a:ext cx="7620000" cy="169703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677" name="Rectangle 2"/>
          <p:cNvSpPr txBox="1">
            <a:spLocks noChangeArrowheads="1"/>
          </p:cNvSpPr>
          <p:nvPr/>
        </p:nvSpPr>
        <p:spPr bwMode="auto">
          <a:xfrm>
            <a:off x="381000" y="3048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Big Picture:  Two Steps to FHE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3948444"/>
            <a:ext cx="7620000" cy="20416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684" name="Text Box 9"/>
          <p:cNvSpPr txBox="1">
            <a:spLocks noChangeArrowheads="1"/>
          </p:cNvSpPr>
          <p:nvPr/>
        </p:nvSpPr>
        <p:spPr bwMode="auto">
          <a:xfrm>
            <a:off x="1143000" y="4020180"/>
            <a:ext cx="685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Bootstrapping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Theore</a:t>
            </a:r>
            <a:r>
              <a:rPr lang="en-US" altLang="en-US" sz="2400" b="1" dirty="0">
                <a:solidFill>
                  <a:srgbClr val="000000"/>
                </a:solidFill>
                <a:latin typeface="Gill Sans MT" panose="020B0502020104020203" pitchFamily="34" charset="0"/>
              </a:rPr>
              <a:t>m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: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86" name="Text Box 3"/>
          <p:cNvSpPr txBox="1">
            <a:spLocks noChangeArrowheads="1"/>
          </p:cNvSpPr>
          <p:nvPr/>
        </p:nvSpPr>
        <p:spPr bwMode="auto">
          <a:xfrm>
            <a:off x="1143000" y="4481845"/>
            <a:ext cx="736848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From “circular secure” Leveled FHE to Pure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  <a:sym typeface="cmex10"/>
              </a:rPr>
              <a:t>FHE (at the cost of an additional assumption)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967680" y="1792882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  Leveled Secret-key Homomorphic Encryption: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1120080" y="2158008"/>
            <a:ext cx="716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Evaluate circuits of a-priori bounded depth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d </a:t>
            </a:r>
            <a:endParaRPr kumimoji="0" lang="en-US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120080" y="2695873"/>
            <a:ext cx="7162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“you give me a depth bound d, I will give you a homomorphic scheme that handles depth-d circuits…”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143000" y="5404776"/>
            <a:ext cx="762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“I will give you homomorphic scheme that handles circuits of ANY size/depth”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228600" y="1988840"/>
            <a:ext cx="533400" cy="111064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04623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684" grpId="0"/>
      <p:bldP spid="28686" grpId="0"/>
      <p:bldP spid="19" grpId="0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48439</TotalTime>
  <Words>2337</Words>
  <Application>Microsoft Macintosh PowerPoint</Application>
  <PresentationFormat>On-screen Show (4:3)</PresentationFormat>
  <Paragraphs>429</Paragraphs>
  <Slides>38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Gulim</vt:lpstr>
      <vt:lpstr>Arial</vt:lpstr>
      <vt:lpstr>Calibri</vt:lpstr>
      <vt:lpstr>Calibri Light</vt:lpstr>
      <vt:lpstr>Cambria Math</vt:lpstr>
      <vt:lpstr>Comic Sans MS</vt:lpstr>
      <vt:lpstr>Gill Sans MT</vt:lpstr>
      <vt:lpstr>New York</vt:lpstr>
      <vt:lpstr>Tw Cen MT</vt:lpstr>
      <vt:lpstr>Office Theme</vt:lpstr>
      <vt:lpstr>Custom Design</vt:lpstr>
      <vt:lpstr>Default Design</vt:lpstr>
      <vt:lpstr>1_Custom Design</vt:lpstr>
      <vt:lpstr>1_Office Theme</vt:lpstr>
      <vt:lpstr>PowerPoint Presentation</vt:lpstr>
      <vt:lpstr>Application: Secure Outsourcing</vt:lpstr>
      <vt:lpstr>Application 2. Secure Collaboration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Aside: Binary Decomposition</vt:lpstr>
      <vt:lpstr>PowerPoint Presentation</vt:lpstr>
      <vt:lpstr>PowerPoint Presentation</vt:lpstr>
      <vt:lpstr>Homomorphic Circuit Evaluation</vt:lpstr>
      <vt:lpstr>PowerPoint Presentation</vt:lpstr>
      <vt:lpstr>PowerPoint Presentation</vt:lpstr>
      <vt:lpstr>Bootstrapping: How</vt:lpstr>
      <vt:lpstr>Bootstrapping, Concretely</vt:lpstr>
      <vt:lpstr>Bootstrapping, Concretely</vt:lpstr>
      <vt:lpstr>Wrap Up: Bootstrapping</vt:lpstr>
      <vt:lpstr>Wrap Up: Bootstrapping</vt:lpstr>
      <vt:lpstr>Wrap Up: Bootstrapping</vt:lpstr>
      <vt:lpstr>Major Open Problem</vt:lpstr>
      <vt:lpstr>Subsequent Work: FHE in Practice</vt:lpstr>
      <vt:lpstr>FHE Bounty #1: </vt:lpstr>
      <vt:lpstr>FHE Bounty #1: Why Circular Security? </vt:lpstr>
      <vt:lpstr>FHE Bounty #2: </vt:lpstr>
      <vt:lpstr>FHE Bounty #3: FHE ≈ as efficient as plaintext computation.</vt:lpstr>
      <vt:lpstr>Unresolved Issue 1: Function Privacy</vt:lpstr>
      <vt:lpstr>Unresolved Issue 1: Function Privacy</vt:lpstr>
      <vt:lpstr>Unresolved Issue 2: Malicious Client</vt:lpstr>
      <vt:lpstr>Unresolved Issue 3: Malicious Cloud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1237</cp:revision>
  <dcterms:created xsi:type="dcterms:W3CDTF">2014-03-14T23:52:55Z</dcterms:created>
  <dcterms:modified xsi:type="dcterms:W3CDTF">2022-11-16T18:00:18Z</dcterms:modified>
</cp:coreProperties>
</file>