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51"/>
  </p:notesMasterIdLst>
  <p:sldIdLst>
    <p:sldId id="529" r:id="rId4"/>
    <p:sldId id="3280" r:id="rId5"/>
    <p:sldId id="3227" r:id="rId6"/>
    <p:sldId id="3228" r:id="rId7"/>
    <p:sldId id="1418" r:id="rId8"/>
    <p:sldId id="3229" r:id="rId9"/>
    <p:sldId id="3230" r:id="rId10"/>
    <p:sldId id="1501" r:id="rId11"/>
    <p:sldId id="1507" r:id="rId12"/>
    <p:sldId id="1508" r:id="rId13"/>
    <p:sldId id="1403" r:id="rId14"/>
    <p:sldId id="3232" r:id="rId15"/>
    <p:sldId id="3233" r:id="rId16"/>
    <p:sldId id="3234" r:id="rId17"/>
    <p:sldId id="3259" r:id="rId18"/>
    <p:sldId id="3260" r:id="rId19"/>
    <p:sldId id="3261" r:id="rId20"/>
    <p:sldId id="1289" r:id="rId21"/>
    <p:sldId id="3262" r:id="rId22"/>
    <p:sldId id="3263" r:id="rId23"/>
    <p:sldId id="1294" r:id="rId24"/>
    <p:sldId id="1273" r:id="rId25"/>
    <p:sldId id="1428" r:id="rId26"/>
    <p:sldId id="1502" r:id="rId27"/>
    <p:sldId id="1503" r:id="rId28"/>
    <p:sldId id="1347" r:id="rId29"/>
    <p:sldId id="1505" r:id="rId30"/>
    <p:sldId id="1506" r:id="rId31"/>
    <p:sldId id="1350" r:id="rId32"/>
    <p:sldId id="1504" r:id="rId33"/>
    <p:sldId id="1509" r:id="rId34"/>
    <p:sldId id="675" r:id="rId35"/>
    <p:sldId id="676" r:id="rId36"/>
    <p:sldId id="1510" r:id="rId37"/>
    <p:sldId id="677" r:id="rId38"/>
    <p:sldId id="736" r:id="rId39"/>
    <p:sldId id="1511" r:id="rId40"/>
    <p:sldId id="3258" r:id="rId41"/>
    <p:sldId id="3990" r:id="rId42"/>
    <p:sldId id="4003" r:id="rId43"/>
    <p:sldId id="4002" r:id="rId44"/>
    <p:sldId id="4008" r:id="rId45"/>
    <p:sldId id="4001" r:id="rId46"/>
    <p:sldId id="1497" r:id="rId47"/>
    <p:sldId id="1512" r:id="rId48"/>
    <p:sldId id="3256" r:id="rId49"/>
    <p:sldId id="325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416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6309" autoAdjust="0"/>
  </p:normalViewPr>
  <p:slideViewPr>
    <p:cSldViewPr>
      <p:cViewPr varScale="1">
        <p:scale>
          <a:sx n="95" d="100"/>
          <a:sy n="95" d="100"/>
        </p:scale>
        <p:origin x="1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4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63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8987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40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12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975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65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42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 is a security parameter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476F9-B6DC-4424-AFD5-983D28E74F3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37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7511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7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7453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 is a security parameter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476F9-B6DC-4424-AFD5-983D28E74F3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9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273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6AAC548C-5E95-E143-BBC7-25628C5596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008BB0B6-FAC3-0646-819D-3BEB5500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D45F985D-1BCB-3640-9B08-BC9FE310D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27F41-FB7C-3840-ABBB-C68D7061CD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7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41F526E8-BA04-924F-BFA7-88DD62A9D7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03250D8B-39AB-834A-B19B-DA1EDBCA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F458112B-CCE9-C04A-B15F-5354FCB86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88E94-D565-FA4F-91DA-7086B6D53B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82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41F526E8-BA04-924F-BFA7-88DD62A9D7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03250D8B-39AB-834A-B19B-DA1EDBCA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F458112B-CCE9-C04A-B15F-5354FCB86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88E94-D565-FA4F-91DA-7086B6D53B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689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596F8DAA-FA33-8949-A028-DE41A644D4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529B7059-7F9C-EF47-B008-DDC4EB99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EBDBA524-EF2B-6B41-BFA2-5C737C5FC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26212-B4A6-DE42-B245-9A0AE536AE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90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EB5814E3-8F65-B844-A2DE-45D370305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FD3F9D-FDA7-1844-8A3E-E7EA06C1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B7FBC11-DBB4-0940-AE0D-CEB696FB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2325-F8ED-7348-B527-6D441C7FCB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34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EB5814E3-8F65-B844-A2DE-45D370305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FD3F9D-FDA7-1844-8A3E-E7EA06C1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B7FBC11-DBB4-0940-AE0D-CEB696FB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2325-F8ED-7348-B527-6D441C7FCB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58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EB5814E3-8F65-B844-A2DE-45D370305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FD3F9D-FDA7-1844-8A3E-E7EA06C1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B7FBC11-DBB4-0940-AE0D-CEB696FB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2325-F8ED-7348-B527-6D441C7FCB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8629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875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806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649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156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58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68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716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78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7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40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1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97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6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9F1F-6480-4C70-B2FA-BA8A0780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9AA8-9734-4BF3-B765-B6D6DA530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F70A-E8BF-49CE-95C1-B682D828A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0B10-6661-455B-BB94-5B71FDED7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BE24-AC29-4FF4-ADC6-35745F5ED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C519-6A07-4F9B-BB38-ED3C6DD52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DFC7-3B6F-4FBE-A4FF-4EE991A62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B428-9972-4656-AF57-9E452F34D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CDCB-AB58-484D-8F01-FB01F46F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1C52-D49A-4C73-8E66-75469B7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485C-AB55-4910-BC55-38AFE8FA6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84A2-B24B-476A-B461-1402D306B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D26C-C835-A557-BA59-B804ECBF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FCA25-92F5-E451-AC47-F092AD1E5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1278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CC99-F84A-A23B-91AC-F144D3AEAD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6065A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C369-F956-B4B5-29F6-25AEA02D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1"/>
            <a:ext cx="7886700" cy="51254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889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CC99-F84A-A23B-91AC-F144D3AE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C369-F956-B4B5-29F6-25AEA02D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1"/>
            <a:ext cx="7886700" cy="51254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5186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C81B-4BD9-0EC8-FB85-F8EB07AA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274B7-1BE9-D14C-7CB9-19A3FB08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458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836B-8241-0ECC-91A3-F7038707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4DE6-D637-4654-B00A-91441A0F5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C2C96-255E-7C81-8666-231C059BB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1505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EABF-C7CC-F229-18F6-5A18B747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3F3F2-3A14-6346-58FA-C0E3B0137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46186-327E-83FE-C2B1-3064F6F2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B2FF-33F3-8D06-4FC3-308BB294B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41BD-53C9-748F-4EB7-7AFEDDE4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953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C232-D5F6-C9B9-A85D-7A6C3586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136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402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85C-B652-A6A6-CE6B-78A69D7E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194C-2A01-0E1E-52C9-7DD37F45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0364-0C7D-3273-7503-B3E4E7457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2876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9BCD-37EB-85EA-C068-442A84F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CB0DC-DFAC-B2DD-A993-9A29FE40E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6B0D8-BFBE-B39E-A2C2-BFD51B6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4910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C983-5B4D-6660-D81C-01B0CB1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2CDF4-9E23-573A-81E3-A8A83842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0890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1AB43-C351-4E8F-042C-3FE5BE009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BC64D-3B55-0403-C966-B02ECD17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30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09B1FC-1568-4664-B399-59FB0FF91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CFA04-3B5A-785E-ABD0-3AF287CF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54379"/>
          </a:xfrm>
          <a:prstGeom prst="rect">
            <a:avLst/>
          </a:prstGeom>
          <a:solidFill>
            <a:srgbClr val="002060"/>
          </a:solidFill>
        </p:spPr>
        <p:txBody>
          <a:bodyPr vert="horz" lIns="27432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ED2AF-B0A2-6988-F9D8-1C0234286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D0B06D0-FADD-E455-053A-C918FC74CF28}"/>
              </a:ext>
            </a:extLst>
          </p:cNvPr>
          <p:cNvSpPr txBox="1">
            <a:spLocks/>
          </p:cNvSpPr>
          <p:nvPr userDrawn="1"/>
        </p:nvSpPr>
        <p:spPr>
          <a:xfrm>
            <a:off x="3683317" y="6568258"/>
            <a:ext cx="5146358" cy="297363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25" b="0" dirty="0">
                <a:solidFill>
                  <a:schemeClr val="bg1"/>
                </a:solidFill>
              </a:rPr>
              <a:t>G</a:t>
            </a:r>
            <a:r>
              <a:rPr lang="en-US" sz="1125" b="0" dirty="0">
                <a:solidFill>
                  <a:schemeClr val="bg1"/>
                </a:solidFill>
                <a:latin typeface="Tw Cen MT" panose="020B0602020104020603" pitchFamily="34" charset="0"/>
              </a:rPr>
              <a:t>ö</a:t>
            </a:r>
            <a:r>
              <a:rPr lang="en-US" sz="1125" b="0" dirty="0">
                <a:solidFill>
                  <a:schemeClr val="bg1"/>
                </a:solidFill>
              </a:rPr>
              <a:t>del Prize Lecture 2022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79993C2-C4D7-98B7-FCCB-47D286534A38}"/>
              </a:ext>
            </a:extLst>
          </p:cNvPr>
          <p:cNvSpPr txBox="1">
            <a:spLocks/>
          </p:cNvSpPr>
          <p:nvPr userDrawn="1"/>
        </p:nvSpPr>
        <p:spPr>
          <a:xfrm>
            <a:off x="8395335" y="6553201"/>
            <a:ext cx="1062990" cy="29083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D05F14A-F002-9930-2327-439A701CB678}"/>
              </a:ext>
            </a:extLst>
          </p:cNvPr>
          <p:cNvSpPr txBox="1">
            <a:spLocks/>
          </p:cNvSpPr>
          <p:nvPr userDrawn="1"/>
        </p:nvSpPr>
        <p:spPr>
          <a:xfrm>
            <a:off x="0" y="6568786"/>
            <a:ext cx="4697730" cy="296835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25" b="0" dirty="0">
                <a:solidFill>
                  <a:schemeClr val="bg1"/>
                </a:solidFill>
              </a:rPr>
              <a:t>  </a:t>
            </a:r>
            <a:r>
              <a:rPr lang="en-US" sz="1125" b="0" dirty="0" err="1">
                <a:solidFill>
                  <a:schemeClr val="bg1"/>
                </a:solidFill>
              </a:rPr>
              <a:t>Zvika</a:t>
            </a:r>
            <a:r>
              <a:rPr lang="en-US" sz="1125" b="0" dirty="0">
                <a:solidFill>
                  <a:schemeClr val="bg1"/>
                </a:solidFill>
              </a:rPr>
              <a:t> </a:t>
            </a:r>
            <a:r>
              <a:rPr lang="en-US" sz="1125" b="0" dirty="0" err="1">
                <a:solidFill>
                  <a:schemeClr val="bg1"/>
                </a:solidFill>
              </a:rPr>
              <a:t>Brakerski</a:t>
            </a:r>
            <a:r>
              <a:rPr lang="en-US" sz="1125" b="0" dirty="0">
                <a:solidFill>
                  <a:schemeClr val="bg1"/>
                </a:solidFill>
              </a:rPr>
              <a:t>, Craig Gentry and Vinod </a:t>
            </a:r>
            <a:r>
              <a:rPr lang="en-US" sz="1125" b="0" dirty="0" err="1">
                <a:solidFill>
                  <a:schemeClr val="bg1"/>
                </a:solidFill>
              </a:rPr>
              <a:t>Vaikuntanathan</a:t>
            </a:r>
            <a:endParaRPr lang="en-US" sz="1125" b="0" dirty="0">
              <a:solidFill>
                <a:schemeClr val="bg1"/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3CD3B5D-AD82-2485-B355-612EFE24FAF4}"/>
              </a:ext>
            </a:extLst>
          </p:cNvPr>
          <p:cNvSpPr txBox="1">
            <a:spLocks/>
          </p:cNvSpPr>
          <p:nvPr userDrawn="1"/>
        </p:nvSpPr>
        <p:spPr>
          <a:xfrm>
            <a:off x="8829675" y="6571322"/>
            <a:ext cx="314325" cy="294298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12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CMU Bright" panose="02000603000000000000" pitchFamily="2" charset="0"/>
          <a:cs typeface="CMU Bright" panose="02000603000000000000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8.png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8.png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8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0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0.png"/><Relationship Id="rId7" Type="http://schemas.openxmlformats.org/officeDocument/2006/relationships/image" Target="NUL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73.png"/><Relationship Id="rId4" Type="http://schemas.openxmlformats.org/officeDocument/2006/relationships/image" Target="../media/image10.gif"/><Relationship Id="rId9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8.png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8.png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6.jpe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9.png"/><Relationship Id="rId11" Type="http://schemas.openxmlformats.org/officeDocument/2006/relationships/image" Target="../media/image77.png"/><Relationship Id="rId5" Type="http://schemas.openxmlformats.org/officeDocument/2006/relationships/image" Target="../media/image38.png"/><Relationship Id="rId10" Type="http://schemas.openxmlformats.org/officeDocument/2006/relationships/image" Target="../media/image75.png"/><Relationship Id="rId4" Type="http://schemas.openxmlformats.org/officeDocument/2006/relationships/image" Target="../media/image17.jpeg"/><Relationship Id="rId9" Type="http://schemas.openxmlformats.org/officeDocument/2006/relationships/image" Target="../media/image71.png"/><Relationship Id="rId14" Type="http://schemas.openxmlformats.org/officeDocument/2006/relationships/image" Target="../media/image8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0.jpe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22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endParaRPr lang="en-US" sz="4000" b="1" dirty="0">
              <a:solidFill>
                <a:srgbClr val="891637"/>
              </a:solidFill>
              <a:latin typeface="Calibri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Compactness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1628800"/>
            <a:ext cx="8316416" cy="1871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The size (bit-length) of the evaluated ciphertext and the runtime of the decryption is </a:t>
            </a:r>
            <a:r>
              <a:rPr lang="en-US" sz="2800" b="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independent of 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the complexity of the evaluated function.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EE3502E4-FFCF-6947-BD79-C362FDE1C72F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4004320"/>
            <a:ext cx="8568952" cy="23762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800" b="1" i="1" dirty="0">
                <a:ea typeface="Cambria Math" panose="02040503050406030204" pitchFamily="18" charset="0"/>
                <a:cs typeface="American Typewriter" charset="0"/>
              </a:rPr>
              <a:t>A Relaxation:  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The size (bit-length) of the evaluated ciphertext and the runtime of the decryption </a:t>
            </a:r>
            <a:r>
              <a:rPr lang="en-US" sz="280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depends </a:t>
            </a:r>
            <a:r>
              <a:rPr lang="en-US" sz="2800" i="1" dirty="0" err="1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sublinearly</a:t>
            </a:r>
            <a:r>
              <a:rPr lang="en-US" sz="280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 on 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the complexity of the evaluated function.</a:t>
            </a:r>
            <a:endParaRPr lang="en-US" sz="2400" dirty="0">
              <a:solidFill>
                <a:prstClr val="black"/>
              </a:solidFill>
              <a:ea typeface="American Typewriter" charset="0"/>
              <a:cs typeface="American Typewriter" charset="0"/>
            </a:endParaRPr>
          </a:p>
          <a:p>
            <a:pPr algn="l"/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6064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60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05264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Takeaway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If you can compute XOR and AND on encrypted bits, you can compute everything.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6064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60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05264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We already know how to add (XOR), can we multiply?? Next lecture…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766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2364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Syntax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𝑒𝑘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PPT Key generation algorithm generates a secret key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as well as a (public) evaluation key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𝑚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Encryption algorithm uses the secret key to encrypt message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blipFill>
                <a:blip r:embed="rId4"/>
                <a:stretch>
                  <a:fillRect l="-1220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𝑚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𝑐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Decryption algorithm uses the secret key to decrypt ciphertext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blipFill>
                <a:blip r:embed="rId5"/>
                <a:stretch>
                  <a:fillRect l="-1220" t="-1370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American Typewriter" charset="0"/>
                  </a:rPr>
                  <a:t>4-tuple of PPT algorithms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𝐸𝑛𝑐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𝐸𝑣𝑎𝑙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blipFill>
                <a:blip r:embed="rId6"/>
                <a:stretch>
                  <a:fillRect l="-152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5D04ECC6-8718-E94A-AB0F-91EAD40855DB}"/>
              </a:ext>
            </a:extLst>
          </p:cNvPr>
          <p:cNvSpPr txBox="1">
            <a:spLocks/>
          </p:cNvSpPr>
          <p:nvPr/>
        </p:nvSpPr>
        <p:spPr>
          <a:xfrm>
            <a:off x="35496" y="62068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(can be either secret-key or public-key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enc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𝑐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Homomorphic evaluation algorithm uses the evaluation key to produce an “evaluated ciphertext”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blipFill>
                <a:blip r:embed="rId7"/>
                <a:stretch>
                  <a:fillRect l="-1220" t="-7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8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Correctness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943" y="1574413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𝑠𝑘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𝐸𝑛𝑐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𝑥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))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𝑓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" y="1574413"/>
                <a:ext cx="8316416" cy="113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EB4D6A-B6E9-A04E-B662-11E607C1E6E9}"/>
              </a:ext>
            </a:extLst>
          </p:cNvPr>
          <p:cNvCxnSpPr/>
          <p:nvPr/>
        </p:nvCxnSpPr>
        <p:spPr>
          <a:xfrm>
            <a:off x="2909730" y="3429000"/>
            <a:ext cx="25202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95800-8035-0342-900C-34F609BCC1C2}"/>
              </a:ext>
            </a:extLst>
          </p:cNvPr>
          <p:cNvCxnSpPr>
            <a:cxnSpLocks/>
          </p:cNvCxnSpPr>
          <p:nvPr/>
        </p:nvCxnSpPr>
        <p:spPr>
          <a:xfrm>
            <a:off x="2377648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ACB86-42A6-744E-9C18-8689FF9B30A5}"/>
              </a:ext>
            </a:extLst>
          </p:cNvPr>
          <p:cNvCxnSpPr>
            <a:cxnSpLocks/>
          </p:cNvCxnSpPr>
          <p:nvPr/>
        </p:nvCxnSpPr>
        <p:spPr>
          <a:xfrm flipV="1">
            <a:off x="6078082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F0AD69-5980-D94C-A680-171C444009E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35456" y="5517232"/>
            <a:ext cx="249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𝑬𝒏𝒄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𝒑𝒌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blipFill>
                <a:blip r:embed="rId6"/>
                <a:stretch>
                  <a:fillRect l="-9195" r="-1149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𝑫𝒆𝒄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𝒔</m:t>
                          </m:r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j-cs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blipFill>
                <a:blip r:embed="rId7"/>
                <a:stretch>
                  <a:fillRect l="-681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𝑬𝒗𝒂𝒍</m:t>
                          </m:r>
                        </m:e>
                        <m:sub>
                          <m:r>
                            <a:rPr kumimoji="0" 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blipFill>
                <a:blip r:embed="rId8"/>
                <a:stretch>
                  <a:fillRect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𝑓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blipFill>
                <a:blip r:embed="rId10"/>
                <a:stretch>
                  <a:fillRect l="-50000" r="-3636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2CF4F26-74E4-1A49-AD54-223B03B71B52}"/>
              </a:ext>
            </a:extLst>
          </p:cNvPr>
          <p:cNvSpPr/>
          <p:nvPr/>
        </p:nvSpPr>
        <p:spPr>
          <a:xfrm>
            <a:off x="683568" y="4653136"/>
            <a:ext cx="7681791" cy="194421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FFEF5-732A-D94D-ABDD-30023DDC1D0F}"/>
              </a:ext>
            </a:extLst>
          </p:cNvPr>
          <p:cNvSpPr/>
          <p:nvPr/>
        </p:nvSpPr>
        <p:spPr>
          <a:xfrm>
            <a:off x="713284" y="6165756"/>
            <a:ext cx="175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Ciphertext world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6362-37F7-EE4F-9F27-6F201128161C}"/>
              </a:ext>
            </a:extLst>
          </p:cNvPr>
          <p:cNvSpPr/>
          <p:nvPr/>
        </p:nvSpPr>
        <p:spPr>
          <a:xfrm>
            <a:off x="744315" y="2702549"/>
            <a:ext cx="1595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Plaintext world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BDBDDC-F5CE-484F-8CC3-4AC0C664AE33}"/>
              </a:ext>
            </a:extLst>
          </p:cNvPr>
          <p:cNvSpPr/>
          <p:nvPr/>
        </p:nvSpPr>
        <p:spPr>
          <a:xfrm>
            <a:off x="683396" y="2692152"/>
            <a:ext cx="7681791" cy="1944216"/>
          </a:xfrm>
          <a:prstGeom prst="rect">
            <a:avLst/>
          </a:prstGeom>
          <a:solidFill>
            <a:srgbClr val="0000FF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6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Security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3" descr="stick">
            <a:extLst>
              <a:ext uri="{FF2B5EF4-FFF2-40B4-BE49-F238E27FC236}">
                <a16:creationId xmlns:a16="http://schemas.microsoft.com/office/drawing/2014/main" id="{9BA7044D-2145-9640-9715-C6D7B2B0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Cloud 06">
            <a:extLst>
              <a:ext uri="{FF2B5EF4-FFF2-40B4-BE49-F238E27FC236}">
                <a16:creationId xmlns:a16="http://schemas.microsoft.com/office/drawing/2014/main" id="{2FEF7118-D4DE-C141-8A4E-862BBE9C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TAC TowerDrive">
            <a:extLst>
              <a:ext uri="{FF2B5EF4-FFF2-40B4-BE49-F238E27FC236}">
                <a16:creationId xmlns:a16="http://schemas.microsoft.com/office/drawing/2014/main" id="{91D77048-DE17-7F47-9CEA-B908DFF9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5" descr="TAC TowerDrive">
            <a:extLst>
              <a:ext uri="{FF2B5EF4-FFF2-40B4-BE49-F238E27FC236}">
                <a16:creationId xmlns:a16="http://schemas.microsoft.com/office/drawing/2014/main" id="{6B202469-48DF-5649-9570-F0539FF8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TAC TowerDrive">
            <a:extLst>
              <a:ext uri="{FF2B5EF4-FFF2-40B4-BE49-F238E27FC236}">
                <a16:creationId xmlns:a16="http://schemas.microsoft.com/office/drawing/2014/main" id="{131D391A-D616-CC45-B928-ECE08E10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1" descr="TAC TowerDrive">
            <a:extLst>
              <a:ext uri="{FF2B5EF4-FFF2-40B4-BE49-F238E27FC236}">
                <a16:creationId xmlns:a16="http://schemas.microsoft.com/office/drawing/2014/main" id="{525D024A-F747-4D44-8210-EE759A53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9" descr="TAC TowerDrive">
            <a:extLst>
              <a:ext uri="{FF2B5EF4-FFF2-40B4-BE49-F238E27FC236}">
                <a16:creationId xmlns:a16="http://schemas.microsoft.com/office/drawing/2014/main" id="{C6069C13-D03F-5D47-8B73-1736FEDB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41">
            <a:extLst>
              <a:ext uri="{FF2B5EF4-FFF2-40B4-BE49-F238E27FC236}">
                <a16:creationId xmlns:a16="http://schemas.microsoft.com/office/drawing/2014/main" id="{08B5E478-02D3-D04E-9151-D3305187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8DF6451-7F7E-5144-9A33-77222C7D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1255DCE8-BFFF-8F41-A239-0CB813E6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66FD0D27-1C94-6941-8CDA-1359E154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5" name="Line 69">
            <a:extLst>
              <a:ext uri="{FF2B5EF4-FFF2-40B4-BE49-F238E27FC236}">
                <a16:creationId xmlns:a16="http://schemas.microsoft.com/office/drawing/2014/main" id="{7CFF6877-3BF2-3444-B3A5-975DBA6DB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Line 73">
            <a:extLst>
              <a:ext uri="{FF2B5EF4-FFF2-40B4-BE49-F238E27FC236}">
                <a16:creationId xmlns:a16="http://schemas.microsoft.com/office/drawing/2014/main" id="{3949A919-F0D8-D143-BDE4-6FFDD571D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5805A462-3D81-CA46-BCF8-9E5E4D23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D7B839E2-32FF-D14B-BCDA-B0EE670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Security against the “curious cloud” = standard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IND-security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of secret-key encryption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merican Typewriter" charset="0"/>
              <a:cs typeface="American Typewriter" charset="0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EE3502E4-FFCF-6947-BD79-C362FDE1C72F}"/>
              </a:ext>
            </a:extLst>
          </p:cNvPr>
          <p:cNvSpPr txBox="1">
            <a:spLocks noChangeArrowheads="1"/>
          </p:cNvSpPr>
          <p:nvPr/>
        </p:nvSpPr>
        <p:spPr>
          <a:xfrm>
            <a:off x="431032" y="5661992"/>
            <a:ext cx="8568952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Key Point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Eval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 is an entirely public algorithm with public inputs.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a homomorphic encryption scheme…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0A7F6E3A-9749-B24E-B70A-6405043325C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408" y="620688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,−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Use any old 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enc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scheme.</a:t>
                </a: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0A7F6E3A-9749-B24E-B70A-64050433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8" y="620688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49028BF-B09A-3541-9B94-2D3D7A69CF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2060848"/>
                <a:ext cx="8316416" cy="11051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𝑚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Just the secret key encryption algorithm…</a:t>
                </a: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49028BF-B09A-3541-9B94-2D3D7A69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8316416" cy="1105140"/>
              </a:xfrm>
              <a:prstGeom prst="rect">
                <a:avLst/>
              </a:prstGeom>
              <a:blipFill>
                <a:blip r:embed="rId4"/>
                <a:stretch>
                  <a:fillRect l="-122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80A843D7-DA45-A643-B00D-7F22046524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437112"/>
                <a:ext cx="8316416" cy="15121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𝑚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𝑐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Parse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||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as a ciphertext concatenated with a function description. Decrypt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and compute the function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80A843D7-DA45-A643-B00D-7F220465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7112"/>
                <a:ext cx="8316416" cy="1512168"/>
              </a:xfrm>
              <a:prstGeom prst="rect">
                <a:avLst/>
              </a:prstGeom>
              <a:blipFill>
                <a:blip r:embed="rId5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C2480299-3506-194F-AE6B-DD2A6C9DFFD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3284984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𝑐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||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.  So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Eval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American Typewriter" charset="0"/>
                    <a:cs typeface="American Typewriter" charset="0"/>
                  </a:rPr>
                  <a:t> is basically the identity function!!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C2480299-3506-194F-AE6B-DD2A6C9DF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8316416" cy="1131586"/>
              </a:xfrm>
              <a:prstGeom prst="rect">
                <a:avLst/>
              </a:prstGeom>
              <a:blipFill>
                <a:blip r:embed="rId6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63">
            <a:extLst>
              <a:ext uri="{FF2B5EF4-FFF2-40B4-BE49-F238E27FC236}">
                <a16:creationId xmlns:a16="http://schemas.microsoft.com/office/drawing/2014/main" id="{9A629A42-5D8B-4A44-99F4-451601BA7A49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5733256"/>
            <a:ext cx="8316416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American Typewriter" charset="0"/>
                <a:cs typeface="American Typewriter" charset="0"/>
              </a:rPr>
              <a:t>This is correct and it is IND-secure.</a:t>
            </a:r>
          </a:p>
        </p:txBody>
      </p:sp>
    </p:spTree>
    <p:extLst>
      <p:ext uri="{BB962C8B-B14F-4D97-AF65-F5344CB8AC3E}">
        <p14:creationId xmlns:p14="http://schemas.microsoft.com/office/powerpoint/2010/main" val="337188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Compactness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1628800"/>
            <a:ext cx="8316416" cy="1871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The size (bit-length) of the evaluated ciphertext is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independent of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the complexity of the evaluated function.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merican Typewriter" charset="0"/>
              <a:cs typeface="American Typewriter" charset="0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EE3502E4-FFCF-6947-BD79-C362FDE1C72F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4004320"/>
            <a:ext cx="8568952" cy="23762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A Relaxation: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The size (bit-length) of the evaluated ciphertext and the runtime of the decryption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depends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sublinearly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 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mbria Math" panose="02040503050406030204" pitchFamily="18" charset="0"/>
                <a:cs typeface="American Typewriter" charset="0"/>
              </a:rPr>
              <a:t>the complexity of the evaluated function.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merican Typewriter" charset="0"/>
              <a:cs typeface="American Typewriter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91480" y="1700808"/>
            <a:ext cx="7620000" cy="169703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381000" y="3048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Big Picture:  Two Steps to FHE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948444"/>
            <a:ext cx="7620000" cy="2041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1143000" y="4020180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Bootstrapping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Theore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m: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6" name="Text Box 3"/>
          <p:cNvSpPr txBox="1">
            <a:spLocks noChangeArrowheads="1"/>
          </p:cNvSpPr>
          <p:nvPr/>
        </p:nvSpPr>
        <p:spPr bwMode="auto">
          <a:xfrm>
            <a:off x="1143000" y="4481845"/>
            <a:ext cx="73684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From “circular secure” Leveled FHE to Pure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  <a:sym typeface="cmex10"/>
              </a:rPr>
              <a:t>FHE (at the cost of an additional assumption)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7680" y="1792882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 Leveled Secret-key Homomorphic Encryption: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120080" y="2158008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Evaluate circuits of a-priori bounded depth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d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0080" y="2695873"/>
            <a:ext cx="716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“you give me a depth bound d, I will give you a homomorphic scheme that handles depth-d circuits…”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143000" y="5404776"/>
            <a:ext cx="76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“I will give you homomorphic scheme that handles circuits of ANY size/depth”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1988840"/>
            <a:ext cx="533400" cy="11106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4623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684" grpId="0"/>
      <p:bldP spid="28686" grpId="0"/>
      <p:bldP spid="19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6064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 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 gates.</a:t>
                </a: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60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05264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Takeaway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: If you can compute XOR and AND on encrypted bits, you can compute everything.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)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554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Complexity of the </a:t>
            </a:r>
            <a:r>
              <a:rPr lang="en-US" b="1">
                <a:solidFill>
                  <a:srgbClr val="891637"/>
                </a:solidFill>
                <a:latin typeface="Calibri" pitchFamily="34" charset="0"/>
              </a:rPr>
              <a:t>2PC protocols</a:t>
            </a:r>
            <a:endParaRPr lang="en-US" b="1" dirty="0">
              <a:solidFill>
                <a:srgbClr val="891637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Number of OT protocol invocations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 ∗ #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sz="3200" dirty="0"/>
                  <a:t> gates 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  <a:blipFill>
                <a:blip r:embed="rId3"/>
                <a:stretch>
                  <a:fillRect l="-1545" t="-10870" r="-28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444B281B-3C4F-B344-B5CA-DD299315CC35}"/>
              </a:ext>
            </a:extLst>
          </p:cNvPr>
          <p:cNvSpPr txBox="1">
            <a:spLocks noChangeArrowheads="1"/>
          </p:cNvSpPr>
          <p:nvPr/>
        </p:nvSpPr>
        <p:spPr>
          <a:xfrm>
            <a:off x="363724" y="2924944"/>
            <a:ext cx="90328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Number of rounds =  AND-depth of the circuit</a:t>
            </a:r>
            <a:endParaRPr lang="en-US" sz="28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Communication in bits = 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9790B24-78FC-0140-86F5-B0D7060C85A3}"/>
              </a:ext>
            </a:extLst>
          </p:cNvPr>
          <p:cNvSpPr/>
          <p:nvPr/>
        </p:nvSpPr>
        <p:spPr>
          <a:xfrm>
            <a:off x="918051" y="3514854"/>
            <a:ext cx="7924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/>
              </a:rPr>
              <a:t>Can be made into O(1) rounds: Yao’s garbled circuits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/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 #inputs) using FHE: but FHE is computationally more expensive concretely.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  <a:blipFill>
                <a:blip r:embed="rId5"/>
                <a:stretch>
                  <a:fillRect l="-1531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/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O(#inputs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): Yao’s garbled circuits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  <a:blipFill>
                <a:blip r:embed="rId6"/>
                <a:stretch>
                  <a:fillRect l="-1703" t="-14286" r="-61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2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6064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 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 gates.</a:t>
                </a: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60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05264"/>
            <a:ext cx="8650176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We already know how to add (XOR), can we multiply??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)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69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Private-key Encryption of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{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900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3"/>
              <p:cNvSpPr txBox="1">
                <a:spLocks noChangeArrowheads="1"/>
              </p:cNvSpPr>
              <p:nvPr/>
            </p:nvSpPr>
            <p:spPr bwMode="auto">
              <a:xfrm>
                <a:off x="1094003" y="2377747"/>
                <a:ext cx="5181600" cy="79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marR="0" lvl="1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𝒔𝑨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𝑰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003" y="2377747"/>
                <a:ext cx="5181600" cy="797051"/>
              </a:xfrm>
              <a:prstGeom prst="rect">
                <a:avLst/>
              </a:prstGeom>
              <a:blipFill>
                <a:blip r:embed="rId3"/>
                <a:stretch>
                  <a:fillRect t="-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 key:  a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A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𝒒</m:t>
                        </m:r>
                      </m:sub>
                      <m:sup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blipFill>
                <a:blip r:embed="rId4"/>
                <a:stretch>
                  <a:fillRect l="-1405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82216" y="3645024"/>
            <a:ext cx="8168208" cy="1563960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Left Brace 30"/>
          <p:cNvSpPr/>
          <p:nvPr/>
        </p:nvSpPr>
        <p:spPr>
          <a:xfrm rot="-5400000">
            <a:off x="2204579" y="4156037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0120" y="4787860"/>
            <a:ext cx="3315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key</a:t>
            </a:r>
          </a:p>
        </p:txBody>
      </p:sp>
      <p:sp>
        <p:nvSpPr>
          <p:cNvPr id="33" name="Left Brace 32"/>
          <p:cNvSpPr/>
          <p:nvPr/>
        </p:nvSpPr>
        <p:spPr>
          <a:xfrm rot="-5400000">
            <a:off x="3900696" y="4205348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411877" y="4716362"/>
            <a:ext cx="194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Ciphertext matrix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86256" y="4777222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Eigenvector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576664" y="4698250"/>
            <a:ext cx="1371600" cy="3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Message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644208" y="4695917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Eigenvalue</a:t>
            </a:r>
          </a:p>
        </p:txBody>
      </p:sp>
      <p:sp>
        <p:nvSpPr>
          <p:cNvPr id="38" name="Left Brace 37"/>
          <p:cNvSpPr/>
          <p:nvPr/>
        </p:nvSpPr>
        <p:spPr>
          <a:xfrm rot="-5400000">
            <a:off x="5849513" y="4373367"/>
            <a:ext cx="228599" cy="26263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230288" y="3736061"/>
            <a:ext cx="797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[s || -1]         C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[s || -1]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029" y="2497460"/>
                <a:ext cx="6180736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𝑨</m:t>
                    </m:r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is random (n) X (n+1) matrix)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029" y="2497460"/>
                <a:ext cx="6180736" cy="571500"/>
              </a:xfrm>
              <a:prstGeom prst="rect">
                <a:avLst/>
              </a:prstGeom>
              <a:blipFill>
                <a:blip r:embed="rId5"/>
                <a:stretch>
                  <a:fillRect l="-1643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">
            <a:extLst>
              <a:ext uri="{FF2B5EF4-FFF2-40B4-BE49-F238E27FC236}">
                <a16:creationId xmlns:a16="http://schemas.microsoft.com/office/drawing/2014/main" id="{AC4C5F1E-A839-2941-8202-47067333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4" y="323775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Decryption: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A20945D-4F78-4F43-925B-67E3AF1E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80" y="609329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🙁  INSECURE!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 to solve linear equations.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C4FE2EE-BF1A-9E41-916C-122B1DC1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New (Secret-key) Encryption: Take 1</a:t>
            </a:r>
          </a:p>
        </p:txBody>
      </p:sp>
    </p:spTree>
    <p:extLst>
      <p:ext uri="{BB962C8B-B14F-4D97-AF65-F5344CB8AC3E}">
        <p14:creationId xmlns:p14="http://schemas.microsoft.com/office/powerpoint/2010/main" val="10866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29" grpId="0" animBg="1"/>
      <p:bldP spid="31" grpId="0" animBg="1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/>
      <p:bldP spid="27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447800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681490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t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7180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addition: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CA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23858" y="3022848"/>
            <a:ext cx="762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 is an eigenvector of 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with eigenvalue 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42858" y="3803231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multiplication: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23858" y="4184231"/>
            <a:ext cx="762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 is an eigenvector of 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with eigenvalue 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876800"/>
            <a:ext cx="72008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Proof: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</a:t>
            </a:r>
            <a:r>
              <a:rPr kumimoji="0" lang="en-US" alt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</a:t>
            </a:r>
            <a:r>
              <a:rPr kumimoji="0" lang="en-US" alt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Arial" charset="0"/>
              </a:rPr>
              <a:t>=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C</a:t>
            </a:r>
            <a:r>
              <a:rPr kumimoji="0" lang="en-US" alt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Arial" charset="0"/>
              </a:rPr>
              <a:t>=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t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1600" y="5634335"/>
            <a:ext cx="929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But, remember, the scheme is insecure?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60857" y="6191815"/>
            <a:ext cx="929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Key idea: fix insecurity while retaining homomorphism.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2109283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New (Secret-key) Encryption: Take 1</a:t>
            </a:r>
          </a:p>
        </p:txBody>
      </p:sp>
    </p:spTree>
    <p:extLst>
      <p:ext uri="{BB962C8B-B14F-4D97-AF65-F5344CB8AC3E}">
        <p14:creationId xmlns:p14="http://schemas.microsoft.com/office/powerpoint/2010/main" val="31372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15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Private-key Encryption of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{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900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 key:  a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A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𝒒</m:t>
                        </m:r>
                      </m:sub>
                      <m:sup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blipFill>
                <a:blip r:embed="rId4"/>
                <a:stretch>
                  <a:fillRect l="-1405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82216" y="3737248"/>
            <a:ext cx="8168208" cy="1833710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Left Brace 30"/>
          <p:cNvSpPr/>
          <p:nvPr/>
        </p:nvSpPr>
        <p:spPr>
          <a:xfrm rot="-5400000">
            <a:off x="1973409" y="3888683"/>
            <a:ext cx="372647" cy="136815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0120" y="4869160"/>
            <a:ext cx="3315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key</a:t>
            </a:r>
          </a:p>
        </p:txBody>
      </p:sp>
      <p:sp>
        <p:nvSpPr>
          <p:cNvPr id="33" name="Left Brace 32"/>
          <p:cNvSpPr/>
          <p:nvPr/>
        </p:nvSpPr>
        <p:spPr>
          <a:xfrm rot="-5400000">
            <a:off x="3630056" y="4297572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411877" y="4808586"/>
            <a:ext cx="194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Ciphertext matrix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86256" y="4869446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Eigenvector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576664" y="4790474"/>
            <a:ext cx="1371600" cy="3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Message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644208" y="4788141"/>
            <a:ext cx="1960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Eigenvalue</a:t>
            </a:r>
          </a:p>
        </p:txBody>
      </p:sp>
      <p:sp>
        <p:nvSpPr>
          <p:cNvPr id="38" name="Left Brace 37"/>
          <p:cNvSpPr/>
          <p:nvPr/>
        </p:nvSpPr>
        <p:spPr>
          <a:xfrm rot="-5400000">
            <a:off x="5982567" y="4465591"/>
            <a:ext cx="228599" cy="26263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029" y="2492896"/>
                <a:ext cx="6180736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𝑨</m:t>
                    </m:r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is random (n+1) X n matrix)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029" y="2492896"/>
                <a:ext cx="6180736" cy="571500"/>
              </a:xfrm>
              <a:prstGeom prst="rect">
                <a:avLst/>
              </a:prstGeom>
              <a:blipFill>
                <a:blip r:embed="rId5"/>
                <a:stretch>
                  <a:fillRect l="-1434" t="-173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">
            <a:extLst>
              <a:ext uri="{FF2B5EF4-FFF2-40B4-BE49-F238E27FC236}">
                <a16:creationId xmlns:a16="http://schemas.microsoft.com/office/drawing/2014/main" id="{AC4C5F1E-A839-2941-8202-47067333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4" y="323775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Decryption: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A20945D-4F78-4F43-925B-67E3AF1E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6" y="6025852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🙂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CPA-secure by LWE.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marR="0" lvl="1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𝒔𝑨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𝒆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𝑰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blipFill>
                <a:blip r:embed="rId6"/>
                <a:stretch>
                  <a:fillRect t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>
            <a:extLst>
              <a:ext uri="{FF2B5EF4-FFF2-40B4-BE49-F238E27FC236}">
                <a16:creationId xmlns:a16="http://schemas.microsoft.com/office/drawing/2014/main" id="{D012C02C-45B5-4447-B85F-82C71545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05" y="3913892"/>
            <a:ext cx="797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[s || -1]           C  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[s || -1]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751D5CD-7B42-324A-96FC-3D80CB8B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New (Secret-key) Encryption: Take 2</a:t>
            </a:r>
          </a:p>
        </p:txBody>
      </p:sp>
    </p:spTree>
    <p:extLst>
      <p:ext uri="{BB962C8B-B14F-4D97-AF65-F5344CB8AC3E}">
        <p14:creationId xmlns:p14="http://schemas.microsoft.com/office/powerpoint/2010/main" val="6783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447800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681490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t + 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7180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addition: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CA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2109283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New (Secret-key) Encryption: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9366-1762-E646-9FD3-18D744CAC30D}"/>
                  </a:ext>
                </a:extLst>
              </p:cNvPr>
              <p:cNvSpPr txBox="1"/>
              <p:nvPr/>
            </p:nvSpPr>
            <p:spPr>
              <a:xfrm>
                <a:off x="2426314" y="3816805"/>
                <a:ext cx="2438400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9366-1762-E646-9FD3-18D744CA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314" y="3816805"/>
                <a:ext cx="2438400" cy="482120"/>
              </a:xfrm>
              <a:prstGeom prst="rect">
                <a:avLst/>
              </a:prstGeom>
              <a:blipFill>
                <a:blip r:embed="rId2"/>
                <a:stretch>
                  <a:fillRect t="-2105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824DF7-30F4-AC40-BD1E-D2A2111E3078}"/>
                  </a:ext>
                </a:extLst>
              </p:cNvPr>
              <p:cNvSpPr txBox="1"/>
              <p:nvPr/>
            </p:nvSpPr>
            <p:spPr>
              <a:xfrm>
                <a:off x="2764786" y="4354670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824DF7-30F4-AC40-BD1E-D2A2111E3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86" y="4354670"/>
                <a:ext cx="3804332" cy="482120"/>
              </a:xfrm>
              <a:prstGeom prst="rect">
                <a:avLst/>
              </a:prstGeom>
              <a:blipFill>
                <a:blip r:embed="rId3"/>
                <a:stretch>
                  <a:fillRect t="-20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D98DC8-A7A2-7844-82C8-D5B8EE1C2218}"/>
                  </a:ext>
                </a:extLst>
              </p:cNvPr>
              <p:cNvSpPr txBox="1"/>
              <p:nvPr/>
            </p:nvSpPr>
            <p:spPr>
              <a:xfrm>
                <a:off x="2780026" y="4918550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  <m:acc>
                      <m:accPr>
                        <m:chr m:val="⃗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acc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D98DC8-A7A2-7844-82C8-D5B8EE1C2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026" y="4918550"/>
                <a:ext cx="3804332" cy="482120"/>
              </a:xfrm>
              <a:prstGeom prst="rect">
                <a:avLst/>
              </a:prstGeom>
              <a:blipFill>
                <a:blip r:embed="rId4"/>
                <a:stretch>
                  <a:fillRect t="-1794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69072AA1-05EC-D14F-AD12-AEE69C3D36E7}"/>
              </a:ext>
            </a:extLst>
          </p:cNvPr>
          <p:cNvSpPr/>
          <p:nvPr/>
        </p:nvSpPr>
        <p:spPr>
          <a:xfrm>
            <a:off x="6889576" y="4278470"/>
            <a:ext cx="2133600" cy="907119"/>
          </a:xfrm>
          <a:prstGeom prst="wedgeRoundRectCallout">
            <a:avLst>
              <a:gd name="adj1" fmla="val -80960"/>
              <a:gd name="adj2" fmla="val 468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Noise grows a little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EE1C4-6F7C-FE4F-A79A-4FCB1290EF4B}"/>
                  </a:ext>
                </a:extLst>
              </p:cNvPr>
              <p:cNvSpPr txBox="1"/>
              <p:nvPr/>
            </p:nvSpPr>
            <p:spPr>
              <a:xfrm>
                <a:off x="2706660" y="5619590"/>
                <a:ext cx="19755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≈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EE1C4-6F7C-FE4F-A79A-4FCB1290E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60" y="5619590"/>
                <a:ext cx="1975532" cy="482120"/>
              </a:xfrm>
              <a:prstGeom prst="rect">
                <a:avLst/>
              </a:prstGeom>
              <a:blipFill>
                <a:blip r:embed="rId5"/>
                <a:stretch>
                  <a:fillRect t="-1794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5E527A-4DE8-9B45-A895-D0411EB9AB11}"/>
                  </a:ext>
                </a:extLst>
              </p:cNvPr>
              <p:cNvSpPr txBox="1"/>
              <p:nvPr/>
            </p:nvSpPr>
            <p:spPr>
              <a:xfrm>
                <a:off x="707386" y="3821270"/>
                <a:ext cx="2438400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5E527A-4DE8-9B45-A895-D0411EB9A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6" y="3821270"/>
                <a:ext cx="2438400" cy="482120"/>
              </a:xfrm>
              <a:prstGeom prst="rect">
                <a:avLst/>
              </a:prstGeom>
              <a:blipFill>
                <a:blip r:embed="rId6"/>
                <a:stretch>
                  <a:fillRect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6C6D0C-470A-B847-99D9-E017E37D6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76" y="5523369"/>
            <a:ext cx="859160" cy="8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 animBg="1"/>
      <p:bldP spid="24" grpId="1" animBg="1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447800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681490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t + 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7180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multiplication: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2109283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New (Secret-key) Encryption: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EBCEBA-1FCF-3948-9978-185E849BB94E}"/>
                  </a:ext>
                </a:extLst>
              </p:cNvPr>
              <p:cNvSpPr txBox="1"/>
              <p:nvPr/>
            </p:nvSpPr>
            <p:spPr>
              <a:xfrm>
                <a:off x="403041" y="3865513"/>
                <a:ext cx="2438400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EBCEBA-1FCF-3948-9978-185E849BB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1" y="3865513"/>
                <a:ext cx="2438400" cy="482120"/>
              </a:xfrm>
              <a:prstGeom prst="rect">
                <a:avLst/>
              </a:prstGeom>
              <a:blipFill>
                <a:blip r:embed="rId2"/>
                <a:stretch>
                  <a:fillRect t="-1794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25336-F22C-3D45-8F8F-6BD83530C286}"/>
                  </a:ext>
                </a:extLst>
              </p:cNvPr>
              <p:cNvSpPr txBox="1"/>
              <p:nvPr/>
            </p:nvSpPr>
            <p:spPr>
              <a:xfrm>
                <a:off x="2384241" y="3861048"/>
                <a:ext cx="2438400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25336-F22C-3D45-8F8F-6BD83530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41" y="3861048"/>
                <a:ext cx="2438400" cy="511743"/>
              </a:xfrm>
              <a:prstGeom prst="rect">
                <a:avLst/>
              </a:prstGeom>
              <a:blipFill>
                <a:blip r:embed="rId3"/>
                <a:stretch>
                  <a:fillRect t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39EC85-CC1D-1348-99F7-E5B75BC0F749}"/>
                  </a:ext>
                </a:extLst>
              </p:cNvPr>
              <p:cNvSpPr txBox="1"/>
              <p:nvPr/>
            </p:nvSpPr>
            <p:spPr>
              <a:xfrm>
                <a:off x="1698441" y="4398913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39EC85-CC1D-1348-99F7-E5B75BC0F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41" y="4398913"/>
                <a:ext cx="3804332" cy="482120"/>
              </a:xfrm>
              <a:prstGeom prst="rect">
                <a:avLst/>
              </a:prstGeom>
              <a:blipFill>
                <a:blip r:embed="rId4"/>
                <a:stretch>
                  <a:fillRect t="-20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384175-3BDD-1243-8ECE-B7D74FA7914B}"/>
                  </a:ext>
                </a:extLst>
              </p:cNvPr>
              <p:cNvSpPr txBox="1"/>
              <p:nvPr/>
            </p:nvSpPr>
            <p:spPr>
              <a:xfrm>
                <a:off x="2155641" y="4882128"/>
                <a:ext cx="380433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384175-3BDD-1243-8ECE-B7D74FA79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1" y="4882128"/>
                <a:ext cx="3804332" cy="511743"/>
              </a:xfrm>
              <a:prstGeom prst="rect">
                <a:avLst/>
              </a:prstGeom>
              <a:blipFill>
                <a:blip r:embed="rId5"/>
                <a:stretch>
                  <a:fillRect t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132315E0-D541-6D4E-BB96-88BDBF4ED6C1}"/>
              </a:ext>
            </a:extLst>
          </p:cNvPr>
          <p:cNvSpPr/>
          <p:nvPr/>
        </p:nvSpPr>
        <p:spPr>
          <a:xfrm rot="16200000">
            <a:off x="4801519" y="5129016"/>
            <a:ext cx="255604" cy="173736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E22777-6C9E-BE4E-AB5C-678CCAF04640}"/>
                  </a:ext>
                </a:extLst>
              </p:cNvPr>
              <p:cNvSpPr txBox="1"/>
              <p:nvPr/>
            </p:nvSpPr>
            <p:spPr>
              <a:xfrm>
                <a:off x="4975041" y="5990183"/>
                <a:ext cx="1432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𝑚𝑢𝑙𝑡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E22777-6C9E-BE4E-AB5C-678CCAF04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041" y="5990183"/>
                <a:ext cx="1432560" cy="461665"/>
              </a:xfrm>
              <a:prstGeom prst="rect">
                <a:avLst/>
              </a:prstGeom>
              <a:blipFill>
                <a:blip r:embed="rId6"/>
                <a:stretch>
                  <a:fillRect t="-18919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73144B0C-4404-774B-81C1-ECB37AEC145A}"/>
                  </a:ext>
                </a:extLst>
              </p:cNvPr>
              <p:cNvSpPr/>
              <p:nvPr/>
            </p:nvSpPr>
            <p:spPr>
              <a:xfrm>
                <a:off x="6036173" y="3952108"/>
                <a:ext cx="2644959" cy="1334492"/>
              </a:xfrm>
              <a:prstGeom prst="wedgeRoundRectCallout">
                <a:avLst>
                  <a:gd name="adj1" fmla="val -57159"/>
                  <a:gd name="adj2" fmla="val 7692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Noise grows.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𝑪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be small! How?!</a:t>
                </a: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73144B0C-4404-774B-81C1-ECB37AEC1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173" y="3952108"/>
                <a:ext cx="2644959" cy="1334492"/>
              </a:xfrm>
              <a:prstGeom prst="wedgeRoundRectCallout">
                <a:avLst>
                  <a:gd name="adj1" fmla="val -57159"/>
                  <a:gd name="adj2" fmla="val 76926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FFADDAF-2B4D-CE41-8721-A1D9F449DCBC}"/>
                  </a:ext>
                </a:extLst>
              </p:cNvPr>
              <p:cNvSpPr/>
              <p:nvPr/>
            </p:nvSpPr>
            <p:spPr>
              <a:xfrm>
                <a:off x="6702389" y="2792933"/>
                <a:ext cx="2065566" cy="866284"/>
              </a:xfrm>
              <a:prstGeom prst="wedgeRoundRectCallout">
                <a:avLst>
                  <a:gd name="adj1" fmla="val -107284"/>
                  <a:gd name="adj2" fmla="val -21578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 also 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se</m:t>
                    </m:r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FFADDAF-2B4D-CE41-8721-A1D9F449D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389" y="2792933"/>
                <a:ext cx="2065566" cy="866284"/>
              </a:xfrm>
              <a:prstGeom prst="wedgeRoundRectCallout">
                <a:avLst>
                  <a:gd name="adj1" fmla="val -107284"/>
                  <a:gd name="adj2" fmla="val -2157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9126E2-746A-0D40-95F3-662E11300073}"/>
                  </a:ext>
                </a:extLst>
              </p:cNvPr>
              <p:cNvSpPr txBox="1"/>
              <p:nvPr/>
            </p:nvSpPr>
            <p:spPr>
              <a:xfrm>
                <a:off x="2231841" y="5456783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9126E2-746A-0D40-95F3-662E1130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41" y="5456783"/>
                <a:ext cx="3804332" cy="482120"/>
              </a:xfrm>
              <a:prstGeom prst="rect">
                <a:avLst/>
              </a:prstGeom>
              <a:blipFill>
                <a:blip r:embed="rId9"/>
                <a:stretch>
                  <a:fillRect t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6" grpId="0"/>
      <p:bldP spid="29" grpId="0" animBg="1"/>
      <p:bldP spid="30" grpId="0"/>
      <p:bldP spid="31" grpId="0" animBg="1"/>
      <p:bldP spid="32" grpId="0" animBg="1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Aside: Binary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295400"/>
                <a:ext cx="822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Break each entry in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𝐶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 into its binary representation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82296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2941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76200" y="2590800"/>
                <a:ext cx="3200401" cy="713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  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𝑚𝑜𝑑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 8)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90800"/>
                <a:ext cx="3200401" cy="713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2800" y="1944757"/>
                <a:ext cx="5867400" cy="2093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𝑏𝑖𝑡𝑠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 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 8)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944757"/>
                <a:ext cx="5867400" cy="2093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95600" y="25833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⇒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3726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Small entries like we wanted!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4495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Consider the “reverse” operation: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" y="5193971"/>
                <a:ext cx="4071023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2 1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0 0 0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0 0 0</m:t>
                                </m:r>
                              </m:e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4 2 1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𝑏𝑖𝑡𝑠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93971"/>
                <a:ext cx="4071023" cy="74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1000" y="6304172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𝐺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304172"/>
                <a:ext cx="106680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 rot="13994961">
            <a:off x="746935" y="5958904"/>
            <a:ext cx="609600" cy="533400"/>
          </a:xfrm>
          <a:prstGeom prst="arc">
            <a:avLst>
              <a:gd name="adj1" fmla="val 16200000"/>
              <a:gd name="adj2" fmla="val 1782677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5105400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/>
                <a:ea typeface="Cambria Math"/>
                <a:cs typeface="+mn-cs"/>
              </a:rPr>
              <a:t>⇒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11436" y="5240097"/>
                <a:ext cx="4156364" cy="61215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acc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acc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US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</m:t>
                      </m:r>
                      <m:r>
                        <a:rPr kumimoji="0" lang="en-US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36" y="5240097"/>
                <a:ext cx="4156364" cy="6121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5400000">
            <a:off x="941537" y="4772807"/>
            <a:ext cx="674056" cy="1600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Arc 24"/>
          <p:cNvSpPr/>
          <p:nvPr/>
        </p:nvSpPr>
        <p:spPr>
          <a:xfrm rot="13994961">
            <a:off x="2453465" y="5928296"/>
            <a:ext cx="609600" cy="533400"/>
          </a:xfrm>
          <a:prstGeom prst="arc">
            <a:avLst>
              <a:gd name="adj1" fmla="val 16200000"/>
              <a:gd name="adj2" fmla="val 178267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00200" y="6320135"/>
                <a:ext cx="594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Denote: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𝐺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 panose="020B0502020104020203" pitchFamily="34" charset="0"/>
                    <a:ea typeface="+mn-ea"/>
                    <a:cs typeface="+mn-cs"/>
                  </a:rPr>
                  <a:t> which has “small” entries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320135"/>
                <a:ext cx="594360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296174" y="5257800"/>
            <a:ext cx="8626" cy="627965"/>
          </a:xfrm>
          <a:prstGeom prst="straightConnector1">
            <a:avLst/>
          </a:prstGeom>
          <a:ln w="19050">
            <a:headEnd type="arrow" w="sm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440" y="534566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0" y="5345668"/>
                <a:ext cx="304800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419326" y="5189778"/>
            <a:ext cx="1723494" cy="18406"/>
          </a:xfrm>
          <a:prstGeom prst="straightConnector1">
            <a:avLst/>
          </a:prstGeom>
          <a:ln w="19050">
            <a:headEnd type="arrow" w="sm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8199" y="4897324"/>
                <a:ext cx="898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func>
                        <m:func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</m:fName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</m:func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97324"/>
                <a:ext cx="898359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8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3" grpId="0"/>
      <p:bldP spid="15" grpId="0"/>
      <p:bldP spid="17" grpId="0"/>
      <p:bldP spid="18" grpId="0" animBg="1"/>
      <p:bldP spid="19" grpId="0"/>
      <p:bldP spid="20" grpId="0" animBg="1"/>
      <p:bldP spid="3" grpId="0" animBg="1"/>
      <p:bldP spid="3" grpId="1" animBg="1"/>
      <p:bldP spid="25" grpId="0" animBg="1"/>
      <p:bldP spid="26" grpId="0"/>
      <p:bldP spid="10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Private-key Encryption of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{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𝟎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900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 key:  a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CA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𝒒</m:t>
                        </m:r>
                      </m:sub>
                      <m:sup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blipFill>
                <a:blip r:embed="rId4"/>
                <a:stretch>
                  <a:fillRect l="-1405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52264" y="3737248"/>
            <a:ext cx="8168208" cy="1833710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Left Brace 30"/>
          <p:cNvSpPr/>
          <p:nvPr/>
        </p:nvSpPr>
        <p:spPr>
          <a:xfrm rot="-5400000">
            <a:off x="1469353" y="3888683"/>
            <a:ext cx="372647" cy="136815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0120" y="4869160"/>
            <a:ext cx="3315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key</a:t>
            </a:r>
          </a:p>
        </p:txBody>
      </p:sp>
      <p:sp>
        <p:nvSpPr>
          <p:cNvPr id="33" name="Left Brace 32"/>
          <p:cNvSpPr/>
          <p:nvPr/>
        </p:nvSpPr>
        <p:spPr>
          <a:xfrm rot="-5400000">
            <a:off x="3270016" y="4297572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052604" y="4792743"/>
            <a:ext cx="194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Ciphertext matrix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86256" y="4869446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Eigenvector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576664" y="4790474"/>
            <a:ext cx="1371600" cy="3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Message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644208" y="4788141"/>
            <a:ext cx="1960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“Eigenvalue”</a:t>
            </a:r>
          </a:p>
        </p:txBody>
      </p:sp>
      <p:sp>
        <p:nvSpPr>
          <p:cNvPr id="38" name="Left Brace 37"/>
          <p:cNvSpPr/>
          <p:nvPr/>
        </p:nvSpPr>
        <p:spPr>
          <a:xfrm rot="-5400000">
            <a:off x="5982567" y="4465591"/>
            <a:ext cx="228599" cy="26263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1904" y="2492896"/>
                <a:ext cx="6180736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𝑨</m:t>
                    </m:r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is random (n+1) X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n log q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matrix)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1904" y="2492896"/>
                <a:ext cx="6180736" cy="571500"/>
              </a:xfrm>
              <a:prstGeom prst="rect">
                <a:avLst/>
              </a:prstGeom>
              <a:blipFill>
                <a:blip r:embed="rId5"/>
                <a:stretch>
                  <a:fillRect l="-1434" t="-173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">
            <a:extLst>
              <a:ext uri="{FF2B5EF4-FFF2-40B4-BE49-F238E27FC236}">
                <a16:creationId xmlns:a16="http://schemas.microsoft.com/office/drawing/2014/main" id="{AC4C5F1E-A839-2941-8202-47067333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4" y="323775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Decryption: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A20945D-4F78-4F43-925B-67E3AF1E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6" y="6025852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🙂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Still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CPA-secure by LWE.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marR="0" lvl="1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𝒔𝑨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  <a:cs typeface="+mn-cs"/>
                                </a:rPr>
                                <m:t>𝒆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blipFill>
                <a:blip r:embed="rId6"/>
                <a:stretch>
                  <a:fillRect t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>
            <a:extLst>
              <a:ext uri="{FF2B5EF4-FFF2-40B4-BE49-F238E27FC236}">
                <a16:creationId xmlns:a16="http://schemas.microsoft.com/office/drawing/2014/main" id="{D012C02C-45B5-4447-B85F-82C71545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913892"/>
            <a:ext cx="797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[s || -1]           C  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[s || -1]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751D5CD-7B42-324A-96FC-3D80CB8B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New (Secret-key) Encryption: Take 3</a:t>
            </a:r>
          </a:p>
        </p:txBody>
      </p:sp>
    </p:spTree>
    <p:extLst>
      <p:ext uri="{BB962C8B-B14F-4D97-AF65-F5344CB8AC3E}">
        <p14:creationId xmlns:p14="http://schemas.microsoft.com/office/powerpoint/2010/main" val="160182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049015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282705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G + 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319263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multiplication: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1710498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New (Secret-key) Encryption: Take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7C8EF0-D435-B94A-B3E6-DA62581DAC2D}"/>
                  </a:ext>
                </a:extLst>
              </p:cNvPr>
              <p:cNvSpPr txBox="1"/>
              <p:nvPr/>
            </p:nvSpPr>
            <p:spPr>
              <a:xfrm>
                <a:off x="4797389" y="2244845"/>
                <a:ext cx="3810000" cy="52322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𝑚𝑢𝑙𝑡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7C8EF0-D435-B94A-B3E6-DA62581D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89" y="2244845"/>
                <a:ext cx="38100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F6B7FE-1FD0-7A4A-85F2-7394884FC8C0}"/>
                  </a:ext>
                </a:extLst>
              </p:cNvPr>
              <p:cNvSpPr/>
              <p:nvPr/>
            </p:nvSpPr>
            <p:spPr>
              <a:xfrm>
                <a:off x="310945" y="3124200"/>
                <a:ext cx="22798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F6B7FE-1FD0-7A4A-85F2-7394884FC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45" y="3124200"/>
                <a:ext cx="2279855" cy="461665"/>
              </a:xfrm>
              <a:prstGeom prst="rect">
                <a:avLst/>
              </a:prstGeom>
              <a:blipFill>
                <a:blip r:embed="rId3"/>
                <a:stretch>
                  <a:fillRect t="-18919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39246A-32D8-7D49-984D-70487C07716D}"/>
                  </a:ext>
                </a:extLst>
              </p:cNvPr>
              <p:cNvSpPr/>
              <p:nvPr/>
            </p:nvSpPr>
            <p:spPr>
              <a:xfrm>
                <a:off x="2585494" y="3124200"/>
                <a:ext cx="3973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=(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)⋅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39246A-32D8-7D49-984D-70487C077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94" y="3124200"/>
                <a:ext cx="3973011" cy="461665"/>
              </a:xfrm>
              <a:prstGeom prst="rect">
                <a:avLst/>
              </a:prstGeom>
              <a:blipFill>
                <a:blip r:embed="rId4"/>
                <a:stretch>
                  <a:fillRect t="-1891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5B15E3-5082-1A49-B790-8E28C73CAA01}"/>
                  </a:ext>
                </a:extLst>
              </p:cNvPr>
              <p:cNvSpPr/>
              <p:nvPr/>
            </p:nvSpPr>
            <p:spPr>
              <a:xfrm>
                <a:off x="2544749" y="3700128"/>
                <a:ext cx="5116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5B15E3-5082-1A49-B790-8E28C73CA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49" y="3700128"/>
                <a:ext cx="5116011" cy="461665"/>
              </a:xfrm>
              <a:prstGeom prst="rect">
                <a:avLst/>
              </a:prstGeom>
              <a:blipFill>
                <a:blip r:embed="rId5"/>
                <a:stretch>
                  <a:fillRect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12053BA-DF7D-4145-AD4B-24A466904038}"/>
                  </a:ext>
                </a:extLst>
              </p:cNvPr>
              <p:cNvSpPr/>
              <p:nvPr/>
            </p:nvSpPr>
            <p:spPr>
              <a:xfrm>
                <a:off x="1967024" y="4267200"/>
                <a:ext cx="5116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12053BA-DF7D-4145-AD4B-24A466904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24" y="4267200"/>
                <a:ext cx="5116011" cy="461665"/>
              </a:xfrm>
              <a:prstGeom prst="rect">
                <a:avLst/>
              </a:prstGeom>
              <a:blipFill>
                <a:blip r:embed="rId6"/>
                <a:stretch>
                  <a:fillRect t="-2222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165CD1-3F61-D845-B7CD-2DAE57F595F8}"/>
                  </a:ext>
                </a:extLst>
              </p:cNvPr>
              <p:cNvSpPr/>
              <p:nvPr/>
            </p:nvSpPr>
            <p:spPr>
              <a:xfrm>
                <a:off x="2362200" y="4876800"/>
                <a:ext cx="5791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⋅(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165CD1-3F61-D845-B7CD-2DAE57F5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76800"/>
                <a:ext cx="5791200" cy="461665"/>
              </a:xfrm>
              <a:prstGeom prst="rect">
                <a:avLst/>
              </a:prstGeom>
              <a:blipFill>
                <a:blip r:embed="rId7"/>
                <a:stretch>
                  <a:fillRect t="-22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5D1175-BA02-8342-84EB-50F5A4636864}"/>
                  </a:ext>
                </a:extLst>
              </p:cNvPr>
              <p:cNvSpPr/>
              <p:nvPr/>
            </p:nvSpPr>
            <p:spPr>
              <a:xfrm>
                <a:off x="2564216" y="5428841"/>
                <a:ext cx="5791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ac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5D1175-BA02-8342-84EB-50F5A4636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16" y="5428841"/>
                <a:ext cx="5791200" cy="461665"/>
              </a:xfrm>
              <a:prstGeom prst="rect">
                <a:avLst/>
              </a:prstGeom>
              <a:blipFill>
                <a:blip r:embed="rId8"/>
                <a:stretch>
                  <a:fillRect t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13A1C8-3590-1F43-A414-B9F6B130D1F5}"/>
                  </a:ext>
                </a:extLst>
              </p:cNvPr>
              <p:cNvSpPr txBox="1"/>
              <p:nvPr/>
            </p:nvSpPr>
            <p:spPr>
              <a:xfrm>
                <a:off x="-155985" y="6299332"/>
                <a:ext cx="9455968" cy="4308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𝑚𝑢𝑙𝑡</m:t>
                              </m:r>
                            </m:sub>
                          </m:sSub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≤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kumimoji="0" lang="en-US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≤</m:t>
                      </m:r>
                      <m:d>
                        <m:d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+1</m:t>
                          </m:r>
                        </m:e>
                      </m:d>
                      <m:r>
                        <a:rPr kumimoji="0" lang="en-US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⋅</m:t>
                      </m:r>
                      <m:func>
                        <m:funcPr>
                          <m:ctrlP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max</m:t>
                          </m:r>
                        </m:fName>
                        <m:e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{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,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13A1C8-3590-1F43-A414-B9F6B13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985" y="6299332"/>
                <a:ext cx="94559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FDF2C93-2CD5-F245-921B-9D59B48E104F}"/>
                  </a:ext>
                </a:extLst>
              </p:cNvPr>
              <p:cNvSpPr/>
              <p:nvPr/>
            </p:nvSpPr>
            <p:spPr>
              <a:xfrm>
                <a:off x="4648200" y="5867400"/>
                <a:ext cx="8340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𝑚𝑢𝑙𝑡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FDF2C93-2CD5-F245-921B-9D59B48E1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867400"/>
                <a:ext cx="834011" cy="400110"/>
              </a:xfrm>
              <a:prstGeom prst="rect">
                <a:avLst/>
              </a:prstGeom>
              <a:blipFill>
                <a:blip r:embed="rId10"/>
                <a:stretch>
                  <a:fillRect t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74BAE53A-EF55-AA4E-BF0F-100D6B2464CD}"/>
              </a:ext>
            </a:extLst>
          </p:cNvPr>
          <p:cNvSpPr/>
          <p:nvPr/>
        </p:nvSpPr>
        <p:spPr>
          <a:xfrm rot="5400000">
            <a:off x="4634058" y="4359701"/>
            <a:ext cx="106643" cy="312204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9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/>
      <p:bldP spid="24" grpId="0"/>
      <p:bldP spid="27" grpId="0"/>
      <p:bldP spid="28" grpId="0"/>
      <p:bldP spid="34" grpId="0"/>
      <p:bldP spid="35" grpId="0" animBg="1"/>
      <p:bldP spid="36" grpId="0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Homomorphic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Circuit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62400" y="2119392"/>
                <a:ext cx="5403184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Cambria Math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𝑜𝑢𝑡𝑝𝑢𝑡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≤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𝑁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𝑑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⋅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≈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𝑁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19392"/>
                <a:ext cx="5403184" cy="516616"/>
              </a:xfrm>
              <a:prstGeom prst="rect">
                <a:avLst/>
              </a:prstGeom>
              <a:blipFill>
                <a:blip r:embed="rId2"/>
                <a:stretch>
                  <a:fillRect t="-119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6036584"/>
                <a:ext cx="3048000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036584"/>
                <a:ext cx="3048000" cy="516616"/>
              </a:xfrm>
              <a:prstGeom prst="rect">
                <a:avLst/>
              </a:prstGeom>
              <a:blipFill>
                <a:blip r:embed="rId3"/>
                <a:stretch>
                  <a:fillRect t="-1190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6800" y="2399151"/>
            <a:ext cx="2895600" cy="2496699"/>
            <a:chOff x="1143000" y="1524000"/>
            <a:chExt cx="2895600" cy="2496699"/>
          </a:xfrm>
        </p:grpSpPr>
        <p:sp>
          <p:nvSpPr>
            <p:cNvPr id="8" name="Oval 7"/>
            <p:cNvSpPr/>
            <p:nvPr/>
          </p:nvSpPr>
          <p:spPr>
            <a:xfrm>
              <a:off x="1295400" y="3048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124200" y="3048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1905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33800" y="3657600"/>
              <a:ext cx="304800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2971800" y="3657600"/>
              <a:ext cx="304800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1780091" y="3657600"/>
              <a:ext cx="239209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1143000" y="3657600"/>
              <a:ext cx="304800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590800" y="2532502"/>
              <a:ext cx="533400" cy="515498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752600" y="2514600"/>
              <a:ext cx="533400" cy="53340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438400" y="1524000"/>
              <a:ext cx="0" cy="38100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9611" r="45267" b="33199"/>
          <a:stretch/>
        </p:blipFill>
        <p:spPr>
          <a:xfrm>
            <a:off x="1676400" y="5791200"/>
            <a:ext cx="609600" cy="513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9611" r="45267" b="33199"/>
          <a:stretch/>
        </p:blipFill>
        <p:spPr>
          <a:xfrm>
            <a:off x="2819400" y="2275900"/>
            <a:ext cx="609600" cy="9245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2438400" y="4953000"/>
            <a:ext cx="6096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71800" y="5522203"/>
            <a:ext cx="304800" cy="345197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H="1">
            <a:off x="2209800" y="5504301"/>
            <a:ext cx="304800" cy="363099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51491" y="6201906"/>
                <a:ext cx="886909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91" y="6201906"/>
                <a:ext cx="886909" cy="423770"/>
              </a:xfrm>
              <a:prstGeom prst="rect">
                <a:avLst/>
              </a:prstGeom>
              <a:blipFill rotWithShape="1">
                <a:blip r:embed="rId5"/>
                <a:stretch>
                  <a:fillRect t="-15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86000" y="2057400"/>
                <a:ext cx="1013547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Cambria Math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𝑜𝑢𝑡𝑝𝑢𝑡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57400"/>
                <a:ext cx="1013547" cy="423770"/>
              </a:xfrm>
              <a:prstGeom prst="rect">
                <a:avLst/>
              </a:prstGeom>
              <a:blipFill rotWithShape="1">
                <a:blip r:embed="rId6"/>
                <a:stretch>
                  <a:fillRect t="-15942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914400" y="1248906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Noise grows during homomorphic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eval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" y="2339627"/>
            <a:ext cx="0" cy="413737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-60702" y="1905000"/>
                <a:ext cx="1191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Depth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𝑑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702" y="1905000"/>
                <a:ext cx="119171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102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952500" y="1981200"/>
            <a:ext cx="3238500" cy="472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00600" y="5029200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≤(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+1)</m:t>
                      </m:r>
                      <m:d>
                        <m:dPr>
                          <m:begChr m:val="‖"/>
                          <m:endChr m:val="‖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304800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9737" r="-38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eft Arrow 48"/>
          <p:cNvSpPr/>
          <p:nvPr/>
        </p:nvSpPr>
        <p:spPr>
          <a:xfrm>
            <a:off x="3886200" y="5107697"/>
            <a:ext cx="780685" cy="30250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 rot="5400000">
            <a:off x="4318968" y="3480768"/>
            <a:ext cx="70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ular Callout 51"/>
              <p:cNvSpPr/>
              <p:nvPr/>
            </p:nvSpPr>
            <p:spPr>
              <a:xfrm>
                <a:off x="4724400" y="2743199"/>
                <a:ext cx="4343400" cy="1789552"/>
              </a:xfrm>
              <a:prstGeom prst="wedgeRoundRectCallout">
                <a:avLst>
                  <a:gd name="adj1" fmla="val 35717"/>
                  <a:gd name="adj2" fmla="val -65497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/>
                    <a:ea typeface="Cambria Math"/>
                    <a:cs typeface="+mn-cs"/>
                  </a:rPr>
                  <a:t>⇒ 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Decryptable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≫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(for security: 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𝑞</m:t>
                    </m:r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≪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  <a:b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 this can support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𝒅</m:t>
                    </m:r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≈</m:t>
                    </m:r>
                    <m:sSup>
                      <m:sSup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𝒏</m:t>
                        </m:r>
                      </m:e>
                      <m:sup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𝟎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.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𝟗𝟗</m:t>
                        </m:r>
                      </m:sup>
                    </m:sSup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Rounded 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3199"/>
                <a:ext cx="4343400" cy="1789552"/>
              </a:xfrm>
              <a:prstGeom prst="wedgeRoundRectCallout">
                <a:avLst>
                  <a:gd name="adj1" fmla="val 35717"/>
                  <a:gd name="adj2" fmla="val -65497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176FA-EA36-FB4E-AC6C-1B542FA8A3F3}"/>
                  </a:ext>
                </a:extLst>
              </p:cNvPr>
              <p:cNvSpPr txBox="1"/>
              <p:nvPr/>
            </p:nvSpPr>
            <p:spPr>
              <a:xfrm>
                <a:off x="6896100" y="4554"/>
                <a:ext cx="259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𝐿𝑒𝑡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𝑁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𝑛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log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𝑞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176FA-EA36-FB4E-AC6C-1B542FA8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4554"/>
                <a:ext cx="2590800" cy="400110"/>
              </a:xfrm>
              <a:prstGeom prst="rect">
                <a:avLst/>
              </a:prstGeom>
              <a:blipFill>
                <a:blip r:embed="rId10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6" grpId="0" animBg="1"/>
      <p:bldP spid="28" grpId="0" animBg="1"/>
      <p:bldP spid="29" grpId="0" animBg="1"/>
      <p:bldP spid="37" grpId="0"/>
      <p:bldP spid="38" grpId="0"/>
      <p:bldP spid="39" grpId="0"/>
      <p:bldP spid="44" grpId="0"/>
      <p:bldP spid="45" grpId="0" animBg="1"/>
      <p:bldP spid="47" grpId="0"/>
      <p:bldP spid="49" grpId="0" animBg="1"/>
      <p:bldP spid="51" grpId="0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132856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91480" y="1700808"/>
            <a:ext cx="7620000" cy="169703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381000" y="3048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Big Picture:  Two Steps to FHE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948444"/>
            <a:ext cx="7620000" cy="2041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1143000" y="4020180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Bootstrapping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Theore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m: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6" name="Text Box 3"/>
          <p:cNvSpPr txBox="1">
            <a:spLocks noChangeArrowheads="1"/>
          </p:cNvSpPr>
          <p:nvPr/>
        </p:nvSpPr>
        <p:spPr bwMode="auto">
          <a:xfrm>
            <a:off x="1143000" y="4481845"/>
            <a:ext cx="73684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From “circular secure” Leveled FHE to Pure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  <a:sym typeface="cmex10"/>
              </a:rPr>
              <a:t>FHE (at the cost of an additional assumption)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7680" y="1792882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 Leveled Secret-key Homomorphic Encryption: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120080" y="2158008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Evaluate circuits of a-priori bounded depth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d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0080" y="2695873"/>
            <a:ext cx="716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“you give me a depth bound d, I will give you a homomorphic scheme that handles depth-d circuits…”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143000" y="5404776"/>
            <a:ext cx="76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“I will give you homomorphic scheme that handles circuits of ANY size/depth”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360" y="4294135"/>
            <a:ext cx="533400" cy="11106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94193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Leveled to Fully Homomorphic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3" descr="stick">
            <a:extLst>
              <a:ext uri="{FF2B5EF4-FFF2-40B4-BE49-F238E27FC236}">
                <a16:creationId xmlns:a16="http://schemas.microsoft.com/office/drawing/2014/main" id="{9BA7044D-2145-9640-9715-C6D7B2B0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Cloud 06">
            <a:extLst>
              <a:ext uri="{FF2B5EF4-FFF2-40B4-BE49-F238E27FC236}">
                <a16:creationId xmlns:a16="http://schemas.microsoft.com/office/drawing/2014/main" id="{2FEF7118-D4DE-C141-8A4E-862BBE9C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TAC TowerDrive">
            <a:extLst>
              <a:ext uri="{FF2B5EF4-FFF2-40B4-BE49-F238E27FC236}">
                <a16:creationId xmlns:a16="http://schemas.microsoft.com/office/drawing/2014/main" id="{91D77048-DE17-7F47-9CEA-B908DFF9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5" descr="TAC TowerDrive">
            <a:extLst>
              <a:ext uri="{FF2B5EF4-FFF2-40B4-BE49-F238E27FC236}">
                <a16:creationId xmlns:a16="http://schemas.microsoft.com/office/drawing/2014/main" id="{6B202469-48DF-5649-9570-F0539FF8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TAC TowerDrive">
            <a:extLst>
              <a:ext uri="{FF2B5EF4-FFF2-40B4-BE49-F238E27FC236}">
                <a16:creationId xmlns:a16="http://schemas.microsoft.com/office/drawing/2014/main" id="{131D391A-D616-CC45-B928-ECE08E10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1" descr="TAC TowerDrive">
            <a:extLst>
              <a:ext uri="{FF2B5EF4-FFF2-40B4-BE49-F238E27FC236}">
                <a16:creationId xmlns:a16="http://schemas.microsoft.com/office/drawing/2014/main" id="{525D024A-F747-4D44-8210-EE759A53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9" descr="TAC TowerDrive">
            <a:extLst>
              <a:ext uri="{FF2B5EF4-FFF2-40B4-BE49-F238E27FC236}">
                <a16:creationId xmlns:a16="http://schemas.microsoft.com/office/drawing/2014/main" id="{C6069C13-D03F-5D47-8B73-1736FEDB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41">
            <a:extLst>
              <a:ext uri="{FF2B5EF4-FFF2-40B4-BE49-F238E27FC236}">
                <a16:creationId xmlns:a16="http://schemas.microsoft.com/office/drawing/2014/main" id="{08B5E478-02D3-D04E-9151-D3305187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8DF6451-7F7E-5144-9A33-77222C7D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1255DCE8-BFFF-8F41-A239-0CB813E6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66FD0D27-1C94-6941-8CDA-1359E154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5" name="Line 69">
            <a:extLst>
              <a:ext uri="{FF2B5EF4-FFF2-40B4-BE49-F238E27FC236}">
                <a16:creationId xmlns:a16="http://schemas.microsoft.com/office/drawing/2014/main" id="{7CFF6877-3BF2-3444-B3A5-975DBA6DB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D7B839E2-32FF-D14B-BCDA-B0EE670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221088"/>
            <a:ext cx="8316416" cy="1741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The cloud keeps homomorphically computing, but after a certain depth, the ciphertext is too noisy to be useful. What to do?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sp>
        <p:nvSpPr>
          <p:cNvPr id="21" name="Rectangle 63">
            <a:extLst>
              <a:ext uri="{FF2B5EF4-FFF2-40B4-BE49-F238E27FC236}">
                <a16:creationId xmlns:a16="http://schemas.microsoft.com/office/drawing/2014/main" id="{8B6AD1E1-7D67-9846-9928-0991267E776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379876"/>
            <a:ext cx="9433048" cy="1741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Idea: “Bootstrapping”!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61CB1E85-7B4C-9346-8D0F-F74D5EC33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Bootstrapping: How</a:t>
            </a:r>
          </a:p>
        </p:txBody>
      </p:sp>
      <p:pic>
        <p:nvPicPr>
          <p:cNvPr id="45059" name="Picture 31" descr="guy-bootstrapping-400x300">
            <a:extLst>
              <a:ext uri="{FF2B5EF4-FFF2-40B4-BE49-F238E27FC236}">
                <a16:creationId xmlns:a16="http://schemas.microsoft.com/office/drawing/2014/main" id="{CAA9FA56-507E-2B40-857C-6225B75F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9">
            <a:extLst>
              <a:ext uri="{FF2B5EF4-FFF2-40B4-BE49-F238E27FC236}">
                <a16:creationId xmlns:a16="http://schemas.microsoft.com/office/drawing/2014/main" id="{1514BAB2-D9B4-AB4E-A982-9425D3C88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“Best Possible” Noise Reduction 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A363E118-4832-C248-991C-35EF7BA3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76400"/>
            <a:ext cx="320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Decryption!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0A9826-0748-9447-897C-DC77D31B330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676525"/>
            <a:ext cx="5334000" cy="3460750"/>
            <a:chOff x="990600" y="4267200"/>
            <a:chExt cx="2971800" cy="2073777"/>
          </a:xfrm>
        </p:grpSpPr>
        <p:sp>
          <p:nvSpPr>
            <p:cNvPr id="45068" name="AutoShape 12">
              <a:extLst>
                <a:ext uri="{FF2B5EF4-FFF2-40B4-BE49-F238E27FC236}">
                  <a16:creationId xmlns:a16="http://schemas.microsoft.com/office/drawing/2014/main" id="{2CED54E2-639E-C049-B71A-7C55917D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572000"/>
              <a:ext cx="1295400" cy="83820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69" name="TextBox 22">
                  <a:extLst>
                    <a:ext uri="{FF2B5EF4-FFF2-40B4-BE49-F238E27FC236}">
                      <a16:creationId xmlns:a16="http://schemas.microsoft.com/office/drawing/2014/main" id="{80364791-3574-0941-907B-6E20AD27E6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1200" y="5045551"/>
                  <a:ext cx="1045107" cy="2766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𝐷𝑒𝑐</m:t>
                        </m:r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(∙,</m:t>
                        </m:r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</m:t>
                        </m:r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069" name="TextBox 22">
                  <a:extLst>
                    <a:ext uri="{FF2B5EF4-FFF2-40B4-BE49-F238E27FC236}">
                      <a16:creationId xmlns:a16="http://schemas.microsoft.com/office/drawing/2014/main" id="{80364791-3574-0941-907B-6E20AD27E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5045551"/>
                  <a:ext cx="1045107" cy="276642"/>
                </a:xfrm>
                <a:prstGeom prst="rect">
                  <a:avLst/>
                </a:prstGeom>
                <a:blipFill>
                  <a:blip r:embed="rId4"/>
                  <a:stretch>
                    <a:fillRect b="-162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070" name="Line 27">
              <a:extLst>
                <a:ext uri="{FF2B5EF4-FFF2-40B4-BE49-F238E27FC236}">
                  <a16:creationId xmlns:a16="http://schemas.microsoft.com/office/drawing/2014/main" id="{C539BEF5-2894-CF4A-87E9-3DAD87B47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1" name="Line 28">
              <a:extLst>
                <a:ext uri="{FF2B5EF4-FFF2-40B4-BE49-F238E27FC236}">
                  <a16:creationId xmlns:a16="http://schemas.microsoft.com/office/drawing/2014/main" id="{C4A9A4C0-D3F7-0A4B-A471-510A2F794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6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2" name="Line 29">
              <a:extLst>
                <a:ext uri="{FF2B5EF4-FFF2-40B4-BE49-F238E27FC236}">
                  <a16:creationId xmlns:a16="http://schemas.microsoft.com/office/drawing/2014/main" id="{BE2F97B0-E181-0241-A692-320C1B7E7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3" name="Line 30">
              <a:extLst>
                <a:ext uri="{FF2B5EF4-FFF2-40B4-BE49-F238E27FC236}">
                  <a16:creationId xmlns:a16="http://schemas.microsoft.com/office/drawing/2014/main" id="{CB5B2FD1-BBE7-1E48-A842-09A5D9E16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4" name="Line 31">
              <a:extLst>
                <a:ext uri="{FF2B5EF4-FFF2-40B4-BE49-F238E27FC236}">
                  <a16:creationId xmlns:a16="http://schemas.microsoft.com/office/drawing/2014/main" id="{9E6425FC-6E8C-2C44-9D80-38B0411C7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5" name="Line 32">
              <a:extLst>
                <a:ext uri="{FF2B5EF4-FFF2-40B4-BE49-F238E27FC236}">
                  <a16:creationId xmlns:a16="http://schemas.microsoft.com/office/drawing/2014/main" id="{4A640CA9-A1B6-1C4F-9B73-6E8F5FD04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6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6" name="Line 33">
              <a:extLst>
                <a:ext uri="{FF2B5EF4-FFF2-40B4-BE49-F238E27FC236}">
                  <a16:creationId xmlns:a16="http://schemas.microsoft.com/office/drawing/2014/main" id="{85FF9700-F1FB-0C45-B1DE-57635D612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0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8" name="TextBox 22">
              <a:extLst>
                <a:ext uri="{FF2B5EF4-FFF2-40B4-BE49-F238E27FC236}">
                  <a16:creationId xmlns:a16="http://schemas.microsoft.com/office/drawing/2014/main" id="{BC18DF40-E2B9-B94F-8200-ACBCF4084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006" y="5635124"/>
              <a:ext cx="762000" cy="27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</a:p>
          </p:txBody>
        </p:sp>
        <p:sp>
          <p:nvSpPr>
            <p:cNvPr id="45079" name="TextBox 22">
              <a:extLst>
                <a:ext uri="{FF2B5EF4-FFF2-40B4-BE49-F238E27FC236}">
                  <a16:creationId xmlns:a16="http://schemas.microsoft.com/office/drawing/2014/main" id="{02F971E0-A475-754E-A9EC-9F4D6E61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267200"/>
              <a:ext cx="762000" cy="27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45080" name="Line 30">
              <a:extLst>
                <a:ext uri="{FF2B5EF4-FFF2-40B4-BE49-F238E27FC236}">
                  <a16:creationId xmlns:a16="http://schemas.microsoft.com/office/drawing/2014/main" id="{A843DBB7-3BF7-1640-94C1-5A4921718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4419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81" name="Text Box 16">
              <a:extLst>
                <a:ext uri="{FF2B5EF4-FFF2-40B4-BE49-F238E27FC236}">
                  <a16:creationId xmlns:a16="http://schemas.microsoft.com/office/drawing/2014/main" id="{60D5622C-0BB8-114B-A74D-98C37928E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6064250"/>
              <a:ext cx="2971800" cy="276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Decryption Circuit</a:t>
              </a:r>
            </a:p>
          </p:txBody>
        </p:sp>
      </p:grpSp>
      <p:sp>
        <p:nvSpPr>
          <p:cNvPr id="55" name="Text Box 16">
            <a:extLst>
              <a:ext uri="{FF2B5EF4-FFF2-40B4-BE49-F238E27FC236}">
                <a16:creationId xmlns:a16="http://schemas.microsoft.com/office/drawing/2014/main" id="{7C659F4B-3586-D04F-A464-B62C2AB9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4058665"/>
            <a:ext cx="3124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“Very Noisy” ciphertext</a:t>
            </a:r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63173BA8-849D-9A4A-82BE-986E8FE996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7136" y="4249313"/>
            <a:ext cx="678532" cy="720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7" name="Text Box 16">
            <a:extLst>
              <a:ext uri="{FF2B5EF4-FFF2-40B4-BE49-F238E27FC236}">
                <a16:creationId xmlns:a16="http://schemas.microsoft.com/office/drawing/2014/main" id="{F1AE908A-0978-F345-B011-1CFE9BC42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24150"/>
            <a:ext cx="3352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“Noiseless ciphertext”</a:t>
            </a:r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FDE9678D-56CD-A54B-9FBB-57EBD801F5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27625" y="2908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Explosion 1 1">
            <a:extLst>
              <a:ext uri="{FF2B5EF4-FFF2-40B4-BE49-F238E27FC236}">
                <a16:creationId xmlns:a16="http://schemas.microsoft.com/office/drawing/2014/main" id="{1435C662-A93B-4449-8067-36598718C979}"/>
              </a:ext>
            </a:extLst>
          </p:cNvPr>
          <p:cNvSpPr/>
          <p:nvPr/>
        </p:nvSpPr>
        <p:spPr>
          <a:xfrm>
            <a:off x="839788" y="-577850"/>
            <a:ext cx="7924800" cy="4506913"/>
          </a:xfrm>
          <a:prstGeom prst="irregularSeal1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 the evaluator/cloud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does not have SK! </a:t>
            </a: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5" grpId="0"/>
      <p:bldP spid="57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3FDC67DF-0849-9545-859E-0A9C77B8B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Bootstrapping, Concretely</a:t>
            </a:r>
          </a:p>
        </p:txBody>
      </p:sp>
      <p:pic>
        <p:nvPicPr>
          <p:cNvPr id="46083" name="Picture 31" descr="guy-bootstrapping-400x300">
            <a:extLst>
              <a:ext uri="{FF2B5EF4-FFF2-40B4-BE49-F238E27FC236}">
                <a16:creationId xmlns:a16="http://schemas.microsoft.com/office/drawing/2014/main" id="{A47291F4-99C6-A04B-BDAC-B08536D2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9">
            <a:extLst>
              <a:ext uri="{FF2B5EF4-FFF2-40B4-BE49-F238E27FC236}">
                <a16:creationId xmlns:a16="http://schemas.microsoft.com/office/drawing/2014/main" id="{C7EAB0C7-857E-3A4E-97A0-A9215C6D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57325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Best 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5" name="Text Box 9">
            <a:extLst>
              <a:ext uri="{FF2B5EF4-FFF2-40B4-BE49-F238E27FC236}">
                <a16:creationId xmlns:a16="http://schemas.microsoft.com/office/drawing/2014/main" id="{56A16772-2007-0347-ADDF-95D76E9C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57325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Homomorphic Decryption!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748F7FEC-6F75-E243-89DD-86D72289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3779838"/>
            <a:ext cx="1681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46109" name="TextBox 22">
            <a:extLst>
              <a:ext uri="{FF2B5EF4-FFF2-40B4-BE49-F238E27FC236}">
                <a16:creationId xmlns:a16="http://schemas.microsoft.com/office/drawing/2014/main" id="{5B1BADC3-FD99-9E48-93E4-E8FA8259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75" y="6007377"/>
            <a:ext cx="1905062" cy="46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159F5-E7A8-474C-A6FC-F5C6C3F7E499}"/>
              </a:ext>
            </a:extLst>
          </p:cNvPr>
          <p:cNvGrpSpPr/>
          <p:nvPr/>
        </p:nvGrpSpPr>
        <p:grpSpPr>
          <a:xfrm>
            <a:off x="2876550" y="4033838"/>
            <a:ext cx="2325153" cy="1906468"/>
            <a:chOff x="2876550" y="4033838"/>
            <a:chExt cx="2325153" cy="1906468"/>
          </a:xfrm>
        </p:grpSpPr>
        <p:sp>
          <p:nvSpPr>
            <p:cNvPr id="46099" name="AutoShape 12">
              <a:extLst>
                <a:ext uri="{FF2B5EF4-FFF2-40B4-BE49-F238E27FC236}">
                  <a16:creationId xmlns:a16="http://schemas.microsoft.com/office/drawing/2014/main" id="{315D1B4E-69B1-D54C-8427-1D529F94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0" y="4288034"/>
              <a:ext cx="2325153" cy="1398076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01" name="Line 27">
              <a:extLst>
                <a:ext uri="{FF2B5EF4-FFF2-40B4-BE49-F238E27FC236}">
                  <a16:creationId xmlns:a16="http://schemas.microsoft.com/office/drawing/2014/main" id="{26355A64-3A40-BE4D-B3F3-5169F77CB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097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2" name="Line 28">
              <a:extLst>
                <a:ext uri="{FF2B5EF4-FFF2-40B4-BE49-F238E27FC236}">
                  <a16:creationId xmlns:a16="http://schemas.microsoft.com/office/drawing/2014/main" id="{FD6B3AF1-CDFC-F84A-AD3E-E416609BC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3645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3" name="Line 29">
              <a:extLst>
                <a:ext uri="{FF2B5EF4-FFF2-40B4-BE49-F238E27FC236}">
                  <a16:creationId xmlns:a16="http://schemas.microsoft.com/office/drawing/2014/main" id="{BC05857C-E8B1-694F-8A7E-45E6C4562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7192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4" name="Line 30">
              <a:extLst>
                <a:ext uri="{FF2B5EF4-FFF2-40B4-BE49-F238E27FC236}">
                  <a16:creationId xmlns:a16="http://schemas.microsoft.com/office/drawing/2014/main" id="{73B26C82-D560-8441-8966-049D2F59C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740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5" name="Line 31">
              <a:extLst>
                <a:ext uri="{FF2B5EF4-FFF2-40B4-BE49-F238E27FC236}">
                  <a16:creationId xmlns:a16="http://schemas.microsoft.com/office/drawing/2014/main" id="{2FE3E74E-F97D-C84A-85D4-7E0423BCC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7835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6" name="Line 32">
              <a:extLst>
                <a:ext uri="{FF2B5EF4-FFF2-40B4-BE49-F238E27FC236}">
                  <a16:creationId xmlns:a16="http://schemas.microsoft.com/office/drawing/2014/main" id="{144D184F-4711-F549-984A-28B7A3D16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382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7" name="Line 33">
              <a:extLst>
                <a:ext uri="{FF2B5EF4-FFF2-40B4-BE49-F238E27FC236}">
                  <a16:creationId xmlns:a16="http://schemas.microsoft.com/office/drawing/2014/main" id="{294D611C-006B-5440-80A5-656E8813D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930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AE80C127-24DB-B94C-B57B-EFFB2EA9C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9127" y="4033838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E7423A-30E4-B544-B4D0-7C97F1B814A4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2133600"/>
            <a:ext cx="9677400" cy="1371600"/>
            <a:chOff x="533400" y="2133600"/>
            <a:chExt cx="9677400" cy="13716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E0FFA8-198A-174B-8FB3-F968A1D30111}"/>
                </a:ext>
              </a:extLst>
            </p:cNvPr>
            <p:cNvSpPr/>
            <p:nvPr/>
          </p:nvSpPr>
          <p:spPr>
            <a:xfrm>
              <a:off x="533400" y="2133600"/>
              <a:ext cx="8310562" cy="13716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095" name="Text Box 9">
              <a:extLst>
                <a:ext uri="{FF2B5EF4-FFF2-40B4-BE49-F238E27FC236}">
                  <a16:creationId xmlns:a16="http://schemas.microsoft.com/office/drawing/2014/main" id="{87D23185-DA50-8F4F-8A86-8EA2ACE8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987" y="2286000"/>
              <a:ext cx="7872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Assume server knows 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=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Enc</a:t>
              </a:r>
              <a:r>
                <a:rPr kumimoji="0" lang="en-US" altLang="en-US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(SK)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6" name="Text Box 9">
              <a:extLst>
                <a:ext uri="{FF2B5EF4-FFF2-40B4-BE49-F238E27FC236}">
                  <a16:creationId xmlns:a16="http://schemas.microsoft.com/office/drawing/2014/main" id="{B8DA5285-8840-BC45-B1E8-2DCF723B3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814935"/>
              <a:ext cx="685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(OK assuming the scheme is “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circular secure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”)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7" name="Text Box 9">
              <a:extLst>
                <a:ext uri="{FF2B5EF4-FFF2-40B4-BE49-F238E27FC236}">
                  <a16:creationId xmlns:a16="http://schemas.microsoft.com/office/drawing/2014/main" id="{F40D02A6-8135-B84B-8CC1-CEC1166C6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762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</a:p>
          </p:txBody>
        </p:sp>
        <p:pic>
          <p:nvPicPr>
            <p:cNvPr id="46098" name="Picture 84">
              <a:extLst>
                <a:ext uri="{FF2B5EF4-FFF2-40B4-BE49-F238E27FC236}">
                  <a16:creationId xmlns:a16="http://schemas.microsoft.com/office/drawing/2014/main" id="{6FB076B1-36EA-3543-954C-B9F6FE30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336738"/>
              <a:ext cx="978131" cy="95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2">
                <a:extLst>
                  <a:ext uri="{FF2B5EF4-FFF2-40B4-BE49-F238E27FC236}">
                    <a16:creationId xmlns:a16="http://schemas.microsoft.com/office/drawing/2014/main" id="{CB5D95E0-0879-DF40-BE8D-6CA219BF0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𝐶𝑇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22">
                <a:extLst>
                  <a:ext uri="{FF2B5EF4-FFF2-40B4-BE49-F238E27FC236}">
                    <a16:creationId xmlns:a16="http://schemas.microsoft.com/office/drawing/2014/main" id="{CB5D95E0-0879-DF40-BE8D-6CA219BF0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18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461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3FDC67DF-0849-9545-859E-0A9C77B8B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Bootstrapping, Concretely</a:t>
            </a:r>
          </a:p>
        </p:txBody>
      </p:sp>
      <p:pic>
        <p:nvPicPr>
          <p:cNvPr id="46083" name="Picture 31" descr="guy-bootstrapping-400x300">
            <a:extLst>
              <a:ext uri="{FF2B5EF4-FFF2-40B4-BE49-F238E27FC236}">
                <a16:creationId xmlns:a16="http://schemas.microsoft.com/office/drawing/2014/main" id="{A47291F4-99C6-A04B-BDAC-B08536D2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9">
            <a:extLst>
              <a:ext uri="{FF2B5EF4-FFF2-40B4-BE49-F238E27FC236}">
                <a16:creationId xmlns:a16="http://schemas.microsoft.com/office/drawing/2014/main" id="{C7EAB0C7-857E-3A4E-97A0-A9215C6D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57325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Best 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5" name="Text Box 9">
            <a:extLst>
              <a:ext uri="{FF2B5EF4-FFF2-40B4-BE49-F238E27FC236}">
                <a16:creationId xmlns:a16="http://schemas.microsoft.com/office/drawing/2014/main" id="{56A16772-2007-0347-ADDF-95D76E9C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57325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Homomorphic Decryption!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748F7FEC-6F75-E243-89DD-86D72289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3779838"/>
            <a:ext cx="1681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FC792-8B3D-FB46-BDBF-0AC9340C3452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4033838"/>
            <a:ext cx="2325153" cy="1906468"/>
            <a:chOff x="2876061" y="4033560"/>
            <a:chExt cx="2325077" cy="1906871"/>
          </a:xfrm>
        </p:grpSpPr>
        <p:sp>
          <p:nvSpPr>
            <p:cNvPr id="46099" name="AutoShape 12">
              <a:extLst>
                <a:ext uri="{FF2B5EF4-FFF2-40B4-BE49-F238E27FC236}">
                  <a16:creationId xmlns:a16="http://schemas.microsoft.com/office/drawing/2014/main" id="{315D1B4E-69B1-D54C-8427-1D529F94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061" y="4287810"/>
              <a:ext cx="2325077" cy="1398372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01" name="Line 27">
              <a:extLst>
                <a:ext uri="{FF2B5EF4-FFF2-40B4-BE49-F238E27FC236}">
                  <a16:creationId xmlns:a16="http://schemas.microsoft.com/office/drawing/2014/main" id="{26355A64-3A40-BE4D-B3F3-5169F77CB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599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2" name="Line 28">
              <a:extLst>
                <a:ext uri="{FF2B5EF4-FFF2-40B4-BE49-F238E27FC236}">
                  <a16:creationId xmlns:a16="http://schemas.microsoft.com/office/drawing/2014/main" id="{FD6B3AF1-CDFC-F84A-AD3E-E416609BC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3138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3" name="Line 29">
              <a:extLst>
                <a:ext uri="{FF2B5EF4-FFF2-40B4-BE49-F238E27FC236}">
                  <a16:creationId xmlns:a16="http://schemas.microsoft.com/office/drawing/2014/main" id="{BC05857C-E8B1-694F-8A7E-45E6C4562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676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4" name="Line 30">
              <a:extLst>
                <a:ext uri="{FF2B5EF4-FFF2-40B4-BE49-F238E27FC236}">
                  <a16:creationId xmlns:a16="http://schemas.microsoft.com/office/drawing/2014/main" id="{73B26C82-D560-8441-8966-049D2F59C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215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5" name="Line 31">
              <a:extLst>
                <a:ext uri="{FF2B5EF4-FFF2-40B4-BE49-F238E27FC236}">
                  <a16:creationId xmlns:a16="http://schemas.microsoft.com/office/drawing/2014/main" id="{2FE3E74E-F97D-C84A-85D4-7E0423BCC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7292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6" name="Line 32">
              <a:extLst>
                <a:ext uri="{FF2B5EF4-FFF2-40B4-BE49-F238E27FC236}">
                  <a16:creationId xmlns:a16="http://schemas.microsoft.com/office/drawing/2014/main" id="{144D184F-4711-F549-984A-28B7A3D16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0830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7" name="Line 33">
              <a:extLst>
                <a:ext uri="{FF2B5EF4-FFF2-40B4-BE49-F238E27FC236}">
                  <a16:creationId xmlns:a16="http://schemas.microsoft.com/office/drawing/2014/main" id="{294D611C-006B-5440-80A5-656E8813D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369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AE80C127-24DB-B94C-B57B-EFFB2EA9C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4033560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E7423A-30E4-B544-B4D0-7C97F1B814A4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2133600"/>
            <a:ext cx="9677400" cy="1371600"/>
            <a:chOff x="533400" y="2133600"/>
            <a:chExt cx="9677400" cy="13716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E0FFA8-198A-174B-8FB3-F968A1D30111}"/>
                </a:ext>
              </a:extLst>
            </p:cNvPr>
            <p:cNvSpPr/>
            <p:nvPr/>
          </p:nvSpPr>
          <p:spPr>
            <a:xfrm>
              <a:off x="533400" y="2133600"/>
              <a:ext cx="8310562" cy="13716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095" name="Text Box 9">
              <a:extLst>
                <a:ext uri="{FF2B5EF4-FFF2-40B4-BE49-F238E27FC236}">
                  <a16:creationId xmlns:a16="http://schemas.microsoft.com/office/drawing/2014/main" id="{87D23185-DA50-8F4F-8A86-8EA2ACE8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987" y="2286000"/>
              <a:ext cx="7872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Assume server knows 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=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Enc</a:t>
              </a:r>
              <a:r>
                <a:rPr kumimoji="0" lang="en-US" altLang="en-US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(SK)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6" name="Text Box 9">
              <a:extLst>
                <a:ext uri="{FF2B5EF4-FFF2-40B4-BE49-F238E27FC236}">
                  <a16:creationId xmlns:a16="http://schemas.microsoft.com/office/drawing/2014/main" id="{B8DA5285-8840-BC45-B1E8-2DCF723B3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814935"/>
              <a:ext cx="685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(OK assuming the scheme is “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circular secure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”)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7" name="Text Box 9">
              <a:extLst>
                <a:ext uri="{FF2B5EF4-FFF2-40B4-BE49-F238E27FC236}">
                  <a16:creationId xmlns:a16="http://schemas.microsoft.com/office/drawing/2014/main" id="{F40D02A6-8135-B84B-8CC1-CEC1166C6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762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</a:p>
          </p:txBody>
        </p:sp>
        <p:pic>
          <p:nvPicPr>
            <p:cNvPr id="46098" name="Picture 84">
              <a:extLst>
                <a:ext uri="{FF2B5EF4-FFF2-40B4-BE49-F238E27FC236}">
                  <a16:creationId xmlns:a16="http://schemas.microsoft.com/office/drawing/2014/main" id="{6FB076B1-36EA-3543-954C-B9F6FE30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336738"/>
              <a:ext cx="978131" cy="95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Text Box 16">
            <a:extLst>
              <a:ext uri="{FF2B5EF4-FFF2-40B4-BE49-F238E27FC236}">
                <a16:creationId xmlns:a16="http://schemas.microsoft.com/office/drawing/2014/main" id="{212EF274-5F84-4543-B6D2-F902328D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465" y="5000935"/>
            <a:ext cx="251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Noise =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Line 10">
            <a:extLst>
              <a:ext uri="{FF2B5EF4-FFF2-40B4-BE49-F238E27FC236}">
                <a16:creationId xmlns:a16="http://schemas.microsoft.com/office/drawing/2014/main" id="{22DFDE09-6960-DF4C-B55D-EC25CEFDB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4008" y="5200960"/>
            <a:ext cx="1037655" cy="282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" name="Text Box 16">
            <a:extLst>
              <a:ext uri="{FF2B5EF4-FFF2-40B4-BE49-F238E27FC236}">
                <a16:creationId xmlns:a16="http://schemas.microsoft.com/office/drawing/2014/main" id="{1F22D59F-D92E-5A44-B664-0B038139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67150"/>
            <a:ext cx="251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Noise = B</a:t>
            </a:r>
            <a:r>
              <a:rPr kumimoji="0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Line 10">
            <a:extLst>
              <a:ext uri="{FF2B5EF4-FFF2-40B4-BE49-F238E27FC236}">
                <a16:creationId xmlns:a16="http://schemas.microsoft.com/office/drawing/2014/main" id="{5BC529E5-9975-CA4B-9E9C-C409716D8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067175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Explosion 1 29">
            <a:extLst>
              <a:ext uri="{FF2B5EF4-FFF2-40B4-BE49-F238E27FC236}">
                <a16:creationId xmlns:a16="http://schemas.microsoft.com/office/drawing/2014/main" id="{64C02CCA-6DBF-CD42-9A79-5988898D00BD}"/>
              </a:ext>
            </a:extLst>
          </p:cNvPr>
          <p:cNvSpPr/>
          <p:nvPr/>
        </p:nvSpPr>
        <p:spPr>
          <a:xfrm>
            <a:off x="942181" y="1564677"/>
            <a:ext cx="7259638" cy="2342996"/>
          </a:xfrm>
          <a:prstGeom prst="irregularSeal1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Independent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9333FEF7-C47F-5B49-B6E1-D67AD35A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75" y="6007377"/>
            <a:ext cx="1905062" cy="46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2">
                <a:extLst>
                  <a:ext uri="{FF2B5EF4-FFF2-40B4-BE49-F238E27FC236}">
                    <a16:creationId xmlns:a16="http://schemas.microsoft.com/office/drawing/2014/main" id="{B94B40D4-0CE7-B948-9C90-B08DA249E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𝐶𝑇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22">
                <a:extLst>
                  <a:ext uri="{FF2B5EF4-FFF2-40B4-BE49-F238E27FC236}">
                    <a16:creationId xmlns:a16="http://schemas.microsoft.com/office/drawing/2014/main" id="{B94B40D4-0CE7-B948-9C90-B08DA249E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4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12">
            <a:extLst>
              <a:ext uri="{FF2B5EF4-FFF2-40B4-BE49-F238E27FC236}">
                <a16:creationId xmlns:a16="http://schemas.microsoft.com/office/drawing/2014/main" id="{7309A622-F34E-1B47-9EF3-4021DB6F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3038"/>
            <a:ext cx="4743450" cy="1731962"/>
          </a:xfrm>
          <a:prstGeom prst="triangle">
            <a:avLst>
              <a:gd name="adj" fmla="val 50000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7" name="Line 27">
            <a:extLst>
              <a:ext uri="{FF2B5EF4-FFF2-40B4-BE49-F238E27FC236}">
                <a16:creationId xmlns:a16="http://schemas.microsoft.com/office/drawing/2014/main" id="{2CD59929-DCB3-354E-A6F9-1E5121D9B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08" name="Line 28">
            <a:extLst>
              <a:ext uri="{FF2B5EF4-FFF2-40B4-BE49-F238E27FC236}">
                <a16:creationId xmlns:a16="http://schemas.microsoft.com/office/drawing/2014/main" id="{06B870EB-E017-1B4A-BFCB-3CB28660A4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09" name="Line 29">
            <a:extLst>
              <a:ext uri="{FF2B5EF4-FFF2-40B4-BE49-F238E27FC236}">
                <a16:creationId xmlns:a16="http://schemas.microsoft.com/office/drawing/2014/main" id="{690C978A-EBC4-954C-8D4A-F286A9D63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0" name="Line 30">
            <a:extLst>
              <a:ext uri="{FF2B5EF4-FFF2-40B4-BE49-F238E27FC236}">
                <a16:creationId xmlns:a16="http://schemas.microsoft.com/office/drawing/2014/main" id="{B90E7A4D-38D4-5941-9736-FF6FFF9AF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1" name="Line 31">
            <a:extLst>
              <a:ext uri="{FF2B5EF4-FFF2-40B4-BE49-F238E27FC236}">
                <a16:creationId xmlns:a16="http://schemas.microsoft.com/office/drawing/2014/main" id="{6D702D90-CE71-8841-9441-74E40055A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2" name="Line 32">
            <a:extLst>
              <a:ext uri="{FF2B5EF4-FFF2-40B4-BE49-F238E27FC236}">
                <a16:creationId xmlns:a16="http://schemas.microsoft.com/office/drawing/2014/main" id="{87DCD096-284B-B243-B160-EA24CCE7D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291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3" name="Line 33">
            <a:extLst>
              <a:ext uri="{FF2B5EF4-FFF2-40B4-BE49-F238E27FC236}">
                <a16:creationId xmlns:a16="http://schemas.microsoft.com/office/drawing/2014/main" id="{683D9D85-3F53-EA4B-8F8E-AA2092F15B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456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4" name="Line 30">
            <a:extLst>
              <a:ext uri="{FF2B5EF4-FFF2-40B4-BE49-F238E27FC236}">
                <a16:creationId xmlns:a16="http://schemas.microsoft.com/office/drawing/2014/main" id="{192151F0-57E7-E74E-BD8D-143F8B7E6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119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7115" name="Group 1">
            <a:extLst>
              <a:ext uri="{FF2B5EF4-FFF2-40B4-BE49-F238E27FC236}">
                <a16:creationId xmlns:a16="http://schemas.microsoft.com/office/drawing/2014/main" id="{63B05488-5D9F-0144-A4C7-190C6B132EBE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2209800"/>
            <a:ext cx="1019175" cy="990600"/>
            <a:chOff x="4143375" y="2159001"/>
            <a:chExt cx="1019175" cy="990600"/>
          </a:xfrm>
        </p:grpSpPr>
        <p:sp>
          <p:nvSpPr>
            <p:cNvPr id="47121" name="Line 19">
              <a:extLst>
                <a:ext uri="{FF2B5EF4-FFF2-40B4-BE49-F238E27FC236}">
                  <a16:creationId xmlns:a16="http://schemas.microsoft.com/office/drawing/2014/main" id="{771D50F2-CD33-1F49-B3D6-5FBD50476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7122" name="Line 20">
              <a:extLst>
                <a:ext uri="{FF2B5EF4-FFF2-40B4-BE49-F238E27FC236}">
                  <a16:creationId xmlns:a16="http://schemas.microsoft.com/office/drawing/2014/main" id="{57A13393-D523-D74E-845A-EE2509E1B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7123" name="AutoShape 22">
              <a:extLst>
                <a:ext uri="{FF2B5EF4-FFF2-40B4-BE49-F238E27FC236}">
                  <a16:creationId xmlns:a16="http://schemas.microsoft.com/office/drawing/2014/main" id="{AFB553E2-9EDF-044F-A7BC-CA798D316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2244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4" name="TextBox 22">
              <a:extLst>
                <a:ext uri="{FF2B5EF4-FFF2-40B4-BE49-F238E27FC236}">
                  <a16:creationId xmlns:a16="http://schemas.microsoft.com/office/drawing/2014/main" id="{689914FF-584E-8F43-94FA-EB76BD90B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2436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7125" name="Line 20">
              <a:extLst>
                <a:ext uri="{FF2B5EF4-FFF2-40B4-BE49-F238E27FC236}">
                  <a16:creationId xmlns:a16="http://schemas.microsoft.com/office/drawing/2014/main" id="{106C98B2-AC08-C242-99EB-97C5F9A83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950" y="21590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7116" name="Text Box 9">
            <a:extLst>
              <a:ext uri="{FF2B5EF4-FFF2-40B4-BE49-F238E27FC236}">
                <a16:creationId xmlns:a16="http://schemas.microsoft.com/office/drawing/2014/main" id="{823CA29B-0E6E-8D4F-AEEF-40C811F2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2875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Circular Security:</a:t>
            </a:r>
          </a:p>
        </p:txBody>
      </p:sp>
      <p:sp>
        <p:nvSpPr>
          <p:cNvPr id="47117" name="Rectangle 3">
            <a:extLst>
              <a:ext uri="{FF2B5EF4-FFF2-40B4-BE49-F238E27FC236}">
                <a16:creationId xmlns:a16="http://schemas.microsoft.com/office/drawing/2014/main" id="{A51E4891-97EC-1648-B615-1F9E9055A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Wrap Up: Bootstrapping</a:t>
            </a:r>
          </a:p>
        </p:txBody>
      </p:sp>
      <p:sp>
        <p:nvSpPr>
          <p:cNvPr id="47118" name="TextBox 22">
            <a:extLst>
              <a:ext uri="{FF2B5EF4-FFF2-40B4-BE49-F238E27FC236}">
                <a16:creationId xmlns:a16="http://schemas.microsoft.com/office/drawing/2014/main" id="{18876B0B-9263-4644-B3C7-6776AE28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f</a:t>
            </a:r>
          </a:p>
        </p:txBody>
      </p:sp>
      <p:sp>
        <p:nvSpPr>
          <p:cNvPr id="47119" name="Text Box 9">
            <a:extLst>
              <a:ext uri="{FF2B5EF4-FFF2-40B4-BE49-F238E27FC236}">
                <a16:creationId xmlns:a16="http://schemas.microsoft.com/office/drawing/2014/main" id="{73AD47FA-7973-F443-9AFE-54F80B83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key is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20" name="Line 31">
            <a:extLst>
              <a:ext uri="{FF2B5EF4-FFF2-40B4-BE49-F238E27FC236}">
                <a16:creationId xmlns:a16="http://schemas.microsoft.com/office/drawing/2014/main" id="{24B8AEF0-B505-B246-B9BD-DCD1CE721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00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718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12">
            <a:extLst>
              <a:ext uri="{FF2B5EF4-FFF2-40B4-BE49-F238E27FC236}">
                <a16:creationId xmlns:a16="http://schemas.microsoft.com/office/drawing/2014/main" id="{F1EF1C86-5CA8-704C-8639-9BE44ED2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3038"/>
            <a:ext cx="4743450" cy="1731962"/>
          </a:xfrm>
          <a:prstGeom prst="triangle">
            <a:avLst>
              <a:gd name="adj" fmla="val 50000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Line 27">
            <a:extLst>
              <a:ext uri="{FF2B5EF4-FFF2-40B4-BE49-F238E27FC236}">
                <a16:creationId xmlns:a16="http://schemas.microsoft.com/office/drawing/2014/main" id="{2C5243A3-E505-3041-AEBD-72A0BE493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2" name="Line 28">
            <a:extLst>
              <a:ext uri="{FF2B5EF4-FFF2-40B4-BE49-F238E27FC236}">
                <a16:creationId xmlns:a16="http://schemas.microsoft.com/office/drawing/2014/main" id="{3EFEA0E4-8E66-EC48-8709-33F8C8B5F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3" name="Line 29">
            <a:extLst>
              <a:ext uri="{FF2B5EF4-FFF2-40B4-BE49-F238E27FC236}">
                <a16:creationId xmlns:a16="http://schemas.microsoft.com/office/drawing/2014/main" id="{BDA1007B-4DFD-C544-9F0B-F956AD266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4" name="Line 30">
            <a:extLst>
              <a:ext uri="{FF2B5EF4-FFF2-40B4-BE49-F238E27FC236}">
                <a16:creationId xmlns:a16="http://schemas.microsoft.com/office/drawing/2014/main" id="{F5578ED8-B8BE-8945-B307-4A8253700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5" name="Line 31">
            <a:extLst>
              <a:ext uri="{FF2B5EF4-FFF2-40B4-BE49-F238E27FC236}">
                <a16:creationId xmlns:a16="http://schemas.microsoft.com/office/drawing/2014/main" id="{A9EFC621-E1D5-6D46-BD9D-DA1469201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6" name="Line 32">
            <a:extLst>
              <a:ext uri="{FF2B5EF4-FFF2-40B4-BE49-F238E27FC236}">
                <a16:creationId xmlns:a16="http://schemas.microsoft.com/office/drawing/2014/main" id="{BA7518E3-4257-8542-87D7-1E9D4A966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291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7" name="Line 33">
            <a:extLst>
              <a:ext uri="{FF2B5EF4-FFF2-40B4-BE49-F238E27FC236}">
                <a16:creationId xmlns:a16="http://schemas.microsoft.com/office/drawing/2014/main" id="{383AA155-5372-B94F-B1ED-651CCCDA0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456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8" name="Line 30">
            <a:extLst>
              <a:ext uri="{FF2B5EF4-FFF2-40B4-BE49-F238E27FC236}">
                <a16:creationId xmlns:a16="http://schemas.microsoft.com/office/drawing/2014/main" id="{B634C5F7-CB98-5F43-9BDF-A31FBAED6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119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8139" name="Group 1">
            <a:extLst>
              <a:ext uri="{FF2B5EF4-FFF2-40B4-BE49-F238E27FC236}">
                <a16:creationId xmlns:a16="http://schemas.microsoft.com/office/drawing/2014/main" id="{43998791-25DC-DD48-9A8E-AE446D40BA6C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2209800"/>
            <a:ext cx="1019175" cy="990600"/>
            <a:chOff x="4143375" y="2159001"/>
            <a:chExt cx="1019175" cy="990600"/>
          </a:xfrm>
        </p:grpSpPr>
        <p:sp>
          <p:nvSpPr>
            <p:cNvPr id="48193" name="Line 19">
              <a:extLst>
                <a:ext uri="{FF2B5EF4-FFF2-40B4-BE49-F238E27FC236}">
                  <a16:creationId xmlns:a16="http://schemas.microsoft.com/office/drawing/2014/main" id="{A72C9DB1-F27D-F84B-BB05-5D0607783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4" name="Line 20">
              <a:extLst>
                <a:ext uri="{FF2B5EF4-FFF2-40B4-BE49-F238E27FC236}">
                  <a16:creationId xmlns:a16="http://schemas.microsoft.com/office/drawing/2014/main" id="{864BB8EE-3C50-8242-B400-BA4B16A66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5" name="AutoShape 22">
              <a:extLst>
                <a:ext uri="{FF2B5EF4-FFF2-40B4-BE49-F238E27FC236}">
                  <a16:creationId xmlns:a16="http://schemas.microsoft.com/office/drawing/2014/main" id="{BE550C24-F529-5A44-A042-32E418DE7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2244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6" name="TextBox 22">
              <a:extLst>
                <a:ext uri="{FF2B5EF4-FFF2-40B4-BE49-F238E27FC236}">
                  <a16:creationId xmlns:a16="http://schemas.microsoft.com/office/drawing/2014/main" id="{778AB71E-E978-DA42-A594-A09A133F5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2436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7" name="Line 20">
              <a:extLst>
                <a:ext uri="{FF2B5EF4-FFF2-40B4-BE49-F238E27FC236}">
                  <a16:creationId xmlns:a16="http://schemas.microsoft.com/office/drawing/2014/main" id="{8D456281-D75D-8944-A3F1-6730EDFC0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950" y="21590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0" name="Text Box 9">
            <a:extLst>
              <a:ext uri="{FF2B5EF4-FFF2-40B4-BE49-F238E27FC236}">
                <a16:creationId xmlns:a16="http://schemas.microsoft.com/office/drawing/2014/main" id="{50396DC9-FB3A-934A-AD37-DA00055E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 Gate g → Gadget G: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141" name="Group 91">
            <a:extLst>
              <a:ext uri="{FF2B5EF4-FFF2-40B4-BE49-F238E27FC236}">
                <a16:creationId xmlns:a16="http://schemas.microsoft.com/office/drawing/2014/main" id="{8E84C752-B030-A149-A39B-AA5B1A29B63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81600"/>
            <a:ext cx="990600" cy="914400"/>
            <a:chOff x="4143375" y="1981201"/>
            <a:chExt cx="990600" cy="914400"/>
          </a:xfrm>
        </p:grpSpPr>
        <p:sp>
          <p:nvSpPr>
            <p:cNvPr id="48188" name="Line 19">
              <a:extLst>
                <a:ext uri="{FF2B5EF4-FFF2-40B4-BE49-F238E27FC236}">
                  <a16:creationId xmlns:a16="http://schemas.microsoft.com/office/drawing/2014/main" id="{0CB60C3E-6FA7-8140-8283-E7B6D40BC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9" name="Line 20">
              <a:extLst>
                <a:ext uri="{FF2B5EF4-FFF2-40B4-BE49-F238E27FC236}">
                  <a16:creationId xmlns:a16="http://schemas.microsoft.com/office/drawing/2014/main" id="{516954F1-F165-364F-8CB7-A21C65381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0" name="AutoShape 22">
              <a:extLst>
                <a:ext uri="{FF2B5EF4-FFF2-40B4-BE49-F238E27FC236}">
                  <a16:creationId xmlns:a16="http://schemas.microsoft.com/office/drawing/2014/main" id="{A65CDDC9-BBF6-3245-9B01-EBBE8E07C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1990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1" name="TextBox 22">
              <a:extLst>
                <a:ext uri="{FF2B5EF4-FFF2-40B4-BE49-F238E27FC236}">
                  <a16:creationId xmlns:a16="http://schemas.microsoft.com/office/drawing/2014/main" id="{24C319BB-C226-1143-8946-5EAC82A09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975" y="2182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2" name="Line 20">
              <a:extLst>
                <a:ext uri="{FF2B5EF4-FFF2-40B4-BE49-F238E27FC236}">
                  <a16:creationId xmlns:a16="http://schemas.microsoft.com/office/drawing/2014/main" id="{0F831E16-A10B-0043-A27E-D3E778D16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1981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2" name="Text Box 9">
            <a:extLst>
              <a:ext uri="{FF2B5EF4-FFF2-40B4-BE49-F238E27FC236}">
                <a16:creationId xmlns:a16="http://schemas.microsoft.com/office/drawing/2014/main" id="{B83116FB-E283-9D43-891C-02FD80C6E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2875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Circular Security:</a:t>
            </a:r>
          </a:p>
        </p:txBody>
      </p:sp>
      <p:grpSp>
        <p:nvGrpSpPr>
          <p:cNvPr id="99" name="Group 47">
            <a:extLst>
              <a:ext uri="{FF2B5EF4-FFF2-40B4-BE49-F238E27FC236}">
                <a16:creationId xmlns:a16="http://schemas.microsoft.com/office/drawing/2014/main" id="{47780963-6F6C-8644-B41F-02761A56A18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191000"/>
            <a:ext cx="4213225" cy="2595563"/>
            <a:chOff x="3736" y="2400"/>
            <a:chExt cx="2654" cy="1635"/>
          </a:xfrm>
        </p:grpSpPr>
        <p:sp>
          <p:nvSpPr>
            <p:cNvPr id="48157" name="AutoShape 12">
              <a:extLst>
                <a:ext uri="{FF2B5EF4-FFF2-40B4-BE49-F238E27FC236}">
                  <a16:creationId xmlns:a16="http://schemas.microsoft.com/office/drawing/2014/main" id="{090044A0-112A-CD47-ACDF-628CBFD3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8" name="AutoShape 13">
              <a:extLst>
                <a:ext uri="{FF2B5EF4-FFF2-40B4-BE49-F238E27FC236}">
                  <a16:creationId xmlns:a16="http://schemas.microsoft.com/office/drawing/2014/main" id="{933F66AC-0A74-B14A-AED4-D0521EC5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9" name="Line 15">
              <a:extLst>
                <a:ext uri="{FF2B5EF4-FFF2-40B4-BE49-F238E27FC236}">
                  <a16:creationId xmlns:a16="http://schemas.microsoft.com/office/drawing/2014/main" id="{9779DE0B-72B6-9A42-832C-AC7E91071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0" name="Line 16">
              <a:extLst>
                <a:ext uri="{FF2B5EF4-FFF2-40B4-BE49-F238E27FC236}">
                  <a16:creationId xmlns:a16="http://schemas.microsoft.com/office/drawing/2014/main" id="{E4190B17-84B1-F740-B2A0-A73603CC1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1" name="Line 17">
              <a:extLst>
                <a:ext uri="{FF2B5EF4-FFF2-40B4-BE49-F238E27FC236}">
                  <a16:creationId xmlns:a16="http://schemas.microsoft.com/office/drawing/2014/main" id="{40A82C37-43F9-5F46-8372-85595F723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2" name="Line 18">
              <a:extLst>
                <a:ext uri="{FF2B5EF4-FFF2-40B4-BE49-F238E27FC236}">
                  <a16:creationId xmlns:a16="http://schemas.microsoft.com/office/drawing/2014/main" id="{18E8D3DC-5F30-B949-988A-0B717199A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3" name="Line 19">
              <a:extLst>
                <a:ext uri="{FF2B5EF4-FFF2-40B4-BE49-F238E27FC236}">
                  <a16:creationId xmlns:a16="http://schemas.microsoft.com/office/drawing/2014/main" id="{E54DA1E7-3003-EA44-92E3-D9ACC857A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4" name="Line 20">
              <a:extLst>
                <a:ext uri="{FF2B5EF4-FFF2-40B4-BE49-F238E27FC236}">
                  <a16:creationId xmlns:a16="http://schemas.microsoft.com/office/drawing/2014/main" id="{190074CA-1EB0-D341-A349-136622822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5" name="AutoShape 22">
              <a:extLst>
                <a:ext uri="{FF2B5EF4-FFF2-40B4-BE49-F238E27FC236}">
                  <a16:creationId xmlns:a16="http://schemas.microsoft.com/office/drawing/2014/main" id="{74A6F445-9CC1-A441-97FC-AE544846F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36" y="2328"/>
              <a:ext cx="384" cy="528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𝐷𝑒𝑐</m:t>
                        </m:r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(∙,</m:t>
                        </m:r>
                        <m:sSub>
                          <m:sSubPr>
                            <m:ctrlP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168" name="TextBox 22">
              <a:extLst>
                <a:ext uri="{FF2B5EF4-FFF2-40B4-BE49-F238E27FC236}">
                  <a16:creationId xmlns:a16="http://schemas.microsoft.com/office/drawing/2014/main" id="{AD61ED9D-E31A-954D-92F1-6C7E4D80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69" name="Line 27">
              <a:extLst>
                <a:ext uri="{FF2B5EF4-FFF2-40B4-BE49-F238E27FC236}">
                  <a16:creationId xmlns:a16="http://schemas.microsoft.com/office/drawing/2014/main" id="{0662ED6C-7184-F440-BF37-43715F9B4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0" name="Line 28">
              <a:extLst>
                <a:ext uri="{FF2B5EF4-FFF2-40B4-BE49-F238E27FC236}">
                  <a16:creationId xmlns:a16="http://schemas.microsoft.com/office/drawing/2014/main" id="{CA99D867-5715-BA44-B03B-8A2110040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1" name="Line 29">
              <a:extLst>
                <a:ext uri="{FF2B5EF4-FFF2-40B4-BE49-F238E27FC236}">
                  <a16:creationId xmlns:a16="http://schemas.microsoft.com/office/drawing/2014/main" id="{8A7D9B66-E141-BC40-B155-D6889F69C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2" name="Line 30">
              <a:extLst>
                <a:ext uri="{FF2B5EF4-FFF2-40B4-BE49-F238E27FC236}">
                  <a16:creationId xmlns:a16="http://schemas.microsoft.com/office/drawing/2014/main" id="{0A39DDC5-9DDC-3743-B61C-768E79E1C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3" name="Line 31">
              <a:extLst>
                <a:ext uri="{FF2B5EF4-FFF2-40B4-BE49-F238E27FC236}">
                  <a16:creationId xmlns:a16="http://schemas.microsoft.com/office/drawing/2014/main" id="{492C13BE-A89B-AD4B-91DC-F9D2C5672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4" name="Line 32">
              <a:extLst>
                <a:ext uri="{FF2B5EF4-FFF2-40B4-BE49-F238E27FC236}">
                  <a16:creationId xmlns:a16="http://schemas.microsoft.com/office/drawing/2014/main" id="{4718287D-F88D-3F48-BD84-E9EFCD34C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5" name="Line 33">
              <a:extLst>
                <a:ext uri="{FF2B5EF4-FFF2-40B4-BE49-F238E27FC236}">
                  <a16:creationId xmlns:a16="http://schemas.microsoft.com/office/drawing/2014/main" id="{7744B8B6-CF4F-F442-B286-621921533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6" name="Line 34">
              <a:extLst>
                <a:ext uri="{FF2B5EF4-FFF2-40B4-BE49-F238E27FC236}">
                  <a16:creationId xmlns:a16="http://schemas.microsoft.com/office/drawing/2014/main" id="{B36B7F5B-F9FF-6A4D-A2F0-28405D4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7" name="Line 35">
              <a:extLst>
                <a:ext uri="{FF2B5EF4-FFF2-40B4-BE49-F238E27FC236}">
                  <a16:creationId xmlns:a16="http://schemas.microsoft.com/office/drawing/2014/main" id="{0C69EF97-4CBB-FE4B-8F81-E80DB93A1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8" name="Line 36">
              <a:extLst>
                <a:ext uri="{FF2B5EF4-FFF2-40B4-BE49-F238E27FC236}">
                  <a16:creationId xmlns:a16="http://schemas.microsoft.com/office/drawing/2014/main" id="{87F72663-C7A1-AC43-9957-D4E48B890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9" name="Line 37">
              <a:extLst>
                <a:ext uri="{FF2B5EF4-FFF2-40B4-BE49-F238E27FC236}">
                  <a16:creationId xmlns:a16="http://schemas.microsoft.com/office/drawing/2014/main" id="{878FD9CC-4DC2-E74E-BE38-4E3521E3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0" name="Line 38">
              <a:extLst>
                <a:ext uri="{FF2B5EF4-FFF2-40B4-BE49-F238E27FC236}">
                  <a16:creationId xmlns:a16="http://schemas.microsoft.com/office/drawing/2014/main" id="{866579BB-34B2-CE4B-B022-BC8DD7B4B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1" name="Line 39">
              <a:extLst>
                <a:ext uri="{FF2B5EF4-FFF2-40B4-BE49-F238E27FC236}">
                  <a16:creationId xmlns:a16="http://schemas.microsoft.com/office/drawing/2014/main" id="{57999DD3-4BC3-4B4A-AFD6-F67DD0937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2" name="Line 40">
              <a:extLst>
                <a:ext uri="{FF2B5EF4-FFF2-40B4-BE49-F238E27FC236}">
                  <a16:creationId xmlns:a16="http://schemas.microsoft.com/office/drawing/2014/main" id="{A23FBB69-201B-334C-AA41-69C2FF626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3" name="Line 41">
              <a:extLst>
                <a:ext uri="{FF2B5EF4-FFF2-40B4-BE49-F238E27FC236}">
                  <a16:creationId xmlns:a16="http://schemas.microsoft.com/office/drawing/2014/main" id="{1E427A0C-D790-7D43-8815-53769F6F8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4" name="Line 42">
              <a:extLst>
                <a:ext uri="{FF2B5EF4-FFF2-40B4-BE49-F238E27FC236}">
                  <a16:creationId xmlns:a16="http://schemas.microsoft.com/office/drawing/2014/main" id="{3B92BC29-96EC-064C-BC43-8DA9AE57C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6" name="TextBox 22">
              <a:extLst>
                <a:ext uri="{FF2B5EF4-FFF2-40B4-BE49-F238E27FC236}">
                  <a16:creationId xmlns:a16="http://schemas.microsoft.com/office/drawing/2014/main" id="{D91DA707-FAB5-7345-977D-A871F56E5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3744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8144" name="Line 20">
            <a:extLst>
              <a:ext uri="{FF2B5EF4-FFF2-40B4-BE49-F238E27FC236}">
                <a16:creationId xmlns:a16="http://schemas.microsoft.com/office/drawing/2014/main" id="{7DB51DD3-F00C-3F45-BCE2-C3D66A4D1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45" name="TextBox 22">
            <a:extLst>
              <a:ext uri="{FF2B5EF4-FFF2-40B4-BE49-F238E27FC236}">
                <a16:creationId xmlns:a16="http://schemas.microsoft.com/office/drawing/2014/main" id="{E49B5160-A14C-4047-AE33-85A9C924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46" name="TextBox 22">
            <a:extLst>
              <a:ext uri="{FF2B5EF4-FFF2-40B4-BE49-F238E27FC236}">
                <a16:creationId xmlns:a16="http://schemas.microsoft.com/office/drawing/2014/main" id="{F3A6F19C-3AA3-454C-B0A3-5C98E015C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47" name="TextBox 22">
            <a:extLst>
              <a:ext uri="{FF2B5EF4-FFF2-40B4-BE49-F238E27FC236}">
                <a16:creationId xmlns:a16="http://schemas.microsoft.com/office/drawing/2014/main" id="{F2D8C43C-9905-684D-9C98-4A1EB368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00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g(a,b)</a:t>
            </a:r>
          </a:p>
        </p:txBody>
      </p:sp>
      <p:sp>
        <p:nvSpPr>
          <p:cNvPr id="48148" name="TextBox 22">
            <a:extLst>
              <a:ext uri="{FF2B5EF4-FFF2-40B4-BE49-F238E27FC236}">
                <a16:creationId xmlns:a16="http://schemas.microsoft.com/office/drawing/2014/main" id="{96CCFAA9-577F-0E49-A81B-4531ABB8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63246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49" name="TextBox 22">
            <a:extLst>
              <a:ext uri="{FF2B5EF4-FFF2-40B4-BE49-F238E27FC236}">
                <a16:creationId xmlns:a16="http://schemas.microsoft.com/office/drawing/2014/main" id="{BEC61F96-6ED2-8C48-BA31-C86D25A1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50" name="TextBox 22">
            <a:extLst>
              <a:ext uri="{FF2B5EF4-FFF2-40B4-BE49-F238E27FC236}">
                <a16:creationId xmlns:a16="http://schemas.microsoft.com/office/drawing/2014/main" id="{9D914FA7-AA1D-2D40-BA1E-4C9C50FC4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51" name="TextBox 22">
            <a:extLst>
              <a:ext uri="{FF2B5EF4-FFF2-40B4-BE49-F238E27FC236}">
                <a16:creationId xmlns:a16="http://schemas.microsoft.com/office/drawing/2014/main" id="{993F611D-876D-C54C-8121-AC7605B3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g(a,b)</a:t>
            </a:r>
          </a:p>
        </p:txBody>
      </p:sp>
      <p:sp>
        <p:nvSpPr>
          <p:cNvPr id="48152" name="Rectangle 3">
            <a:extLst>
              <a:ext uri="{FF2B5EF4-FFF2-40B4-BE49-F238E27FC236}">
                <a16:creationId xmlns:a16="http://schemas.microsoft.com/office/drawing/2014/main" id="{EDAAE2CF-AF89-5444-8C4F-E2E5E3C3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Wrap Up: Bootstrapping</a:t>
            </a:r>
          </a:p>
        </p:txBody>
      </p:sp>
      <p:sp>
        <p:nvSpPr>
          <p:cNvPr id="48153" name="TextBox 22">
            <a:extLst>
              <a:ext uri="{FF2B5EF4-FFF2-40B4-BE49-F238E27FC236}">
                <a16:creationId xmlns:a16="http://schemas.microsoft.com/office/drawing/2014/main" id="{273FE807-C5F2-514B-90A1-BFA01A03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f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2BD7297-DF06-D642-979D-F5A794EB228C}"/>
              </a:ext>
            </a:extLst>
          </p:cNvPr>
          <p:cNvSpPr/>
          <p:nvPr/>
        </p:nvSpPr>
        <p:spPr>
          <a:xfrm>
            <a:off x="3276600" y="5381625"/>
            <a:ext cx="977900" cy="4857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55" name="Text Box 9">
            <a:extLst>
              <a:ext uri="{FF2B5EF4-FFF2-40B4-BE49-F238E27FC236}">
                <a16:creationId xmlns:a16="http://schemas.microsoft.com/office/drawing/2014/main" id="{1A840133-E2B5-5043-A135-0AACAAED2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key is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56" name="Line 31">
            <a:extLst>
              <a:ext uri="{FF2B5EF4-FFF2-40B4-BE49-F238E27FC236}">
                <a16:creationId xmlns:a16="http://schemas.microsoft.com/office/drawing/2014/main" id="{6C02ED82-F73A-6D4C-BDA4-860AF6D2A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00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sSub>
                        <m:sSubPr>
                          <m:ctrlP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1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12">
            <a:extLst>
              <a:ext uri="{FF2B5EF4-FFF2-40B4-BE49-F238E27FC236}">
                <a16:creationId xmlns:a16="http://schemas.microsoft.com/office/drawing/2014/main" id="{F1EF1C86-5CA8-704C-8639-9BE44ED2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3038"/>
            <a:ext cx="4743450" cy="1731962"/>
          </a:xfrm>
          <a:prstGeom prst="triangle">
            <a:avLst>
              <a:gd name="adj" fmla="val 50000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Line 27">
            <a:extLst>
              <a:ext uri="{FF2B5EF4-FFF2-40B4-BE49-F238E27FC236}">
                <a16:creationId xmlns:a16="http://schemas.microsoft.com/office/drawing/2014/main" id="{2C5243A3-E505-3041-AEBD-72A0BE493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2" name="Line 28">
            <a:extLst>
              <a:ext uri="{FF2B5EF4-FFF2-40B4-BE49-F238E27FC236}">
                <a16:creationId xmlns:a16="http://schemas.microsoft.com/office/drawing/2014/main" id="{3EFEA0E4-8E66-EC48-8709-33F8C8B5F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3" name="Line 29">
            <a:extLst>
              <a:ext uri="{FF2B5EF4-FFF2-40B4-BE49-F238E27FC236}">
                <a16:creationId xmlns:a16="http://schemas.microsoft.com/office/drawing/2014/main" id="{BDA1007B-4DFD-C544-9F0B-F956AD266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4" name="Line 30">
            <a:extLst>
              <a:ext uri="{FF2B5EF4-FFF2-40B4-BE49-F238E27FC236}">
                <a16:creationId xmlns:a16="http://schemas.microsoft.com/office/drawing/2014/main" id="{F5578ED8-B8BE-8945-B307-4A8253700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5" name="Line 31">
            <a:extLst>
              <a:ext uri="{FF2B5EF4-FFF2-40B4-BE49-F238E27FC236}">
                <a16:creationId xmlns:a16="http://schemas.microsoft.com/office/drawing/2014/main" id="{A9EFC621-E1D5-6D46-BD9D-DA1469201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6" name="Line 32">
            <a:extLst>
              <a:ext uri="{FF2B5EF4-FFF2-40B4-BE49-F238E27FC236}">
                <a16:creationId xmlns:a16="http://schemas.microsoft.com/office/drawing/2014/main" id="{BA7518E3-4257-8542-87D7-1E9D4A966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291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7" name="Line 33">
            <a:extLst>
              <a:ext uri="{FF2B5EF4-FFF2-40B4-BE49-F238E27FC236}">
                <a16:creationId xmlns:a16="http://schemas.microsoft.com/office/drawing/2014/main" id="{383AA155-5372-B94F-B1ED-651CCCDA0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456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8" name="Line 30">
            <a:extLst>
              <a:ext uri="{FF2B5EF4-FFF2-40B4-BE49-F238E27FC236}">
                <a16:creationId xmlns:a16="http://schemas.microsoft.com/office/drawing/2014/main" id="{B634C5F7-CB98-5F43-9BDF-A31FBAED6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119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8139" name="Group 1">
            <a:extLst>
              <a:ext uri="{FF2B5EF4-FFF2-40B4-BE49-F238E27FC236}">
                <a16:creationId xmlns:a16="http://schemas.microsoft.com/office/drawing/2014/main" id="{43998791-25DC-DD48-9A8E-AE446D40BA6C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2209800"/>
            <a:ext cx="1019175" cy="990600"/>
            <a:chOff x="4143375" y="2159001"/>
            <a:chExt cx="1019175" cy="990600"/>
          </a:xfrm>
        </p:grpSpPr>
        <p:sp>
          <p:nvSpPr>
            <p:cNvPr id="48193" name="Line 19">
              <a:extLst>
                <a:ext uri="{FF2B5EF4-FFF2-40B4-BE49-F238E27FC236}">
                  <a16:creationId xmlns:a16="http://schemas.microsoft.com/office/drawing/2014/main" id="{A72C9DB1-F27D-F84B-BB05-5D0607783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4" name="Line 20">
              <a:extLst>
                <a:ext uri="{FF2B5EF4-FFF2-40B4-BE49-F238E27FC236}">
                  <a16:creationId xmlns:a16="http://schemas.microsoft.com/office/drawing/2014/main" id="{864BB8EE-3C50-8242-B400-BA4B16A66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5" name="AutoShape 22">
              <a:extLst>
                <a:ext uri="{FF2B5EF4-FFF2-40B4-BE49-F238E27FC236}">
                  <a16:creationId xmlns:a16="http://schemas.microsoft.com/office/drawing/2014/main" id="{BE550C24-F529-5A44-A042-32E418DE7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2244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6" name="TextBox 22">
              <a:extLst>
                <a:ext uri="{FF2B5EF4-FFF2-40B4-BE49-F238E27FC236}">
                  <a16:creationId xmlns:a16="http://schemas.microsoft.com/office/drawing/2014/main" id="{778AB71E-E978-DA42-A594-A09A133F5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2436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7" name="Line 20">
              <a:extLst>
                <a:ext uri="{FF2B5EF4-FFF2-40B4-BE49-F238E27FC236}">
                  <a16:creationId xmlns:a16="http://schemas.microsoft.com/office/drawing/2014/main" id="{8D456281-D75D-8944-A3F1-6730EDFC0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950" y="21590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0" name="Text Box 9">
            <a:extLst>
              <a:ext uri="{FF2B5EF4-FFF2-40B4-BE49-F238E27FC236}">
                <a16:creationId xmlns:a16="http://schemas.microsoft.com/office/drawing/2014/main" id="{50396DC9-FB3A-934A-AD37-DA00055E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 Gate g → Gadget G: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141" name="Group 91">
            <a:extLst>
              <a:ext uri="{FF2B5EF4-FFF2-40B4-BE49-F238E27FC236}">
                <a16:creationId xmlns:a16="http://schemas.microsoft.com/office/drawing/2014/main" id="{8E84C752-B030-A149-A39B-AA5B1A29B63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81600"/>
            <a:ext cx="990600" cy="914400"/>
            <a:chOff x="4143375" y="1981201"/>
            <a:chExt cx="990600" cy="914400"/>
          </a:xfrm>
        </p:grpSpPr>
        <p:sp>
          <p:nvSpPr>
            <p:cNvPr id="48188" name="Line 19">
              <a:extLst>
                <a:ext uri="{FF2B5EF4-FFF2-40B4-BE49-F238E27FC236}">
                  <a16:creationId xmlns:a16="http://schemas.microsoft.com/office/drawing/2014/main" id="{0CB60C3E-6FA7-8140-8283-E7B6D40BC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9" name="Line 20">
              <a:extLst>
                <a:ext uri="{FF2B5EF4-FFF2-40B4-BE49-F238E27FC236}">
                  <a16:creationId xmlns:a16="http://schemas.microsoft.com/office/drawing/2014/main" id="{516954F1-F165-364F-8CB7-A21C65381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0" name="AutoShape 22">
              <a:extLst>
                <a:ext uri="{FF2B5EF4-FFF2-40B4-BE49-F238E27FC236}">
                  <a16:creationId xmlns:a16="http://schemas.microsoft.com/office/drawing/2014/main" id="{A65CDDC9-BBF6-3245-9B01-EBBE8E07C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1990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1" name="TextBox 22">
              <a:extLst>
                <a:ext uri="{FF2B5EF4-FFF2-40B4-BE49-F238E27FC236}">
                  <a16:creationId xmlns:a16="http://schemas.microsoft.com/office/drawing/2014/main" id="{24C319BB-C226-1143-8946-5EAC82A09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975" y="2182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2" name="Line 20">
              <a:extLst>
                <a:ext uri="{FF2B5EF4-FFF2-40B4-BE49-F238E27FC236}">
                  <a16:creationId xmlns:a16="http://schemas.microsoft.com/office/drawing/2014/main" id="{0F831E16-A10B-0043-A27E-D3E778D16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1981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2" name="Text Box 9">
            <a:extLst>
              <a:ext uri="{FF2B5EF4-FFF2-40B4-BE49-F238E27FC236}">
                <a16:creationId xmlns:a16="http://schemas.microsoft.com/office/drawing/2014/main" id="{B83116FB-E283-9D43-891C-02FD80C6E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2875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Circular Security:</a:t>
            </a:r>
          </a:p>
        </p:txBody>
      </p:sp>
      <p:grpSp>
        <p:nvGrpSpPr>
          <p:cNvPr id="99" name="Group 47">
            <a:extLst>
              <a:ext uri="{FF2B5EF4-FFF2-40B4-BE49-F238E27FC236}">
                <a16:creationId xmlns:a16="http://schemas.microsoft.com/office/drawing/2014/main" id="{47780963-6F6C-8644-B41F-02761A56A18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190999"/>
            <a:ext cx="3136900" cy="2209800"/>
            <a:chOff x="3736" y="2400"/>
            <a:chExt cx="1976" cy="1392"/>
          </a:xfrm>
        </p:grpSpPr>
        <p:sp>
          <p:nvSpPr>
            <p:cNvPr id="48157" name="AutoShape 12">
              <a:extLst>
                <a:ext uri="{FF2B5EF4-FFF2-40B4-BE49-F238E27FC236}">
                  <a16:creationId xmlns:a16="http://schemas.microsoft.com/office/drawing/2014/main" id="{090044A0-112A-CD47-ACDF-628CBFD3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8" name="AutoShape 13">
              <a:extLst>
                <a:ext uri="{FF2B5EF4-FFF2-40B4-BE49-F238E27FC236}">
                  <a16:creationId xmlns:a16="http://schemas.microsoft.com/office/drawing/2014/main" id="{933F66AC-0A74-B14A-AED4-D0521EC5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9" name="Line 15">
              <a:extLst>
                <a:ext uri="{FF2B5EF4-FFF2-40B4-BE49-F238E27FC236}">
                  <a16:creationId xmlns:a16="http://schemas.microsoft.com/office/drawing/2014/main" id="{9779DE0B-72B6-9A42-832C-AC7E91071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0" name="Line 16">
              <a:extLst>
                <a:ext uri="{FF2B5EF4-FFF2-40B4-BE49-F238E27FC236}">
                  <a16:creationId xmlns:a16="http://schemas.microsoft.com/office/drawing/2014/main" id="{E4190B17-84B1-F740-B2A0-A73603CC1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1" name="Line 17">
              <a:extLst>
                <a:ext uri="{FF2B5EF4-FFF2-40B4-BE49-F238E27FC236}">
                  <a16:creationId xmlns:a16="http://schemas.microsoft.com/office/drawing/2014/main" id="{40A82C37-43F9-5F46-8372-85595F723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2" name="Line 18">
              <a:extLst>
                <a:ext uri="{FF2B5EF4-FFF2-40B4-BE49-F238E27FC236}">
                  <a16:creationId xmlns:a16="http://schemas.microsoft.com/office/drawing/2014/main" id="{18E8D3DC-5F30-B949-988A-0B717199A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3" name="Line 19">
              <a:extLst>
                <a:ext uri="{FF2B5EF4-FFF2-40B4-BE49-F238E27FC236}">
                  <a16:creationId xmlns:a16="http://schemas.microsoft.com/office/drawing/2014/main" id="{E54DA1E7-3003-EA44-92E3-D9ACC857A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4" name="Line 20">
              <a:extLst>
                <a:ext uri="{FF2B5EF4-FFF2-40B4-BE49-F238E27FC236}">
                  <a16:creationId xmlns:a16="http://schemas.microsoft.com/office/drawing/2014/main" id="{190074CA-1EB0-D341-A349-136622822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5" name="AutoShape 22">
              <a:extLst>
                <a:ext uri="{FF2B5EF4-FFF2-40B4-BE49-F238E27FC236}">
                  <a16:creationId xmlns:a16="http://schemas.microsoft.com/office/drawing/2014/main" id="{74A6F445-9CC1-A441-97FC-AE544846F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36" y="2328"/>
              <a:ext cx="384" cy="528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𝐷𝑒𝑐</m:t>
                        </m:r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(∙,</m:t>
                        </m:r>
                        <m:sSub>
                          <m:sSubPr>
                            <m:ctrlP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168" name="TextBox 22">
              <a:extLst>
                <a:ext uri="{FF2B5EF4-FFF2-40B4-BE49-F238E27FC236}">
                  <a16:creationId xmlns:a16="http://schemas.microsoft.com/office/drawing/2014/main" id="{AD61ED9D-E31A-954D-92F1-6C7E4D80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69" name="Line 27">
              <a:extLst>
                <a:ext uri="{FF2B5EF4-FFF2-40B4-BE49-F238E27FC236}">
                  <a16:creationId xmlns:a16="http://schemas.microsoft.com/office/drawing/2014/main" id="{0662ED6C-7184-F440-BF37-43715F9B4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0" name="Line 28">
              <a:extLst>
                <a:ext uri="{FF2B5EF4-FFF2-40B4-BE49-F238E27FC236}">
                  <a16:creationId xmlns:a16="http://schemas.microsoft.com/office/drawing/2014/main" id="{CA99D867-5715-BA44-B03B-8A2110040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1" name="Line 29">
              <a:extLst>
                <a:ext uri="{FF2B5EF4-FFF2-40B4-BE49-F238E27FC236}">
                  <a16:creationId xmlns:a16="http://schemas.microsoft.com/office/drawing/2014/main" id="{8A7D9B66-E141-BC40-B155-D6889F69C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2" name="Line 30">
              <a:extLst>
                <a:ext uri="{FF2B5EF4-FFF2-40B4-BE49-F238E27FC236}">
                  <a16:creationId xmlns:a16="http://schemas.microsoft.com/office/drawing/2014/main" id="{0A39DDC5-9DDC-3743-B61C-768E79E1C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3" name="Line 31">
              <a:extLst>
                <a:ext uri="{FF2B5EF4-FFF2-40B4-BE49-F238E27FC236}">
                  <a16:creationId xmlns:a16="http://schemas.microsoft.com/office/drawing/2014/main" id="{492C13BE-A89B-AD4B-91DC-F9D2C5672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4" name="Line 32">
              <a:extLst>
                <a:ext uri="{FF2B5EF4-FFF2-40B4-BE49-F238E27FC236}">
                  <a16:creationId xmlns:a16="http://schemas.microsoft.com/office/drawing/2014/main" id="{4718287D-F88D-3F48-BD84-E9EFCD34C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5" name="Line 33">
              <a:extLst>
                <a:ext uri="{FF2B5EF4-FFF2-40B4-BE49-F238E27FC236}">
                  <a16:creationId xmlns:a16="http://schemas.microsoft.com/office/drawing/2014/main" id="{7744B8B6-CF4F-F442-B286-621921533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6" name="Line 34">
              <a:extLst>
                <a:ext uri="{FF2B5EF4-FFF2-40B4-BE49-F238E27FC236}">
                  <a16:creationId xmlns:a16="http://schemas.microsoft.com/office/drawing/2014/main" id="{B36B7F5B-F9FF-6A4D-A2F0-28405D4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7" name="Line 35">
              <a:extLst>
                <a:ext uri="{FF2B5EF4-FFF2-40B4-BE49-F238E27FC236}">
                  <a16:creationId xmlns:a16="http://schemas.microsoft.com/office/drawing/2014/main" id="{0C69EF97-4CBB-FE4B-8F81-E80DB93A1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8" name="Line 36">
              <a:extLst>
                <a:ext uri="{FF2B5EF4-FFF2-40B4-BE49-F238E27FC236}">
                  <a16:creationId xmlns:a16="http://schemas.microsoft.com/office/drawing/2014/main" id="{87F72663-C7A1-AC43-9957-D4E48B890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9" name="Line 37">
              <a:extLst>
                <a:ext uri="{FF2B5EF4-FFF2-40B4-BE49-F238E27FC236}">
                  <a16:creationId xmlns:a16="http://schemas.microsoft.com/office/drawing/2014/main" id="{878FD9CC-4DC2-E74E-BE38-4E3521E3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0" name="Line 38">
              <a:extLst>
                <a:ext uri="{FF2B5EF4-FFF2-40B4-BE49-F238E27FC236}">
                  <a16:creationId xmlns:a16="http://schemas.microsoft.com/office/drawing/2014/main" id="{866579BB-34B2-CE4B-B022-BC8DD7B4B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1" name="Line 39">
              <a:extLst>
                <a:ext uri="{FF2B5EF4-FFF2-40B4-BE49-F238E27FC236}">
                  <a16:creationId xmlns:a16="http://schemas.microsoft.com/office/drawing/2014/main" id="{57999DD3-4BC3-4B4A-AFD6-F67DD0937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2" name="Line 40">
              <a:extLst>
                <a:ext uri="{FF2B5EF4-FFF2-40B4-BE49-F238E27FC236}">
                  <a16:creationId xmlns:a16="http://schemas.microsoft.com/office/drawing/2014/main" id="{A23FBB69-201B-334C-AA41-69C2FF626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3" name="Line 41">
              <a:extLst>
                <a:ext uri="{FF2B5EF4-FFF2-40B4-BE49-F238E27FC236}">
                  <a16:creationId xmlns:a16="http://schemas.microsoft.com/office/drawing/2014/main" id="{1E427A0C-D790-7D43-8815-53769F6F8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4" name="Line 42">
              <a:extLst>
                <a:ext uri="{FF2B5EF4-FFF2-40B4-BE49-F238E27FC236}">
                  <a16:creationId xmlns:a16="http://schemas.microsoft.com/office/drawing/2014/main" id="{3B92BC29-96EC-064C-BC43-8DA9AE57C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4" name="Line 20">
            <a:extLst>
              <a:ext uri="{FF2B5EF4-FFF2-40B4-BE49-F238E27FC236}">
                <a16:creationId xmlns:a16="http://schemas.microsoft.com/office/drawing/2014/main" id="{7DB51DD3-F00C-3F45-BCE2-C3D66A4D1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45" name="TextBox 22">
            <a:extLst>
              <a:ext uri="{FF2B5EF4-FFF2-40B4-BE49-F238E27FC236}">
                <a16:creationId xmlns:a16="http://schemas.microsoft.com/office/drawing/2014/main" id="{E49B5160-A14C-4047-AE33-85A9C924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46" name="TextBox 22">
            <a:extLst>
              <a:ext uri="{FF2B5EF4-FFF2-40B4-BE49-F238E27FC236}">
                <a16:creationId xmlns:a16="http://schemas.microsoft.com/office/drawing/2014/main" id="{F3A6F19C-3AA3-454C-B0A3-5C98E015C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47" name="TextBox 22">
            <a:extLst>
              <a:ext uri="{FF2B5EF4-FFF2-40B4-BE49-F238E27FC236}">
                <a16:creationId xmlns:a16="http://schemas.microsoft.com/office/drawing/2014/main" id="{F2D8C43C-9905-684D-9C98-4A1EB368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00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g(a,b)</a:t>
            </a:r>
          </a:p>
        </p:txBody>
      </p:sp>
      <p:sp>
        <p:nvSpPr>
          <p:cNvPr id="48148" name="TextBox 22">
            <a:extLst>
              <a:ext uri="{FF2B5EF4-FFF2-40B4-BE49-F238E27FC236}">
                <a16:creationId xmlns:a16="http://schemas.microsoft.com/office/drawing/2014/main" id="{96CCFAA9-577F-0E49-A81B-4531ABB8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940" y="6396335"/>
            <a:ext cx="171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149" name="TextBox 22">
            <a:extLst>
              <a:ext uri="{FF2B5EF4-FFF2-40B4-BE49-F238E27FC236}">
                <a16:creationId xmlns:a16="http://schemas.microsoft.com/office/drawing/2014/main" id="{BEC61F96-6ED2-8C48-BA31-C86D25A1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50" name="TextBox 22">
            <a:extLst>
              <a:ext uri="{FF2B5EF4-FFF2-40B4-BE49-F238E27FC236}">
                <a16:creationId xmlns:a16="http://schemas.microsoft.com/office/drawing/2014/main" id="{9D914FA7-AA1D-2D40-BA1E-4C9C50FC4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51" name="TextBox 22">
            <a:extLst>
              <a:ext uri="{FF2B5EF4-FFF2-40B4-BE49-F238E27FC236}">
                <a16:creationId xmlns:a16="http://schemas.microsoft.com/office/drawing/2014/main" id="{993F611D-876D-C54C-8121-AC7605B3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(g(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a,b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8152" name="Rectangle 3">
            <a:extLst>
              <a:ext uri="{FF2B5EF4-FFF2-40B4-BE49-F238E27FC236}">
                <a16:creationId xmlns:a16="http://schemas.microsoft.com/office/drawing/2014/main" id="{EDAAE2CF-AF89-5444-8C4F-E2E5E3C3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Wrap Up: Bootstrapping</a:t>
            </a:r>
          </a:p>
        </p:txBody>
      </p:sp>
      <p:sp>
        <p:nvSpPr>
          <p:cNvPr id="48153" name="TextBox 22">
            <a:extLst>
              <a:ext uri="{FF2B5EF4-FFF2-40B4-BE49-F238E27FC236}">
                <a16:creationId xmlns:a16="http://schemas.microsoft.com/office/drawing/2014/main" id="{273FE807-C5F2-514B-90A1-BFA01A03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f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2BD7297-DF06-D642-979D-F5A794EB228C}"/>
              </a:ext>
            </a:extLst>
          </p:cNvPr>
          <p:cNvSpPr/>
          <p:nvPr/>
        </p:nvSpPr>
        <p:spPr>
          <a:xfrm>
            <a:off x="3276600" y="5381625"/>
            <a:ext cx="977900" cy="4857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55" name="Text Box 9">
            <a:extLst>
              <a:ext uri="{FF2B5EF4-FFF2-40B4-BE49-F238E27FC236}">
                <a16:creationId xmlns:a16="http://schemas.microsoft.com/office/drawing/2014/main" id="{1A840133-E2B5-5043-A135-0AACAAED2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key is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56" name="Line 31">
            <a:extLst>
              <a:ext uri="{FF2B5EF4-FFF2-40B4-BE49-F238E27FC236}">
                <a16:creationId xmlns:a16="http://schemas.microsoft.com/office/drawing/2014/main" id="{6C02ED82-F73A-6D4C-BDA4-860AF6D2A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00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sSub>
                        <m:sSubPr>
                          <m:ctrlP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22">
            <a:extLst>
              <a:ext uri="{FF2B5EF4-FFF2-40B4-BE49-F238E27FC236}">
                <a16:creationId xmlns:a16="http://schemas.microsoft.com/office/drawing/2014/main" id="{B1792F2D-AD87-6845-BAF6-CE6094A7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738" y="6391871"/>
            <a:ext cx="171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2930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0" name="Text Box 9">
            <a:extLst>
              <a:ext uri="{FF2B5EF4-FFF2-40B4-BE49-F238E27FC236}">
                <a16:creationId xmlns:a16="http://schemas.microsoft.com/office/drawing/2014/main" id="{50396DC9-FB3A-934A-AD37-DA00055E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700808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circular security necessary?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52" name="Rectangle 3">
            <a:extLst>
              <a:ext uri="{FF2B5EF4-FFF2-40B4-BE49-F238E27FC236}">
                <a16:creationId xmlns:a16="http://schemas.microsoft.com/office/drawing/2014/main" id="{EDAAE2CF-AF89-5444-8C4F-E2E5E3C3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Major Open Problem</a:t>
            </a:r>
          </a:p>
        </p:txBody>
      </p:sp>
      <p:sp>
        <p:nvSpPr>
          <p:cNvPr id="69" name="Text Box 9">
            <a:extLst>
              <a:ext uri="{FF2B5EF4-FFF2-40B4-BE49-F238E27FC236}">
                <a16:creationId xmlns:a16="http://schemas.microsoft.com/office/drawing/2014/main" id="{48EB89F4-901C-F04E-93D2-B6C51285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340" y="2638208"/>
            <a:ext cx="1008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(or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 Box 9">
            <a:extLst>
              <a:ext uri="{FF2B5EF4-FFF2-40B4-BE49-F238E27FC236}">
                <a16:creationId xmlns:a16="http://schemas.microsoft.com/office/drawing/2014/main" id="{5340A758-C3F1-4D4A-9F0F-E424841C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980" y="3589491"/>
            <a:ext cx="7488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Fully Homomorphic Encryption from LWE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1FF11-FC41-2647-9C17-91BB79270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8" b="25912"/>
          <a:stretch/>
        </p:blipFill>
        <p:spPr>
          <a:xfrm>
            <a:off x="2628900" y="4738390"/>
            <a:ext cx="3886200" cy="17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EED7-BF9B-96DB-483B-7FA24A60A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8080C"/>
          </a:solidFill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Subsequent Work: FHE in Practice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9C4061A-B84C-FE46-A15B-C0BE120E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4" y="1695397"/>
            <a:ext cx="6418838" cy="392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68580" tIns="34290" rIns="68580" bIns="3429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[Gentry-Halevi-Smart’12]:  “FHE with Polylog Overhead” </a:t>
            </a:r>
            <a:endParaRPr kumimoji="0" lang="en-US" altLang="en-US" sz="2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03561E76-9D1B-174D-9A98-D56B9CA9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25" y="2215072"/>
            <a:ext cx="450452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Homomorphic computations “in place”.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4A134D3E-FA8E-644C-82E7-852CECEA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24" y="2712622"/>
            <a:ext cx="69369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SIMD computation + slot permutations (automorphisms)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E50777-FFD5-BA47-880B-074866CF80C6}"/>
              </a:ext>
            </a:extLst>
          </p:cNvPr>
          <p:cNvGrpSpPr/>
          <p:nvPr/>
        </p:nvGrpSpPr>
        <p:grpSpPr>
          <a:xfrm>
            <a:off x="6948716" y="1528171"/>
            <a:ext cx="1996776" cy="1244279"/>
            <a:chOff x="9149368" y="2443676"/>
            <a:chExt cx="2662368" cy="165903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DD86B7-75BC-594F-B90E-72443721FCAB}"/>
                </a:ext>
              </a:extLst>
            </p:cNvPr>
            <p:cNvGrpSpPr/>
            <p:nvPr/>
          </p:nvGrpSpPr>
          <p:grpSpPr>
            <a:xfrm>
              <a:off x="9149368" y="2645320"/>
              <a:ext cx="2643193" cy="1457395"/>
              <a:chOff x="9315447" y="2772310"/>
              <a:chExt cx="2643193" cy="1457395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92F21E0-C645-314E-9502-8E2DFFB7F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9448130" y="3339417"/>
                <a:ext cx="496693" cy="540519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956E53A-4F76-C849-A7FE-E207C41C3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11311444" y="3306207"/>
                <a:ext cx="496693" cy="54051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F00E27F-5811-9C4A-97D0-B179D651E4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254" r="12881"/>
              <a:stretch/>
            </p:blipFill>
            <p:spPr>
              <a:xfrm rot="5400000">
                <a:off x="10006089" y="3355504"/>
                <a:ext cx="486796" cy="441143"/>
              </a:xfrm>
              <a:prstGeom prst="rect">
                <a:avLst/>
              </a:prstGeom>
            </p:spPr>
          </p:pic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B5AE75F-B312-F940-91B8-CF1DAEFF2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975" y="3225279"/>
                <a:ext cx="0" cy="2037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1B71B8E-F7D7-C042-A596-2F17699AF7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76239" y="3232218"/>
                <a:ext cx="221479" cy="1634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118C320-58E8-0D4F-A0F4-984B7DCE7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6287" y="3218669"/>
                <a:ext cx="0" cy="2037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CD47FF3-AC95-6C45-AB85-F45D02C22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57263" y="3174243"/>
                <a:ext cx="202430" cy="1862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D740E86-7C39-0E42-82F4-C06C1A024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3869" y="3203209"/>
                <a:ext cx="625336" cy="1382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1FE0D96-D54C-2343-AD99-5E0C41B2B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57425" y="3191445"/>
                <a:ext cx="15464" cy="1568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DE50FB7-C1B5-5C40-AFBA-DA50D0C12C2F}"/>
                  </a:ext>
                </a:extLst>
              </p:cNvPr>
              <p:cNvSpPr/>
              <p:nvPr/>
            </p:nvSpPr>
            <p:spPr>
              <a:xfrm>
                <a:off x="9315447" y="2828200"/>
                <a:ext cx="2571753" cy="4020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CCEB5FA-3E43-C844-896E-8D19CFCF2C8A}"/>
                  </a:ext>
                </a:extLst>
              </p:cNvPr>
              <p:cNvSpPr/>
              <p:nvPr/>
            </p:nvSpPr>
            <p:spPr>
              <a:xfrm>
                <a:off x="9370828" y="3827622"/>
                <a:ext cx="2571753" cy="4020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6B822CE-F7F5-F444-97BA-14B0ABA4E32C}"/>
                  </a:ext>
                </a:extLst>
              </p:cNvPr>
              <p:cNvGrpSpPr/>
              <p:nvPr/>
            </p:nvGrpSpPr>
            <p:grpSpPr>
              <a:xfrm>
                <a:off x="9386886" y="2772310"/>
                <a:ext cx="2571753" cy="377660"/>
                <a:chOff x="7743824" y="3592133"/>
                <a:chExt cx="2571753" cy="3776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88E11086-2D3C-024E-BB6D-CB3A8C103D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3824" y="3600460"/>
                      <a:ext cx="571501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88E11086-2D3C-024E-BB6D-CB3A8C103D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3824" y="3600460"/>
                      <a:ext cx="571501" cy="36933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534E64B8-1152-EC42-9B88-A368A9589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58175" y="3600460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534E64B8-1152-EC42-9B88-A368A95898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8175" y="3600460"/>
                      <a:ext cx="571501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7DC2B3A-CB01-B942-9565-5365CBC063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43951" y="3600460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7DC2B3A-CB01-B942-9565-5365CBC063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3951" y="3600460"/>
                      <a:ext cx="57150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4FA898A0-C63F-774C-94BE-49AB0DBC24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4076" y="3599072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4FA898A0-C63F-774C-94BE-49AB0DBC24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4076" y="3599072"/>
                      <a:ext cx="57150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53395A-9C2D-914F-9CC2-BB3224C60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58301" y="3592133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…</m:t>
                            </m:r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53395A-9C2D-914F-9CC2-BB3224C60E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8301" y="3592133"/>
                      <a:ext cx="57150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BA0485B-057A-AE42-B6FA-7C17CBB06F0E}"/>
                  </a:ext>
                </a:extLst>
              </p:cNvPr>
              <p:cNvGrpSpPr/>
              <p:nvPr/>
            </p:nvGrpSpPr>
            <p:grpSpPr>
              <a:xfrm>
                <a:off x="9386887" y="3783823"/>
                <a:ext cx="2571753" cy="377660"/>
                <a:chOff x="7743824" y="3592133"/>
                <a:chExt cx="2571753" cy="3776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5F758E59-55E4-3F4F-8D9F-A9F15A8651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3824" y="3600460"/>
                      <a:ext cx="571501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5F758E59-55E4-3F4F-8D9F-A9F15A8651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3824" y="3600460"/>
                      <a:ext cx="571501" cy="36933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5858D4CF-0257-4E46-B7EE-F50B915443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58175" y="3600460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5858D4CF-0257-4E46-B7EE-F50B915443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8175" y="3600460"/>
                      <a:ext cx="57150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8ACCDAF-499E-3E4B-84B2-B5DC63B02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43951" y="3600460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8ACCDAF-499E-3E4B-84B2-B5DC63B02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3951" y="3600460"/>
                      <a:ext cx="571501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2E69A862-A762-084E-B144-38C5D74DA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4076" y="3599072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2E69A862-A762-084E-B144-38C5D74DA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4076" y="3599072"/>
                      <a:ext cx="57150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36F901E5-CE8C-BF41-B4F0-4F99F31B1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58301" y="3592133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…</m:t>
                            </m:r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36F901E5-CE8C-BF41-B4F0-4F99F31B10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8301" y="3592133"/>
                      <a:ext cx="57150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743F3B5-D1DB-3B43-8D49-1B5986080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6" t="16960" r="21939" b="17858"/>
            <a:stretch/>
          </p:blipFill>
          <p:spPr>
            <a:xfrm>
              <a:off x="11560672" y="2443676"/>
              <a:ext cx="251064" cy="29500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CBE93C-2EBC-E142-9E1E-FA6DBC465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6" t="16960" r="21939" b="17858"/>
            <a:stretch/>
          </p:blipFill>
          <p:spPr>
            <a:xfrm>
              <a:off x="11556865" y="3498626"/>
              <a:ext cx="235695" cy="276945"/>
            </a:xfrm>
            <a:prstGeom prst="rect">
              <a:avLst/>
            </a:prstGeom>
          </p:spPr>
        </p:pic>
      </p:grpSp>
      <p:sp>
        <p:nvSpPr>
          <p:cNvPr id="58" name="Rectangle 4">
            <a:extLst>
              <a:ext uri="{FF2B5EF4-FFF2-40B4-BE49-F238E27FC236}">
                <a16:creationId xmlns:a16="http://schemas.microsoft.com/office/drawing/2014/main" id="{12117C82-5BFA-B844-8134-EC0DFEFD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03" y="3325767"/>
            <a:ext cx="70880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</a:t>
            </a:r>
            <a:r>
              <a:rPr kumimoji="0" lang="en-US" altLang="en-US" sz="2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HELib</a:t>
            </a: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”: </a:t>
            </a:r>
            <a:endParaRPr kumimoji="0" lang="en-US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45DD88-0226-E942-AB29-4A81147C5C85}"/>
              </a:ext>
            </a:extLst>
          </p:cNvPr>
          <p:cNvSpPr/>
          <p:nvPr/>
        </p:nvSpPr>
        <p:spPr>
          <a:xfrm>
            <a:off x="1205101" y="3331389"/>
            <a:ext cx="474790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first homomorphic encryption library.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1BAA12C-59D7-3342-B746-89779AF83AEB}"/>
              </a:ext>
            </a:extLst>
          </p:cNvPr>
          <p:cNvSpPr/>
          <p:nvPr/>
        </p:nvSpPr>
        <p:spPr>
          <a:xfrm>
            <a:off x="1590365" y="4442084"/>
            <a:ext cx="1080120" cy="42958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PALISADE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F1FB0FA-09C4-F64D-9092-1A67199F14C0}"/>
              </a:ext>
            </a:extLst>
          </p:cNvPr>
          <p:cNvSpPr/>
          <p:nvPr/>
        </p:nvSpPr>
        <p:spPr>
          <a:xfrm>
            <a:off x="5557720" y="4442085"/>
            <a:ext cx="790568" cy="45451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TFHE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64227F3-4EC3-0C4B-A322-0280589CEC0D}"/>
              </a:ext>
            </a:extLst>
          </p:cNvPr>
          <p:cNvSpPr/>
          <p:nvPr/>
        </p:nvSpPr>
        <p:spPr>
          <a:xfrm>
            <a:off x="343322" y="4425029"/>
            <a:ext cx="774835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SEAL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3168EE1-9E82-0546-B5BC-54832C77984A}"/>
              </a:ext>
            </a:extLst>
          </p:cNvPr>
          <p:cNvSpPr/>
          <p:nvPr/>
        </p:nvSpPr>
        <p:spPr>
          <a:xfrm>
            <a:off x="3097572" y="4442084"/>
            <a:ext cx="907819" cy="43553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HEEAN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78E2A19-FB44-C749-99A3-A61EF0BDCEF8}"/>
              </a:ext>
            </a:extLst>
          </p:cNvPr>
          <p:cNvSpPr/>
          <p:nvPr/>
        </p:nvSpPr>
        <p:spPr>
          <a:xfrm>
            <a:off x="4380595" y="4443433"/>
            <a:ext cx="875265" cy="43418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FHEW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70B852C-1F2A-A040-8015-10223B80C1D7}"/>
              </a:ext>
            </a:extLst>
          </p:cNvPr>
          <p:cNvSpPr/>
          <p:nvPr/>
        </p:nvSpPr>
        <p:spPr>
          <a:xfrm>
            <a:off x="363587" y="5094651"/>
            <a:ext cx="943089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Concrete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6E978-EF28-7C43-9782-A6811943D2F4}"/>
              </a:ext>
            </a:extLst>
          </p:cNvPr>
          <p:cNvSpPr/>
          <p:nvPr/>
        </p:nvSpPr>
        <p:spPr>
          <a:xfrm>
            <a:off x="1658880" y="5094651"/>
            <a:ext cx="943089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NFLLib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158C98CA-656A-DF43-A9B6-8459B4CC518E}"/>
                  </a:ext>
                </a:extLst>
              </p:cNvPr>
              <p:cNvSpPr/>
              <p:nvPr/>
            </p:nvSpPr>
            <p:spPr>
              <a:xfrm>
                <a:off x="3097572" y="5094651"/>
                <a:ext cx="790568" cy="428201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135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Λ</m:t>
                      </m:r>
                      <m:r>
                        <a:rPr kumimoji="0" lang="el-GR" sz="135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∘</m:t>
                      </m:r>
                      <m:r>
                        <a:rPr kumimoji="0" lang="el-GR" sz="1350" b="0" i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𝜆</m:t>
                      </m:r>
                    </m:oMath>
                  </m:oMathPara>
                </a14:m>
                <a:endPara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158C98CA-656A-DF43-A9B6-8459B4CC5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72" y="5094651"/>
                <a:ext cx="790568" cy="428201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36940E7-AEB6-874C-8797-A69A74087112}"/>
              </a:ext>
            </a:extLst>
          </p:cNvPr>
          <p:cNvSpPr/>
          <p:nvPr/>
        </p:nvSpPr>
        <p:spPr>
          <a:xfrm>
            <a:off x="4380596" y="5094651"/>
            <a:ext cx="790568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Lattigo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75A6E9-B46A-5D4A-9678-12C53C667BE0}"/>
              </a:ext>
            </a:extLst>
          </p:cNvPr>
          <p:cNvSpPr/>
          <p:nvPr/>
        </p:nvSpPr>
        <p:spPr>
          <a:xfrm>
            <a:off x="5527388" y="5094651"/>
            <a:ext cx="790568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cuFHE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3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Application 1. Secure Outsourcing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4" y="2151112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3" descr="Cloud 06">
            <a:extLst>
              <a:ext uri="{FF2B5EF4-FFF2-40B4-BE49-F238E27FC236}">
                <a16:creationId xmlns:a16="http://schemas.microsoft.com/office/drawing/2014/main" id="{6950B334-2687-DF40-B1DD-0ACB81D9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84" y="2074912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TAC TowerDrive">
            <a:extLst>
              <a:ext uri="{FF2B5EF4-FFF2-40B4-BE49-F238E27FC236}">
                <a16:creationId xmlns:a16="http://schemas.microsoft.com/office/drawing/2014/main" id="{C490EEE7-FDB9-594A-8BE0-4048ECA6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84" y="2478137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 descr="TAC TowerDrive">
            <a:extLst>
              <a:ext uri="{FF2B5EF4-FFF2-40B4-BE49-F238E27FC236}">
                <a16:creationId xmlns:a16="http://schemas.microsoft.com/office/drawing/2014/main" id="{DA9F636C-01FD-7B4A-AE38-5C231C73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47" y="2501950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TAC TowerDrive">
            <a:extLst>
              <a:ext uri="{FF2B5EF4-FFF2-40B4-BE49-F238E27FC236}">
                <a16:creationId xmlns:a16="http://schemas.microsoft.com/office/drawing/2014/main" id="{8E1DD8CB-BAD2-CC4F-9FFB-90DFE42F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84" y="2489250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TAC TowerDrive">
            <a:extLst>
              <a:ext uri="{FF2B5EF4-FFF2-40B4-BE49-F238E27FC236}">
                <a16:creationId xmlns:a16="http://schemas.microsoft.com/office/drawing/2014/main" id="{40EB4B19-8973-7243-A1C3-FBBF4F2F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47" y="2478137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9" descr="TAC TowerDrive">
            <a:extLst>
              <a:ext uri="{FF2B5EF4-FFF2-40B4-BE49-F238E27FC236}">
                <a16:creationId xmlns:a16="http://schemas.microsoft.com/office/drawing/2014/main" id="{108DCAC2-EB54-E44E-A775-1764E3380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4" y="2455912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4" y="3827512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45AC7054-774F-954B-9C01-EE81B027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784" y="3827512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Server (the Cloud)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84" y="1541512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Input: </a:t>
            </a:r>
            <a:r>
              <a:rPr lang="en-US" altLang="en-US" sz="2400" b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13" name="Rectangle 59">
            <a:extLst>
              <a:ext uri="{FF2B5EF4-FFF2-40B4-BE49-F238E27FC236}">
                <a16:creationId xmlns:a16="http://schemas.microsoft.com/office/drawing/2014/main" id="{D56064BE-F2CD-C243-B1A9-B086FB2E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384" y="1541512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Program: </a:t>
            </a:r>
            <a:r>
              <a:rPr lang="en-US" altLang="en-US" sz="2400" b="1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14" name="Line 69">
            <a:extLst>
              <a:ext uri="{FF2B5EF4-FFF2-40B4-BE49-F238E27FC236}">
                <a16:creationId xmlns:a16="http://schemas.microsoft.com/office/drawing/2014/main" id="{4F3077DB-1107-8E42-B640-83070AF81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2584" y="2760712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73">
            <a:extLst>
              <a:ext uri="{FF2B5EF4-FFF2-40B4-BE49-F238E27FC236}">
                <a16:creationId xmlns:a16="http://schemas.microsoft.com/office/drawing/2014/main" id="{062F3E40-1222-3940-8010-94821DACC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6384" y="359891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74">
            <a:extLst>
              <a:ext uri="{FF2B5EF4-FFF2-40B4-BE49-F238E27FC236}">
                <a16:creationId xmlns:a16="http://schemas.microsoft.com/office/drawing/2014/main" id="{46456CA8-2644-0E45-AF8E-F701AAB84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184" y="3141712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Enc</a:t>
            </a:r>
            <a:r>
              <a:rPr lang="en-US" altLang="en-US" sz="2400">
                <a:solidFill>
                  <a:srgbClr val="0000CC"/>
                </a:solidFill>
              </a:rPr>
              <a:t>(P(x))</a:t>
            </a: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EFEB6AD5-F179-2A43-B8AA-FC870F52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84" y="222731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Enc</a:t>
            </a:r>
            <a:r>
              <a:rPr lang="en-US" altLang="en-US" sz="2400">
                <a:solidFill>
                  <a:srgbClr val="0000CC"/>
                </a:solidFill>
              </a:rPr>
              <a:t>(x) </a:t>
            </a:r>
          </a:p>
        </p:txBody>
      </p:sp>
      <p:sp>
        <p:nvSpPr>
          <p:cNvPr id="18" name="Rectangle 90">
            <a:extLst>
              <a:ext uri="{FF2B5EF4-FFF2-40B4-BE49-F238E27FC236}">
                <a16:creationId xmlns:a16="http://schemas.microsoft.com/office/drawing/2014/main" id="{9DAAEFEE-5018-924E-92C2-552DBC3E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5" y="4912928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A Special Case: </a:t>
            </a:r>
            <a:r>
              <a:rPr lang="en-US" altLang="en-US" sz="2400" dirty="0"/>
              <a:t>Encrypted Database Lookup</a:t>
            </a:r>
            <a:endParaRPr lang="en-US" altLang="en-US" sz="2000" dirty="0"/>
          </a:p>
        </p:txBody>
      </p:sp>
      <p:sp>
        <p:nvSpPr>
          <p:cNvPr id="19" name="Rectangle 91">
            <a:extLst>
              <a:ext uri="{FF2B5EF4-FFF2-40B4-BE49-F238E27FC236}">
                <a16:creationId xmlns:a16="http://schemas.microsoft.com/office/drawing/2014/main" id="{F04866C5-3D61-7643-8E86-86791215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55" y="5598728"/>
            <a:ext cx="7315200" cy="108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–"/>
            </a:pPr>
            <a:r>
              <a:rPr lang="en-US" altLang="en-US" sz="2400" dirty="0"/>
              <a:t> also called “private information retrieval” (we’ll see in two lectures)</a:t>
            </a:r>
          </a:p>
        </p:txBody>
      </p:sp>
      <p:sp>
        <p:nvSpPr>
          <p:cNvPr id="20" name="Rectangle 101">
            <a:extLst>
              <a:ext uri="{FF2B5EF4-FFF2-40B4-BE49-F238E27FC236}">
                <a16:creationId xmlns:a16="http://schemas.microsoft.com/office/drawing/2014/main" id="{06A49B8F-95B0-BA4A-A465-CC76753A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384" y="222731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CC"/>
                </a:solidFill>
              </a:rPr>
              <a:t>x </a:t>
            </a:r>
          </a:p>
        </p:txBody>
      </p:sp>
      <p:sp>
        <p:nvSpPr>
          <p:cNvPr id="21" name="Rectangle 102">
            <a:extLst>
              <a:ext uri="{FF2B5EF4-FFF2-40B4-BE49-F238E27FC236}">
                <a16:creationId xmlns:a16="http://schemas.microsoft.com/office/drawing/2014/main" id="{A477B899-4853-E749-AD7E-5D6789FA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784" y="3141712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CC"/>
                </a:solidFill>
              </a:rPr>
              <a:t>P(x)</a:t>
            </a:r>
          </a:p>
        </p:txBody>
      </p:sp>
      <p:grpSp>
        <p:nvGrpSpPr>
          <p:cNvPr id="22" name="Group 115">
            <a:extLst>
              <a:ext uri="{FF2B5EF4-FFF2-40B4-BE49-F238E27FC236}">
                <a16:creationId xmlns:a16="http://schemas.microsoft.com/office/drawing/2014/main" id="{8798C0F7-693D-4A42-AE59-3C20E0B71F03}"/>
              </a:ext>
            </a:extLst>
          </p:cNvPr>
          <p:cNvGrpSpPr>
            <a:grpSpLocks/>
          </p:cNvGrpSpPr>
          <p:nvPr/>
        </p:nvGrpSpPr>
        <p:grpSpPr bwMode="auto">
          <a:xfrm>
            <a:off x="3723184" y="1770112"/>
            <a:ext cx="2590800" cy="1752600"/>
            <a:chOff x="2448" y="1008"/>
            <a:chExt cx="1632" cy="1104"/>
          </a:xfrm>
        </p:grpSpPr>
        <p:sp>
          <p:nvSpPr>
            <p:cNvPr id="23" name="Rectangle 111">
              <a:extLst>
                <a:ext uri="{FF2B5EF4-FFF2-40B4-BE49-F238E27FC236}">
                  <a16:creationId xmlns:a16="http://schemas.microsoft.com/office/drawing/2014/main" id="{86F9AF6D-32EC-614C-B40B-FCBD8D12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536"/>
              <a:ext cx="384" cy="384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2">
              <a:extLst>
                <a:ext uri="{FF2B5EF4-FFF2-40B4-BE49-F238E27FC236}">
                  <a16:creationId xmlns:a16="http://schemas.microsoft.com/office/drawing/2014/main" id="{01C87B91-0E6C-3D49-953E-F8AC3D832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120"/>
              <a:ext cx="720" cy="320"/>
            </a:xfrm>
            <a:custGeom>
              <a:avLst/>
              <a:gdLst>
                <a:gd name="T0" fmla="*/ 0 w 576"/>
                <a:gd name="T1" fmla="*/ 128 h 320"/>
                <a:gd name="T2" fmla="*/ 432 w 576"/>
                <a:gd name="T3" fmla="*/ 32 h 320"/>
                <a:gd name="T4" fmla="*/ 576 w 576"/>
                <a:gd name="T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320">
                  <a:moveTo>
                    <a:pt x="0" y="128"/>
                  </a:moveTo>
                  <a:cubicBezTo>
                    <a:pt x="168" y="64"/>
                    <a:pt x="336" y="0"/>
                    <a:pt x="432" y="32"/>
                  </a:cubicBezTo>
                  <a:cubicBezTo>
                    <a:pt x="528" y="64"/>
                    <a:pt x="552" y="192"/>
                    <a:pt x="576" y="3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3">
              <a:extLst>
                <a:ext uri="{FF2B5EF4-FFF2-40B4-BE49-F238E27FC236}">
                  <a16:creationId xmlns:a16="http://schemas.microsoft.com/office/drawing/2014/main" id="{3FB6B8FD-6386-6241-80DB-88210700B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008"/>
              <a:ext cx="672" cy="448"/>
            </a:xfrm>
            <a:custGeom>
              <a:avLst/>
              <a:gdLst>
                <a:gd name="T0" fmla="*/ 672 w 672"/>
                <a:gd name="T1" fmla="*/ 64 h 448"/>
                <a:gd name="T2" fmla="*/ 192 w 672"/>
                <a:gd name="T3" fmla="*/ 64 h 448"/>
                <a:gd name="T4" fmla="*/ 0 w 672"/>
                <a:gd name="T5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448">
                  <a:moveTo>
                    <a:pt x="672" y="64"/>
                  </a:moveTo>
                  <a:cubicBezTo>
                    <a:pt x="488" y="32"/>
                    <a:pt x="304" y="0"/>
                    <a:pt x="192" y="64"/>
                  </a:cubicBezTo>
                  <a:cubicBezTo>
                    <a:pt x="80" y="128"/>
                    <a:pt x="40" y="288"/>
                    <a:pt x="0" y="4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4">
              <a:extLst>
                <a:ext uri="{FF2B5EF4-FFF2-40B4-BE49-F238E27FC236}">
                  <a16:creationId xmlns:a16="http://schemas.microsoft.com/office/drawing/2014/main" id="{AAF78133-DC43-0848-B9B8-92201A22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968"/>
              <a:ext cx="288" cy="144"/>
            </a:xfrm>
            <a:custGeom>
              <a:avLst/>
              <a:gdLst>
                <a:gd name="T0" fmla="*/ 288 w 288"/>
                <a:gd name="T1" fmla="*/ 0 h 216"/>
                <a:gd name="T2" fmla="*/ 144 w 288"/>
                <a:gd name="T3" fmla="*/ 192 h 216"/>
                <a:gd name="T4" fmla="*/ 0 w 288"/>
                <a:gd name="T5" fmla="*/ 14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16">
                  <a:moveTo>
                    <a:pt x="288" y="0"/>
                  </a:moveTo>
                  <a:cubicBezTo>
                    <a:pt x="240" y="84"/>
                    <a:pt x="192" y="168"/>
                    <a:pt x="144" y="192"/>
                  </a:cubicBezTo>
                  <a:cubicBezTo>
                    <a:pt x="96" y="216"/>
                    <a:pt x="48" y="18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EED7-BF9B-96DB-483B-7FA24A60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9"/>
            <a:ext cx="9144000" cy="1275159"/>
          </a:xfrm>
          <a:solidFill>
            <a:srgbClr val="58080C"/>
          </a:solidFill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FHE Bounty #1: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A035FBCB-F6AA-2C48-A622-AEBFFDBE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" y="2418255"/>
            <a:ext cx="7497367" cy="40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 have “leveled” FHE from the LWE assumption 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DD80F00C-07BE-1D4C-AE10-FFFB4B93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80" y="3955773"/>
            <a:ext cx="7347528" cy="40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“unbounded”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FHE under a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“circular secure” </a:t>
            </a: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LWE assumption.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4137D473-08B6-5447-A102-391B2DF19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149" y="3021807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𝑠𝑘</m:t>
                          </m:r>
                        </m:e>
                        <m:sub>
                          <m: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4137D473-08B6-5447-A102-391B2DF19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0149" y="3021807"/>
                <a:ext cx="567929" cy="407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80694793-F1BC-CD43-AE2C-A72EAF80AA73}"/>
              </a:ext>
            </a:extLst>
          </p:cNvPr>
          <p:cNvSpPr/>
          <p:nvPr/>
        </p:nvSpPr>
        <p:spPr>
          <a:xfrm>
            <a:off x="2934756" y="4644181"/>
            <a:ext cx="365891" cy="407194"/>
          </a:xfrm>
          <a:custGeom>
            <a:avLst/>
            <a:gdLst>
              <a:gd name="connsiteX0" fmla="*/ 553475 w 553475"/>
              <a:gd name="connsiteY0" fmla="*/ 598785 h 627360"/>
              <a:gd name="connsiteX1" fmla="*/ 453462 w 553475"/>
              <a:gd name="connsiteY1" fmla="*/ 12998 h 627360"/>
              <a:gd name="connsiteX2" fmla="*/ 10550 w 553475"/>
              <a:gd name="connsiteY2" fmla="*/ 227310 h 627360"/>
              <a:gd name="connsiteX3" fmla="*/ 182000 w 553475"/>
              <a:gd name="connsiteY3" fmla="*/ 627360 h 62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75" h="627360">
                <a:moveTo>
                  <a:pt x="553475" y="598785"/>
                </a:moveTo>
                <a:cubicBezTo>
                  <a:pt x="548712" y="336847"/>
                  <a:pt x="543949" y="74910"/>
                  <a:pt x="453462" y="12998"/>
                </a:cubicBezTo>
                <a:cubicBezTo>
                  <a:pt x="362975" y="-48914"/>
                  <a:pt x="55794" y="124916"/>
                  <a:pt x="10550" y="227310"/>
                </a:cubicBezTo>
                <a:cubicBezTo>
                  <a:pt x="-34694" y="329704"/>
                  <a:pt x="73653" y="478532"/>
                  <a:pt x="182000" y="627360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ED9DFF-6962-C047-B0CB-4006D49520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4" y="4612029"/>
            <a:ext cx="844158" cy="68462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A7CF92-0B47-3844-8CA5-3C21287D6525}"/>
              </a:ext>
            </a:extLst>
          </p:cNvPr>
          <p:cNvCxnSpPr>
            <a:cxnSpLocks/>
          </p:cNvCxnSpPr>
          <p:nvPr/>
        </p:nvCxnSpPr>
        <p:spPr>
          <a:xfrm>
            <a:off x="1768078" y="3225403"/>
            <a:ext cx="9578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3">
                <a:extLst>
                  <a:ext uri="{FF2B5EF4-FFF2-40B4-BE49-F238E27FC236}">
                    <a16:creationId xmlns:a16="http://schemas.microsoft.com/office/drawing/2014/main" id="{150A8AE2-7628-F04F-A666-237293AB4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881" y="3034565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𝑠𝑘</m:t>
                          </m:r>
                        </m:e>
                        <m:sub>
                          <m: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1" name="Rectangle 23">
                <a:extLst>
                  <a:ext uri="{FF2B5EF4-FFF2-40B4-BE49-F238E27FC236}">
                    <a16:creationId xmlns:a16="http://schemas.microsoft.com/office/drawing/2014/main" id="{150A8AE2-7628-F04F-A666-237293AB4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5881" y="3034565"/>
                <a:ext cx="567929" cy="407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3">
                <a:extLst>
                  <a:ext uri="{FF2B5EF4-FFF2-40B4-BE49-F238E27FC236}">
                    <a16:creationId xmlns:a16="http://schemas.microsoft.com/office/drawing/2014/main" id="{6A2DE673-DBE6-5F4F-BD7B-EE80CBF34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075" y="2833768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𝐸𝑛𝑐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𝑠𝑘</m:t>
                          </m:r>
                        </m:e>
                        <m:sub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Rectangle 23">
                <a:extLst>
                  <a:ext uri="{FF2B5EF4-FFF2-40B4-BE49-F238E27FC236}">
                    <a16:creationId xmlns:a16="http://schemas.microsoft.com/office/drawing/2014/main" id="{6A2DE673-DBE6-5F4F-BD7B-EE80CBF34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3075" y="2833768"/>
                <a:ext cx="1166219" cy="374888"/>
              </a:xfrm>
              <a:prstGeom prst="rect">
                <a:avLst/>
              </a:prstGeom>
              <a:blipFill>
                <a:blip r:embed="rId6"/>
                <a:stretch>
                  <a:fillRect r="-21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2DF40-A7EC-8C4D-8C19-50A87B3F1342}"/>
              </a:ext>
            </a:extLst>
          </p:cNvPr>
          <p:cNvCxnSpPr>
            <a:cxnSpLocks/>
          </p:cNvCxnSpPr>
          <p:nvPr/>
        </p:nvCxnSpPr>
        <p:spPr>
          <a:xfrm>
            <a:off x="3318813" y="3225403"/>
            <a:ext cx="9578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DD5F7C6-05F0-DA42-B538-1C8050A70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616" y="3034565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𝑠𝑘</m:t>
                          </m:r>
                        </m:e>
                        <m:sub>
                          <m: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DD5F7C6-05F0-DA42-B538-1C8050A70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6616" y="3034565"/>
                <a:ext cx="567929" cy="407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9A1A9B6A-3651-B14B-8746-3A2C2781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810" y="2833768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𝐸𝑛𝑐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𝑠𝑘</m:t>
                          </m:r>
                        </m:e>
                        <m:sub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9A1A9B6A-3651-B14B-8746-3A2C2781C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3810" y="2833768"/>
                <a:ext cx="1166219" cy="374888"/>
              </a:xfrm>
              <a:prstGeom prst="rect">
                <a:avLst/>
              </a:prstGeom>
              <a:blipFill>
                <a:blip r:embed="rId8"/>
                <a:stretch>
                  <a:fillRect r="-10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7D214-490B-B643-A042-5DD387FC839B}"/>
              </a:ext>
            </a:extLst>
          </p:cNvPr>
          <p:cNvCxnSpPr>
            <a:cxnSpLocks/>
          </p:cNvCxnSpPr>
          <p:nvPr/>
        </p:nvCxnSpPr>
        <p:spPr>
          <a:xfrm>
            <a:off x="6443123" y="3225403"/>
            <a:ext cx="9578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E15CF58-BBC2-9542-B6EE-EB6FB491E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0926" y="3034565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𝑠𝑘</m:t>
                          </m:r>
                        </m:e>
                        <m:sub>
                          <m:r>
                            <a:rPr kumimoji="0" lang="en-US" altLang="en-US" sz="21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kumimoji="0" lang="en-US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E15CF58-BBC2-9542-B6EE-EB6FB491E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0926" y="3034565"/>
                <a:ext cx="567929" cy="407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3">
                <a:extLst>
                  <a:ext uri="{FF2B5EF4-FFF2-40B4-BE49-F238E27FC236}">
                    <a16:creationId xmlns:a16="http://schemas.microsoft.com/office/drawing/2014/main" id="{9AF93FF7-1AC1-E946-9C6D-E730B1959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110" y="2833768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𝐸𝑛𝑐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𝑠𝑘</m:t>
                          </m:r>
                        </m:e>
                        <m:sub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𝐿</m:t>
                          </m:r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8" name="Rectangle 23">
                <a:extLst>
                  <a:ext uri="{FF2B5EF4-FFF2-40B4-BE49-F238E27FC236}">
                    <a16:creationId xmlns:a16="http://schemas.microsoft.com/office/drawing/2014/main" id="{9AF93FF7-1AC1-E946-9C6D-E730B1959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3110" y="2833768"/>
                <a:ext cx="1166219" cy="374888"/>
              </a:xfrm>
              <a:prstGeom prst="rect">
                <a:avLst/>
              </a:prstGeom>
              <a:blipFill>
                <a:blip r:embed="rId10"/>
                <a:stretch>
                  <a:fillRect r="-17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A43502-915F-C641-9C5C-38F1E805C9A7}"/>
              </a:ext>
            </a:extLst>
          </p:cNvPr>
          <p:cNvCxnSpPr>
            <a:cxnSpLocks/>
          </p:cNvCxnSpPr>
          <p:nvPr/>
        </p:nvCxnSpPr>
        <p:spPr>
          <a:xfrm>
            <a:off x="4844545" y="3243262"/>
            <a:ext cx="9578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6AC72F-624D-034E-B449-9FED381EE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348" y="2957202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…</m:t>
                      </m:r>
                    </m:oMath>
                  </m:oMathPara>
                </a14:m>
                <a:endParaRPr kumimoji="0" lang="en-US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6AC72F-624D-034E-B449-9FED381E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2348" y="2957202"/>
                <a:ext cx="567929" cy="407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23">
                <a:extLst>
                  <a:ext uri="{FF2B5EF4-FFF2-40B4-BE49-F238E27FC236}">
                    <a16:creationId xmlns:a16="http://schemas.microsoft.com/office/drawing/2014/main" id="{6C1FDEB9-4732-0E40-A3AA-5A654E876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337" y="2841848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𝐸𝑛𝑐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kumimoji="0" lang="en-US" altLang="en-US" sz="15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𝑠𝑘</m:t>
                          </m:r>
                        </m:e>
                        <m:sub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sub>
                      </m:sSub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2" name="Rectangle 23">
                <a:extLst>
                  <a:ext uri="{FF2B5EF4-FFF2-40B4-BE49-F238E27FC236}">
                    <a16:creationId xmlns:a16="http://schemas.microsoft.com/office/drawing/2014/main" id="{6C1FDEB9-4732-0E40-A3AA-5A654E876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0337" y="2841848"/>
                <a:ext cx="1166219" cy="374888"/>
              </a:xfrm>
              <a:prstGeom prst="rect">
                <a:avLst/>
              </a:prstGeom>
              <a:blipFill>
                <a:blip r:embed="rId12"/>
                <a:stretch>
                  <a:fillRect r="-10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EACF9FD0-6B24-1C4D-8ABB-E72570528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7478" y="4922889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𝑠𝑘</m:t>
                      </m:r>
                    </m:oMath>
                  </m:oMathPara>
                </a14:m>
                <a:endParaRPr kumimoji="0" lang="en-US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EACF9FD0-6B24-1C4D-8ABB-E72570528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7478" y="4922889"/>
                <a:ext cx="567929" cy="4071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48F31A58-6904-9346-8C33-D8BACDB6A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671" y="4579456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𝐸𝑛𝑐</m:t>
                          </m:r>
                        </m:e>
                        <m:sub>
                          <m:r>
                            <a:rPr kumimoji="0" lang="en-US" altLang="en-US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𝑝𝑘</m:t>
                          </m:r>
                        </m:sub>
                      </m:sSub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𝑠𝑘</m:t>
                      </m:r>
                      <m:r>
                        <a:rPr kumimoji="0" lang="en-US" altLang="en-US" sz="15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Gill Sans MT" panose="020B0502020104020203" pitchFamily="34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48F31A58-6904-9346-8C33-D8BACDB6A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4671" y="4579456"/>
                <a:ext cx="1166219" cy="3748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60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31207F93-95A3-E74C-B9B5-040603F2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99" y="2538503"/>
            <a:ext cx="7984152" cy="34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Partial Answer:</a:t>
            </a: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C8B26C52-9F14-3B4E-B46F-5C77FC1D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99" y="3210285"/>
            <a:ext cx="8606171" cy="79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+ [JLS’22]: Unbounded FHE from LPN + PRG in NC0 + Bilinear maps.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DDB44-26E8-D34A-B461-C8C3E4EC21EE}"/>
              </a:ext>
            </a:extLst>
          </p:cNvPr>
          <p:cNvSpPr/>
          <p:nvPr/>
        </p:nvSpPr>
        <p:spPr>
          <a:xfrm>
            <a:off x="393682" y="2947018"/>
            <a:ext cx="77157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[CLTV’15]: Unbounded FHE from indistinguishability obfuscation (IO).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EE561-0EF7-2449-B53A-408319A8E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4270628"/>
            <a:ext cx="2820591" cy="1173887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0316C5A8-16AF-8B40-9FD8-074B47EC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128" y="4505626"/>
            <a:ext cx="4961335" cy="53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150" b="1" i="0" u="none" strike="noStrike" kern="1200" cap="none" spc="0" normalizeH="0" baseline="0" noProof="0" dirty="0">
                <a:ln>
                  <a:noFill/>
                </a:ln>
                <a:solidFill>
                  <a:srgbClr val="58080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(Unbounded) FHE from LWE.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2813FE-BB88-6BC5-03B8-AD811FB2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9"/>
            <a:ext cx="9144000" cy="1275159"/>
          </a:xfrm>
          <a:solidFill>
            <a:srgbClr val="58080C"/>
          </a:solidFill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FHE Bounty #1: Why Circular Security?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3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EED7-BF9B-96DB-483B-7FA24A60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1275159"/>
          </a:xfrm>
          <a:solidFill>
            <a:srgbClr val="58080C"/>
          </a:solidFill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FHE Bounty #2: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208A8FB7-0461-B946-AFFB-0045C8E97CB7}"/>
              </a:ext>
            </a:extLst>
          </p:cNvPr>
          <p:cNvSpPr/>
          <p:nvPr/>
        </p:nvSpPr>
        <p:spPr>
          <a:xfrm>
            <a:off x="175022" y="1521865"/>
            <a:ext cx="3586164" cy="507908"/>
          </a:xfrm>
          <a:prstGeom prst="wedgeRectCallout">
            <a:avLst>
              <a:gd name="adj1" fmla="val 50328"/>
              <a:gd name="adj2" fmla="val -20734"/>
            </a:avLst>
          </a:prstGeom>
          <a:solidFill>
            <a:schemeClr val="bg1"/>
          </a:solidFill>
          <a:ln>
            <a:solidFill>
              <a:srgbClr val="580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58080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Why Lattices/LWE?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58080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46528-0735-564A-A3E2-A93AC24B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" y="3189919"/>
            <a:ext cx="3530300" cy="1489664"/>
          </a:xfrm>
          <a:prstGeom prst="rect">
            <a:avLst/>
          </a:prstGeom>
        </p:spPr>
      </p:pic>
      <p:sp>
        <p:nvSpPr>
          <p:cNvPr id="22" name="Rectangle 23">
            <a:extLst>
              <a:ext uri="{FF2B5EF4-FFF2-40B4-BE49-F238E27FC236}">
                <a16:creationId xmlns:a16="http://schemas.microsoft.com/office/drawing/2014/main" id="{6EBEA7EC-04A0-6E44-897F-E9D9088F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967" y="3471866"/>
            <a:ext cx="4961335" cy="85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150" b="1" i="0" u="none" strike="noStrike" kern="1200" cap="none" spc="0" normalizeH="0" baseline="0" noProof="0" dirty="0">
                <a:ln>
                  <a:noFill/>
                </a:ln>
                <a:solidFill>
                  <a:srgbClr val="58080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FHE from the Diffie-Hellman 	assumption.</a:t>
            </a:r>
          </a:p>
        </p:txBody>
      </p:sp>
    </p:spTree>
    <p:extLst>
      <p:ext uri="{BB962C8B-B14F-4D97-AF65-F5344CB8AC3E}">
        <p14:creationId xmlns:p14="http://schemas.microsoft.com/office/powerpoint/2010/main" val="19782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EDEED7-BF9B-96DB-483B-7FA24A60AB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857251"/>
                <a:ext cx="9144000" cy="1275159"/>
              </a:xfrm>
              <a:solidFill>
                <a:srgbClr val="58080C"/>
              </a:solidFill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FHE Bounty #3:</a:t>
                </a:r>
                <a:b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FHE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efficient as plaintext computation.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EDEED7-BF9B-96DB-483B-7FA24A60A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857251"/>
                <a:ext cx="9144000" cy="1275159"/>
              </a:xfrm>
              <a:blipFill>
                <a:blip r:embed="rId3"/>
                <a:stretch>
                  <a:fillRect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3">
                <a:extLst>
                  <a:ext uri="{FF2B5EF4-FFF2-40B4-BE49-F238E27FC236}">
                    <a16:creationId xmlns:a16="http://schemas.microsoft.com/office/drawing/2014/main" id="{C0988FD5-9832-FC4A-A490-EEE4AC994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23" y="2293141"/>
                <a:ext cx="7875983" cy="503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342900" marR="0" lvl="0" indent="-3429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Advances in Rate-1 FHE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:  FHE with </a:t>
                </a:r>
                <a14:m>
                  <m:oMath xmlns:m="http://schemas.openxmlformats.org/officeDocument/2006/math">
                    <m:r>
                      <a:rPr kumimoji="0" lang="en-US" altLang="en-US" sz="2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≈0</m:t>
                    </m:r>
                  </m:oMath>
                </a14:m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altLang="en-US" sz="21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communication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overhead</a:t>
                </a:r>
                <a:endParaRPr kumimoji="0" lang="en-US" alt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23">
                <a:extLst>
                  <a:ext uri="{FF2B5EF4-FFF2-40B4-BE49-F238E27FC236}">
                    <a16:creationId xmlns:a16="http://schemas.microsoft.com/office/drawing/2014/main" id="{C0988FD5-9832-FC4A-A490-EEE4AC994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623" y="2293141"/>
                <a:ext cx="7875983" cy="503630"/>
              </a:xfrm>
              <a:prstGeom prst="rect">
                <a:avLst/>
              </a:prstGeom>
              <a:blipFill>
                <a:blip r:embed="rId4"/>
                <a:stretch>
                  <a:fillRect l="-644" b="-146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1498820C-AF64-584F-BE05-2E11DCAA0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23" y="3064663"/>
                <a:ext cx="7875983" cy="889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342900" marR="0" lvl="0" indent="-34290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en-US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Advances in Private Information Retrieval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:</a:t>
                </a:r>
                <a:endParaRPr kumimoji="0" lang="en-US" altLang="en-US" sz="21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557213" marR="0" lvl="1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PIR with server computation </a:t>
                </a:r>
                <a14:m>
                  <m:oMath xmlns:m="http://schemas.openxmlformats.org/officeDocument/2006/math">
                    <m:r>
                      <a:rPr kumimoji="0" lang="en-US" altLang="en-US" sz="21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1 add + 1 </a:t>
                </a:r>
                <a:r>
                  <a:rPr kumimoji="0" lang="en-US" altLang="en-US" sz="2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mult</a:t>
                </a:r>
                <a:r>
                  <a:rPr kumimoji="0" lang="en-US" altLang="en-US" sz="2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per database byte*</a:t>
                </a:r>
              </a:p>
            </p:txBody>
          </p:sp>
        </mc:Choice>
        <mc:Fallback xmlns=""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1498820C-AF64-584F-BE05-2E11DCAA0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623" y="3064663"/>
                <a:ext cx="7875983" cy="889397"/>
              </a:xfrm>
              <a:prstGeom prst="rect">
                <a:avLst/>
              </a:prstGeom>
              <a:blipFill>
                <a:blip r:embed="rId5"/>
                <a:stretch>
                  <a:fillRect l="-644" r="-322" b="-42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3">
            <a:extLst>
              <a:ext uri="{FF2B5EF4-FFF2-40B4-BE49-F238E27FC236}">
                <a16:creationId xmlns:a16="http://schemas.microsoft.com/office/drawing/2014/main" id="{8DDAFB99-4C75-8546-A96B-EC4E165C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43" y="2711044"/>
            <a:ext cx="6411515" cy="35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[GH’19, BDGM’19]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89FBF010-1DDD-B440-8FD0-6BC8F88C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268" y="3487458"/>
            <a:ext cx="1184078" cy="35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[CHHV’22]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E12AFF7B-E3A9-B943-9E6A-C6B7A5437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73" y="4318390"/>
            <a:ext cx="4570022" cy="118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8080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If you solve truly practical FHE, you don’t need my $100(0).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8080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Wingdings" pitchFamily="2" charset="2"/>
              </a:rPr>
              <a:t>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8080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50B2A-B855-5444-B282-41401D4748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/>
          <a:stretch/>
        </p:blipFill>
        <p:spPr>
          <a:xfrm>
            <a:off x="5691189" y="4058936"/>
            <a:ext cx="3485852" cy="19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8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97C2DF-98F6-0249-919A-CE52F46E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1: Function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Security against the curious cloud = standard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IND-security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of secret-key encryption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D67D99F3-C8A8-A64E-B014-FF2B35E3CCE3}"/>
              </a:ext>
            </a:extLst>
          </p:cNvPr>
          <p:cNvSpPr txBox="1">
            <a:spLocks noChangeArrowheads="1"/>
          </p:cNvSpPr>
          <p:nvPr/>
        </p:nvSpPr>
        <p:spPr>
          <a:xfrm>
            <a:off x="431032" y="5661992"/>
            <a:ext cx="8568952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Security against a curious user?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221088"/>
            <a:ext cx="8316416" cy="146456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Function Privacy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Enc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(f(x)) reveals no more information (about f) than f(x).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FA89E33-3711-5D47-8251-D6A916F23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1: Function Privacy</a:t>
            </a: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9901662F-AB9D-4E40-8654-11B251A5CE02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420816"/>
            <a:ext cx="8928992" cy="146456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Function privacy via noise-flooding (on the board)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97C2DF-98F6-0249-919A-CE52F46E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2: Malicious Client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102981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05273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Idea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: Use zero knowledge proofs.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C4BC37-9ECE-8049-A6E4-1B8F1587F2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382346" y="1334616"/>
            <a:ext cx="635562" cy="8290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2AF3C6-77EF-374B-88D7-A776AD1600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545403" y="1405880"/>
            <a:ext cx="626770" cy="8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97C2DF-98F6-0249-919A-CE52F46E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3: Malicious Cloud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102981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05273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Idea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: “Succinct Interactive Proofs”. [Kilian92]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C4BC37-9ECE-8049-A6E4-1B8F1587F2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6932258" y="1444154"/>
            <a:ext cx="635562" cy="8290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2AF3C6-77EF-374B-88D7-A776AD1600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6095315" y="1515418"/>
            <a:ext cx="626770" cy="8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5633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Application 2. Secure Collaboration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79DBAD-1292-B846-A59B-70446F52A735}"/>
              </a:ext>
            </a:extLst>
          </p:cNvPr>
          <p:cNvGrpSpPr/>
          <p:nvPr/>
        </p:nvGrpSpPr>
        <p:grpSpPr>
          <a:xfrm>
            <a:off x="6444208" y="1881627"/>
            <a:ext cx="1237764" cy="1115325"/>
            <a:chOff x="902959" y="596449"/>
            <a:chExt cx="3922312" cy="4774826"/>
          </a:xfrm>
        </p:grpSpPr>
        <p:pic>
          <p:nvPicPr>
            <p:cNvPr id="37" name="Picture 36" descr="Hospital.png">
              <a:extLst>
                <a:ext uri="{FF2B5EF4-FFF2-40B4-BE49-F238E27FC236}">
                  <a16:creationId xmlns:a16="http://schemas.microsoft.com/office/drawing/2014/main" id="{285EA805-2C0C-B34C-81B0-FDA090120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59" y="2308379"/>
              <a:ext cx="3672796" cy="3062896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71C416-4F8E-564C-91BD-FA964CBC395D}"/>
                </a:ext>
              </a:extLst>
            </p:cNvPr>
            <p:cNvGrpSpPr/>
            <p:nvPr/>
          </p:nvGrpSpPr>
          <p:grpSpPr>
            <a:xfrm>
              <a:off x="1274574" y="4863385"/>
              <a:ext cx="3005582" cy="309638"/>
              <a:chOff x="2317301" y="4128690"/>
              <a:chExt cx="3070416" cy="793842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C058E7D-F41D-9142-B7F6-A70C49C6A2E7}"/>
                  </a:ext>
                </a:extLst>
              </p:cNvPr>
              <p:cNvSpPr/>
              <p:nvPr/>
            </p:nvSpPr>
            <p:spPr>
              <a:xfrm>
                <a:off x="2317301" y="4128690"/>
                <a:ext cx="353728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CE71A63-C279-A147-8F5F-C4766AB9096F}"/>
                  </a:ext>
                </a:extLst>
              </p:cNvPr>
              <p:cNvSpPr/>
              <p:nvPr/>
            </p:nvSpPr>
            <p:spPr>
              <a:xfrm>
                <a:off x="3024758" y="4207853"/>
                <a:ext cx="243629" cy="51415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0BE74D5C-3FC1-5B41-9259-11CA7CF7DC35}"/>
                  </a:ext>
                </a:extLst>
              </p:cNvPr>
              <p:cNvSpPr/>
              <p:nvPr/>
            </p:nvSpPr>
            <p:spPr>
              <a:xfrm>
                <a:off x="3813686" y="4128690"/>
                <a:ext cx="329992" cy="732735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B1D30E7-FA25-3B46-AA39-9BB24D1B652A}"/>
                  </a:ext>
                </a:extLst>
              </p:cNvPr>
              <p:cNvSpPr/>
              <p:nvPr/>
            </p:nvSpPr>
            <p:spPr>
              <a:xfrm flipH="1">
                <a:off x="3446105" y="4217365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5F68EE1-1A5A-F842-9BAF-5C658F1051B1}"/>
                  </a:ext>
                </a:extLst>
              </p:cNvPr>
              <p:cNvSpPr/>
              <p:nvPr/>
            </p:nvSpPr>
            <p:spPr>
              <a:xfrm>
                <a:off x="3446105" y="4128690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70056D3D-05EB-764F-9FA6-E72FCCDC7B35}"/>
                  </a:ext>
                </a:extLst>
              </p:cNvPr>
              <p:cNvSpPr/>
              <p:nvPr/>
            </p:nvSpPr>
            <p:spPr>
              <a:xfrm>
                <a:off x="4143679" y="4246037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958D157-A3CF-2446-A60E-A541473F9D55}"/>
                  </a:ext>
                </a:extLst>
              </p:cNvPr>
              <p:cNvSpPr/>
              <p:nvPr/>
            </p:nvSpPr>
            <p:spPr>
              <a:xfrm flipH="1">
                <a:off x="4224848" y="4246038"/>
                <a:ext cx="145863" cy="475970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D56A2FAA-EA11-874D-8DC8-AC450C605654}"/>
                  </a:ext>
                </a:extLst>
              </p:cNvPr>
              <p:cNvSpPr/>
              <p:nvPr/>
            </p:nvSpPr>
            <p:spPr>
              <a:xfrm>
                <a:off x="5057725" y="4189798"/>
                <a:ext cx="329992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D3A2F78-5870-214E-B3E3-C6FCCC0055C6}"/>
                </a:ext>
              </a:extLst>
            </p:cNvPr>
            <p:cNvGrpSpPr/>
            <p:nvPr/>
          </p:nvGrpSpPr>
          <p:grpSpPr>
            <a:xfrm>
              <a:off x="1274571" y="4484231"/>
              <a:ext cx="3005582" cy="319075"/>
              <a:chOff x="2306150" y="4128690"/>
              <a:chExt cx="3070416" cy="81803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A8D2943-FF58-324F-A752-F3C5F89FBCEA}"/>
                  </a:ext>
                </a:extLst>
              </p:cNvPr>
              <p:cNvSpPr/>
              <p:nvPr/>
            </p:nvSpPr>
            <p:spPr>
              <a:xfrm>
                <a:off x="2306150" y="4128690"/>
                <a:ext cx="353728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5A4577B7-A351-0B4B-968A-68EC3A4D0507}"/>
                  </a:ext>
                </a:extLst>
              </p:cNvPr>
              <p:cNvSpPr/>
              <p:nvPr/>
            </p:nvSpPr>
            <p:spPr>
              <a:xfrm>
                <a:off x="3024758" y="4207853"/>
                <a:ext cx="243629" cy="51415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8E73EDB-75FB-204E-81BF-F4D03F067F14}"/>
                  </a:ext>
                </a:extLst>
              </p:cNvPr>
              <p:cNvSpPr/>
              <p:nvPr/>
            </p:nvSpPr>
            <p:spPr>
              <a:xfrm>
                <a:off x="3813686" y="4128690"/>
                <a:ext cx="329992" cy="732735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4502C17E-4DDE-6B47-88E0-96E398A3F6CA}"/>
                  </a:ext>
                </a:extLst>
              </p:cNvPr>
              <p:cNvSpPr/>
              <p:nvPr/>
            </p:nvSpPr>
            <p:spPr>
              <a:xfrm flipH="1">
                <a:off x="3446105" y="4217365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47F79123-C6A4-114C-A3AB-6A2F0E22952F}"/>
                  </a:ext>
                </a:extLst>
              </p:cNvPr>
              <p:cNvSpPr/>
              <p:nvPr/>
            </p:nvSpPr>
            <p:spPr>
              <a:xfrm>
                <a:off x="3446105" y="4128690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5D462954-D591-F847-B247-2727156565EF}"/>
                  </a:ext>
                </a:extLst>
              </p:cNvPr>
              <p:cNvSpPr/>
              <p:nvPr/>
            </p:nvSpPr>
            <p:spPr>
              <a:xfrm>
                <a:off x="4143679" y="4246037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7D96558-4CB1-FE44-94E2-55799F22F1FD}"/>
                  </a:ext>
                </a:extLst>
              </p:cNvPr>
              <p:cNvSpPr/>
              <p:nvPr/>
            </p:nvSpPr>
            <p:spPr>
              <a:xfrm flipH="1">
                <a:off x="4224848" y="4246038"/>
                <a:ext cx="145863" cy="475970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6665B74-EFFE-B440-ADCC-4E2E9116302D}"/>
                  </a:ext>
                </a:extLst>
              </p:cNvPr>
              <p:cNvSpPr/>
              <p:nvPr/>
            </p:nvSpPr>
            <p:spPr>
              <a:xfrm>
                <a:off x="5046574" y="4213994"/>
                <a:ext cx="329992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EF4DE2-6A0C-3943-9051-470425CB2CBB}"/>
                </a:ext>
              </a:extLst>
            </p:cNvPr>
            <p:cNvGrpSpPr/>
            <p:nvPr/>
          </p:nvGrpSpPr>
          <p:grpSpPr>
            <a:xfrm>
              <a:off x="1285488" y="4189785"/>
              <a:ext cx="2994664" cy="325325"/>
              <a:chOff x="2317301" y="4128690"/>
              <a:chExt cx="3059263" cy="8340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FFFB499A-FA38-1545-B0DE-F7B4D805CECF}"/>
                  </a:ext>
                </a:extLst>
              </p:cNvPr>
              <p:cNvSpPr/>
              <p:nvPr/>
            </p:nvSpPr>
            <p:spPr>
              <a:xfrm>
                <a:off x="2317301" y="4230021"/>
                <a:ext cx="353728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3E2CFA3-E2B7-2448-BAC8-F0C171FB4C1F}"/>
                  </a:ext>
                </a:extLst>
              </p:cNvPr>
              <p:cNvSpPr/>
              <p:nvPr/>
            </p:nvSpPr>
            <p:spPr>
              <a:xfrm>
                <a:off x="3024758" y="4207853"/>
                <a:ext cx="243629" cy="51415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63F7B9B-41D8-B34D-9983-097680A241D6}"/>
                  </a:ext>
                </a:extLst>
              </p:cNvPr>
              <p:cNvSpPr/>
              <p:nvPr/>
            </p:nvSpPr>
            <p:spPr>
              <a:xfrm>
                <a:off x="3813686" y="4128690"/>
                <a:ext cx="329992" cy="732735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4784D015-1476-ED4B-85EF-DA88886529EE}"/>
                  </a:ext>
                </a:extLst>
              </p:cNvPr>
              <p:cNvSpPr/>
              <p:nvPr/>
            </p:nvSpPr>
            <p:spPr>
              <a:xfrm flipH="1">
                <a:off x="3446105" y="4217365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EA6CBE85-185B-6843-964D-2A262155FD33}"/>
                  </a:ext>
                </a:extLst>
              </p:cNvPr>
              <p:cNvSpPr/>
              <p:nvPr/>
            </p:nvSpPr>
            <p:spPr>
              <a:xfrm>
                <a:off x="3446105" y="4128690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4878156-81ED-0A43-ABF7-B6F43ACC43B2}"/>
                  </a:ext>
                </a:extLst>
              </p:cNvPr>
              <p:cNvSpPr/>
              <p:nvPr/>
            </p:nvSpPr>
            <p:spPr>
              <a:xfrm>
                <a:off x="4143679" y="4246037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4AA60344-7554-D349-B8FC-E82F087E5755}"/>
                  </a:ext>
                </a:extLst>
              </p:cNvPr>
              <p:cNvSpPr/>
              <p:nvPr/>
            </p:nvSpPr>
            <p:spPr>
              <a:xfrm flipH="1">
                <a:off x="4224848" y="4246038"/>
                <a:ext cx="145863" cy="475970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FC337ED-80C9-9442-A587-25EA19D78DA0}"/>
                  </a:ext>
                </a:extLst>
              </p:cNvPr>
              <p:cNvSpPr/>
              <p:nvPr/>
            </p:nvSpPr>
            <p:spPr>
              <a:xfrm>
                <a:off x="5046572" y="4189798"/>
                <a:ext cx="329992" cy="732736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CAC40A-D7B5-9144-8C37-291C29D7A69A}"/>
                </a:ext>
              </a:extLst>
            </p:cNvPr>
            <p:cNvSpPr/>
            <p:nvPr/>
          </p:nvSpPr>
          <p:spPr>
            <a:xfrm>
              <a:off x="1615143" y="596449"/>
              <a:ext cx="3210128" cy="1630524"/>
            </a:xfrm>
            <a:prstGeom prst="rect">
              <a:avLst/>
            </a:prstGeom>
          </p:spPr>
          <p:txBody>
            <a:bodyPr wrap="none" lIns="57143" tIns="28571" rIns="57143" bIns="2857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Hospital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33C0FD8-940A-224C-9F16-BE16D6798D82}"/>
              </a:ext>
            </a:extLst>
          </p:cNvPr>
          <p:cNvGrpSpPr/>
          <p:nvPr/>
        </p:nvGrpSpPr>
        <p:grpSpPr>
          <a:xfrm>
            <a:off x="1286421" y="3172906"/>
            <a:ext cx="1800201" cy="1552238"/>
            <a:chOff x="395535" y="4757082"/>
            <a:chExt cx="1800201" cy="155223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162C53-94F8-1446-9CD9-A27C68CFB278}"/>
                </a:ext>
              </a:extLst>
            </p:cNvPr>
            <p:cNvSpPr/>
            <p:nvPr/>
          </p:nvSpPr>
          <p:spPr>
            <a:xfrm>
              <a:off x="395535" y="4797152"/>
              <a:ext cx="1688483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F6D6521-DBBC-414D-A5FA-9D5F151C5B4D}"/>
                </a:ext>
              </a:extLst>
            </p:cNvPr>
            <p:cNvSpPr/>
            <p:nvPr/>
          </p:nvSpPr>
          <p:spPr>
            <a:xfrm>
              <a:off x="395536" y="4797152"/>
              <a:ext cx="1688482" cy="328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055BA7-5C51-BF42-913D-3411F4C3D834}"/>
                </a:ext>
              </a:extLst>
            </p:cNvPr>
            <p:cNvCxnSpPr/>
            <p:nvPr/>
          </p:nvCxnSpPr>
          <p:spPr>
            <a:xfrm>
              <a:off x="971600" y="4797152"/>
              <a:ext cx="0" cy="15121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2755734-2277-5940-98D3-6A47EC75B62F}"/>
                </a:ext>
              </a:extLst>
            </p:cNvPr>
            <p:cNvSpPr txBox="1"/>
            <p:nvPr/>
          </p:nvSpPr>
          <p:spPr>
            <a:xfrm>
              <a:off x="395536" y="4757082"/>
              <a:ext cx="862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ID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C778B5-4D1E-F24D-910C-442E48B1329A}"/>
                </a:ext>
              </a:extLst>
            </p:cNvPr>
            <p:cNvSpPr txBox="1"/>
            <p:nvPr/>
          </p:nvSpPr>
          <p:spPr>
            <a:xfrm>
              <a:off x="1044934" y="4757082"/>
              <a:ext cx="1150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Genome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72B93B-DF2C-BE42-A624-9DCFE38589AE}"/>
              </a:ext>
            </a:extLst>
          </p:cNvPr>
          <p:cNvGrpSpPr/>
          <p:nvPr/>
        </p:nvGrpSpPr>
        <p:grpSpPr>
          <a:xfrm>
            <a:off x="6030961" y="3172906"/>
            <a:ext cx="2329659" cy="1552238"/>
            <a:chOff x="6804248" y="4725144"/>
            <a:chExt cx="2329659" cy="155223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A36CC3-13BD-6E4E-AF2B-A85C7836FE56}"/>
                </a:ext>
              </a:extLst>
            </p:cNvPr>
            <p:cNvSpPr/>
            <p:nvPr/>
          </p:nvSpPr>
          <p:spPr>
            <a:xfrm>
              <a:off x="6804248" y="4765214"/>
              <a:ext cx="2160240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A141087-B0E5-B849-AAAD-672C1A19A33E}"/>
                </a:ext>
              </a:extLst>
            </p:cNvPr>
            <p:cNvSpPr/>
            <p:nvPr/>
          </p:nvSpPr>
          <p:spPr>
            <a:xfrm>
              <a:off x="6804248" y="4765214"/>
              <a:ext cx="216023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1A5019-682E-044F-8CB8-6E1B7ED3AB67}"/>
                </a:ext>
              </a:extLst>
            </p:cNvPr>
            <p:cNvCxnSpPr/>
            <p:nvPr/>
          </p:nvCxnSpPr>
          <p:spPr>
            <a:xfrm>
              <a:off x="7380313" y="4765214"/>
              <a:ext cx="0" cy="15121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F854D4-74A7-2846-BB32-C98A3DFADFE3}"/>
                </a:ext>
              </a:extLst>
            </p:cNvPr>
            <p:cNvSpPr txBox="1"/>
            <p:nvPr/>
          </p:nvSpPr>
          <p:spPr>
            <a:xfrm>
              <a:off x="6804249" y="4725144"/>
              <a:ext cx="862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ID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60B8E2-323A-7440-9442-FF56D0A4205A}"/>
                </a:ext>
              </a:extLst>
            </p:cNvPr>
            <p:cNvSpPr txBox="1"/>
            <p:nvPr/>
          </p:nvSpPr>
          <p:spPr>
            <a:xfrm>
              <a:off x="7453647" y="4757082"/>
              <a:ext cx="1680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Phenotype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30F7AA77-F2CD-E14E-A53B-313DD3FC0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77" y="1786259"/>
            <a:ext cx="2154931" cy="1106986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F47C8A-5D99-4449-8E62-9934B5E35F15}"/>
              </a:ext>
            </a:extLst>
          </p:cNvPr>
          <p:cNvCxnSpPr>
            <a:cxnSpLocks/>
          </p:cNvCxnSpPr>
          <p:nvPr/>
        </p:nvCxnSpPr>
        <p:spPr>
          <a:xfrm>
            <a:off x="3564545" y="396906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7DB69C-7044-3D4C-8FEE-C58C9C201FA3}"/>
              </a:ext>
            </a:extLst>
          </p:cNvPr>
          <p:cNvSpPr txBox="1"/>
          <p:nvPr/>
        </p:nvSpPr>
        <p:spPr>
          <a:xfrm>
            <a:off x="245411" y="5487615"/>
            <a:ext cx="884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"/>
              </a:rPr>
              <a:t>“Parties learn the genotype-phenotype correlations and nothing else”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82859A-FDA4-DB4B-BCFE-8D7D0692179E}"/>
              </a:ext>
            </a:extLst>
          </p:cNvPr>
          <p:cNvSpPr/>
          <p:nvPr/>
        </p:nvSpPr>
        <p:spPr>
          <a:xfrm>
            <a:off x="203004" y="5474168"/>
            <a:ext cx="8804604" cy="44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55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2364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Syntax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𝑒𝑘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PPT Key generation algorithm generates a secret key </a:t>
                </a:r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as well as a (public) evaluation key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Encryption algorithm uses the secret key to encrypt message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blipFill>
                <a:blip r:embed="rId4"/>
                <a:stretch>
                  <a:fillRect l="-1220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Decryption algorithm uses the secret key to decrypt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blipFill>
                <a:blip r:embed="rId5"/>
                <a:stretch>
                  <a:fillRect l="-1220" t="-1370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4-tuple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𝐸𝑣𝑎𝑙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blipFill>
                <a:blip r:embed="rId6"/>
                <a:stretch>
                  <a:fillRect l="-152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5D04ECC6-8718-E94A-AB0F-91EAD40855DB}"/>
              </a:ext>
            </a:extLst>
          </p:cNvPr>
          <p:cNvSpPr txBox="1">
            <a:spLocks/>
          </p:cNvSpPr>
          <p:nvPr/>
        </p:nvSpPr>
        <p:spPr>
          <a:xfrm>
            <a:off x="35496" y="62068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(can be either secret-key or public-key </a:t>
            </a:r>
            <a:r>
              <a:rPr lang="en-US" sz="2800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enc</a:t>
            </a:r>
            <a:r>
              <a:rPr lang="en-US" sz="280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′←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Homomorphic evaluation algorithm uses the evaluation key to produce an “evaluated ciphertext”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blipFill>
                <a:blip r:embed="rId7"/>
                <a:stretch>
                  <a:fillRect l="-1220" t="-7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Correctness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943" y="1574413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" y="1574413"/>
                <a:ext cx="8316416" cy="113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EB4D6A-B6E9-A04E-B662-11E607C1E6E9}"/>
              </a:ext>
            </a:extLst>
          </p:cNvPr>
          <p:cNvCxnSpPr/>
          <p:nvPr/>
        </p:nvCxnSpPr>
        <p:spPr>
          <a:xfrm>
            <a:off x="2909730" y="3429000"/>
            <a:ext cx="25202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95800-8035-0342-900C-34F609BCC1C2}"/>
              </a:ext>
            </a:extLst>
          </p:cNvPr>
          <p:cNvCxnSpPr>
            <a:cxnSpLocks/>
          </p:cNvCxnSpPr>
          <p:nvPr/>
        </p:nvCxnSpPr>
        <p:spPr>
          <a:xfrm>
            <a:off x="2377648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ACB86-42A6-744E-9C18-8689FF9B30A5}"/>
              </a:ext>
            </a:extLst>
          </p:cNvPr>
          <p:cNvCxnSpPr>
            <a:cxnSpLocks/>
          </p:cNvCxnSpPr>
          <p:nvPr/>
        </p:nvCxnSpPr>
        <p:spPr>
          <a:xfrm flipV="1">
            <a:off x="6078082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F0AD69-5980-D94C-A680-171C444009E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35456" y="5517232"/>
            <a:ext cx="249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𝑬𝒏𝒄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𝒑𝒌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blipFill>
                <a:blip r:embed="rId6"/>
                <a:stretch>
                  <a:fillRect l="-9195" r="-1149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𝑬𝒏𝒄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𝒔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blipFill>
                <a:blip r:embed="rId7"/>
                <a:stretch>
                  <a:fillRect l="-681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𝑬𝒗𝒂𝒍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blipFill>
                <a:blip r:embed="rId8"/>
                <a:stretch>
                  <a:fillRect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blipFill>
                <a:blip r:embed="rId10"/>
                <a:stretch>
                  <a:fillRect l="-50000" r="-3636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2CF4F26-74E4-1A49-AD54-223B03B71B52}"/>
              </a:ext>
            </a:extLst>
          </p:cNvPr>
          <p:cNvSpPr/>
          <p:nvPr/>
        </p:nvSpPr>
        <p:spPr>
          <a:xfrm>
            <a:off x="683568" y="4653136"/>
            <a:ext cx="7681791" cy="194421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FFEF5-732A-D94D-ABDD-30023DDC1D0F}"/>
              </a:ext>
            </a:extLst>
          </p:cNvPr>
          <p:cNvSpPr/>
          <p:nvPr/>
        </p:nvSpPr>
        <p:spPr>
          <a:xfrm>
            <a:off x="713284" y="6165756"/>
            <a:ext cx="175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mbria Math" panose="02040503050406030204" pitchFamily="18" charset="0"/>
                <a:cs typeface="American Typewriter" charset="0"/>
              </a:rPr>
              <a:t>Ciphertext world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6362-37F7-EE4F-9F27-6F201128161C}"/>
              </a:ext>
            </a:extLst>
          </p:cNvPr>
          <p:cNvSpPr/>
          <p:nvPr/>
        </p:nvSpPr>
        <p:spPr>
          <a:xfrm>
            <a:off x="744315" y="2702549"/>
            <a:ext cx="1595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mbria Math" panose="02040503050406030204" pitchFamily="18" charset="0"/>
                <a:cs typeface="American Typewriter" charset="0"/>
              </a:rPr>
              <a:t>Plaintext world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BDBDDC-F5CE-484F-8CC3-4AC0C664AE33}"/>
              </a:ext>
            </a:extLst>
          </p:cNvPr>
          <p:cNvSpPr/>
          <p:nvPr/>
        </p:nvSpPr>
        <p:spPr>
          <a:xfrm>
            <a:off x="683568" y="2689987"/>
            <a:ext cx="7681791" cy="1944216"/>
          </a:xfrm>
          <a:prstGeom prst="rect">
            <a:avLst/>
          </a:prstGeom>
          <a:solidFill>
            <a:srgbClr val="0000FF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3" descr="stick">
            <a:extLst>
              <a:ext uri="{FF2B5EF4-FFF2-40B4-BE49-F238E27FC236}">
                <a16:creationId xmlns:a16="http://schemas.microsoft.com/office/drawing/2014/main" id="{9BA7044D-2145-9640-9715-C6D7B2B0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Cloud 06">
            <a:extLst>
              <a:ext uri="{FF2B5EF4-FFF2-40B4-BE49-F238E27FC236}">
                <a16:creationId xmlns:a16="http://schemas.microsoft.com/office/drawing/2014/main" id="{2FEF7118-D4DE-C141-8A4E-862BBE9C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TAC TowerDrive">
            <a:extLst>
              <a:ext uri="{FF2B5EF4-FFF2-40B4-BE49-F238E27FC236}">
                <a16:creationId xmlns:a16="http://schemas.microsoft.com/office/drawing/2014/main" id="{91D77048-DE17-7F47-9CEA-B908DFF9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5" descr="TAC TowerDrive">
            <a:extLst>
              <a:ext uri="{FF2B5EF4-FFF2-40B4-BE49-F238E27FC236}">
                <a16:creationId xmlns:a16="http://schemas.microsoft.com/office/drawing/2014/main" id="{6B202469-48DF-5649-9570-F0539FF8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TAC TowerDrive">
            <a:extLst>
              <a:ext uri="{FF2B5EF4-FFF2-40B4-BE49-F238E27FC236}">
                <a16:creationId xmlns:a16="http://schemas.microsoft.com/office/drawing/2014/main" id="{131D391A-D616-CC45-B928-ECE08E10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1" descr="TAC TowerDrive">
            <a:extLst>
              <a:ext uri="{FF2B5EF4-FFF2-40B4-BE49-F238E27FC236}">
                <a16:creationId xmlns:a16="http://schemas.microsoft.com/office/drawing/2014/main" id="{525D024A-F747-4D44-8210-EE759A53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9" descr="TAC TowerDrive">
            <a:extLst>
              <a:ext uri="{FF2B5EF4-FFF2-40B4-BE49-F238E27FC236}">
                <a16:creationId xmlns:a16="http://schemas.microsoft.com/office/drawing/2014/main" id="{C6069C13-D03F-5D47-8B73-1736FEDB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41">
            <a:extLst>
              <a:ext uri="{FF2B5EF4-FFF2-40B4-BE49-F238E27FC236}">
                <a16:creationId xmlns:a16="http://schemas.microsoft.com/office/drawing/2014/main" id="{08B5E478-02D3-D04E-9151-D3305187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8DF6451-7F7E-5144-9A33-77222C7D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Server (the Cloud)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1255DCE8-BFFF-8F41-A239-0CB813E6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Input: </a:t>
            </a:r>
            <a:r>
              <a:rPr lang="en-US" altLang="en-US" sz="2400" b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66FD0D27-1C94-6941-8CDA-1359E154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Function: </a:t>
            </a:r>
            <a:r>
              <a:rPr lang="en-US" altLang="en-US" sz="2400" b="1" dirty="0">
                <a:solidFill>
                  <a:srgbClr val="0000CC"/>
                </a:solidFill>
              </a:rPr>
              <a:t>f</a:t>
            </a:r>
          </a:p>
        </p:txBody>
      </p:sp>
      <p:sp>
        <p:nvSpPr>
          <p:cNvPr id="35" name="Line 69">
            <a:extLst>
              <a:ext uri="{FF2B5EF4-FFF2-40B4-BE49-F238E27FC236}">
                <a16:creationId xmlns:a16="http://schemas.microsoft.com/office/drawing/2014/main" id="{7CFF6877-3BF2-3444-B3A5-975DBA6DB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73">
            <a:extLst>
              <a:ext uri="{FF2B5EF4-FFF2-40B4-BE49-F238E27FC236}">
                <a16:creationId xmlns:a16="http://schemas.microsoft.com/office/drawing/2014/main" id="{3949A919-F0D8-D143-BDE4-6FFDD571D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5805A462-3D81-CA46-BCF8-9E5E4D23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0000CC"/>
                </a:solidFill>
              </a:rPr>
              <a:t>Enc</a:t>
            </a:r>
            <a:r>
              <a:rPr lang="en-US" altLang="en-US" sz="2400" dirty="0">
                <a:solidFill>
                  <a:srgbClr val="0000CC"/>
                </a:solidFill>
              </a:rPr>
              <a:t>(f(x))</a:t>
            </a: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D7B839E2-32FF-D14B-BCDA-B0EE670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0000CC"/>
                </a:solidFill>
              </a:rPr>
              <a:t>Enc</a:t>
            </a:r>
            <a:r>
              <a:rPr lang="en-US" altLang="en-US" sz="2400" dirty="0">
                <a:solidFill>
                  <a:srgbClr val="0000CC"/>
                </a:solidFill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</a:rPr>
              <a:t>sk,x</a:t>
            </a:r>
            <a:r>
              <a:rPr lang="en-US" altLang="en-US" sz="2400" dirty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Security against the “curious cloud” = standard </a:t>
            </a:r>
            <a:r>
              <a:rPr lang="en-US" sz="2800" b="1" dirty="0">
                <a:ea typeface="Cambria Math" panose="02040503050406030204" pitchFamily="18" charset="0"/>
                <a:cs typeface="American Typewriter" charset="0"/>
              </a:rPr>
              <a:t>IND-security </a:t>
            </a:r>
            <a:r>
              <a:rPr lang="en-US" sz="2800" dirty="0">
                <a:ea typeface="Cambria Math" panose="02040503050406030204" pitchFamily="18" charset="0"/>
                <a:cs typeface="American Typewriter" charset="0"/>
              </a:rPr>
              <a:t>of secret-key encryption  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EE3502E4-FFCF-6947-BD79-C362FDE1C72F}"/>
              </a:ext>
            </a:extLst>
          </p:cNvPr>
          <p:cNvSpPr txBox="1">
            <a:spLocks noChangeArrowheads="1"/>
          </p:cNvSpPr>
          <p:nvPr/>
        </p:nvSpPr>
        <p:spPr>
          <a:xfrm>
            <a:off x="431032" y="5661992"/>
            <a:ext cx="8568952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ea typeface="Cambria Math" panose="02040503050406030204" pitchFamily="18" charset="0"/>
                <a:cs typeface="American Typewriter" charset="0"/>
              </a:rPr>
              <a:t>Key Point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: </a:t>
            </a:r>
            <a:r>
              <a:rPr lang="en-US" sz="2800" b="0" dirty="0" err="1">
                <a:ea typeface="Cambria Math" panose="02040503050406030204" pitchFamily="18" charset="0"/>
                <a:cs typeface="American Typewriter" charset="0"/>
              </a:rPr>
              <a:t>Eval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 is an entirely public algorithm with public inputs. 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a homomorphic encryption scheme…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0A7F6E3A-9749-B24E-B70A-6405043325C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408" y="620688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Use any old secret key </a:t>
                </a:r>
                <a:r>
                  <a:rPr 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scheme.</a:t>
                </a: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0A7F6E3A-9749-B24E-B70A-64050433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8" y="620688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49028BF-B09A-3541-9B94-2D3D7A69CF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2060848"/>
                <a:ext cx="8316416" cy="11051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Just the secret key encryption algorithm…</a:t>
                </a: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49028BF-B09A-3541-9B94-2D3D7A69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8316416" cy="1105140"/>
              </a:xfrm>
              <a:prstGeom prst="rect">
                <a:avLst/>
              </a:prstGeom>
              <a:blipFill>
                <a:blip r:embed="rId4"/>
                <a:stretch>
                  <a:fillRect l="-122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80A843D7-DA45-A643-B00D-7F22046524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437112"/>
                <a:ext cx="8316416" cy="15121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Parse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||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as a ciphertext concatenated with a function description. Decrypt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compute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80A843D7-DA45-A643-B00D-7F220465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7112"/>
                <a:ext cx="8316416" cy="1512168"/>
              </a:xfrm>
              <a:prstGeom prst="rect">
                <a:avLst/>
              </a:prstGeom>
              <a:blipFill>
                <a:blip r:embed="rId5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C2480299-3506-194F-AE6B-DD2A6C9DFFD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3284984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||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So </a:t>
                </a:r>
                <a:r>
                  <a:rPr 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Eval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is basically the identity function!!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C2480299-3506-194F-AE6B-DD2A6C9DF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8316416" cy="1131586"/>
              </a:xfrm>
              <a:prstGeom prst="rect">
                <a:avLst/>
              </a:prstGeom>
              <a:blipFill>
                <a:blip r:embed="rId6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63">
            <a:extLst>
              <a:ext uri="{FF2B5EF4-FFF2-40B4-BE49-F238E27FC236}">
                <a16:creationId xmlns:a16="http://schemas.microsoft.com/office/drawing/2014/main" id="{9A629A42-5D8B-4A44-99F4-451601BA7A49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5733256"/>
            <a:ext cx="8316416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This is correct and it is IND-secure.</a:t>
            </a:r>
          </a:p>
        </p:txBody>
      </p:sp>
    </p:spTree>
    <p:extLst>
      <p:ext uri="{BB962C8B-B14F-4D97-AF65-F5344CB8AC3E}">
        <p14:creationId xmlns:p14="http://schemas.microsoft.com/office/powerpoint/2010/main" val="276303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47162</TotalTime>
  <Words>2926</Words>
  <Application>Microsoft Macintosh PowerPoint</Application>
  <PresentationFormat>On-screen Show (4:3)</PresentationFormat>
  <Paragraphs>517</Paragraphs>
  <Slides>47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Gulim</vt:lpstr>
      <vt:lpstr>Arial</vt:lpstr>
      <vt:lpstr>Calibri</vt:lpstr>
      <vt:lpstr>Calibri Light</vt:lpstr>
      <vt:lpstr>Cambria Math</vt:lpstr>
      <vt:lpstr>Comic Sans MS</vt:lpstr>
      <vt:lpstr>Gill Sans MT</vt:lpstr>
      <vt:lpstr>New York</vt:lpstr>
      <vt:lpstr>Tw Cen MT</vt:lpstr>
      <vt:lpstr>Office Theme</vt:lpstr>
      <vt:lpstr>Default Design</vt:lpstr>
      <vt:lpstr>1_Office Theme</vt:lpstr>
      <vt:lpstr>PowerPoint Presentation</vt:lpstr>
      <vt:lpstr>Complexity of the 2PC protocols</vt:lpstr>
      <vt:lpstr>Homomorphic Encryption</vt:lpstr>
      <vt:lpstr>Application 1. Secure Outsourcing</vt:lpstr>
      <vt:lpstr>Application 2. Secure Collaboration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Aside: Binary Decomposition</vt:lpstr>
      <vt:lpstr>PowerPoint Presentation</vt:lpstr>
      <vt:lpstr>PowerPoint Presentation</vt:lpstr>
      <vt:lpstr>Homomorphic Circuit Evaluation</vt:lpstr>
      <vt:lpstr>PowerPoint Presentation</vt:lpstr>
      <vt:lpstr>PowerPoint Presentation</vt:lpstr>
      <vt:lpstr>Bootstrapping: How</vt:lpstr>
      <vt:lpstr>Bootstrapping, Concretely</vt:lpstr>
      <vt:lpstr>Bootstrapping, Concretely</vt:lpstr>
      <vt:lpstr>Wrap Up: Bootstrapping</vt:lpstr>
      <vt:lpstr>Wrap Up: Bootstrapping</vt:lpstr>
      <vt:lpstr>Wrap Up: Bootstrapping</vt:lpstr>
      <vt:lpstr>Major Open Problem</vt:lpstr>
      <vt:lpstr>Subsequent Work: FHE in Practice</vt:lpstr>
      <vt:lpstr>FHE Bounty #1: </vt:lpstr>
      <vt:lpstr>FHE Bounty #1: Why Circular Security? </vt:lpstr>
      <vt:lpstr>FHE Bounty #2: </vt:lpstr>
      <vt:lpstr>FHE Bounty #3: FHE ≈ as efficient as plaintext computation.</vt:lpstr>
      <vt:lpstr>Unresolved Issue 1: Function Privacy</vt:lpstr>
      <vt:lpstr>Unresolved Issue 1: Function Privacy</vt:lpstr>
      <vt:lpstr>Unresolved Issue 2: Malicious Client</vt:lpstr>
      <vt:lpstr>Unresolved Issue 3: Malicious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1157</cp:revision>
  <dcterms:created xsi:type="dcterms:W3CDTF">2014-03-14T23:52:55Z</dcterms:created>
  <dcterms:modified xsi:type="dcterms:W3CDTF">2023-11-26T17:56:29Z</dcterms:modified>
</cp:coreProperties>
</file>